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3" y="0"/>
            <a:ext cx="317023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39838" y="746125"/>
            <a:ext cx="4835525" cy="3627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87875"/>
            <a:ext cx="536575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067800"/>
            <a:ext cx="3170238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3" y="9067800"/>
            <a:ext cx="317023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974725" y="4587875"/>
            <a:ext cx="536575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239838" y="746125"/>
            <a:ext cx="4835525" cy="3627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:notes"/>
          <p:cNvSpPr txBox="1"/>
          <p:nvPr>
            <p:ph idx="1" type="body"/>
          </p:nvPr>
        </p:nvSpPr>
        <p:spPr>
          <a:xfrm>
            <a:off x="974725" y="4587875"/>
            <a:ext cx="536575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2:notes"/>
          <p:cNvSpPr/>
          <p:nvPr>
            <p:ph idx="2" type="sldImg"/>
          </p:nvPr>
        </p:nvSpPr>
        <p:spPr>
          <a:xfrm>
            <a:off x="1239838" y="746125"/>
            <a:ext cx="4835525" cy="3627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3:notes"/>
          <p:cNvSpPr txBox="1"/>
          <p:nvPr>
            <p:ph idx="1" type="body"/>
          </p:nvPr>
        </p:nvSpPr>
        <p:spPr>
          <a:xfrm>
            <a:off x="974725" y="4587875"/>
            <a:ext cx="536575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3:notes"/>
          <p:cNvSpPr/>
          <p:nvPr>
            <p:ph idx="2" type="sldImg"/>
          </p:nvPr>
        </p:nvSpPr>
        <p:spPr>
          <a:xfrm>
            <a:off x="1239838" y="746125"/>
            <a:ext cx="4835525" cy="3627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4:notes"/>
          <p:cNvSpPr txBox="1"/>
          <p:nvPr>
            <p:ph idx="1" type="body"/>
          </p:nvPr>
        </p:nvSpPr>
        <p:spPr>
          <a:xfrm>
            <a:off x="974725" y="4587875"/>
            <a:ext cx="536575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4:notes"/>
          <p:cNvSpPr/>
          <p:nvPr>
            <p:ph idx="2" type="sldImg"/>
          </p:nvPr>
        </p:nvSpPr>
        <p:spPr>
          <a:xfrm>
            <a:off x="1239838" y="746125"/>
            <a:ext cx="4835525" cy="3627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5:notes"/>
          <p:cNvSpPr txBox="1"/>
          <p:nvPr>
            <p:ph idx="1" type="body"/>
          </p:nvPr>
        </p:nvSpPr>
        <p:spPr>
          <a:xfrm>
            <a:off x="974725" y="4587875"/>
            <a:ext cx="536575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5:notes"/>
          <p:cNvSpPr/>
          <p:nvPr>
            <p:ph idx="2" type="sldImg"/>
          </p:nvPr>
        </p:nvSpPr>
        <p:spPr>
          <a:xfrm>
            <a:off x="1239838" y="746125"/>
            <a:ext cx="4835525" cy="3627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6:notes"/>
          <p:cNvSpPr txBox="1"/>
          <p:nvPr>
            <p:ph idx="1" type="body"/>
          </p:nvPr>
        </p:nvSpPr>
        <p:spPr>
          <a:xfrm>
            <a:off x="974725" y="4587875"/>
            <a:ext cx="536575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6:notes"/>
          <p:cNvSpPr/>
          <p:nvPr>
            <p:ph idx="2" type="sldImg"/>
          </p:nvPr>
        </p:nvSpPr>
        <p:spPr>
          <a:xfrm>
            <a:off x="1239838" y="746125"/>
            <a:ext cx="4835525" cy="3627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7:notes"/>
          <p:cNvSpPr txBox="1"/>
          <p:nvPr>
            <p:ph idx="1" type="body"/>
          </p:nvPr>
        </p:nvSpPr>
        <p:spPr>
          <a:xfrm>
            <a:off x="974725" y="4587875"/>
            <a:ext cx="536575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7:notes"/>
          <p:cNvSpPr/>
          <p:nvPr>
            <p:ph idx="2" type="sldImg"/>
          </p:nvPr>
        </p:nvSpPr>
        <p:spPr>
          <a:xfrm>
            <a:off x="1239838" y="746125"/>
            <a:ext cx="4835525" cy="3627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8:notes"/>
          <p:cNvSpPr txBox="1"/>
          <p:nvPr>
            <p:ph idx="1" type="body"/>
          </p:nvPr>
        </p:nvSpPr>
        <p:spPr>
          <a:xfrm>
            <a:off x="974725" y="4587875"/>
            <a:ext cx="536575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8:notes"/>
          <p:cNvSpPr/>
          <p:nvPr>
            <p:ph idx="2" type="sldImg"/>
          </p:nvPr>
        </p:nvSpPr>
        <p:spPr>
          <a:xfrm>
            <a:off x="1239838" y="746125"/>
            <a:ext cx="4835525" cy="3627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9:notes"/>
          <p:cNvSpPr txBox="1"/>
          <p:nvPr>
            <p:ph idx="1" type="body"/>
          </p:nvPr>
        </p:nvSpPr>
        <p:spPr>
          <a:xfrm>
            <a:off x="974725" y="4587875"/>
            <a:ext cx="536575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9:notes"/>
          <p:cNvSpPr/>
          <p:nvPr>
            <p:ph idx="2" type="sldImg"/>
          </p:nvPr>
        </p:nvSpPr>
        <p:spPr>
          <a:xfrm>
            <a:off x="1239838" y="746125"/>
            <a:ext cx="4835525" cy="3627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0:notes"/>
          <p:cNvSpPr txBox="1"/>
          <p:nvPr>
            <p:ph idx="1" type="body"/>
          </p:nvPr>
        </p:nvSpPr>
        <p:spPr>
          <a:xfrm>
            <a:off x="974725" y="4587875"/>
            <a:ext cx="536575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0:notes"/>
          <p:cNvSpPr/>
          <p:nvPr>
            <p:ph idx="2" type="sldImg"/>
          </p:nvPr>
        </p:nvSpPr>
        <p:spPr>
          <a:xfrm>
            <a:off x="1239838" y="746125"/>
            <a:ext cx="4835525" cy="3627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1:notes"/>
          <p:cNvSpPr txBox="1"/>
          <p:nvPr>
            <p:ph idx="1" type="body"/>
          </p:nvPr>
        </p:nvSpPr>
        <p:spPr>
          <a:xfrm>
            <a:off x="974725" y="4587875"/>
            <a:ext cx="536575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1:notes"/>
          <p:cNvSpPr/>
          <p:nvPr>
            <p:ph idx="2" type="sldImg"/>
          </p:nvPr>
        </p:nvSpPr>
        <p:spPr>
          <a:xfrm>
            <a:off x="1239838" y="746125"/>
            <a:ext cx="4835525" cy="3627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974725" y="4587875"/>
            <a:ext cx="536575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239838" y="746125"/>
            <a:ext cx="4835525" cy="3627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2:notes"/>
          <p:cNvSpPr txBox="1"/>
          <p:nvPr>
            <p:ph idx="1" type="body"/>
          </p:nvPr>
        </p:nvSpPr>
        <p:spPr>
          <a:xfrm>
            <a:off x="974725" y="4587875"/>
            <a:ext cx="536575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2:notes"/>
          <p:cNvSpPr/>
          <p:nvPr>
            <p:ph idx="2" type="sldImg"/>
          </p:nvPr>
        </p:nvSpPr>
        <p:spPr>
          <a:xfrm>
            <a:off x="1239838" y="746125"/>
            <a:ext cx="4835525" cy="3627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3:notes"/>
          <p:cNvSpPr txBox="1"/>
          <p:nvPr>
            <p:ph idx="1" type="body"/>
          </p:nvPr>
        </p:nvSpPr>
        <p:spPr>
          <a:xfrm>
            <a:off x="974725" y="4587875"/>
            <a:ext cx="536575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3:notes"/>
          <p:cNvSpPr/>
          <p:nvPr>
            <p:ph idx="2" type="sldImg"/>
          </p:nvPr>
        </p:nvSpPr>
        <p:spPr>
          <a:xfrm>
            <a:off x="1239838" y="746125"/>
            <a:ext cx="4835525" cy="3627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4:notes"/>
          <p:cNvSpPr txBox="1"/>
          <p:nvPr>
            <p:ph idx="1" type="body"/>
          </p:nvPr>
        </p:nvSpPr>
        <p:spPr>
          <a:xfrm>
            <a:off x="974725" y="4587875"/>
            <a:ext cx="536575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4:notes"/>
          <p:cNvSpPr/>
          <p:nvPr>
            <p:ph idx="2" type="sldImg"/>
          </p:nvPr>
        </p:nvSpPr>
        <p:spPr>
          <a:xfrm>
            <a:off x="1239838" y="746125"/>
            <a:ext cx="4835525" cy="3627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5:notes"/>
          <p:cNvSpPr txBox="1"/>
          <p:nvPr>
            <p:ph idx="1" type="body"/>
          </p:nvPr>
        </p:nvSpPr>
        <p:spPr>
          <a:xfrm>
            <a:off x="974725" y="4587875"/>
            <a:ext cx="536575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5:notes"/>
          <p:cNvSpPr/>
          <p:nvPr>
            <p:ph idx="2" type="sldImg"/>
          </p:nvPr>
        </p:nvSpPr>
        <p:spPr>
          <a:xfrm>
            <a:off x="1239838" y="746125"/>
            <a:ext cx="4835525" cy="3627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6:notes"/>
          <p:cNvSpPr txBox="1"/>
          <p:nvPr>
            <p:ph idx="1" type="body"/>
          </p:nvPr>
        </p:nvSpPr>
        <p:spPr>
          <a:xfrm>
            <a:off x="974725" y="4587875"/>
            <a:ext cx="536575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26:notes"/>
          <p:cNvSpPr/>
          <p:nvPr>
            <p:ph idx="2" type="sldImg"/>
          </p:nvPr>
        </p:nvSpPr>
        <p:spPr>
          <a:xfrm>
            <a:off x="1239838" y="746125"/>
            <a:ext cx="4835525" cy="3627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974725" y="4587875"/>
            <a:ext cx="536575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1239838" y="746125"/>
            <a:ext cx="4835525" cy="3627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974725" y="4587875"/>
            <a:ext cx="536575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239838" y="746125"/>
            <a:ext cx="4835525" cy="3627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974725" y="4587875"/>
            <a:ext cx="536575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1239838" y="746125"/>
            <a:ext cx="4835525" cy="3627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 txBox="1"/>
          <p:nvPr>
            <p:ph idx="1" type="body"/>
          </p:nvPr>
        </p:nvSpPr>
        <p:spPr>
          <a:xfrm>
            <a:off x="974725" y="4587875"/>
            <a:ext cx="536575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8:notes"/>
          <p:cNvSpPr/>
          <p:nvPr>
            <p:ph idx="2" type="sldImg"/>
          </p:nvPr>
        </p:nvSpPr>
        <p:spPr>
          <a:xfrm>
            <a:off x="1239838" y="746125"/>
            <a:ext cx="4835525" cy="3627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 txBox="1"/>
          <p:nvPr>
            <p:ph idx="1" type="body"/>
          </p:nvPr>
        </p:nvSpPr>
        <p:spPr>
          <a:xfrm>
            <a:off x="974725" y="4587875"/>
            <a:ext cx="536575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9:notes"/>
          <p:cNvSpPr/>
          <p:nvPr>
            <p:ph idx="2" type="sldImg"/>
          </p:nvPr>
        </p:nvSpPr>
        <p:spPr>
          <a:xfrm>
            <a:off x="1239838" y="746125"/>
            <a:ext cx="4835525" cy="3627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:notes"/>
          <p:cNvSpPr txBox="1"/>
          <p:nvPr>
            <p:ph idx="1" type="body"/>
          </p:nvPr>
        </p:nvSpPr>
        <p:spPr>
          <a:xfrm>
            <a:off x="974725" y="4587875"/>
            <a:ext cx="536575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:notes"/>
          <p:cNvSpPr/>
          <p:nvPr>
            <p:ph idx="2" type="sldImg"/>
          </p:nvPr>
        </p:nvSpPr>
        <p:spPr>
          <a:xfrm>
            <a:off x="1239838" y="746125"/>
            <a:ext cx="4835525" cy="3627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1:notes"/>
          <p:cNvSpPr txBox="1"/>
          <p:nvPr>
            <p:ph idx="1" type="body"/>
          </p:nvPr>
        </p:nvSpPr>
        <p:spPr>
          <a:xfrm>
            <a:off x="974725" y="4587875"/>
            <a:ext cx="536575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1:notes"/>
          <p:cNvSpPr/>
          <p:nvPr>
            <p:ph idx="2" type="sldImg"/>
          </p:nvPr>
        </p:nvSpPr>
        <p:spPr>
          <a:xfrm>
            <a:off x="1239838" y="746125"/>
            <a:ext cx="4835525" cy="36274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20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37.png"/><Relationship Id="rId5" Type="http://schemas.openxmlformats.org/officeDocument/2006/relationships/image" Target="../media/image40.png"/><Relationship Id="rId6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9.png"/><Relationship Id="rId4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6.png"/><Relationship Id="rId4" Type="http://schemas.openxmlformats.org/officeDocument/2006/relationships/image" Target="../media/image33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31.png"/><Relationship Id="rId8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1.png"/><Relationship Id="rId4" Type="http://schemas.openxmlformats.org/officeDocument/2006/relationships/image" Target="../media/image43.png"/><Relationship Id="rId5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9.png"/><Relationship Id="rId4" Type="http://schemas.openxmlformats.org/officeDocument/2006/relationships/image" Target="../media/image45.png"/><Relationship Id="rId5" Type="http://schemas.openxmlformats.org/officeDocument/2006/relationships/image" Target="../media/image49.png"/><Relationship Id="rId6" Type="http://schemas.openxmlformats.org/officeDocument/2006/relationships/image" Target="../media/image4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7.png"/><Relationship Id="rId4" Type="http://schemas.openxmlformats.org/officeDocument/2006/relationships/image" Target="../media/image63.png"/><Relationship Id="rId5" Type="http://schemas.openxmlformats.org/officeDocument/2006/relationships/image" Target="../media/image5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2.png"/><Relationship Id="rId4" Type="http://schemas.openxmlformats.org/officeDocument/2006/relationships/image" Target="../media/image60.png"/><Relationship Id="rId5" Type="http://schemas.openxmlformats.org/officeDocument/2006/relationships/image" Target="../media/image4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6.png"/><Relationship Id="rId4" Type="http://schemas.openxmlformats.org/officeDocument/2006/relationships/image" Target="../media/image54.png"/><Relationship Id="rId5" Type="http://schemas.openxmlformats.org/officeDocument/2006/relationships/image" Target="../media/image52.png"/><Relationship Id="rId6" Type="http://schemas.openxmlformats.org/officeDocument/2006/relationships/image" Target="../media/image55.png"/><Relationship Id="rId7" Type="http://schemas.openxmlformats.org/officeDocument/2006/relationships/image" Target="../media/image6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3.png"/><Relationship Id="rId4" Type="http://schemas.openxmlformats.org/officeDocument/2006/relationships/image" Target="../media/image79.png"/><Relationship Id="rId5" Type="http://schemas.openxmlformats.org/officeDocument/2006/relationships/image" Target="../media/image62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0.png"/><Relationship Id="rId10" Type="http://schemas.openxmlformats.org/officeDocument/2006/relationships/image" Target="../media/image71.png"/><Relationship Id="rId13" Type="http://schemas.openxmlformats.org/officeDocument/2006/relationships/image" Target="../media/image67.png"/><Relationship Id="rId1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8.png"/><Relationship Id="rId4" Type="http://schemas.openxmlformats.org/officeDocument/2006/relationships/image" Target="../media/image61.png"/><Relationship Id="rId9" Type="http://schemas.openxmlformats.org/officeDocument/2006/relationships/image" Target="../media/image69.png"/><Relationship Id="rId15" Type="http://schemas.openxmlformats.org/officeDocument/2006/relationships/image" Target="../media/image75.png"/><Relationship Id="rId14" Type="http://schemas.openxmlformats.org/officeDocument/2006/relationships/image" Target="../media/image7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81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85.png"/><Relationship Id="rId10" Type="http://schemas.openxmlformats.org/officeDocument/2006/relationships/image" Target="../media/image83.png"/><Relationship Id="rId1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4.png"/><Relationship Id="rId4" Type="http://schemas.openxmlformats.org/officeDocument/2006/relationships/image" Target="../media/image77.png"/><Relationship Id="rId9" Type="http://schemas.openxmlformats.org/officeDocument/2006/relationships/image" Target="../media/image86.png"/><Relationship Id="rId5" Type="http://schemas.openxmlformats.org/officeDocument/2006/relationships/image" Target="../media/image80.png"/><Relationship Id="rId6" Type="http://schemas.openxmlformats.org/officeDocument/2006/relationships/image" Target="../media/image82.png"/><Relationship Id="rId7" Type="http://schemas.openxmlformats.org/officeDocument/2006/relationships/image" Target="../media/image78.png"/><Relationship Id="rId8" Type="http://schemas.openxmlformats.org/officeDocument/2006/relationships/image" Target="../media/image7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9.png"/><Relationship Id="rId4" Type="http://schemas.openxmlformats.org/officeDocument/2006/relationships/image" Target="../media/image94.png"/><Relationship Id="rId5" Type="http://schemas.openxmlformats.org/officeDocument/2006/relationships/image" Target="../media/image93.png"/><Relationship Id="rId6" Type="http://schemas.openxmlformats.org/officeDocument/2006/relationships/image" Target="../media/image9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7.png"/><Relationship Id="rId4" Type="http://schemas.openxmlformats.org/officeDocument/2006/relationships/image" Target="../media/image90.png"/><Relationship Id="rId5" Type="http://schemas.openxmlformats.org/officeDocument/2006/relationships/image" Target="../media/image9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29.png"/><Relationship Id="rId6" Type="http://schemas.openxmlformats.org/officeDocument/2006/relationships/image" Target="../media/image34.png"/><Relationship Id="rId7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5" Type="http://schemas.openxmlformats.org/officeDocument/2006/relationships/image" Target="../media/image28.png"/><Relationship Id="rId6" Type="http://schemas.openxmlformats.org/officeDocument/2006/relationships/image" Target="../media/image21.png"/><Relationship Id="rId7" Type="http://schemas.openxmlformats.org/officeDocument/2006/relationships/image" Target="../media/image24.png"/><Relationship Id="rId8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10/18/2017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</a:t>
            </a:r>
            <a:endParaRPr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95475" y="333375"/>
            <a:ext cx="42449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MECHANICAL ENERGY BALANCE</a:t>
            </a:r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227013" y="781050"/>
            <a:ext cx="8618537" cy="5387053"/>
            <a:chOff x="143" y="492"/>
            <a:chExt cx="5429" cy="3393"/>
          </a:xfrm>
        </p:grpSpPr>
        <p:grpSp>
          <p:nvGrpSpPr>
            <p:cNvPr id="93" name="Google Shape;93;p13"/>
            <p:cNvGrpSpPr/>
            <p:nvPr/>
          </p:nvGrpSpPr>
          <p:grpSpPr>
            <a:xfrm>
              <a:off x="143" y="492"/>
              <a:ext cx="5429" cy="3393"/>
              <a:chOff x="143" y="492"/>
              <a:chExt cx="5429" cy="3393"/>
            </a:xfrm>
          </p:grpSpPr>
          <p:sp>
            <p:nvSpPr>
              <p:cNvPr id="94" name="Google Shape;94;p13"/>
              <p:cNvSpPr txBox="1"/>
              <p:nvPr/>
            </p:nvSpPr>
            <p:spPr>
              <a:xfrm>
                <a:off x="143" y="492"/>
                <a:ext cx="2295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Times New Roman"/>
                  <a:buChar char="•"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3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Continuity Equation</a:t>
                </a:r>
                <a:endParaRPr/>
              </a:p>
            </p:txBody>
          </p:sp>
          <p:grpSp>
            <p:nvGrpSpPr>
              <p:cNvPr id="95" name="Google Shape;95;p13"/>
              <p:cNvGrpSpPr/>
              <p:nvPr/>
            </p:nvGrpSpPr>
            <p:grpSpPr>
              <a:xfrm>
                <a:off x="2466" y="586"/>
                <a:ext cx="3106" cy="250"/>
                <a:chOff x="2694" y="804"/>
                <a:chExt cx="3106" cy="250"/>
              </a:xfrm>
            </p:grpSpPr>
            <p:sp>
              <p:nvSpPr>
                <p:cNvPr id="96" name="Google Shape;96;p13"/>
                <p:cNvSpPr txBox="1"/>
                <p:nvPr/>
              </p:nvSpPr>
              <p:spPr>
                <a:xfrm>
                  <a:off x="2694" y="804"/>
                  <a:ext cx="310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20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Mass per Unit of Time        is constant e.g kg/s</a:t>
                  </a:r>
                  <a:endParaRPr/>
                </a:p>
              </p:txBody>
            </p:sp>
            <p:pic>
              <p:nvPicPr>
                <p:cNvPr id="97" name="Google Shape;97;p1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4274" y="815"/>
                  <a:ext cx="222" cy="23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98" name="Google Shape;98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899" y="898"/>
                <a:ext cx="2248" cy="3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" name="Google Shape;99;p13"/>
              <p:cNvSpPr txBox="1"/>
              <p:nvPr/>
            </p:nvSpPr>
            <p:spPr>
              <a:xfrm>
                <a:off x="2116" y="1607"/>
                <a:ext cx="154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Mean velocity of fluid</a:t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470" y="1196"/>
                <a:ext cx="3374" cy="1819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32827" y="0"/>
                    </a:lnTo>
                    <a:lnTo>
                      <a:pt x="35032" y="2374"/>
                    </a:lnTo>
                    <a:lnTo>
                      <a:pt x="36419" y="6794"/>
                    </a:lnTo>
                    <a:lnTo>
                      <a:pt x="36419" y="21704"/>
                    </a:lnTo>
                    <a:lnTo>
                      <a:pt x="36419" y="50665"/>
                    </a:lnTo>
                    <a:lnTo>
                      <a:pt x="40011" y="62144"/>
                    </a:lnTo>
                    <a:lnTo>
                      <a:pt x="40011" y="109114"/>
                    </a:lnTo>
                    <a:lnTo>
                      <a:pt x="83260" y="109114"/>
                    </a:lnTo>
                    <a:lnTo>
                      <a:pt x="83260" y="119999"/>
                    </a:lnTo>
                    <a:lnTo>
                      <a:pt x="120000" y="11999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488" y="1333"/>
                <a:ext cx="3374" cy="1911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29270" y="0"/>
                    </a:lnTo>
                    <a:lnTo>
                      <a:pt x="31724" y="1130"/>
                    </a:lnTo>
                    <a:lnTo>
                      <a:pt x="31867" y="37864"/>
                    </a:lnTo>
                    <a:lnTo>
                      <a:pt x="28630" y="47660"/>
                    </a:lnTo>
                    <a:lnTo>
                      <a:pt x="28630" y="120000"/>
                    </a:lnTo>
                    <a:lnTo>
                      <a:pt x="82940" y="120000"/>
                    </a:lnTo>
                    <a:lnTo>
                      <a:pt x="82940" y="109073"/>
                    </a:lnTo>
                    <a:lnTo>
                      <a:pt x="120000" y="10907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02" name="Google Shape;102;p13"/>
              <p:cNvCxnSpPr/>
              <p:nvPr/>
            </p:nvCxnSpPr>
            <p:spPr>
              <a:xfrm>
                <a:off x="716" y="1059"/>
                <a:ext cx="0" cy="365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13"/>
              <p:cNvCxnSpPr/>
              <p:nvPr/>
            </p:nvCxnSpPr>
            <p:spPr>
              <a:xfrm>
                <a:off x="2238" y="2773"/>
                <a:ext cx="0" cy="648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13"/>
              <p:cNvCxnSpPr/>
              <p:nvPr/>
            </p:nvCxnSpPr>
            <p:spPr>
              <a:xfrm>
                <a:off x="3312" y="2897"/>
                <a:ext cx="0" cy="282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13"/>
              <p:cNvCxnSpPr/>
              <p:nvPr/>
            </p:nvCxnSpPr>
            <p:spPr>
              <a:xfrm>
                <a:off x="1220" y="1671"/>
                <a:ext cx="42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13"/>
              <p:cNvCxnSpPr/>
              <p:nvPr/>
            </p:nvCxnSpPr>
            <p:spPr>
              <a:xfrm>
                <a:off x="1116" y="2434"/>
                <a:ext cx="611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7" name="Google Shape;107;p13"/>
              <p:cNvSpPr txBox="1"/>
              <p:nvPr/>
            </p:nvSpPr>
            <p:spPr>
              <a:xfrm>
                <a:off x="475" y="903"/>
                <a:ext cx="257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000" u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r>
                  <a:rPr b="0" baseline="-25000" lang="en-US" sz="2000" u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 b="0" sz="200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8" name="Google Shape;108;p13"/>
              <p:cNvSpPr txBox="1"/>
              <p:nvPr/>
            </p:nvSpPr>
            <p:spPr>
              <a:xfrm>
                <a:off x="2171" y="2498"/>
                <a:ext cx="257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000" u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r>
                  <a:rPr b="0" baseline="-25000" lang="en-US" sz="2000" u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 b="0" sz="200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9" name="Google Shape;109;p13"/>
              <p:cNvSpPr txBox="1"/>
              <p:nvPr/>
            </p:nvSpPr>
            <p:spPr>
              <a:xfrm>
                <a:off x="1618" y="2174"/>
                <a:ext cx="257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000" u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r>
                  <a:rPr b="0" baseline="-25000" lang="en-US" sz="2000" u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b="0" sz="200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0" name="Google Shape;110;p13"/>
              <p:cNvSpPr txBox="1"/>
              <p:nvPr/>
            </p:nvSpPr>
            <p:spPr>
              <a:xfrm>
                <a:off x="1522" y="1411"/>
                <a:ext cx="257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000" u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r>
                  <a:rPr b="0" baseline="-25000" lang="en-US" sz="2000" u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 b="0" sz="200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1" name="Google Shape;111;p13"/>
              <p:cNvSpPr txBox="1"/>
              <p:nvPr/>
            </p:nvSpPr>
            <p:spPr>
              <a:xfrm>
                <a:off x="3200" y="2658"/>
                <a:ext cx="257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000" u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r>
                  <a:rPr b="0" baseline="-25000" lang="en-US" sz="2000" u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endParaRPr b="0" sz="200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12" name="Google Shape;112;p13"/>
              <p:cNvCxnSpPr/>
              <p:nvPr/>
            </p:nvCxnSpPr>
            <p:spPr>
              <a:xfrm flipH="1" rot="10800000">
                <a:off x="3230" y="1150"/>
                <a:ext cx="161" cy="46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13" name="Google Shape;113;p13"/>
              <p:cNvCxnSpPr/>
              <p:nvPr/>
            </p:nvCxnSpPr>
            <p:spPr>
              <a:xfrm rot="10800000">
                <a:off x="3676" y="1153"/>
                <a:ext cx="127" cy="2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4" name="Google Shape;114;p13"/>
              <p:cNvSpPr txBox="1"/>
              <p:nvPr/>
            </p:nvSpPr>
            <p:spPr>
              <a:xfrm>
                <a:off x="3671" y="1445"/>
                <a:ext cx="427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Area</a:t>
                </a:r>
                <a:endParaRPr/>
              </a:p>
            </p:txBody>
          </p:sp>
          <p:cxnSp>
            <p:nvCxnSpPr>
              <p:cNvPr id="115" name="Google Shape;115;p13"/>
              <p:cNvCxnSpPr/>
              <p:nvPr/>
            </p:nvCxnSpPr>
            <p:spPr>
              <a:xfrm rot="10800000">
                <a:off x="3921" y="1190"/>
                <a:ext cx="283" cy="21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6" name="Google Shape;116;p13"/>
              <p:cNvSpPr txBox="1"/>
              <p:nvPr/>
            </p:nvSpPr>
            <p:spPr>
              <a:xfrm>
                <a:off x="4223" y="1346"/>
                <a:ext cx="61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Density</a:t>
                </a:r>
                <a:endParaRPr/>
              </a:p>
            </p:txBody>
          </p:sp>
          <p:sp>
            <p:nvSpPr>
              <p:cNvPr id="117" name="Google Shape;117;p13"/>
              <p:cNvSpPr txBox="1"/>
              <p:nvPr/>
            </p:nvSpPr>
            <p:spPr>
              <a:xfrm>
                <a:off x="2191" y="2039"/>
                <a:ext cx="282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For incompressible fluids (        constant)  </a:t>
                </a:r>
                <a:endParaRPr/>
              </a:p>
            </p:txBody>
          </p:sp>
          <p:pic>
            <p:nvPicPr>
              <p:cNvPr id="118" name="Google Shape;118;p1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61" y="2275"/>
                <a:ext cx="132" cy="2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9" name="Google Shape;119;p1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980" y="2071"/>
                <a:ext cx="312" cy="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1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44" y="3554"/>
                <a:ext cx="2472" cy="3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1" name="Google Shape;121;p13"/>
              <p:cNvSpPr/>
              <p:nvPr/>
            </p:nvSpPr>
            <p:spPr>
              <a:xfrm>
                <a:off x="3063" y="3648"/>
                <a:ext cx="384" cy="155"/>
              </a:xfrm>
              <a:prstGeom prst="rightArrow">
                <a:avLst>
                  <a:gd fmla="val 50000" name="adj1"/>
                  <a:gd fmla="val 61935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22" name="Google Shape;122;p1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549" y="3540"/>
                <a:ext cx="1965" cy="3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" name="Google Shape;123;p1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3853" y="2499"/>
                <a:ext cx="1251" cy="2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4" name="Google Shape;124;p13"/>
              <p:cNvSpPr/>
              <p:nvPr/>
            </p:nvSpPr>
            <p:spPr>
              <a:xfrm>
                <a:off x="2281" y="2770"/>
                <a:ext cx="2135" cy="814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114660" y="27567"/>
                      <a:pt x="109377" y="55135"/>
                      <a:pt x="99428" y="68845"/>
                    </a:cubicBezTo>
                    <a:cubicBezTo>
                      <a:pt x="89480" y="82555"/>
                      <a:pt x="75259" y="77837"/>
                      <a:pt x="60365" y="82260"/>
                    </a:cubicBezTo>
                    <a:cubicBezTo>
                      <a:pt x="45470" y="86683"/>
                      <a:pt x="20009" y="89336"/>
                      <a:pt x="10004" y="95675"/>
                    </a:cubicBezTo>
                    <a:cubicBezTo>
                      <a:pt x="0" y="102014"/>
                      <a:pt x="112" y="111007"/>
                      <a:pt x="281" y="12000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25" name="Google Shape;125;p13"/>
            <p:cNvCxnSpPr/>
            <p:nvPr/>
          </p:nvCxnSpPr>
          <p:spPr>
            <a:xfrm flipH="1" rot="10800000">
              <a:off x="2508" y="1123"/>
              <a:ext cx="365" cy="1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6" name="Google Shape;126;p13"/>
            <p:cNvSpPr txBox="1"/>
            <p:nvPr/>
          </p:nvSpPr>
          <p:spPr>
            <a:xfrm>
              <a:off x="1809" y="1225"/>
              <a:ext cx="1065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Mass flow rate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10/18/2017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</a:t>
            </a:r>
            <a:endParaRPr/>
          </a:p>
        </p:txBody>
      </p:sp>
      <p:sp>
        <p:nvSpPr>
          <p:cNvPr id="388" name="Google Shape;388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89" name="Google Shape;389;p22"/>
          <p:cNvGrpSpPr/>
          <p:nvPr/>
        </p:nvGrpSpPr>
        <p:grpSpPr>
          <a:xfrm>
            <a:off x="2363788" y="952500"/>
            <a:ext cx="4133850" cy="3895725"/>
            <a:chOff x="338" y="690"/>
            <a:chExt cx="3290" cy="3232"/>
          </a:xfrm>
        </p:grpSpPr>
        <p:sp>
          <p:nvSpPr>
            <p:cNvPr id="390" name="Google Shape;390;p22"/>
            <p:cNvSpPr/>
            <p:nvPr/>
          </p:nvSpPr>
          <p:spPr>
            <a:xfrm>
              <a:off x="410" y="2724"/>
              <a:ext cx="794" cy="54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91" name="Google Shape;391;p22"/>
            <p:cNvCxnSpPr/>
            <p:nvPr/>
          </p:nvCxnSpPr>
          <p:spPr>
            <a:xfrm>
              <a:off x="410" y="2940"/>
              <a:ext cx="794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2" name="Google Shape;392;p22"/>
            <p:cNvCxnSpPr/>
            <p:nvPr/>
          </p:nvCxnSpPr>
          <p:spPr>
            <a:xfrm>
              <a:off x="587" y="2940"/>
              <a:ext cx="1" cy="6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med" w="med" type="triangle"/>
              <a:tailEnd len="med" w="med" type="triangle"/>
            </a:ln>
          </p:spPr>
        </p:cxnSp>
        <p:sp>
          <p:nvSpPr>
            <p:cNvPr id="393" name="Google Shape;393;p22"/>
            <p:cNvSpPr txBox="1"/>
            <p:nvPr/>
          </p:nvSpPr>
          <p:spPr>
            <a:xfrm>
              <a:off x="621" y="3032"/>
              <a:ext cx="349" cy="3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baseline="-25000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445" y="2745"/>
              <a:ext cx="268" cy="3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395" name="Google Shape;395;p22"/>
            <p:cNvCxnSpPr/>
            <p:nvPr/>
          </p:nvCxnSpPr>
          <p:spPr>
            <a:xfrm>
              <a:off x="1204" y="3228"/>
              <a:ext cx="242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96" name="Google Shape;396;p22"/>
            <p:cNvSpPr/>
            <p:nvPr/>
          </p:nvSpPr>
          <p:spPr>
            <a:xfrm>
              <a:off x="1446" y="2697"/>
              <a:ext cx="584" cy="531"/>
            </a:xfrm>
            <a:custGeom>
              <a:pathLst>
                <a:path extrusionOk="0" h="120000" w="120000">
                  <a:moveTo>
                    <a:pt x="0" y="119999"/>
                  </a:moveTo>
                  <a:cubicBezTo>
                    <a:pt x="12075" y="119999"/>
                    <a:pt x="24150" y="119999"/>
                    <a:pt x="36226" y="119999"/>
                  </a:cubicBezTo>
                  <a:cubicBezTo>
                    <a:pt x="36226" y="80000"/>
                    <a:pt x="36226" y="40000"/>
                    <a:pt x="36226" y="0"/>
                  </a:cubicBezTo>
                  <a:cubicBezTo>
                    <a:pt x="64150" y="0"/>
                    <a:pt x="92075" y="0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97" name="Google Shape;397;p22"/>
            <p:cNvGrpSpPr/>
            <p:nvPr/>
          </p:nvGrpSpPr>
          <p:grpSpPr>
            <a:xfrm>
              <a:off x="1865" y="2578"/>
              <a:ext cx="297" cy="308"/>
              <a:chOff x="2460" y="2793"/>
              <a:chExt cx="324" cy="411"/>
            </a:xfrm>
          </p:grpSpPr>
          <p:sp>
            <p:nvSpPr>
              <p:cNvPr id="398" name="Google Shape;398;p22"/>
              <p:cNvSpPr/>
              <p:nvPr/>
            </p:nvSpPr>
            <p:spPr>
              <a:xfrm>
                <a:off x="2472" y="2793"/>
                <a:ext cx="299" cy="299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9" name="Google Shape;399;p22"/>
              <p:cNvSpPr/>
              <p:nvPr/>
            </p:nvSpPr>
            <p:spPr>
              <a:xfrm>
                <a:off x="2460" y="3096"/>
                <a:ext cx="324" cy="108"/>
              </a:xfrm>
              <a:custGeom>
                <a:pathLst>
                  <a:path extrusionOk="0" h="120000" w="120000">
                    <a:moveTo>
                      <a:pt x="40000" y="0"/>
                    </a:moveTo>
                    <a:lnTo>
                      <a:pt x="0" y="120000"/>
                    </a:lnTo>
                    <a:lnTo>
                      <a:pt x="120000" y="120000"/>
                    </a:lnTo>
                    <a:lnTo>
                      <a:pt x="84444" y="1333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400" name="Google Shape;400;p22"/>
            <p:cNvSpPr/>
            <p:nvPr/>
          </p:nvSpPr>
          <p:spPr>
            <a:xfrm>
              <a:off x="2008" y="2346"/>
              <a:ext cx="749" cy="225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2328" y="1356"/>
              <a:ext cx="551" cy="100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2" name="Google Shape;402;p22"/>
            <p:cNvCxnSpPr/>
            <p:nvPr/>
          </p:nvCxnSpPr>
          <p:spPr>
            <a:xfrm>
              <a:off x="2614" y="1374"/>
              <a:ext cx="1" cy="9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403" name="Google Shape;403;p22"/>
            <p:cNvSpPr/>
            <p:nvPr/>
          </p:nvSpPr>
          <p:spPr>
            <a:xfrm>
              <a:off x="2735" y="1068"/>
              <a:ext cx="298" cy="288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3033" y="690"/>
              <a:ext cx="595" cy="67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5" name="Google Shape;405;p22"/>
            <p:cNvCxnSpPr/>
            <p:nvPr/>
          </p:nvCxnSpPr>
          <p:spPr>
            <a:xfrm>
              <a:off x="3022" y="951"/>
              <a:ext cx="606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6" name="Google Shape;406;p22"/>
            <p:cNvCxnSpPr/>
            <p:nvPr/>
          </p:nvCxnSpPr>
          <p:spPr>
            <a:xfrm>
              <a:off x="3452" y="960"/>
              <a:ext cx="1" cy="26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med" w="med" type="triangle"/>
              <a:tailEnd len="med" w="med" type="triangle"/>
            </a:ln>
          </p:spPr>
        </p:cxnSp>
        <p:sp>
          <p:nvSpPr>
            <p:cNvPr id="407" name="Google Shape;407;p22"/>
            <p:cNvSpPr txBox="1"/>
            <p:nvPr/>
          </p:nvSpPr>
          <p:spPr>
            <a:xfrm>
              <a:off x="3190" y="2205"/>
              <a:ext cx="348" cy="3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baseline="-25000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8" name="Google Shape;408;p22"/>
            <p:cNvSpPr txBox="1"/>
            <p:nvPr/>
          </p:nvSpPr>
          <p:spPr>
            <a:xfrm>
              <a:off x="1216" y="2987"/>
              <a:ext cx="268" cy="3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409" name="Google Shape;409;p22"/>
            <p:cNvSpPr txBox="1"/>
            <p:nvPr/>
          </p:nvSpPr>
          <p:spPr>
            <a:xfrm>
              <a:off x="1660" y="2456"/>
              <a:ext cx="267" cy="3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410" name="Google Shape;410;p22"/>
            <p:cNvSpPr txBox="1"/>
            <p:nvPr/>
          </p:nvSpPr>
          <p:spPr>
            <a:xfrm>
              <a:off x="2175" y="2555"/>
              <a:ext cx="268" cy="3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411" name="Google Shape;411;p22"/>
            <p:cNvSpPr txBox="1"/>
            <p:nvPr/>
          </p:nvSpPr>
          <p:spPr>
            <a:xfrm>
              <a:off x="2783" y="2393"/>
              <a:ext cx="268" cy="3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412" name="Google Shape;412;p22"/>
            <p:cNvSpPr txBox="1"/>
            <p:nvPr/>
          </p:nvSpPr>
          <p:spPr>
            <a:xfrm>
              <a:off x="2759" y="1123"/>
              <a:ext cx="268" cy="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413" name="Google Shape;413;p22"/>
            <p:cNvSpPr txBox="1"/>
            <p:nvPr/>
          </p:nvSpPr>
          <p:spPr>
            <a:xfrm>
              <a:off x="2778" y="809"/>
              <a:ext cx="268" cy="3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414" name="Google Shape;414;p22"/>
            <p:cNvSpPr txBox="1"/>
            <p:nvPr/>
          </p:nvSpPr>
          <p:spPr>
            <a:xfrm>
              <a:off x="3288" y="710"/>
              <a:ext cx="268" cy="3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grpSp>
          <p:nvGrpSpPr>
            <p:cNvPr id="415" name="Google Shape;415;p22"/>
            <p:cNvGrpSpPr/>
            <p:nvPr/>
          </p:nvGrpSpPr>
          <p:grpSpPr>
            <a:xfrm>
              <a:off x="1424" y="895"/>
              <a:ext cx="298" cy="308"/>
              <a:chOff x="2460" y="2793"/>
              <a:chExt cx="324" cy="411"/>
            </a:xfrm>
          </p:grpSpPr>
          <p:sp>
            <p:nvSpPr>
              <p:cNvPr id="416" name="Google Shape;416;p22"/>
              <p:cNvSpPr/>
              <p:nvPr/>
            </p:nvSpPr>
            <p:spPr>
              <a:xfrm>
                <a:off x="2472" y="2793"/>
                <a:ext cx="299" cy="299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7" name="Google Shape;417;p22"/>
              <p:cNvSpPr/>
              <p:nvPr/>
            </p:nvSpPr>
            <p:spPr>
              <a:xfrm>
                <a:off x="2460" y="3096"/>
                <a:ext cx="324" cy="108"/>
              </a:xfrm>
              <a:custGeom>
                <a:pathLst>
                  <a:path extrusionOk="0" h="120000" w="120000">
                    <a:moveTo>
                      <a:pt x="40000" y="0"/>
                    </a:moveTo>
                    <a:lnTo>
                      <a:pt x="0" y="120000"/>
                    </a:lnTo>
                    <a:lnTo>
                      <a:pt x="120000" y="120000"/>
                    </a:lnTo>
                    <a:lnTo>
                      <a:pt x="84444" y="1333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418" name="Google Shape;418;p22"/>
            <p:cNvCxnSpPr/>
            <p:nvPr/>
          </p:nvCxnSpPr>
          <p:spPr>
            <a:xfrm>
              <a:off x="840" y="1014"/>
              <a:ext cx="738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19" name="Google Shape;419;p22"/>
            <p:cNvSpPr/>
            <p:nvPr/>
          </p:nvSpPr>
          <p:spPr>
            <a:xfrm>
              <a:off x="1589" y="888"/>
              <a:ext cx="893" cy="4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1391" y="2373"/>
              <a:ext cx="1058" cy="63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1" name="Google Shape;421;p22"/>
            <p:cNvSpPr txBox="1"/>
            <p:nvPr/>
          </p:nvSpPr>
          <p:spPr>
            <a:xfrm>
              <a:off x="648" y="1028"/>
              <a:ext cx="751" cy="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Service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Liquid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Pump</a:t>
              </a:r>
              <a:endParaRPr/>
            </a:p>
          </p:txBody>
        </p:sp>
        <p:sp>
          <p:nvSpPr>
            <p:cNvPr id="422" name="Google Shape;422;p22"/>
            <p:cNvSpPr txBox="1"/>
            <p:nvPr/>
          </p:nvSpPr>
          <p:spPr>
            <a:xfrm>
              <a:off x="1267" y="3266"/>
              <a:ext cx="1352" cy="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 Liquid</a:t>
              </a:r>
              <a:endParaRPr/>
            </a:p>
          </p:txBody>
        </p:sp>
        <p:sp>
          <p:nvSpPr>
            <p:cNvPr id="423" name="Google Shape;423;p22"/>
            <p:cNvSpPr txBox="1"/>
            <p:nvPr/>
          </p:nvSpPr>
          <p:spPr>
            <a:xfrm>
              <a:off x="1231" y="3593"/>
              <a:ext cx="1207" cy="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Datum Level</a:t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1821" y="2914"/>
              <a:ext cx="618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Pump</a:t>
              </a:r>
              <a:endParaRPr/>
            </a:p>
          </p:txBody>
        </p:sp>
        <p:cxnSp>
          <p:nvCxnSpPr>
            <p:cNvPr id="425" name="Google Shape;425;p22"/>
            <p:cNvCxnSpPr/>
            <p:nvPr/>
          </p:nvCxnSpPr>
          <p:spPr>
            <a:xfrm rot="10800000">
              <a:off x="2103" y="2715"/>
              <a:ext cx="256" cy="1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26" name="Google Shape;426;p22"/>
            <p:cNvSpPr txBox="1"/>
            <p:nvPr/>
          </p:nvSpPr>
          <p:spPr>
            <a:xfrm>
              <a:off x="2365" y="2687"/>
              <a:ext cx="552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</a:t>
              </a:r>
              <a:r>
                <a:rPr i="1" lang="en-US"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aseline="-25000" i="1" lang="en-US"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7" name="Google Shape;427;p22"/>
            <p:cNvCxnSpPr/>
            <p:nvPr/>
          </p:nvCxnSpPr>
          <p:spPr>
            <a:xfrm>
              <a:off x="338" y="3602"/>
              <a:ext cx="32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pic>
        <p:nvPicPr>
          <p:cNvPr id="428" name="Google Shape;4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275" y="5148263"/>
            <a:ext cx="6649651" cy="606978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2"/>
          <p:cNvSpPr txBox="1"/>
          <p:nvPr/>
        </p:nvSpPr>
        <p:spPr>
          <a:xfrm>
            <a:off x="1741488" y="384175"/>
            <a:ext cx="56578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Mechanical Energy Balance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10/18/2017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</a:t>
            </a:r>
            <a:endParaRPr/>
          </a:p>
        </p:txBody>
      </p:sp>
      <p:sp>
        <p:nvSpPr>
          <p:cNvPr id="436" name="Google Shape;436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23"/>
          <p:cNvSpPr txBox="1"/>
          <p:nvPr/>
        </p:nvSpPr>
        <p:spPr>
          <a:xfrm>
            <a:off x="1793875" y="344488"/>
            <a:ext cx="59594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Calculation of pump discharge </a:t>
            </a: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pic>
        <p:nvPicPr>
          <p:cNvPr id="438" name="Google Shape;4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325" y="1171575"/>
            <a:ext cx="6879456" cy="606848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3"/>
          <p:cNvSpPr/>
          <p:nvPr/>
        </p:nvSpPr>
        <p:spPr>
          <a:xfrm>
            <a:off x="434975" y="4037013"/>
            <a:ext cx="822325" cy="549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40" name="Google Shape;440;p23"/>
          <p:cNvCxnSpPr/>
          <p:nvPr/>
        </p:nvCxnSpPr>
        <p:spPr>
          <a:xfrm>
            <a:off x="434975" y="4256088"/>
            <a:ext cx="8223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23"/>
          <p:cNvCxnSpPr/>
          <p:nvPr/>
        </p:nvCxnSpPr>
        <p:spPr>
          <a:xfrm>
            <a:off x="617538" y="4256088"/>
            <a:ext cx="1587" cy="6588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sp>
        <p:nvSpPr>
          <p:cNvPr id="442" name="Google Shape;442;p23"/>
          <p:cNvSpPr txBox="1"/>
          <p:nvPr/>
        </p:nvSpPr>
        <p:spPr>
          <a:xfrm>
            <a:off x="654050" y="4349750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23"/>
          <p:cNvSpPr txBox="1"/>
          <p:nvPr/>
        </p:nvSpPr>
        <p:spPr>
          <a:xfrm>
            <a:off x="644525" y="4175125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444" name="Google Shape;444;p23"/>
          <p:cNvCxnSpPr/>
          <p:nvPr/>
        </p:nvCxnSpPr>
        <p:spPr>
          <a:xfrm>
            <a:off x="1257300" y="4548188"/>
            <a:ext cx="2508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5" name="Google Shape;445;p23"/>
          <p:cNvSpPr/>
          <p:nvPr/>
        </p:nvSpPr>
        <p:spPr>
          <a:xfrm>
            <a:off x="1508125" y="4008438"/>
            <a:ext cx="604838" cy="539750"/>
          </a:xfrm>
          <a:custGeom>
            <a:pathLst>
              <a:path extrusionOk="0" h="120000" w="120000">
                <a:moveTo>
                  <a:pt x="0" y="119999"/>
                </a:moveTo>
                <a:cubicBezTo>
                  <a:pt x="12075" y="119999"/>
                  <a:pt x="24150" y="119999"/>
                  <a:pt x="36226" y="119999"/>
                </a:cubicBezTo>
                <a:cubicBezTo>
                  <a:pt x="36226" y="80000"/>
                  <a:pt x="36226" y="40000"/>
                  <a:pt x="36226" y="0"/>
                </a:cubicBezTo>
                <a:cubicBezTo>
                  <a:pt x="64150" y="0"/>
                  <a:pt x="92075" y="0"/>
                  <a:pt x="1200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46" name="Google Shape;446;p23"/>
          <p:cNvGrpSpPr/>
          <p:nvPr/>
        </p:nvGrpSpPr>
        <p:grpSpPr>
          <a:xfrm>
            <a:off x="1941513" y="3887788"/>
            <a:ext cx="307975" cy="312737"/>
            <a:chOff x="2460" y="2793"/>
            <a:chExt cx="324" cy="411"/>
          </a:xfrm>
        </p:grpSpPr>
        <p:sp>
          <p:nvSpPr>
            <p:cNvPr id="447" name="Google Shape;447;p23"/>
            <p:cNvSpPr/>
            <p:nvPr/>
          </p:nvSpPr>
          <p:spPr>
            <a:xfrm>
              <a:off x="2472" y="2793"/>
              <a:ext cx="299" cy="29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2460" y="3096"/>
              <a:ext cx="324" cy="108"/>
            </a:xfrm>
            <a:custGeom>
              <a:pathLst>
                <a:path extrusionOk="0" h="120000" w="120000">
                  <a:moveTo>
                    <a:pt x="4000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4444" y="1333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49" name="Google Shape;449;p23"/>
          <p:cNvSpPr/>
          <p:nvPr/>
        </p:nvSpPr>
        <p:spPr>
          <a:xfrm>
            <a:off x="2090738" y="3652838"/>
            <a:ext cx="776287" cy="2286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23"/>
          <p:cNvSpPr/>
          <p:nvPr/>
        </p:nvSpPr>
        <p:spPr>
          <a:xfrm>
            <a:off x="2422525" y="2646363"/>
            <a:ext cx="569913" cy="10239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1" name="Google Shape;451;p23"/>
          <p:cNvCxnSpPr/>
          <p:nvPr/>
        </p:nvCxnSpPr>
        <p:spPr>
          <a:xfrm>
            <a:off x="2717800" y="2663825"/>
            <a:ext cx="1588" cy="101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52" name="Google Shape;452;p23"/>
          <p:cNvSpPr/>
          <p:nvPr/>
        </p:nvSpPr>
        <p:spPr>
          <a:xfrm>
            <a:off x="2843213" y="2352675"/>
            <a:ext cx="309562" cy="293688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23"/>
          <p:cNvSpPr/>
          <p:nvPr/>
        </p:nvSpPr>
        <p:spPr>
          <a:xfrm>
            <a:off x="3152775" y="1968500"/>
            <a:ext cx="615950" cy="68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4" name="Google Shape;454;p23"/>
          <p:cNvCxnSpPr/>
          <p:nvPr/>
        </p:nvCxnSpPr>
        <p:spPr>
          <a:xfrm>
            <a:off x="3141663" y="2233613"/>
            <a:ext cx="62706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23"/>
          <p:cNvCxnSpPr/>
          <p:nvPr/>
        </p:nvCxnSpPr>
        <p:spPr>
          <a:xfrm>
            <a:off x="3586163" y="2243138"/>
            <a:ext cx="1587" cy="26717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sp>
        <p:nvSpPr>
          <p:cNvPr id="456" name="Google Shape;456;p23"/>
          <p:cNvSpPr txBox="1"/>
          <p:nvPr/>
        </p:nvSpPr>
        <p:spPr>
          <a:xfrm>
            <a:off x="3314700" y="3508375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23"/>
          <p:cNvSpPr txBox="1"/>
          <p:nvPr/>
        </p:nvSpPr>
        <p:spPr>
          <a:xfrm>
            <a:off x="1328738" y="4187825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58" name="Google Shape;458;p23"/>
          <p:cNvSpPr txBox="1"/>
          <p:nvPr/>
        </p:nvSpPr>
        <p:spPr>
          <a:xfrm>
            <a:off x="1628775" y="376396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59" name="Google Shape;459;p23"/>
          <p:cNvSpPr txBox="1"/>
          <p:nvPr/>
        </p:nvSpPr>
        <p:spPr>
          <a:xfrm>
            <a:off x="2351088" y="38354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460" name="Google Shape;460;p23"/>
          <p:cNvSpPr txBox="1"/>
          <p:nvPr/>
        </p:nvSpPr>
        <p:spPr>
          <a:xfrm>
            <a:off x="2894013" y="377348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61" name="Google Shape;461;p23"/>
          <p:cNvSpPr txBox="1"/>
          <p:nvPr/>
        </p:nvSpPr>
        <p:spPr>
          <a:xfrm>
            <a:off x="2795588" y="245268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462" name="Google Shape;462;p23"/>
          <p:cNvSpPr txBox="1"/>
          <p:nvPr/>
        </p:nvSpPr>
        <p:spPr>
          <a:xfrm>
            <a:off x="2887663" y="194468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463" name="Google Shape;463;p23"/>
          <p:cNvSpPr txBox="1"/>
          <p:nvPr/>
        </p:nvSpPr>
        <p:spPr>
          <a:xfrm>
            <a:off x="3489325" y="196056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grpSp>
        <p:nvGrpSpPr>
          <p:cNvPr id="464" name="Google Shape;464;p23"/>
          <p:cNvGrpSpPr/>
          <p:nvPr/>
        </p:nvGrpSpPr>
        <p:grpSpPr>
          <a:xfrm>
            <a:off x="1485900" y="2176463"/>
            <a:ext cx="307975" cy="314325"/>
            <a:chOff x="2460" y="2793"/>
            <a:chExt cx="324" cy="411"/>
          </a:xfrm>
        </p:grpSpPr>
        <p:sp>
          <p:nvSpPr>
            <p:cNvPr id="465" name="Google Shape;465;p23"/>
            <p:cNvSpPr/>
            <p:nvPr/>
          </p:nvSpPr>
          <p:spPr>
            <a:xfrm>
              <a:off x="2472" y="2793"/>
              <a:ext cx="299" cy="29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2460" y="3096"/>
              <a:ext cx="324" cy="108"/>
            </a:xfrm>
            <a:custGeom>
              <a:pathLst>
                <a:path extrusionOk="0" h="120000" w="120000">
                  <a:moveTo>
                    <a:pt x="4000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4444" y="1333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67" name="Google Shape;467;p23"/>
          <p:cNvCxnSpPr/>
          <p:nvPr/>
        </p:nvCxnSpPr>
        <p:spPr>
          <a:xfrm>
            <a:off x="881063" y="2298700"/>
            <a:ext cx="7635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8" name="Google Shape;468;p23"/>
          <p:cNvSpPr/>
          <p:nvPr/>
        </p:nvSpPr>
        <p:spPr>
          <a:xfrm>
            <a:off x="1655763" y="2170113"/>
            <a:ext cx="925512" cy="45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23"/>
          <p:cNvSpPr/>
          <p:nvPr/>
        </p:nvSpPr>
        <p:spPr>
          <a:xfrm>
            <a:off x="1450975" y="3679825"/>
            <a:ext cx="1096963" cy="635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20000" y="120000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23"/>
          <p:cNvSpPr txBox="1"/>
          <p:nvPr/>
        </p:nvSpPr>
        <p:spPr>
          <a:xfrm>
            <a:off x="681038" y="2311400"/>
            <a:ext cx="944562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Liquid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Pump</a:t>
            </a:r>
            <a:endParaRPr/>
          </a:p>
        </p:txBody>
      </p:sp>
      <p:sp>
        <p:nvSpPr>
          <p:cNvPr id="471" name="Google Shape;471;p23"/>
          <p:cNvSpPr txBox="1"/>
          <p:nvPr/>
        </p:nvSpPr>
        <p:spPr>
          <a:xfrm>
            <a:off x="1031875" y="4587875"/>
            <a:ext cx="1698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Liquid</a:t>
            </a:r>
            <a:endParaRPr/>
          </a:p>
        </p:txBody>
      </p:sp>
      <p:sp>
        <p:nvSpPr>
          <p:cNvPr id="472" name="Google Shape;472;p23"/>
          <p:cNvSpPr txBox="1"/>
          <p:nvPr/>
        </p:nvSpPr>
        <p:spPr>
          <a:xfrm>
            <a:off x="1285875" y="4919663"/>
            <a:ext cx="15160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Datum Level</a:t>
            </a:r>
            <a:endParaRPr/>
          </a:p>
        </p:txBody>
      </p:sp>
      <p:sp>
        <p:nvSpPr>
          <p:cNvPr id="473" name="Google Shape;473;p23"/>
          <p:cNvSpPr/>
          <p:nvPr/>
        </p:nvSpPr>
        <p:spPr>
          <a:xfrm>
            <a:off x="1897063" y="4229100"/>
            <a:ext cx="7762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Pump</a:t>
            </a:r>
            <a:endParaRPr/>
          </a:p>
        </p:txBody>
      </p:sp>
      <p:cxnSp>
        <p:nvCxnSpPr>
          <p:cNvPr id="474" name="Google Shape;474;p23"/>
          <p:cNvCxnSpPr/>
          <p:nvPr/>
        </p:nvCxnSpPr>
        <p:spPr>
          <a:xfrm rot="10800000">
            <a:off x="2189163" y="4027488"/>
            <a:ext cx="265112" cy="1762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5" name="Google Shape;475;p23"/>
          <p:cNvCxnSpPr/>
          <p:nvPr/>
        </p:nvCxnSpPr>
        <p:spPr>
          <a:xfrm>
            <a:off x="360363" y="4929188"/>
            <a:ext cx="33813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476" name="Google Shape;47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7338" y="2093913"/>
            <a:ext cx="4228881" cy="519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7300" y="3378200"/>
            <a:ext cx="4865405" cy="569914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3"/>
          <p:cNvSpPr/>
          <p:nvPr/>
        </p:nvSpPr>
        <p:spPr>
          <a:xfrm>
            <a:off x="5864225" y="2684463"/>
            <a:ext cx="260350" cy="696912"/>
          </a:xfrm>
          <a:prstGeom prst="downArrow">
            <a:avLst>
              <a:gd fmla="val 50000" name="adj1"/>
              <a:gd fmla="val 66921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3"/>
          <p:cNvSpPr txBox="1"/>
          <p:nvPr/>
        </p:nvSpPr>
        <p:spPr>
          <a:xfrm rot="5400000">
            <a:off x="5689501" y="2924261"/>
            <a:ext cx="609798" cy="130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23"/>
          <p:cNvSpPr txBox="1"/>
          <p:nvPr/>
        </p:nvSpPr>
        <p:spPr>
          <a:xfrm>
            <a:off x="4000500" y="4232275"/>
            <a:ext cx="434657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 pressures are expressed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gauge pressures</a:t>
            </a:r>
            <a:endParaRPr/>
          </a:p>
        </p:txBody>
      </p:sp>
      <p:pic>
        <p:nvPicPr>
          <p:cNvPr id="481" name="Google Shape;481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7738" y="5272088"/>
            <a:ext cx="2648718" cy="569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2" name="Google Shape;482;p23"/>
          <p:cNvCxnSpPr/>
          <p:nvPr/>
        </p:nvCxnSpPr>
        <p:spPr>
          <a:xfrm>
            <a:off x="2794000" y="3860800"/>
            <a:ext cx="1588" cy="10906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sp>
        <p:nvSpPr>
          <p:cNvPr id="483" name="Google Shape;483;p23"/>
          <p:cNvSpPr txBox="1"/>
          <p:nvPr/>
        </p:nvSpPr>
        <p:spPr>
          <a:xfrm>
            <a:off x="2770188" y="4227513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23"/>
          <p:cNvSpPr/>
          <p:nvPr/>
        </p:nvSpPr>
        <p:spPr>
          <a:xfrm>
            <a:off x="2322513" y="1743075"/>
            <a:ext cx="1100137" cy="277177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10/18/2017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</a:t>
            </a:r>
            <a:endParaRPr/>
          </a:p>
        </p:txBody>
      </p:sp>
      <p:sp>
        <p:nvSpPr>
          <p:cNvPr id="491" name="Google Shape;491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24"/>
          <p:cNvSpPr txBox="1"/>
          <p:nvPr/>
        </p:nvSpPr>
        <p:spPr>
          <a:xfrm>
            <a:off x="2351088" y="300038"/>
            <a:ext cx="49069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between NPSHR,  NPSHA and P</a:t>
            </a:r>
            <a:r>
              <a:rPr b="1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24"/>
          <p:cNvSpPr txBox="1"/>
          <p:nvPr/>
        </p:nvSpPr>
        <p:spPr>
          <a:xfrm>
            <a:off x="5226050" y="1155700"/>
            <a:ext cx="22225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Permissible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pump suction side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pressure</a:t>
            </a:r>
            <a:endParaRPr/>
          </a:p>
        </p:txBody>
      </p:sp>
      <p:cxnSp>
        <p:nvCxnSpPr>
          <p:cNvPr id="494" name="Google Shape;494;p24"/>
          <p:cNvCxnSpPr/>
          <p:nvPr/>
        </p:nvCxnSpPr>
        <p:spPr>
          <a:xfrm>
            <a:off x="958850" y="3768725"/>
            <a:ext cx="568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495" name="Google Shape;495;p24"/>
          <p:cNvCxnSpPr/>
          <p:nvPr/>
        </p:nvCxnSpPr>
        <p:spPr>
          <a:xfrm rot="10800000">
            <a:off x="1974850" y="1311275"/>
            <a:ext cx="0" cy="262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6" name="Google Shape;496;p24"/>
          <p:cNvSpPr txBox="1"/>
          <p:nvPr/>
        </p:nvSpPr>
        <p:spPr>
          <a:xfrm rot="-5400000">
            <a:off x="278607" y="2332831"/>
            <a:ext cx="22796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 Pressure (Pa)</a:t>
            </a:r>
            <a:endParaRPr/>
          </a:p>
        </p:txBody>
      </p:sp>
      <p:sp>
        <p:nvSpPr>
          <p:cNvPr id="497" name="Google Shape;497;p24"/>
          <p:cNvSpPr txBox="1"/>
          <p:nvPr/>
        </p:nvSpPr>
        <p:spPr>
          <a:xfrm>
            <a:off x="6750050" y="3654425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498" name="Google Shape;498;p24"/>
          <p:cNvCxnSpPr/>
          <p:nvPr/>
        </p:nvCxnSpPr>
        <p:spPr>
          <a:xfrm>
            <a:off x="2279650" y="3197225"/>
            <a:ext cx="304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99" name="Google Shape;499;p24"/>
          <p:cNvSpPr/>
          <p:nvPr/>
        </p:nvSpPr>
        <p:spPr>
          <a:xfrm>
            <a:off x="5327650" y="3044825"/>
            <a:ext cx="1422400" cy="323850"/>
          </a:xfrm>
          <a:custGeom>
            <a:pathLst>
              <a:path extrusionOk="0" h="120000" w="120000">
                <a:moveTo>
                  <a:pt x="120000" y="120000"/>
                </a:moveTo>
                <a:cubicBezTo>
                  <a:pt x="100000" y="74117"/>
                  <a:pt x="80000" y="28235"/>
                  <a:pt x="60000" y="14117"/>
                </a:cubicBezTo>
                <a:cubicBezTo>
                  <a:pt x="40000" y="0"/>
                  <a:pt x="10000" y="28235"/>
                  <a:pt x="0" y="35294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24"/>
          <p:cNvSpPr txBox="1"/>
          <p:nvPr/>
        </p:nvSpPr>
        <p:spPr>
          <a:xfrm>
            <a:off x="6750050" y="29686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1" name="Google Shape;501;p24"/>
          <p:cNvCxnSpPr/>
          <p:nvPr/>
        </p:nvCxnSpPr>
        <p:spPr>
          <a:xfrm>
            <a:off x="2279650" y="2625725"/>
            <a:ext cx="294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02" name="Google Shape;502;p24"/>
          <p:cNvCxnSpPr/>
          <p:nvPr/>
        </p:nvCxnSpPr>
        <p:spPr>
          <a:xfrm>
            <a:off x="3194050" y="2625725"/>
            <a:ext cx="0" cy="57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03" name="Google Shape;503;p24"/>
          <p:cNvSpPr txBox="1"/>
          <p:nvPr/>
        </p:nvSpPr>
        <p:spPr>
          <a:xfrm>
            <a:off x="3376613" y="2844800"/>
            <a:ext cx="920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NPSHR</a:t>
            </a:r>
            <a:endParaRPr/>
          </a:p>
        </p:txBody>
      </p:sp>
      <p:sp>
        <p:nvSpPr>
          <p:cNvPr id="504" name="Google Shape;504;p24"/>
          <p:cNvSpPr/>
          <p:nvPr/>
        </p:nvSpPr>
        <p:spPr>
          <a:xfrm>
            <a:off x="4413250" y="1825625"/>
            <a:ext cx="812800" cy="74295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5000" y="64615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5" name="Google Shape;505;p24"/>
          <p:cNvCxnSpPr/>
          <p:nvPr/>
        </p:nvCxnSpPr>
        <p:spPr>
          <a:xfrm>
            <a:off x="2381250" y="1654175"/>
            <a:ext cx="254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06" name="Google Shape;506;p24"/>
          <p:cNvCxnSpPr/>
          <p:nvPr/>
        </p:nvCxnSpPr>
        <p:spPr>
          <a:xfrm flipH="1">
            <a:off x="3294063" y="1327150"/>
            <a:ext cx="233362" cy="3000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7" name="Google Shape;507;p24"/>
          <p:cNvSpPr txBox="1"/>
          <p:nvPr/>
        </p:nvSpPr>
        <p:spPr>
          <a:xfrm>
            <a:off x="2192338" y="711200"/>
            <a:ext cx="21018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Pump suction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side pressure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cxnSp>
        <p:nvCxnSpPr>
          <p:cNvPr id="508" name="Google Shape;508;p24"/>
          <p:cNvCxnSpPr/>
          <p:nvPr/>
        </p:nvCxnSpPr>
        <p:spPr>
          <a:xfrm rot="10800000">
            <a:off x="2686050" y="1654175"/>
            <a:ext cx="0" cy="1543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09" name="Google Shape;509;p24"/>
          <p:cNvSpPr txBox="1"/>
          <p:nvPr/>
        </p:nvSpPr>
        <p:spPr>
          <a:xfrm>
            <a:off x="2686050" y="2012950"/>
            <a:ext cx="933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NPSHA</a:t>
            </a:r>
            <a:endParaRPr/>
          </a:p>
        </p:txBody>
      </p:sp>
      <p:pic>
        <p:nvPicPr>
          <p:cNvPr id="510" name="Google Shape;5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3" y="4225925"/>
            <a:ext cx="3445185" cy="377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063" y="4630738"/>
            <a:ext cx="3940867" cy="315491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4"/>
          <p:cNvSpPr txBox="1"/>
          <p:nvPr/>
        </p:nvSpPr>
        <p:spPr>
          <a:xfrm>
            <a:off x="1349375" y="4926013"/>
            <a:ext cx="58610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Pump Suction pressure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atmospheric Pressure (101.3x10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Liquid’s saturated vapor pressure at pumping temperature</a:t>
            </a:r>
            <a:endParaRPr/>
          </a:p>
        </p:txBody>
      </p:sp>
      <p:sp>
        <p:nvSpPr>
          <p:cNvPr id="513" name="Google Shape;513;p24"/>
          <p:cNvSpPr/>
          <p:nvPr/>
        </p:nvSpPr>
        <p:spPr>
          <a:xfrm>
            <a:off x="957263" y="4083050"/>
            <a:ext cx="7213600" cy="18970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4" name="Google Shape;514;p24"/>
          <p:cNvCxnSpPr/>
          <p:nvPr/>
        </p:nvCxnSpPr>
        <p:spPr>
          <a:xfrm rot="10800000">
            <a:off x="4021138" y="3192463"/>
            <a:ext cx="0" cy="566737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5" name="Google Shape;515;p24"/>
          <p:cNvSpPr txBox="1"/>
          <p:nvPr/>
        </p:nvSpPr>
        <p:spPr>
          <a:xfrm>
            <a:off x="5429250" y="2279650"/>
            <a:ext cx="3657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NPSH : Net Positive Suction Height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10/18/2017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</a:t>
            </a:r>
            <a:endParaRPr/>
          </a:p>
        </p:txBody>
      </p:sp>
      <p:sp>
        <p:nvSpPr>
          <p:cNvPr id="522" name="Google Shape;522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25"/>
          <p:cNvSpPr txBox="1"/>
          <p:nvPr/>
        </p:nvSpPr>
        <p:spPr>
          <a:xfrm>
            <a:off x="3100388" y="319088"/>
            <a:ext cx="31289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Suction Pressure </a:t>
            </a: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25"/>
          <p:cNvSpPr/>
          <p:nvPr/>
        </p:nvSpPr>
        <p:spPr>
          <a:xfrm>
            <a:off x="333375" y="3108325"/>
            <a:ext cx="822325" cy="549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25" name="Google Shape;525;p25"/>
          <p:cNvCxnSpPr/>
          <p:nvPr/>
        </p:nvCxnSpPr>
        <p:spPr>
          <a:xfrm>
            <a:off x="333375" y="3327400"/>
            <a:ext cx="822325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" name="Google Shape;526;p25"/>
          <p:cNvCxnSpPr/>
          <p:nvPr/>
        </p:nvCxnSpPr>
        <p:spPr>
          <a:xfrm>
            <a:off x="515938" y="3327400"/>
            <a:ext cx="1587" cy="6588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sp>
        <p:nvSpPr>
          <p:cNvPr id="527" name="Google Shape;527;p25"/>
          <p:cNvSpPr txBox="1"/>
          <p:nvPr/>
        </p:nvSpPr>
        <p:spPr>
          <a:xfrm>
            <a:off x="552450" y="3421063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25"/>
          <p:cNvSpPr txBox="1"/>
          <p:nvPr/>
        </p:nvSpPr>
        <p:spPr>
          <a:xfrm>
            <a:off x="542925" y="32464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529" name="Google Shape;529;p25"/>
          <p:cNvCxnSpPr/>
          <p:nvPr/>
        </p:nvCxnSpPr>
        <p:spPr>
          <a:xfrm>
            <a:off x="1155700" y="3619500"/>
            <a:ext cx="250825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0" name="Google Shape;530;p25"/>
          <p:cNvSpPr/>
          <p:nvPr/>
        </p:nvSpPr>
        <p:spPr>
          <a:xfrm>
            <a:off x="1406525" y="3079750"/>
            <a:ext cx="604838" cy="539750"/>
          </a:xfrm>
          <a:custGeom>
            <a:pathLst>
              <a:path extrusionOk="0" h="120000" w="120000">
                <a:moveTo>
                  <a:pt x="0" y="119999"/>
                </a:moveTo>
                <a:cubicBezTo>
                  <a:pt x="12075" y="119999"/>
                  <a:pt x="24150" y="119999"/>
                  <a:pt x="36226" y="119999"/>
                </a:cubicBezTo>
                <a:cubicBezTo>
                  <a:pt x="36226" y="80000"/>
                  <a:pt x="36226" y="40000"/>
                  <a:pt x="36226" y="0"/>
                </a:cubicBezTo>
                <a:cubicBezTo>
                  <a:pt x="64150" y="0"/>
                  <a:pt x="92075" y="0"/>
                  <a:pt x="1200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31" name="Google Shape;531;p25"/>
          <p:cNvGrpSpPr/>
          <p:nvPr/>
        </p:nvGrpSpPr>
        <p:grpSpPr>
          <a:xfrm>
            <a:off x="1839913" y="2959100"/>
            <a:ext cx="307975" cy="312738"/>
            <a:chOff x="2460" y="2793"/>
            <a:chExt cx="324" cy="411"/>
          </a:xfrm>
        </p:grpSpPr>
        <p:sp>
          <p:nvSpPr>
            <p:cNvPr id="532" name="Google Shape;532;p25"/>
            <p:cNvSpPr/>
            <p:nvPr/>
          </p:nvSpPr>
          <p:spPr>
            <a:xfrm>
              <a:off x="2472" y="2793"/>
              <a:ext cx="299" cy="29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2460" y="3096"/>
              <a:ext cx="324" cy="108"/>
            </a:xfrm>
            <a:custGeom>
              <a:pathLst>
                <a:path extrusionOk="0" h="120000" w="120000">
                  <a:moveTo>
                    <a:pt x="4000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4444" y="1333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34" name="Google Shape;534;p25"/>
          <p:cNvSpPr/>
          <p:nvPr/>
        </p:nvSpPr>
        <p:spPr>
          <a:xfrm>
            <a:off x="1989138" y="2724150"/>
            <a:ext cx="776287" cy="2286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25"/>
          <p:cNvSpPr/>
          <p:nvPr/>
        </p:nvSpPr>
        <p:spPr>
          <a:xfrm>
            <a:off x="2320925" y="1717675"/>
            <a:ext cx="569913" cy="10239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36" name="Google Shape;536;p25"/>
          <p:cNvCxnSpPr/>
          <p:nvPr/>
        </p:nvCxnSpPr>
        <p:spPr>
          <a:xfrm>
            <a:off x="2616200" y="1735138"/>
            <a:ext cx="1588" cy="101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37" name="Google Shape;537;p25"/>
          <p:cNvSpPr/>
          <p:nvPr/>
        </p:nvSpPr>
        <p:spPr>
          <a:xfrm>
            <a:off x="2741613" y="1423988"/>
            <a:ext cx="309562" cy="293687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p25"/>
          <p:cNvSpPr/>
          <p:nvPr/>
        </p:nvSpPr>
        <p:spPr>
          <a:xfrm>
            <a:off x="3051175" y="1039813"/>
            <a:ext cx="615950" cy="68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39" name="Google Shape;539;p25"/>
          <p:cNvCxnSpPr/>
          <p:nvPr/>
        </p:nvCxnSpPr>
        <p:spPr>
          <a:xfrm>
            <a:off x="3040063" y="1304925"/>
            <a:ext cx="627062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0" name="Google Shape;540;p25"/>
          <p:cNvCxnSpPr/>
          <p:nvPr/>
        </p:nvCxnSpPr>
        <p:spPr>
          <a:xfrm>
            <a:off x="3484563" y="1314450"/>
            <a:ext cx="1587" cy="26717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sp>
        <p:nvSpPr>
          <p:cNvPr id="541" name="Google Shape;541;p25"/>
          <p:cNvSpPr txBox="1"/>
          <p:nvPr/>
        </p:nvSpPr>
        <p:spPr>
          <a:xfrm>
            <a:off x="3213100" y="2579688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p25"/>
          <p:cNvSpPr txBox="1"/>
          <p:nvPr/>
        </p:nvSpPr>
        <p:spPr>
          <a:xfrm>
            <a:off x="1227138" y="32591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43" name="Google Shape;543;p25"/>
          <p:cNvSpPr txBox="1"/>
          <p:nvPr/>
        </p:nvSpPr>
        <p:spPr>
          <a:xfrm>
            <a:off x="1527175" y="2835275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44" name="Google Shape;544;p25"/>
          <p:cNvSpPr txBox="1"/>
          <p:nvPr/>
        </p:nvSpPr>
        <p:spPr>
          <a:xfrm>
            <a:off x="2249488" y="290671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545" name="Google Shape;545;p25"/>
          <p:cNvSpPr txBox="1"/>
          <p:nvPr/>
        </p:nvSpPr>
        <p:spPr>
          <a:xfrm>
            <a:off x="2792413" y="28448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46" name="Google Shape;546;p25"/>
          <p:cNvSpPr txBox="1"/>
          <p:nvPr/>
        </p:nvSpPr>
        <p:spPr>
          <a:xfrm>
            <a:off x="2693988" y="15240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547" name="Google Shape;547;p25"/>
          <p:cNvSpPr txBox="1"/>
          <p:nvPr/>
        </p:nvSpPr>
        <p:spPr>
          <a:xfrm>
            <a:off x="2786063" y="10160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548" name="Google Shape;548;p25"/>
          <p:cNvSpPr txBox="1"/>
          <p:nvPr/>
        </p:nvSpPr>
        <p:spPr>
          <a:xfrm>
            <a:off x="3387725" y="1031875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grpSp>
        <p:nvGrpSpPr>
          <p:cNvPr id="549" name="Google Shape;549;p25"/>
          <p:cNvGrpSpPr/>
          <p:nvPr/>
        </p:nvGrpSpPr>
        <p:grpSpPr>
          <a:xfrm>
            <a:off x="1384300" y="1247775"/>
            <a:ext cx="307975" cy="314325"/>
            <a:chOff x="2460" y="2793"/>
            <a:chExt cx="324" cy="411"/>
          </a:xfrm>
        </p:grpSpPr>
        <p:sp>
          <p:nvSpPr>
            <p:cNvPr id="550" name="Google Shape;550;p25"/>
            <p:cNvSpPr/>
            <p:nvPr/>
          </p:nvSpPr>
          <p:spPr>
            <a:xfrm>
              <a:off x="2472" y="2793"/>
              <a:ext cx="299" cy="29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2460" y="3096"/>
              <a:ext cx="324" cy="108"/>
            </a:xfrm>
            <a:custGeom>
              <a:pathLst>
                <a:path extrusionOk="0" h="120000" w="120000">
                  <a:moveTo>
                    <a:pt x="4000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4444" y="1333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552" name="Google Shape;552;p25"/>
          <p:cNvCxnSpPr/>
          <p:nvPr/>
        </p:nvCxnSpPr>
        <p:spPr>
          <a:xfrm>
            <a:off x="779463" y="1370013"/>
            <a:ext cx="7635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3" name="Google Shape;553;p25"/>
          <p:cNvSpPr/>
          <p:nvPr/>
        </p:nvSpPr>
        <p:spPr>
          <a:xfrm>
            <a:off x="1554163" y="1241425"/>
            <a:ext cx="925512" cy="45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25"/>
          <p:cNvSpPr/>
          <p:nvPr/>
        </p:nvSpPr>
        <p:spPr>
          <a:xfrm>
            <a:off x="1349375" y="2751138"/>
            <a:ext cx="1096963" cy="635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20000" y="120000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25"/>
          <p:cNvSpPr txBox="1"/>
          <p:nvPr/>
        </p:nvSpPr>
        <p:spPr>
          <a:xfrm>
            <a:off x="579438" y="1382713"/>
            <a:ext cx="944562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Liquid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Pump</a:t>
            </a:r>
            <a:endParaRPr/>
          </a:p>
        </p:txBody>
      </p:sp>
      <p:sp>
        <p:nvSpPr>
          <p:cNvPr id="556" name="Google Shape;556;p25"/>
          <p:cNvSpPr txBox="1"/>
          <p:nvPr/>
        </p:nvSpPr>
        <p:spPr>
          <a:xfrm>
            <a:off x="1220788" y="3659188"/>
            <a:ext cx="1698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Liquid</a:t>
            </a:r>
            <a:endParaRPr/>
          </a:p>
        </p:txBody>
      </p:sp>
      <p:sp>
        <p:nvSpPr>
          <p:cNvPr id="557" name="Google Shape;557;p25"/>
          <p:cNvSpPr txBox="1"/>
          <p:nvPr/>
        </p:nvSpPr>
        <p:spPr>
          <a:xfrm>
            <a:off x="1184275" y="3990975"/>
            <a:ext cx="15160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Datum Level</a:t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1795463" y="3300413"/>
            <a:ext cx="7762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Pump</a:t>
            </a:r>
            <a:endParaRPr/>
          </a:p>
        </p:txBody>
      </p:sp>
      <p:cxnSp>
        <p:nvCxnSpPr>
          <p:cNvPr id="559" name="Google Shape;559;p25"/>
          <p:cNvCxnSpPr/>
          <p:nvPr/>
        </p:nvCxnSpPr>
        <p:spPr>
          <a:xfrm rot="10800000">
            <a:off x="2087563" y="3098800"/>
            <a:ext cx="265112" cy="1762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0" name="Google Shape;560;p25"/>
          <p:cNvCxnSpPr/>
          <p:nvPr/>
        </p:nvCxnSpPr>
        <p:spPr>
          <a:xfrm>
            <a:off x="258763" y="4000500"/>
            <a:ext cx="33813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561" name="Google Shape;5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5075" y="1854200"/>
            <a:ext cx="4906105" cy="446914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25"/>
          <p:cNvSpPr txBox="1"/>
          <p:nvPr/>
        </p:nvSpPr>
        <p:spPr>
          <a:xfrm>
            <a:off x="4319588" y="1119188"/>
            <a:ext cx="39449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Balance between 1 and 3</a:t>
            </a:r>
            <a:endParaRPr/>
          </a:p>
        </p:txBody>
      </p:sp>
      <p:pic>
        <p:nvPicPr>
          <p:cNvPr id="563" name="Google Shape;56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5475" y="2428875"/>
            <a:ext cx="1197472" cy="446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00513" y="3006725"/>
            <a:ext cx="4403253" cy="446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06838" y="3608388"/>
            <a:ext cx="4979021" cy="577802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25"/>
          <p:cNvSpPr txBox="1"/>
          <p:nvPr/>
        </p:nvSpPr>
        <p:spPr>
          <a:xfrm>
            <a:off x="4014788" y="4311650"/>
            <a:ext cx="20383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that </a:t>
            </a:r>
            <a:endParaRPr/>
          </a:p>
        </p:txBody>
      </p:sp>
      <p:pic>
        <p:nvPicPr>
          <p:cNvPr id="567" name="Google Shape;567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49950" y="4348163"/>
            <a:ext cx="2641680" cy="534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38575" y="4921250"/>
            <a:ext cx="2816746" cy="6359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9" name="Google Shape;569;p25"/>
          <p:cNvCxnSpPr/>
          <p:nvPr/>
        </p:nvCxnSpPr>
        <p:spPr>
          <a:xfrm rot="10800000">
            <a:off x="5791200" y="5427663"/>
            <a:ext cx="333375" cy="4651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0" name="Google Shape;570;p25"/>
          <p:cNvSpPr txBox="1"/>
          <p:nvPr/>
        </p:nvSpPr>
        <p:spPr>
          <a:xfrm>
            <a:off x="5219700" y="5776913"/>
            <a:ext cx="37480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of rheology and “system”</a:t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566738" y="2654300"/>
            <a:ext cx="1131887" cy="1265238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10/18/2017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7" name="Google Shape;577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</a:t>
            </a:r>
            <a:endParaRPr/>
          </a:p>
        </p:txBody>
      </p:sp>
      <p:sp>
        <p:nvSpPr>
          <p:cNvPr id="578" name="Google Shape;578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26"/>
          <p:cNvSpPr txBox="1"/>
          <p:nvPr/>
        </p:nvSpPr>
        <p:spPr>
          <a:xfrm>
            <a:off x="1855788" y="287338"/>
            <a:ext cx="544036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Pumping Power from Suction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Discharge Pressures</a:t>
            </a:r>
            <a:endParaRPr/>
          </a:p>
        </p:txBody>
      </p:sp>
      <p:grpSp>
        <p:nvGrpSpPr>
          <p:cNvPr id="580" name="Google Shape;580;p26"/>
          <p:cNvGrpSpPr/>
          <p:nvPr/>
        </p:nvGrpSpPr>
        <p:grpSpPr>
          <a:xfrm>
            <a:off x="1030288" y="1468438"/>
            <a:ext cx="2830512" cy="1709737"/>
            <a:chOff x="1737" y="934"/>
            <a:chExt cx="1783" cy="1077"/>
          </a:xfrm>
        </p:grpSpPr>
        <p:grpSp>
          <p:nvGrpSpPr>
            <p:cNvPr id="581" name="Google Shape;581;p26"/>
            <p:cNvGrpSpPr/>
            <p:nvPr/>
          </p:nvGrpSpPr>
          <p:grpSpPr>
            <a:xfrm>
              <a:off x="1875" y="1134"/>
              <a:ext cx="1645" cy="877"/>
              <a:chOff x="1637" y="1207"/>
              <a:chExt cx="1645" cy="877"/>
            </a:xfrm>
          </p:grpSpPr>
          <p:sp>
            <p:nvSpPr>
              <p:cNvPr id="582" name="Google Shape;582;p26"/>
              <p:cNvSpPr/>
              <p:nvPr/>
            </p:nvSpPr>
            <p:spPr>
              <a:xfrm>
                <a:off x="1975" y="1216"/>
                <a:ext cx="586" cy="567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3" name="Google Shape;583;p26"/>
              <p:cNvSpPr/>
              <p:nvPr/>
            </p:nvSpPr>
            <p:spPr>
              <a:xfrm rot="10800000">
                <a:off x="2094" y="1792"/>
                <a:ext cx="338" cy="292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30000" y="120000"/>
                    </a:lnTo>
                    <a:lnTo>
                      <a:pt x="90000" y="12000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584" name="Google Shape;584;p26"/>
              <p:cNvCxnSpPr/>
              <p:nvPr/>
            </p:nvCxnSpPr>
            <p:spPr>
              <a:xfrm>
                <a:off x="1637" y="1508"/>
                <a:ext cx="63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5" name="Google Shape;585;p26"/>
              <p:cNvCxnSpPr/>
              <p:nvPr/>
            </p:nvCxnSpPr>
            <p:spPr>
              <a:xfrm>
                <a:off x="2277" y="1207"/>
                <a:ext cx="100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86" name="Google Shape;586;p26"/>
            <p:cNvCxnSpPr/>
            <p:nvPr/>
          </p:nvCxnSpPr>
          <p:spPr>
            <a:xfrm>
              <a:off x="1737" y="1426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7" name="Google Shape;587;p26"/>
            <p:cNvCxnSpPr/>
            <p:nvPr/>
          </p:nvCxnSpPr>
          <p:spPr>
            <a:xfrm>
              <a:off x="1966" y="1335"/>
              <a:ext cx="0" cy="18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8" name="Google Shape;588;p26"/>
            <p:cNvCxnSpPr/>
            <p:nvPr/>
          </p:nvCxnSpPr>
          <p:spPr>
            <a:xfrm>
              <a:off x="3022" y="1056"/>
              <a:ext cx="0" cy="18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89" name="Google Shape;589;p26"/>
            <p:cNvSpPr txBox="1"/>
            <p:nvPr/>
          </p:nvSpPr>
          <p:spPr>
            <a:xfrm>
              <a:off x="1872" y="1168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590" name="Google Shape;590;p26"/>
            <p:cNvSpPr txBox="1"/>
            <p:nvPr/>
          </p:nvSpPr>
          <p:spPr>
            <a:xfrm>
              <a:off x="2818" y="934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pic>
        <p:nvPicPr>
          <p:cNvPr id="591" name="Google Shape;5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588" y="3394075"/>
            <a:ext cx="6879456" cy="606848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26"/>
          <p:cNvSpPr/>
          <p:nvPr/>
        </p:nvSpPr>
        <p:spPr>
          <a:xfrm rot="5400000">
            <a:off x="4181475" y="3570288"/>
            <a:ext cx="152400" cy="914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3" name="Google Shape;593;p26"/>
          <p:cNvSpPr/>
          <p:nvPr/>
        </p:nvSpPr>
        <p:spPr>
          <a:xfrm rot="5400000">
            <a:off x="5492750" y="3489325"/>
            <a:ext cx="211138" cy="1087438"/>
          </a:xfrm>
          <a:prstGeom prst="rightBrace">
            <a:avLst>
              <a:gd fmla="val 4292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p26"/>
          <p:cNvSpPr/>
          <p:nvPr/>
        </p:nvSpPr>
        <p:spPr>
          <a:xfrm rot="5400000">
            <a:off x="7140575" y="3511550"/>
            <a:ext cx="211138" cy="1087438"/>
          </a:xfrm>
          <a:prstGeom prst="rightBrace">
            <a:avLst>
              <a:gd fmla="val 4292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5" name="Google Shape;595;p26"/>
          <p:cNvSpPr txBox="1"/>
          <p:nvPr/>
        </p:nvSpPr>
        <p:spPr>
          <a:xfrm>
            <a:off x="3581400" y="4189413"/>
            <a:ext cx="1474788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 no change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in height</a:t>
            </a:r>
            <a:endParaRPr/>
          </a:p>
        </p:txBody>
      </p:sp>
      <p:sp>
        <p:nvSpPr>
          <p:cNvPr id="596" name="Google Shape;596;p26"/>
          <p:cNvSpPr txBox="1"/>
          <p:nvPr/>
        </p:nvSpPr>
        <p:spPr>
          <a:xfrm>
            <a:off x="5095875" y="4227513"/>
            <a:ext cx="18161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 no change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in fluid velocity</a:t>
            </a:r>
            <a:endParaRPr/>
          </a:p>
        </p:txBody>
      </p:sp>
      <p:sp>
        <p:nvSpPr>
          <p:cNvPr id="597" name="Google Shape;597;p26"/>
          <p:cNvSpPr txBox="1"/>
          <p:nvPr/>
        </p:nvSpPr>
        <p:spPr>
          <a:xfrm>
            <a:off x="6905625" y="4206875"/>
            <a:ext cx="1720850" cy="146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 friction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is incorporated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in the pump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efficiency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</p:txBody>
      </p:sp>
      <p:pic>
        <p:nvPicPr>
          <p:cNvPr id="598" name="Google Shape;59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0550" y="5259388"/>
            <a:ext cx="3236848" cy="811212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26"/>
          <p:cNvSpPr/>
          <p:nvPr/>
        </p:nvSpPr>
        <p:spPr>
          <a:xfrm>
            <a:off x="4689475" y="4789488"/>
            <a:ext cx="274638" cy="595312"/>
          </a:xfrm>
          <a:prstGeom prst="downArrow">
            <a:avLst>
              <a:gd fmla="val 50000" name="adj1"/>
              <a:gd fmla="val 54191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6"/>
          <p:cNvSpPr txBox="1"/>
          <p:nvPr/>
        </p:nvSpPr>
        <p:spPr>
          <a:xfrm rot="5400000">
            <a:off x="4566345" y="4981264"/>
            <a:ext cx="520897" cy="137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1" name="Google Shape;60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7875" y="2082800"/>
            <a:ext cx="4707098" cy="1006887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26"/>
          <p:cNvSpPr/>
          <p:nvPr/>
        </p:nvSpPr>
        <p:spPr>
          <a:xfrm>
            <a:off x="3287713" y="2082800"/>
            <a:ext cx="5092700" cy="1158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10/18/2017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</a:t>
            </a:r>
            <a:endParaRPr/>
          </a:p>
        </p:txBody>
      </p:sp>
      <p:sp>
        <p:nvSpPr>
          <p:cNvPr id="609" name="Google Shape;609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0" name="Google Shape;610;p27"/>
          <p:cNvSpPr txBox="1"/>
          <p:nvPr/>
        </p:nvSpPr>
        <p:spPr>
          <a:xfrm>
            <a:off x="1635125" y="258763"/>
            <a:ext cx="57181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Pressure Loss in Heat Exchangers</a:t>
            </a:r>
            <a:endParaRPr/>
          </a:p>
        </p:txBody>
      </p:sp>
      <p:grpSp>
        <p:nvGrpSpPr>
          <p:cNvPr id="611" name="Google Shape;611;p27"/>
          <p:cNvGrpSpPr/>
          <p:nvPr/>
        </p:nvGrpSpPr>
        <p:grpSpPr>
          <a:xfrm>
            <a:off x="2511425" y="1060450"/>
            <a:ext cx="3556000" cy="2265363"/>
            <a:chOff x="1362" y="1024"/>
            <a:chExt cx="2240" cy="1427"/>
          </a:xfrm>
        </p:grpSpPr>
        <p:cxnSp>
          <p:nvCxnSpPr>
            <p:cNvPr id="612" name="Google Shape;612;p27"/>
            <p:cNvCxnSpPr/>
            <p:nvPr/>
          </p:nvCxnSpPr>
          <p:spPr>
            <a:xfrm>
              <a:off x="1380" y="1271"/>
              <a:ext cx="219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3" name="Google Shape;613;p27"/>
            <p:cNvCxnSpPr/>
            <p:nvPr/>
          </p:nvCxnSpPr>
          <p:spPr>
            <a:xfrm>
              <a:off x="1394" y="1495"/>
              <a:ext cx="219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4" name="Google Shape;614;p27"/>
            <p:cNvCxnSpPr/>
            <p:nvPr/>
          </p:nvCxnSpPr>
          <p:spPr>
            <a:xfrm>
              <a:off x="1407" y="1755"/>
              <a:ext cx="219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5" name="Google Shape;615;p27"/>
            <p:cNvCxnSpPr/>
            <p:nvPr/>
          </p:nvCxnSpPr>
          <p:spPr>
            <a:xfrm>
              <a:off x="1394" y="2035"/>
              <a:ext cx="219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6" name="Google Shape;616;p27"/>
            <p:cNvCxnSpPr/>
            <p:nvPr/>
          </p:nvCxnSpPr>
          <p:spPr>
            <a:xfrm>
              <a:off x="1380" y="2258"/>
              <a:ext cx="219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17" name="Google Shape;617;p27"/>
            <p:cNvSpPr/>
            <p:nvPr/>
          </p:nvSpPr>
          <p:spPr>
            <a:xfrm>
              <a:off x="1362" y="1024"/>
              <a:ext cx="2213" cy="142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618" name="Google Shape;618;p27"/>
          <p:cNvCxnSpPr/>
          <p:nvPr/>
        </p:nvCxnSpPr>
        <p:spPr>
          <a:xfrm>
            <a:off x="1089025" y="2206625"/>
            <a:ext cx="14081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9" name="Google Shape;619;p27"/>
          <p:cNvCxnSpPr/>
          <p:nvPr/>
        </p:nvCxnSpPr>
        <p:spPr>
          <a:xfrm>
            <a:off x="6132513" y="2212975"/>
            <a:ext cx="14081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0" name="Google Shape;620;p27"/>
          <p:cNvCxnSpPr/>
          <p:nvPr/>
        </p:nvCxnSpPr>
        <p:spPr>
          <a:xfrm flipH="1">
            <a:off x="1597025" y="2047875"/>
            <a:ext cx="14288" cy="260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1" name="Google Shape;621;p27"/>
          <p:cNvSpPr txBox="1"/>
          <p:nvPr/>
        </p:nvSpPr>
        <p:spPr>
          <a:xfrm>
            <a:off x="1433513" y="1533525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1395413" y="1566863"/>
            <a:ext cx="404812" cy="42227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27"/>
          <p:cNvSpPr txBox="1"/>
          <p:nvPr/>
        </p:nvSpPr>
        <p:spPr>
          <a:xfrm>
            <a:off x="6461125" y="1625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423025" y="1658938"/>
            <a:ext cx="404813" cy="42227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25" name="Google Shape;625;p27"/>
          <p:cNvCxnSpPr/>
          <p:nvPr/>
        </p:nvCxnSpPr>
        <p:spPr>
          <a:xfrm flipH="1">
            <a:off x="6640513" y="2141538"/>
            <a:ext cx="14287" cy="20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26" name="Google Shape;62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038" y="3421063"/>
            <a:ext cx="6741302" cy="60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5088" y="4210050"/>
            <a:ext cx="3298663" cy="668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8" name="Google Shape;628;p27"/>
          <p:cNvCxnSpPr/>
          <p:nvPr/>
        </p:nvCxnSpPr>
        <p:spPr>
          <a:xfrm>
            <a:off x="4187825" y="3910013"/>
            <a:ext cx="6350" cy="415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9" name="Google Shape;629;p27"/>
          <p:cNvSpPr/>
          <p:nvPr/>
        </p:nvSpPr>
        <p:spPr>
          <a:xfrm>
            <a:off x="5224463" y="965200"/>
            <a:ext cx="1747837" cy="457200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9264" y="85833"/>
                  <a:pt x="18528" y="51666"/>
                  <a:pt x="31934" y="32500"/>
                </a:cubicBezTo>
                <a:cubicBezTo>
                  <a:pt x="45340" y="13333"/>
                  <a:pt x="67138" y="0"/>
                  <a:pt x="80762" y="5833"/>
                </a:cubicBezTo>
                <a:cubicBezTo>
                  <a:pt x="94386" y="11666"/>
                  <a:pt x="107356" y="54166"/>
                  <a:pt x="113678" y="66666"/>
                </a:cubicBezTo>
                <a:cubicBezTo>
                  <a:pt x="120000" y="79166"/>
                  <a:pt x="119237" y="80416"/>
                  <a:pt x="118583" y="8208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27"/>
          <p:cNvSpPr txBox="1"/>
          <p:nvPr/>
        </p:nvSpPr>
        <p:spPr>
          <a:xfrm>
            <a:off x="7092950" y="1009650"/>
            <a:ext cx="1477963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channels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flow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=Q/n</a:t>
            </a:r>
            <a:endParaRPr/>
          </a:p>
        </p:txBody>
      </p:sp>
      <p:pic>
        <p:nvPicPr>
          <p:cNvPr id="631" name="Google Shape;63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0063" y="4875213"/>
            <a:ext cx="5148645" cy="577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00688" y="5395913"/>
            <a:ext cx="1978912" cy="8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27"/>
          <p:cNvSpPr txBox="1"/>
          <p:nvPr/>
        </p:nvSpPr>
        <p:spPr>
          <a:xfrm>
            <a:off x="1824038" y="5553075"/>
            <a:ext cx="1655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Rate ?</a:t>
            </a: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3773488" y="5703888"/>
            <a:ext cx="1233487" cy="276225"/>
          </a:xfrm>
          <a:prstGeom prst="rightArrow">
            <a:avLst>
              <a:gd fmla="val 50000" name="adj1"/>
              <a:gd fmla="val 111638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10/18/2017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0" name="Google Shape;640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</a:t>
            </a:r>
            <a:endParaRPr/>
          </a:p>
        </p:txBody>
      </p:sp>
      <p:sp>
        <p:nvSpPr>
          <p:cNvPr id="641" name="Google Shape;641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2" name="Google Shape;642;p28"/>
          <p:cNvSpPr txBox="1"/>
          <p:nvPr/>
        </p:nvSpPr>
        <p:spPr>
          <a:xfrm>
            <a:off x="2941638" y="242888"/>
            <a:ext cx="33353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Branched Pipelines</a:t>
            </a:r>
            <a:endParaRPr/>
          </a:p>
        </p:txBody>
      </p:sp>
      <p:grpSp>
        <p:nvGrpSpPr>
          <p:cNvPr id="643" name="Google Shape;643;p28"/>
          <p:cNvGrpSpPr/>
          <p:nvPr/>
        </p:nvGrpSpPr>
        <p:grpSpPr>
          <a:xfrm>
            <a:off x="939800" y="1546225"/>
            <a:ext cx="1339850" cy="660400"/>
            <a:chOff x="1637" y="1207"/>
            <a:chExt cx="1645" cy="877"/>
          </a:xfrm>
        </p:grpSpPr>
        <p:sp>
          <p:nvSpPr>
            <p:cNvPr id="644" name="Google Shape;644;p28"/>
            <p:cNvSpPr/>
            <p:nvPr/>
          </p:nvSpPr>
          <p:spPr>
            <a:xfrm>
              <a:off x="1975" y="1216"/>
              <a:ext cx="586" cy="567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5" name="Google Shape;645;p28"/>
            <p:cNvSpPr/>
            <p:nvPr/>
          </p:nvSpPr>
          <p:spPr>
            <a:xfrm rot="10800000">
              <a:off x="2094" y="1792"/>
              <a:ext cx="338" cy="29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0000" y="120000"/>
                  </a:lnTo>
                  <a:lnTo>
                    <a:pt x="9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46" name="Google Shape;646;p28"/>
            <p:cNvCxnSpPr/>
            <p:nvPr/>
          </p:nvCxnSpPr>
          <p:spPr>
            <a:xfrm>
              <a:off x="1637" y="1508"/>
              <a:ext cx="63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7" name="Google Shape;647;p28"/>
            <p:cNvCxnSpPr/>
            <p:nvPr/>
          </p:nvCxnSpPr>
          <p:spPr>
            <a:xfrm>
              <a:off x="2277" y="1207"/>
              <a:ext cx="100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648" name="Google Shape;648;p28"/>
          <p:cNvCxnSpPr/>
          <p:nvPr/>
        </p:nvCxnSpPr>
        <p:spPr>
          <a:xfrm>
            <a:off x="828675" y="17653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9" name="Google Shape;649;p28"/>
          <p:cNvCxnSpPr/>
          <p:nvPr/>
        </p:nvCxnSpPr>
        <p:spPr>
          <a:xfrm>
            <a:off x="1012825" y="1697038"/>
            <a:ext cx="0" cy="1381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0" name="Google Shape;650;p28"/>
          <p:cNvCxnSpPr/>
          <p:nvPr/>
        </p:nvCxnSpPr>
        <p:spPr>
          <a:xfrm>
            <a:off x="1863725" y="1487488"/>
            <a:ext cx="0" cy="1381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1" name="Google Shape;651;p28"/>
          <p:cNvSpPr txBox="1"/>
          <p:nvPr/>
        </p:nvSpPr>
        <p:spPr>
          <a:xfrm>
            <a:off x="855663" y="1368425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52" name="Google Shape;652;p28"/>
          <p:cNvSpPr txBox="1"/>
          <p:nvPr/>
        </p:nvSpPr>
        <p:spPr>
          <a:xfrm>
            <a:off x="1716088" y="1152525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653" name="Google Shape;653;p28"/>
          <p:cNvCxnSpPr/>
          <p:nvPr/>
        </p:nvCxnSpPr>
        <p:spPr>
          <a:xfrm>
            <a:off x="2287588" y="1547813"/>
            <a:ext cx="8143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4" name="Google Shape;654;p28"/>
          <p:cNvSpPr txBox="1"/>
          <p:nvPr/>
        </p:nvSpPr>
        <p:spPr>
          <a:xfrm>
            <a:off x="923925" y="2527300"/>
            <a:ext cx="871538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3-4</a:t>
            </a:r>
            <a:endParaRPr/>
          </a:p>
        </p:txBody>
      </p:sp>
      <p:pic>
        <p:nvPicPr>
          <p:cNvPr id="655" name="Google Shape;6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750" y="2897188"/>
            <a:ext cx="5224281" cy="607961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28"/>
          <p:cNvSpPr txBox="1"/>
          <p:nvPr/>
        </p:nvSpPr>
        <p:spPr>
          <a:xfrm>
            <a:off x="858838" y="3378200"/>
            <a:ext cx="871537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3-5</a:t>
            </a:r>
            <a:endParaRPr/>
          </a:p>
        </p:txBody>
      </p:sp>
      <p:pic>
        <p:nvPicPr>
          <p:cNvPr id="657" name="Google Shape;65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7388" y="3878263"/>
            <a:ext cx="5177190" cy="60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28"/>
          <p:cNvSpPr txBox="1"/>
          <p:nvPr/>
        </p:nvSpPr>
        <p:spPr>
          <a:xfrm>
            <a:off x="850900" y="4443413"/>
            <a:ext cx="871538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1-3</a:t>
            </a:r>
            <a:endParaRPr/>
          </a:p>
        </p:txBody>
      </p:sp>
      <p:pic>
        <p:nvPicPr>
          <p:cNvPr id="659" name="Google Shape;65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0013" y="5046663"/>
            <a:ext cx="6355497" cy="6077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0" name="Google Shape;660;p28"/>
          <p:cNvGrpSpPr/>
          <p:nvPr/>
        </p:nvGrpSpPr>
        <p:grpSpPr>
          <a:xfrm>
            <a:off x="3087688" y="933450"/>
            <a:ext cx="2492375" cy="1190625"/>
            <a:chOff x="1945" y="588"/>
            <a:chExt cx="1570" cy="750"/>
          </a:xfrm>
        </p:grpSpPr>
        <p:sp>
          <p:nvSpPr>
            <p:cNvPr id="661" name="Google Shape;661;p28"/>
            <p:cNvSpPr/>
            <p:nvPr/>
          </p:nvSpPr>
          <p:spPr>
            <a:xfrm>
              <a:off x="1954" y="709"/>
              <a:ext cx="648" cy="5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oval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2" name="Google Shape;662;p28"/>
            <p:cNvSpPr txBox="1"/>
            <p:nvPr/>
          </p:nvSpPr>
          <p:spPr>
            <a:xfrm>
              <a:off x="1945" y="852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663" name="Google Shape;663;p28"/>
            <p:cNvSpPr txBox="1"/>
            <p:nvPr/>
          </p:nvSpPr>
          <p:spPr>
            <a:xfrm>
              <a:off x="2629" y="588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664" name="Google Shape;664;p28"/>
            <p:cNvSpPr txBox="1"/>
            <p:nvPr/>
          </p:nvSpPr>
          <p:spPr>
            <a:xfrm>
              <a:off x="3327" y="1107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cxnSp>
          <p:nvCxnSpPr>
            <p:cNvPr id="665" name="Google Shape;665;p28"/>
            <p:cNvCxnSpPr/>
            <p:nvPr/>
          </p:nvCxnSpPr>
          <p:spPr>
            <a:xfrm>
              <a:off x="2598" y="1252"/>
              <a:ext cx="67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10/18/2017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1" name="Google Shape;671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</a:t>
            </a:r>
            <a:endParaRPr/>
          </a:p>
        </p:txBody>
      </p:sp>
      <p:sp>
        <p:nvSpPr>
          <p:cNvPr id="672" name="Google Shape;672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3" name="Google Shape;673;p29"/>
          <p:cNvSpPr/>
          <p:nvPr/>
        </p:nvSpPr>
        <p:spPr>
          <a:xfrm rot="10800000">
            <a:off x="3106738" y="2743200"/>
            <a:ext cx="725487" cy="552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p29"/>
          <p:cNvSpPr txBox="1"/>
          <p:nvPr/>
        </p:nvSpPr>
        <p:spPr>
          <a:xfrm>
            <a:off x="1346200" y="3741738"/>
            <a:ext cx="63722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Branched Pipeline with Recycle Loop</a:t>
            </a:r>
            <a:endParaRPr/>
          </a:p>
        </p:txBody>
      </p:sp>
      <p:grpSp>
        <p:nvGrpSpPr>
          <p:cNvPr id="675" name="Google Shape;675;p29"/>
          <p:cNvGrpSpPr/>
          <p:nvPr/>
        </p:nvGrpSpPr>
        <p:grpSpPr>
          <a:xfrm>
            <a:off x="847725" y="508000"/>
            <a:ext cx="6850063" cy="2220913"/>
            <a:chOff x="534" y="320"/>
            <a:chExt cx="4315" cy="1399"/>
          </a:xfrm>
        </p:grpSpPr>
        <p:sp>
          <p:nvSpPr>
            <p:cNvPr id="676" name="Google Shape;676;p29"/>
            <p:cNvSpPr/>
            <p:nvPr/>
          </p:nvSpPr>
          <p:spPr>
            <a:xfrm>
              <a:off x="1810" y="987"/>
              <a:ext cx="777" cy="73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77" name="Google Shape;677;p29"/>
            <p:cNvCxnSpPr/>
            <p:nvPr/>
          </p:nvCxnSpPr>
          <p:spPr>
            <a:xfrm>
              <a:off x="1052" y="1362"/>
              <a:ext cx="63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78" name="Google Shape;678;p29"/>
            <p:cNvCxnSpPr/>
            <p:nvPr/>
          </p:nvCxnSpPr>
          <p:spPr>
            <a:xfrm>
              <a:off x="1682" y="1362"/>
              <a:ext cx="4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9" name="Google Shape;679;p29"/>
            <p:cNvCxnSpPr/>
            <p:nvPr/>
          </p:nvCxnSpPr>
          <p:spPr>
            <a:xfrm>
              <a:off x="2185" y="978"/>
              <a:ext cx="120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80" name="Google Shape;680;p29"/>
            <p:cNvCxnSpPr/>
            <p:nvPr/>
          </p:nvCxnSpPr>
          <p:spPr>
            <a:xfrm>
              <a:off x="3392" y="978"/>
              <a:ext cx="123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81" name="Google Shape;681;p29"/>
            <p:cNvSpPr/>
            <p:nvPr/>
          </p:nvSpPr>
          <p:spPr>
            <a:xfrm>
              <a:off x="2368" y="320"/>
              <a:ext cx="1298" cy="6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1554" y="320"/>
              <a:ext cx="832" cy="1033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83" name="Google Shape;683;p29"/>
            <p:cNvCxnSpPr/>
            <p:nvPr/>
          </p:nvCxnSpPr>
          <p:spPr>
            <a:xfrm>
              <a:off x="2734" y="923"/>
              <a:ext cx="0" cy="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84" name="Google Shape;684;p29"/>
            <p:cNvSpPr txBox="1"/>
            <p:nvPr/>
          </p:nvSpPr>
          <p:spPr>
            <a:xfrm>
              <a:off x="2667" y="975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685" name="Google Shape;685;p29"/>
            <p:cNvSpPr txBox="1"/>
            <p:nvPr/>
          </p:nvSpPr>
          <p:spPr>
            <a:xfrm>
              <a:off x="1437" y="1382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686" name="Google Shape;686;p29"/>
            <p:cNvSpPr txBox="1"/>
            <p:nvPr/>
          </p:nvSpPr>
          <p:spPr>
            <a:xfrm>
              <a:off x="4637" y="788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687" name="Google Shape;687;p29"/>
            <p:cNvSpPr txBox="1"/>
            <p:nvPr/>
          </p:nvSpPr>
          <p:spPr>
            <a:xfrm>
              <a:off x="534" y="1360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688" name="Google Shape;688;p29"/>
            <p:cNvSpPr txBox="1"/>
            <p:nvPr/>
          </p:nvSpPr>
          <p:spPr>
            <a:xfrm>
              <a:off x="3572" y="966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689" name="Google Shape;689;p29"/>
            <p:cNvCxnSpPr/>
            <p:nvPr/>
          </p:nvCxnSpPr>
          <p:spPr>
            <a:xfrm rot="10800000">
              <a:off x="583" y="1363"/>
              <a:ext cx="4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10/18/2017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5" name="Google Shape;695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</a:t>
            </a:r>
            <a:endParaRPr/>
          </a:p>
        </p:txBody>
      </p:sp>
      <p:sp>
        <p:nvSpPr>
          <p:cNvPr id="696" name="Google Shape;696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7" name="Google Shape;69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6525" y="1101725"/>
            <a:ext cx="6644307" cy="606989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30"/>
          <p:cNvSpPr txBox="1"/>
          <p:nvPr/>
        </p:nvSpPr>
        <p:spPr>
          <a:xfrm>
            <a:off x="1212850" y="317500"/>
            <a:ext cx="6878638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Calculation of pressure loss by friction</a:t>
            </a:r>
            <a:endParaRPr/>
          </a:p>
        </p:txBody>
      </p:sp>
      <p:pic>
        <p:nvPicPr>
          <p:cNvPr id="699" name="Google Shape;69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7275" y="1892300"/>
            <a:ext cx="6808414" cy="58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0925" y="5103813"/>
            <a:ext cx="1519081" cy="8287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1" name="Google Shape;701;p30"/>
          <p:cNvGrpSpPr/>
          <p:nvPr/>
        </p:nvGrpSpPr>
        <p:grpSpPr>
          <a:xfrm>
            <a:off x="955675" y="2787650"/>
            <a:ext cx="7316788" cy="2208213"/>
            <a:chOff x="602" y="1701"/>
            <a:chExt cx="4609" cy="1391"/>
          </a:xfrm>
        </p:grpSpPr>
        <p:sp>
          <p:nvSpPr>
            <p:cNvPr descr="Wide upward diagonal" id="702" name="Google Shape;702;p30"/>
            <p:cNvSpPr/>
            <p:nvPr/>
          </p:nvSpPr>
          <p:spPr>
            <a:xfrm>
              <a:off x="1437" y="1701"/>
              <a:ext cx="2791" cy="8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1343" y="1778"/>
              <a:ext cx="143" cy="791"/>
            </a:xfrm>
            <a:custGeom>
              <a:pathLst>
                <a:path extrusionOk="0" h="120000" w="120000">
                  <a:moveTo>
                    <a:pt x="67959" y="120000"/>
                  </a:moveTo>
                  <a:cubicBezTo>
                    <a:pt x="33673" y="110757"/>
                    <a:pt x="0" y="101662"/>
                    <a:pt x="6734" y="86405"/>
                  </a:cubicBezTo>
                  <a:cubicBezTo>
                    <a:pt x="13469" y="71149"/>
                    <a:pt x="94285" y="42542"/>
                    <a:pt x="107142" y="28753"/>
                  </a:cubicBezTo>
                  <a:cubicBezTo>
                    <a:pt x="119999" y="14963"/>
                    <a:pt x="97959" y="6454"/>
                    <a:pt x="85102" y="3374"/>
                  </a:cubicBezTo>
                  <a:cubicBezTo>
                    <a:pt x="72244" y="293"/>
                    <a:pt x="41632" y="0"/>
                    <a:pt x="28775" y="9975"/>
                  </a:cubicBezTo>
                  <a:cubicBezTo>
                    <a:pt x="15918" y="19951"/>
                    <a:pt x="8571" y="53398"/>
                    <a:pt x="6734" y="63667"/>
                  </a:cubicBezTo>
                  <a:cubicBezTo>
                    <a:pt x="4897" y="73936"/>
                    <a:pt x="15918" y="70122"/>
                    <a:pt x="17755" y="717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4206" y="1783"/>
              <a:ext cx="139" cy="817"/>
            </a:xfrm>
            <a:custGeom>
              <a:pathLst>
                <a:path extrusionOk="0" h="120000" w="120000">
                  <a:moveTo>
                    <a:pt x="11042" y="0"/>
                  </a:moveTo>
                  <a:cubicBezTo>
                    <a:pt x="50797" y="7343"/>
                    <a:pt x="90552" y="14687"/>
                    <a:pt x="105276" y="24088"/>
                  </a:cubicBezTo>
                  <a:cubicBezTo>
                    <a:pt x="120000" y="33488"/>
                    <a:pt x="113374" y="45826"/>
                    <a:pt x="98650" y="56401"/>
                  </a:cubicBezTo>
                  <a:cubicBezTo>
                    <a:pt x="83926" y="66976"/>
                    <a:pt x="32392" y="76670"/>
                    <a:pt x="17668" y="87246"/>
                  </a:cubicBezTo>
                  <a:cubicBezTo>
                    <a:pt x="2944" y="97821"/>
                    <a:pt x="0" y="120000"/>
                    <a:pt x="11042" y="119412"/>
                  </a:cubicBezTo>
                  <a:cubicBezTo>
                    <a:pt x="22085" y="118824"/>
                    <a:pt x="71411" y="93121"/>
                    <a:pt x="84662" y="83280"/>
                  </a:cubicBezTo>
                  <a:cubicBezTo>
                    <a:pt x="97914" y="73439"/>
                    <a:pt x="94233" y="66829"/>
                    <a:pt x="91288" y="6036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602" y="2104"/>
              <a:ext cx="649" cy="174"/>
            </a:xfrm>
            <a:prstGeom prst="rightArrow">
              <a:avLst>
                <a:gd fmla="val 50000" name="adj1"/>
                <a:gd fmla="val 9324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4645" y="2086"/>
              <a:ext cx="566" cy="201"/>
            </a:xfrm>
            <a:prstGeom prst="leftArrow">
              <a:avLst>
                <a:gd fmla="val 50000" name="adj1"/>
                <a:gd fmla="val 70398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07" name="Google Shape;707;p30"/>
            <p:cNvCxnSpPr/>
            <p:nvPr/>
          </p:nvCxnSpPr>
          <p:spPr>
            <a:xfrm>
              <a:off x="1354" y="2176"/>
              <a:ext cx="321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08" name="Google Shape;708;p30"/>
            <p:cNvCxnSpPr/>
            <p:nvPr/>
          </p:nvCxnSpPr>
          <p:spPr>
            <a:xfrm rot="10800000">
              <a:off x="2706" y="1774"/>
              <a:ext cx="9" cy="3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09" name="Google Shape;709;p30"/>
            <p:cNvSpPr txBox="1"/>
            <p:nvPr/>
          </p:nvSpPr>
          <p:spPr>
            <a:xfrm>
              <a:off x="2776" y="1835"/>
              <a:ext cx="24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710" name="Google Shape;710;p30"/>
            <p:cNvCxnSpPr/>
            <p:nvPr/>
          </p:nvCxnSpPr>
          <p:spPr>
            <a:xfrm>
              <a:off x="1426" y="2780"/>
              <a:ext cx="277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711" name="Google Shape;711;p30"/>
            <p:cNvCxnSpPr/>
            <p:nvPr/>
          </p:nvCxnSpPr>
          <p:spPr>
            <a:xfrm>
              <a:off x="1426" y="2697"/>
              <a:ext cx="0" cy="2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2" name="Google Shape;712;p30"/>
            <p:cNvCxnSpPr/>
            <p:nvPr/>
          </p:nvCxnSpPr>
          <p:spPr>
            <a:xfrm>
              <a:off x="4201" y="2693"/>
              <a:ext cx="0" cy="2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3" name="Google Shape;713;p30"/>
            <p:cNvSpPr txBox="1"/>
            <p:nvPr/>
          </p:nvSpPr>
          <p:spPr>
            <a:xfrm>
              <a:off x="2676" y="2804"/>
              <a:ext cx="2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sp>
          <p:nvSpPr>
            <p:cNvPr descr="Wide upward diagonal" id="714" name="Google Shape;714;p30"/>
            <p:cNvSpPr/>
            <p:nvPr/>
          </p:nvSpPr>
          <p:spPr>
            <a:xfrm>
              <a:off x="1433" y="2574"/>
              <a:ext cx="2791" cy="8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15" name="Google Shape;715;p30"/>
          <p:cNvSpPr txBox="1"/>
          <p:nvPr/>
        </p:nvSpPr>
        <p:spPr>
          <a:xfrm>
            <a:off x="736600" y="2698750"/>
            <a:ext cx="104298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Forces</a:t>
            </a:r>
            <a:endParaRPr/>
          </a:p>
        </p:txBody>
      </p:sp>
      <p:sp>
        <p:nvSpPr>
          <p:cNvPr id="716" name="Google Shape;716;p30"/>
          <p:cNvSpPr txBox="1"/>
          <p:nvPr/>
        </p:nvSpPr>
        <p:spPr>
          <a:xfrm>
            <a:off x="7058025" y="2705100"/>
            <a:ext cx="98583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Forces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10/18/2017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2" name="Google Shape;722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</a:t>
            </a:r>
            <a:endParaRPr/>
          </a:p>
        </p:txBody>
      </p:sp>
      <p:sp>
        <p:nvSpPr>
          <p:cNvPr id="723" name="Google Shape;723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4" name="Google Shape;724;p31"/>
          <p:cNvSpPr txBox="1"/>
          <p:nvPr/>
        </p:nvSpPr>
        <p:spPr>
          <a:xfrm>
            <a:off x="2432050" y="346075"/>
            <a:ext cx="361632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 Stress Profile</a:t>
            </a:r>
            <a:endParaRPr/>
          </a:p>
        </p:txBody>
      </p:sp>
      <p:grpSp>
        <p:nvGrpSpPr>
          <p:cNvPr id="725" name="Google Shape;725;p31"/>
          <p:cNvGrpSpPr/>
          <p:nvPr/>
        </p:nvGrpSpPr>
        <p:grpSpPr>
          <a:xfrm>
            <a:off x="1303338" y="1076325"/>
            <a:ext cx="6257925" cy="1689100"/>
            <a:chOff x="1241" y="1089"/>
            <a:chExt cx="3942" cy="1064"/>
          </a:xfrm>
        </p:grpSpPr>
        <p:grpSp>
          <p:nvGrpSpPr>
            <p:cNvPr id="726" name="Google Shape;726;p31"/>
            <p:cNvGrpSpPr/>
            <p:nvPr/>
          </p:nvGrpSpPr>
          <p:grpSpPr>
            <a:xfrm>
              <a:off x="1241" y="1089"/>
              <a:ext cx="3942" cy="1064"/>
              <a:chOff x="602" y="1701"/>
              <a:chExt cx="4609" cy="1512"/>
            </a:xfrm>
          </p:grpSpPr>
          <p:sp>
            <p:nvSpPr>
              <p:cNvPr descr="Wide upward diagonal" id="727" name="Google Shape;727;p31"/>
              <p:cNvSpPr/>
              <p:nvPr/>
            </p:nvSpPr>
            <p:spPr>
              <a:xfrm>
                <a:off x="1437" y="1701"/>
                <a:ext cx="2791" cy="8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8" name="Google Shape;728;p31"/>
              <p:cNvSpPr/>
              <p:nvPr/>
            </p:nvSpPr>
            <p:spPr>
              <a:xfrm>
                <a:off x="1343" y="1778"/>
                <a:ext cx="143" cy="791"/>
              </a:xfrm>
              <a:custGeom>
                <a:pathLst>
                  <a:path extrusionOk="0" h="120000" w="120000">
                    <a:moveTo>
                      <a:pt x="67959" y="120000"/>
                    </a:moveTo>
                    <a:cubicBezTo>
                      <a:pt x="33673" y="110757"/>
                      <a:pt x="0" y="101662"/>
                      <a:pt x="6734" y="86405"/>
                    </a:cubicBezTo>
                    <a:cubicBezTo>
                      <a:pt x="13469" y="71149"/>
                      <a:pt x="94285" y="42542"/>
                      <a:pt x="107142" y="28753"/>
                    </a:cubicBezTo>
                    <a:cubicBezTo>
                      <a:pt x="119999" y="14963"/>
                      <a:pt x="97959" y="6454"/>
                      <a:pt x="85102" y="3374"/>
                    </a:cubicBezTo>
                    <a:cubicBezTo>
                      <a:pt x="72244" y="293"/>
                      <a:pt x="41632" y="0"/>
                      <a:pt x="28775" y="9975"/>
                    </a:cubicBezTo>
                    <a:cubicBezTo>
                      <a:pt x="15918" y="19951"/>
                      <a:pt x="8571" y="53398"/>
                      <a:pt x="6734" y="63667"/>
                    </a:cubicBezTo>
                    <a:cubicBezTo>
                      <a:pt x="4897" y="73936"/>
                      <a:pt x="15918" y="70122"/>
                      <a:pt x="17755" y="717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9" name="Google Shape;729;p31"/>
              <p:cNvSpPr/>
              <p:nvPr/>
            </p:nvSpPr>
            <p:spPr>
              <a:xfrm>
                <a:off x="4206" y="1783"/>
                <a:ext cx="139" cy="817"/>
              </a:xfrm>
              <a:custGeom>
                <a:pathLst>
                  <a:path extrusionOk="0" h="120000" w="120000">
                    <a:moveTo>
                      <a:pt x="11042" y="0"/>
                    </a:moveTo>
                    <a:cubicBezTo>
                      <a:pt x="50797" y="7343"/>
                      <a:pt x="90552" y="14687"/>
                      <a:pt x="105276" y="24088"/>
                    </a:cubicBezTo>
                    <a:cubicBezTo>
                      <a:pt x="120000" y="33488"/>
                      <a:pt x="113374" y="45826"/>
                      <a:pt x="98650" y="56401"/>
                    </a:cubicBezTo>
                    <a:cubicBezTo>
                      <a:pt x="83926" y="66976"/>
                      <a:pt x="32392" y="76670"/>
                      <a:pt x="17668" y="87246"/>
                    </a:cubicBezTo>
                    <a:cubicBezTo>
                      <a:pt x="2944" y="97821"/>
                      <a:pt x="0" y="120000"/>
                      <a:pt x="11042" y="119412"/>
                    </a:cubicBezTo>
                    <a:cubicBezTo>
                      <a:pt x="22085" y="118824"/>
                      <a:pt x="71411" y="93121"/>
                      <a:pt x="84662" y="83280"/>
                    </a:cubicBezTo>
                    <a:cubicBezTo>
                      <a:pt x="97914" y="73439"/>
                      <a:pt x="94233" y="66829"/>
                      <a:pt x="91288" y="6036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0" name="Google Shape;730;p31"/>
              <p:cNvSpPr/>
              <p:nvPr/>
            </p:nvSpPr>
            <p:spPr>
              <a:xfrm>
                <a:off x="602" y="2104"/>
                <a:ext cx="649" cy="174"/>
              </a:xfrm>
              <a:prstGeom prst="rightArrow">
                <a:avLst>
                  <a:gd fmla="val 50000" name="adj1"/>
                  <a:gd fmla="val 93247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1" name="Google Shape;731;p31"/>
              <p:cNvSpPr/>
              <p:nvPr/>
            </p:nvSpPr>
            <p:spPr>
              <a:xfrm>
                <a:off x="4645" y="2086"/>
                <a:ext cx="566" cy="201"/>
              </a:xfrm>
              <a:prstGeom prst="leftArrow">
                <a:avLst>
                  <a:gd fmla="val 50000" name="adj1"/>
                  <a:gd fmla="val 70398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32" name="Google Shape;732;p31"/>
              <p:cNvCxnSpPr/>
              <p:nvPr/>
            </p:nvCxnSpPr>
            <p:spPr>
              <a:xfrm>
                <a:off x="1354" y="2176"/>
                <a:ext cx="321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3" name="Google Shape;733;p31"/>
              <p:cNvCxnSpPr/>
              <p:nvPr/>
            </p:nvCxnSpPr>
            <p:spPr>
              <a:xfrm rot="10800000">
                <a:off x="2706" y="1774"/>
                <a:ext cx="9" cy="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734" name="Google Shape;734;p31"/>
              <p:cNvSpPr txBox="1"/>
              <p:nvPr/>
            </p:nvSpPr>
            <p:spPr>
              <a:xfrm>
                <a:off x="2776" y="1835"/>
                <a:ext cx="285" cy="4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</a:t>
                </a:r>
                <a:endParaRPr/>
              </a:p>
            </p:txBody>
          </p:sp>
          <p:cxnSp>
            <p:nvCxnSpPr>
              <p:cNvPr id="735" name="Google Shape;735;p31"/>
              <p:cNvCxnSpPr/>
              <p:nvPr/>
            </p:nvCxnSpPr>
            <p:spPr>
              <a:xfrm>
                <a:off x="1426" y="2780"/>
                <a:ext cx="277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736" name="Google Shape;736;p31"/>
              <p:cNvCxnSpPr/>
              <p:nvPr/>
            </p:nvCxnSpPr>
            <p:spPr>
              <a:xfrm>
                <a:off x="1426" y="2697"/>
                <a:ext cx="0" cy="26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7" name="Google Shape;737;p31"/>
              <p:cNvCxnSpPr/>
              <p:nvPr/>
            </p:nvCxnSpPr>
            <p:spPr>
              <a:xfrm>
                <a:off x="4201" y="2693"/>
                <a:ext cx="0" cy="26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38" name="Google Shape;738;p31"/>
              <p:cNvSpPr txBox="1"/>
              <p:nvPr/>
            </p:nvSpPr>
            <p:spPr>
              <a:xfrm>
                <a:off x="2676" y="2804"/>
                <a:ext cx="273" cy="4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/>
              </a:p>
            </p:txBody>
          </p:sp>
          <p:sp>
            <p:nvSpPr>
              <p:cNvPr descr="Wide upward diagonal" id="739" name="Google Shape;739;p31"/>
              <p:cNvSpPr/>
              <p:nvPr/>
            </p:nvSpPr>
            <p:spPr>
              <a:xfrm>
                <a:off x="1433" y="2574"/>
                <a:ext cx="2791" cy="8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740" name="Google Shape;740;p31"/>
            <p:cNvCxnSpPr/>
            <p:nvPr/>
          </p:nvCxnSpPr>
          <p:spPr>
            <a:xfrm rot="10800000">
              <a:off x="2331" y="1262"/>
              <a:ext cx="0" cy="1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41" name="Google Shape;741;p31"/>
            <p:cNvSpPr txBox="1"/>
            <p:nvPr/>
          </p:nvSpPr>
          <p:spPr>
            <a:xfrm>
              <a:off x="2336" y="1194"/>
              <a:ext cx="16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</p:grpSp>
      <p:pic>
        <p:nvPicPr>
          <p:cNvPr id="742" name="Google Shape;74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2700" y="2941638"/>
            <a:ext cx="1744416" cy="7549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3" name="Google Shape;743;p31"/>
          <p:cNvCxnSpPr/>
          <p:nvPr/>
        </p:nvCxnSpPr>
        <p:spPr>
          <a:xfrm flipH="1" rot="10800000">
            <a:off x="3062288" y="3005138"/>
            <a:ext cx="682625" cy="3619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44" name="Google Shape;74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2225" y="2798763"/>
            <a:ext cx="2341985" cy="390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2700" y="3384550"/>
            <a:ext cx="2724592" cy="7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6" name="Google Shape;746;p31"/>
          <p:cNvCxnSpPr/>
          <p:nvPr/>
        </p:nvCxnSpPr>
        <p:spPr>
          <a:xfrm>
            <a:off x="3106738" y="3440113"/>
            <a:ext cx="638175" cy="333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7" name="Google Shape;747;p31"/>
          <p:cNvCxnSpPr/>
          <p:nvPr/>
        </p:nvCxnSpPr>
        <p:spPr>
          <a:xfrm>
            <a:off x="1233488" y="4514850"/>
            <a:ext cx="44418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8" name="Google Shape;748;p31"/>
          <p:cNvCxnSpPr/>
          <p:nvPr/>
        </p:nvCxnSpPr>
        <p:spPr>
          <a:xfrm>
            <a:off x="1270000" y="5770563"/>
            <a:ext cx="44418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9" name="Google Shape;749;p31"/>
          <p:cNvCxnSpPr/>
          <p:nvPr/>
        </p:nvCxnSpPr>
        <p:spPr>
          <a:xfrm>
            <a:off x="1103313" y="5138738"/>
            <a:ext cx="46450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50" name="Google Shape;750;p31"/>
          <p:cNvCxnSpPr/>
          <p:nvPr/>
        </p:nvCxnSpPr>
        <p:spPr>
          <a:xfrm flipH="1" rot="10800000">
            <a:off x="3105150" y="4513263"/>
            <a:ext cx="1030288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1" name="Google Shape;751;p31"/>
          <p:cNvCxnSpPr/>
          <p:nvPr/>
        </p:nvCxnSpPr>
        <p:spPr>
          <a:xfrm flipH="1" rot="10800000">
            <a:off x="3021013" y="4514850"/>
            <a:ext cx="41275" cy="1247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2" name="Google Shape;752;p31"/>
          <p:cNvCxnSpPr/>
          <p:nvPr/>
        </p:nvCxnSpPr>
        <p:spPr>
          <a:xfrm rot="10800000">
            <a:off x="3033713" y="5124450"/>
            <a:ext cx="1089025" cy="6524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3" name="Google Shape;753;p31"/>
          <p:cNvCxnSpPr/>
          <p:nvPr/>
        </p:nvCxnSpPr>
        <p:spPr>
          <a:xfrm rot="10800000">
            <a:off x="3048000" y="4630738"/>
            <a:ext cx="8413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4" name="Google Shape;754;p31"/>
          <p:cNvCxnSpPr/>
          <p:nvPr/>
        </p:nvCxnSpPr>
        <p:spPr>
          <a:xfrm rot="10800000">
            <a:off x="3048000" y="4775200"/>
            <a:ext cx="5953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5" name="Google Shape;755;p31"/>
          <p:cNvCxnSpPr/>
          <p:nvPr/>
        </p:nvCxnSpPr>
        <p:spPr>
          <a:xfrm rot="10800000">
            <a:off x="3062288" y="4891088"/>
            <a:ext cx="3635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6" name="Google Shape;756;p31"/>
          <p:cNvCxnSpPr/>
          <p:nvPr/>
        </p:nvCxnSpPr>
        <p:spPr>
          <a:xfrm rot="10800000">
            <a:off x="3048000" y="5022850"/>
            <a:ext cx="20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7" name="Google Shape;757;p31"/>
          <p:cNvCxnSpPr/>
          <p:nvPr/>
        </p:nvCxnSpPr>
        <p:spPr>
          <a:xfrm rot="10800000">
            <a:off x="3062288" y="5226050"/>
            <a:ext cx="1158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8" name="Google Shape;758;p31"/>
          <p:cNvCxnSpPr/>
          <p:nvPr/>
        </p:nvCxnSpPr>
        <p:spPr>
          <a:xfrm rot="10800000">
            <a:off x="3025775" y="5362575"/>
            <a:ext cx="3635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9" name="Google Shape;759;p31"/>
          <p:cNvCxnSpPr/>
          <p:nvPr/>
        </p:nvCxnSpPr>
        <p:spPr>
          <a:xfrm flipH="1">
            <a:off x="3011488" y="5508625"/>
            <a:ext cx="668337" cy="142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0" name="Google Shape;760;p31"/>
          <p:cNvCxnSpPr/>
          <p:nvPr/>
        </p:nvCxnSpPr>
        <p:spPr>
          <a:xfrm rot="10800000">
            <a:off x="3027363" y="5668963"/>
            <a:ext cx="8556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61" name="Google Shape;761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00475" y="4808538"/>
            <a:ext cx="1782723" cy="38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37275" y="4749800"/>
            <a:ext cx="1744416" cy="754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10/18/2017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</a:t>
            </a:r>
            <a:endParaRPr/>
          </a:p>
        </p:txBody>
      </p:sp>
      <p:sp>
        <p:nvSpPr>
          <p:cNvPr id="133" name="Google Shape;133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450850" y="1173163"/>
            <a:ext cx="5384800" cy="3997325"/>
            <a:chOff x="303" y="867"/>
            <a:chExt cx="3392" cy="2518"/>
          </a:xfrm>
        </p:grpSpPr>
        <p:sp>
          <p:nvSpPr>
            <p:cNvPr id="135" name="Google Shape;135;p14"/>
            <p:cNvSpPr/>
            <p:nvPr/>
          </p:nvSpPr>
          <p:spPr>
            <a:xfrm>
              <a:off x="303" y="1160"/>
              <a:ext cx="3374" cy="181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2827" y="0"/>
                  </a:lnTo>
                  <a:lnTo>
                    <a:pt x="35032" y="2374"/>
                  </a:lnTo>
                  <a:lnTo>
                    <a:pt x="36419" y="6794"/>
                  </a:lnTo>
                  <a:lnTo>
                    <a:pt x="36419" y="21704"/>
                  </a:lnTo>
                  <a:lnTo>
                    <a:pt x="36419" y="50665"/>
                  </a:lnTo>
                  <a:lnTo>
                    <a:pt x="40011" y="62144"/>
                  </a:lnTo>
                  <a:lnTo>
                    <a:pt x="40011" y="109114"/>
                  </a:lnTo>
                  <a:lnTo>
                    <a:pt x="83260" y="109114"/>
                  </a:lnTo>
                  <a:lnTo>
                    <a:pt x="83260" y="119999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21" y="1297"/>
              <a:ext cx="3374" cy="191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270" y="0"/>
                  </a:lnTo>
                  <a:lnTo>
                    <a:pt x="31724" y="1130"/>
                  </a:lnTo>
                  <a:lnTo>
                    <a:pt x="31867" y="37864"/>
                  </a:lnTo>
                  <a:lnTo>
                    <a:pt x="28630" y="47660"/>
                  </a:lnTo>
                  <a:lnTo>
                    <a:pt x="28630" y="120000"/>
                  </a:lnTo>
                  <a:lnTo>
                    <a:pt x="82940" y="120000"/>
                  </a:lnTo>
                  <a:lnTo>
                    <a:pt x="82940" y="109073"/>
                  </a:lnTo>
                  <a:lnTo>
                    <a:pt x="120000" y="10907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7" name="Google Shape;137;p14"/>
            <p:cNvCxnSpPr/>
            <p:nvPr/>
          </p:nvCxnSpPr>
          <p:spPr>
            <a:xfrm>
              <a:off x="549" y="1023"/>
              <a:ext cx="0" cy="365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14"/>
            <p:cNvCxnSpPr/>
            <p:nvPr/>
          </p:nvCxnSpPr>
          <p:spPr>
            <a:xfrm>
              <a:off x="2071" y="2737"/>
              <a:ext cx="0" cy="648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14"/>
            <p:cNvCxnSpPr/>
            <p:nvPr/>
          </p:nvCxnSpPr>
          <p:spPr>
            <a:xfrm>
              <a:off x="3145" y="2861"/>
              <a:ext cx="0" cy="282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14"/>
            <p:cNvCxnSpPr/>
            <p:nvPr/>
          </p:nvCxnSpPr>
          <p:spPr>
            <a:xfrm>
              <a:off x="1053" y="1635"/>
              <a:ext cx="420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14"/>
            <p:cNvCxnSpPr/>
            <p:nvPr/>
          </p:nvCxnSpPr>
          <p:spPr>
            <a:xfrm>
              <a:off x="949" y="2398"/>
              <a:ext cx="611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" name="Google Shape;142;p14"/>
            <p:cNvSpPr txBox="1"/>
            <p:nvPr/>
          </p:nvSpPr>
          <p:spPr>
            <a:xfrm>
              <a:off x="308" y="867"/>
              <a:ext cx="25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aseline="-25000" lang="en-US" sz="2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14"/>
            <p:cNvSpPr txBox="1"/>
            <p:nvPr/>
          </p:nvSpPr>
          <p:spPr>
            <a:xfrm>
              <a:off x="2004" y="2462"/>
              <a:ext cx="25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aseline="-25000" lang="en-US" sz="2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14"/>
            <p:cNvSpPr txBox="1"/>
            <p:nvPr/>
          </p:nvSpPr>
          <p:spPr>
            <a:xfrm>
              <a:off x="1451" y="2138"/>
              <a:ext cx="25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aseline="-25000" lang="en-US" sz="2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14"/>
            <p:cNvSpPr txBox="1"/>
            <p:nvPr/>
          </p:nvSpPr>
          <p:spPr>
            <a:xfrm>
              <a:off x="1355" y="1375"/>
              <a:ext cx="25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aseline="-25000" lang="en-US" sz="2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" name="Google Shape;146;p14"/>
            <p:cNvSpPr txBox="1"/>
            <p:nvPr/>
          </p:nvSpPr>
          <p:spPr>
            <a:xfrm>
              <a:off x="3033" y="2622"/>
              <a:ext cx="25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aseline="-25000" lang="en-US" sz="2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47" name="Google Shape;14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1563" y="668338"/>
            <a:ext cx="5774201" cy="5261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4"/>
          <p:cNvGrpSpPr/>
          <p:nvPr/>
        </p:nvGrpSpPr>
        <p:grpSpPr>
          <a:xfrm>
            <a:off x="2679700" y="1138238"/>
            <a:ext cx="3251200" cy="933450"/>
            <a:chOff x="1637" y="695"/>
            <a:chExt cx="2048" cy="588"/>
          </a:xfrm>
        </p:grpSpPr>
        <p:cxnSp>
          <p:nvCxnSpPr>
            <p:cNvPr id="149" name="Google Shape;149;p14"/>
            <p:cNvCxnSpPr/>
            <p:nvPr/>
          </p:nvCxnSpPr>
          <p:spPr>
            <a:xfrm rot="10800000">
              <a:off x="1637" y="695"/>
              <a:ext cx="384" cy="3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0" name="Google Shape;150;p14"/>
            <p:cNvSpPr txBox="1"/>
            <p:nvPr/>
          </p:nvSpPr>
          <p:spPr>
            <a:xfrm>
              <a:off x="2045" y="1033"/>
              <a:ext cx="164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Volumetric Flow (m</a:t>
              </a:r>
              <a:r>
                <a:rPr baseline="30000"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/s)</a:t>
              </a:r>
              <a:endParaRPr/>
            </a:p>
          </p:txBody>
        </p:sp>
      </p:grpSp>
      <p:pic>
        <p:nvPicPr>
          <p:cNvPr id="151" name="Google Shape;15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9275" y="2898775"/>
            <a:ext cx="2587397" cy="66172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4"/>
          <p:cNvSpPr txBox="1"/>
          <p:nvPr/>
        </p:nvSpPr>
        <p:spPr>
          <a:xfrm>
            <a:off x="3303588" y="2203450"/>
            <a:ext cx="45370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Incompressible Fluid</a:t>
            </a:r>
            <a:endParaRPr/>
          </a:p>
        </p:txBody>
      </p:sp>
      <p:cxnSp>
        <p:nvCxnSpPr>
          <p:cNvPr id="153" name="Google Shape;153;p14"/>
          <p:cNvCxnSpPr/>
          <p:nvPr/>
        </p:nvCxnSpPr>
        <p:spPr>
          <a:xfrm rot="10800000">
            <a:off x="5994400" y="3468688"/>
            <a:ext cx="885825" cy="111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4" name="Google Shape;154;p14"/>
          <p:cNvSpPr txBox="1"/>
          <p:nvPr/>
        </p:nvSpPr>
        <p:spPr>
          <a:xfrm>
            <a:off x="6235700" y="4657725"/>
            <a:ext cx="22479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Continuity Equation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10/18/2017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8" name="Google Shape;768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</a:t>
            </a:r>
            <a:endParaRPr/>
          </a:p>
        </p:txBody>
      </p:sp>
      <p:sp>
        <p:nvSpPr>
          <p:cNvPr id="769" name="Google Shape;769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0" name="Google Shape;770;p32"/>
          <p:cNvSpPr txBox="1"/>
          <p:nvPr/>
        </p:nvSpPr>
        <p:spPr>
          <a:xfrm>
            <a:off x="2011363" y="287338"/>
            <a:ext cx="43735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Calculation of Shear Rate</a:t>
            </a:r>
            <a:endParaRPr/>
          </a:p>
        </p:txBody>
      </p:sp>
      <p:grpSp>
        <p:nvGrpSpPr>
          <p:cNvPr id="771" name="Google Shape;771;p32"/>
          <p:cNvGrpSpPr/>
          <p:nvPr/>
        </p:nvGrpSpPr>
        <p:grpSpPr>
          <a:xfrm>
            <a:off x="611188" y="1322388"/>
            <a:ext cx="3438525" cy="3422650"/>
            <a:chOff x="1583" y="586"/>
            <a:chExt cx="2312" cy="2339"/>
          </a:xfrm>
        </p:grpSpPr>
        <p:sp>
          <p:nvSpPr>
            <p:cNvPr id="772" name="Google Shape;772;p32"/>
            <p:cNvSpPr/>
            <p:nvPr/>
          </p:nvSpPr>
          <p:spPr>
            <a:xfrm>
              <a:off x="2030" y="1024"/>
              <a:ext cx="1390" cy="139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1943" y="928"/>
              <a:ext cx="1564" cy="1573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1583" y="586"/>
              <a:ext cx="2312" cy="233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75" name="Google Shape;775;p32"/>
            <p:cNvCxnSpPr/>
            <p:nvPr/>
          </p:nvCxnSpPr>
          <p:spPr>
            <a:xfrm flipH="1" rot="10800000">
              <a:off x="2706" y="1207"/>
              <a:ext cx="476" cy="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76" name="Google Shape;776;p32"/>
            <p:cNvSpPr txBox="1"/>
            <p:nvPr/>
          </p:nvSpPr>
          <p:spPr>
            <a:xfrm>
              <a:off x="3031" y="1325"/>
              <a:ext cx="215" cy="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cxnSp>
          <p:nvCxnSpPr>
            <p:cNvPr id="777" name="Google Shape;777;p32"/>
            <p:cNvCxnSpPr/>
            <p:nvPr/>
          </p:nvCxnSpPr>
          <p:spPr>
            <a:xfrm>
              <a:off x="2706" y="1774"/>
              <a:ext cx="1124" cy="4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78" name="Google Shape;778;p32"/>
            <p:cNvSpPr txBox="1"/>
            <p:nvPr/>
          </p:nvSpPr>
          <p:spPr>
            <a:xfrm>
              <a:off x="3563" y="1762"/>
              <a:ext cx="306" cy="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</p:grpSp>
      <p:pic>
        <p:nvPicPr>
          <p:cNvPr id="779" name="Google Shape;7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7400" y="1109663"/>
            <a:ext cx="3737262" cy="1095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3938" y="2538413"/>
            <a:ext cx="3188174" cy="485338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32"/>
          <p:cNvSpPr txBox="1"/>
          <p:nvPr/>
        </p:nvSpPr>
        <p:spPr>
          <a:xfrm>
            <a:off x="4451350" y="3278188"/>
            <a:ext cx="4119563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 Newtonian Fluid</a:t>
            </a:r>
            <a:endParaRPr/>
          </a:p>
        </p:txBody>
      </p:sp>
      <p:pic>
        <p:nvPicPr>
          <p:cNvPr id="782" name="Google Shape;78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9938" y="3927475"/>
            <a:ext cx="3819017" cy="1000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10/18/2017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8" name="Google Shape;788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</a:t>
            </a:r>
            <a:endParaRPr/>
          </a:p>
        </p:txBody>
      </p:sp>
      <p:sp>
        <p:nvSpPr>
          <p:cNvPr id="789" name="Google Shape;789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90" name="Google Shape;790;p33"/>
          <p:cNvGrpSpPr/>
          <p:nvPr/>
        </p:nvGrpSpPr>
        <p:grpSpPr>
          <a:xfrm>
            <a:off x="2336800" y="1154113"/>
            <a:ext cx="5011738" cy="704850"/>
            <a:chOff x="808" y="1296"/>
            <a:chExt cx="2856" cy="592"/>
          </a:xfrm>
        </p:grpSpPr>
        <p:cxnSp>
          <p:nvCxnSpPr>
            <p:cNvPr id="791" name="Google Shape;791;p33"/>
            <p:cNvCxnSpPr/>
            <p:nvPr/>
          </p:nvCxnSpPr>
          <p:spPr>
            <a:xfrm>
              <a:off x="912" y="1296"/>
              <a:ext cx="26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2" name="Google Shape;792;p33"/>
            <p:cNvCxnSpPr/>
            <p:nvPr/>
          </p:nvCxnSpPr>
          <p:spPr>
            <a:xfrm>
              <a:off x="912" y="1872"/>
              <a:ext cx="26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3" name="Google Shape;793;p33"/>
            <p:cNvSpPr/>
            <p:nvPr/>
          </p:nvSpPr>
          <p:spPr>
            <a:xfrm>
              <a:off x="808" y="1296"/>
              <a:ext cx="120" cy="576"/>
            </a:xfrm>
            <a:custGeom>
              <a:pathLst>
                <a:path extrusionOk="0" h="120000" w="120000">
                  <a:moveTo>
                    <a:pt x="104000" y="0"/>
                  </a:moveTo>
                  <a:cubicBezTo>
                    <a:pt x="88000" y="1666"/>
                    <a:pt x="72000" y="3333"/>
                    <a:pt x="56000" y="10000"/>
                  </a:cubicBezTo>
                  <a:cubicBezTo>
                    <a:pt x="40000" y="16666"/>
                    <a:pt x="0" y="30000"/>
                    <a:pt x="8000" y="40000"/>
                  </a:cubicBezTo>
                  <a:cubicBezTo>
                    <a:pt x="16000" y="50000"/>
                    <a:pt x="88000" y="60000"/>
                    <a:pt x="104000" y="70000"/>
                  </a:cubicBezTo>
                  <a:cubicBezTo>
                    <a:pt x="120000" y="80000"/>
                    <a:pt x="104000" y="91666"/>
                    <a:pt x="104000" y="100000"/>
                  </a:cubicBezTo>
                  <a:cubicBezTo>
                    <a:pt x="104000" y="108333"/>
                    <a:pt x="120000" y="120000"/>
                    <a:pt x="104000" y="120000"/>
                  </a:cubicBezTo>
                  <a:cubicBezTo>
                    <a:pt x="88000" y="120000"/>
                    <a:pt x="16000" y="111666"/>
                    <a:pt x="8000" y="100000"/>
                  </a:cubicBezTo>
                  <a:cubicBezTo>
                    <a:pt x="0" y="88333"/>
                    <a:pt x="28000" y="69166"/>
                    <a:pt x="56000" y="500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3536" y="1296"/>
              <a:ext cx="128" cy="592"/>
            </a:xfrm>
            <a:custGeom>
              <a:pathLst>
                <a:path extrusionOk="0" h="120000" w="120000">
                  <a:moveTo>
                    <a:pt x="15000" y="0"/>
                  </a:moveTo>
                  <a:cubicBezTo>
                    <a:pt x="52500" y="5675"/>
                    <a:pt x="90000" y="11351"/>
                    <a:pt x="105000" y="19459"/>
                  </a:cubicBezTo>
                  <a:cubicBezTo>
                    <a:pt x="120000" y="27567"/>
                    <a:pt x="112500" y="40540"/>
                    <a:pt x="105000" y="48648"/>
                  </a:cubicBezTo>
                  <a:cubicBezTo>
                    <a:pt x="97500" y="56756"/>
                    <a:pt x="75000" y="60000"/>
                    <a:pt x="60000" y="68108"/>
                  </a:cubicBezTo>
                  <a:cubicBezTo>
                    <a:pt x="45000" y="76216"/>
                    <a:pt x="22500" y="89189"/>
                    <a:pt x="15000" y="97297"/>
                  </a:cubicBezTo>
                  <a:cubicBezTo>
                    <a:pt x="7500" y="105405"/>
                    <a:pt x="0" y="120000"/>
                    <a:pt x="15000" y="116756"/>
                  </a:cubicBezTo>
                  <a:cubicBezTo>
                    <a:pt x="30000" y="113513"/>
                    <a:pt x="97500" y="87567"/>
                    <a:pt x="105000" y="77837"/>
                  </a:cubicBezTo>
                  <a:cubicBezTo>
                    <a:pt x="112500" y="68108"/>
                    <a:pt x="86250" y="63243"/>
                    <a:pt x="60000" y="5837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795" name="Google Shape;795;p33"/>
          <p:cNvCxnSpPr/>
          <p:nvPr/>
        </p:nvCxnSpPr>
        <p:spPr>
          <a:xfrm>
            <a:off x="2540000" y="2011363"/>
            <a:ext cx="457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96" name="Google Shape;796;p33"/>
          <p:cNvCxnSpPr/>
          <p:nvPr/>
        </p:nvCxnSpPr>
        <p:spPr>
          <a:xfrm>
            <a:off x="1930400" y="1497013"/>
            <a:ext cx="579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</p:cxnSp>
      <p:cxnSp>
        <p:nvCxnSpPr>
          <p:cNvPr id="797" name="Google Shape;797;p33"/>
          <p:cNvCxnSpPr/>
          <p:nvPr/>
        </p:nvCxnSpPr>
        <p:spPr>
          <a:xfrm rot="10800000">
            <a:off x="3962400" y="1154113"/>
            <a:ext cx="0" cy="34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8" name="Google Shape;798;p33"/>
          <p:cNvSpPr txBox="1"/>
          <p:nvPr/>
        </p:nvSpPr>
        <p:spPr>
          <a:xfrm>
            <a:off x="4043363" y="1181100"/>
            <a:ext cx="465137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799" name="Google Shape;799;p33"/>
          <p:cNvSpPr txBox="1"/>
          <p:nvPr/>
        </p:nvSpPr>
        <p:spPr>
          <a:xfrm>
            <a:off x="4449763" y="2038350"/>
            <a:ext cx="414337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800" name="Google Shape;800;p33"/>
          <p:cNvSpPr/>
          <p:nvPr/>
        </p:nvSpPr>
        <p:spPr>
          <a:xfrm>
            <a:off x="914400" y="1382713"/>
            <a:ext cx="914400" cy="228600"/>
          </a:xfrm>
          <a:prstGeom prst="rightArrow">
            <a:avLst>
              <a:gd fmla="val 50000" name="adj1"/>
              <a:gd fmla="val 10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1" name="Google Shape;801;p33"/>
          <p:cNvSpPr txBox="1"/>
          <p:nvPr/>
        </p:nvSpPr>
        <p:spPr>
          <a:xfrm>
            <a:off x="914400" y="1096963"/>
            <a:ext cx="560388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pic>
        <p:nvPicPr>
          <p:cNvPr id="802" name="Google Shape;80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090" y="628650"/>
            <a:ext cx="2255132" cy="4330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3" name="Google Shape;803;p33"/>
          <p:cNvGrpSpPr/>
          <p:nvPr/>
        </p:nvGrpSpPr>
        <p:grpSpPr>
          <a:xfrm>
            <a:off x="2235200" y="257146"/>
            <a:ext cx="4687013" cy="533491"/>
            <a:chOff x="1056" y="216"/>
            <a:chExt cx="2159" cy="448"/>
          </a:xfrm>
        </p:grpSpPr>
        <p:sp>
          <p:nvSpPr>
            <p:cNvPr id="804" name="Google Shape;804;p33"/>
            <p:cNvSpPr txBox="1"/>
            <p:nvPr/>
          </p:nvSpPr>
          <p:spPr>
            <a:xfrm>
              <a:off x="1056" y="240"/>
              <a:ext cx="215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Friction Loss in a Pipe </a:t>
              </a:r>
              <a:endParaRPr/>
            </a:p>
          </p:txBody>
        </p:sp>
        <p:pic>
          <p:nvPicPr>
            <p:cNvPr id="805" name="Google Shape;805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88" y="216"/>
              <a:ext cx="318" cy="4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6" name="Google Shape;806;p33"/>
          <p:cNvSpPr txBox="1"/>
          <p:nvPr/>
        </p:nvSpPr>
        <p:spPr>
          <a:xfrm>
            <a:off x="1117600" y="2971800"/>
            <a:ext cx="3949700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Newtonian Fluid</a:t>
            </a:r>
            <a:endParaRPr/>
          </a:p>
        </p:txBody>
      </p:sp>
      <p:pic>
        <p:nvPicPr>
          <p:cNvPr id="807" name="Google Shape;807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3200" y="2971800"/>
            <a:ext cx="1051599" cy="409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20566" y="3831340"/>
            <a:ext cx="994022" cy="586435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33"/>
          <p:cNvSpPr txBox="1"/>
          <p:nvPr/>
        </p:nvSpPr>
        <p:spPr>
          <a:xfrm>
            <a:off x="1422400" y="3429000"/>
            <a:ext cx="50101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Shear Stress at the wall  </a:t>
            </a:r>
            <a:endParaRPr/>
          </a:p>
        </p:txBody>
      </p:sp>
      <p:pic>
        <p:nvPicPr>
          <p:cNvPr id="810" name="Google Shape;810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97600" y="3429000"/>
            <a:ext cx="383580" cy="370491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33"/>
          <p:cNvSpPr txBox="1"/>
          <p:nvPr/>
        </p:nvSpPr>
        <p:spPr>
          <a:xfrm>
            <a:off x="1422400" y="4400550"/>
            <a:ext cx="47180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Shear Rate at the wall  </a:t>
            </a:r>
            <a:endParaRPr/>
          </a:p>
        </p:txBody>
      </p:sp>
      <p:pic>
        <p:nvPicPr>
          <p:cNvPr id="812" name="Google Shape;812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06161" y="4333173"/>
            <a:ext cx="509174" cy="4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64000" y="4743450"/>
            <a:ext cx="1101820" cy="59593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33"/>
          <p:cNvSpPr txBox="1"/>
          <p:nvPr/>
        </p:nvSpPr>
        <p:spPr>
          <a:xfrm>
            <a:off x="1524000" y="5314950"/>
            <a:ext cx="3316288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Pressure Loss  </a:t>
            </a:r>
            <a:endParaRPr/>
          </a:p>
        </p:txBody>
      </p:sp>
      <p:pic>
        <p:nvPicPr>
          <p:cNvPr id="815" name="Google Shape;815;p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129238" y="5468954"/>
            <a:ext cx="507112" cy="385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3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938338" y="5675313"/>
            <a:ext cx="1465332" cy="5741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7" name="Google Shape;817;p33"/>
          <p:cNvCxnSpPr/>
          <p:nvPr/>
        </p:nvCxnSpPr>
        <p:spPr>
          <a:xfrm>
            <a:off x="4165600" y="59436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818" name="Google Shape;818;p3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941729" y="5654274"/>
            <a:ext cx="1607085" cy="628221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33"/>
          <p:cNvSpPr txBox="1"/>
          <p:nvPr/>
        </p:nvSpPr>
        <p:spPr>
          <a:xfrm>
            <a:off x="5474085" y="5299259"/>
            <a:ext cx="3073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Hagen Poiseuille Eq.</a:t>
            </a:r>
            <a:endParaRPr/>
          </a:p>
        </p:txBody>
      </p:sp>
      <p:pic>
        <p:nvPicPr>
          <p:cNvPr id="820" name="Google Shape;820;p3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897205" y="2265363"/>
            <a:ext cx="2571848" cy="723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3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784350" y="808038"/>
            <a:ext cx="766794" cy="387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3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091363" y="793750"/>
            <a:ext cx="840689" cy="38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33"/>
          <p:cNvSpPr/>
          <p:nvPr/>
        </p:nvSpPr>
        <p:spPr>
          <a:xfrm>
            <a:off x="1779588" y="860425"/>
            <a:ext cx="696912" cy="369888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4" name="Google Shape;824;p33"/>
          <p:cNvSpPr/>
          <p:nvPr/>
        </p:nvSpPr>
        <p:spPr>
          <a:xfrm>
            <a:off x="7131050" y="865188"/>
            <a:ext cx="696913" cy="36988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10/18/2017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0" name="Google Shape;830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</a:t>
            </a:r>
            <a:endParaRPr/>
          </a:p>
        </p:txBody>
      </p:sp>
      <p:sp>
        <p:nvSpPr>
          <p:cNvPr id="831" name="Google Shape;831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2" name="Google Shape;832;p34"/>
          <p:cNvSpPr txBox="1"/>
          <p:nvPr/>
        </p:nvSpPr>
        <p:spPr>
          <a:xfrm>
            <a:off x="2235200" y="285750"/>
            <a:ext cx="35147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Friction Loss in a Pipe </a:t>
            </a:r>
            <a:endParaRPr/>
          </a:p>
        </p:txBody>
      </p:sp>
      <p:pic>
        <p:nvPicPr>
          <p:cNvPr id="833" name="Google Shape;8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4988" y="169863"/>
            <a:ext cx="799656" cy="724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8225" y="719138"/>
            <a:ext cx="2609832" cy="993122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34"/>
          <p:cNvSpPr txBox="1"/>
          <p:nvPr/>
        </p:nvSpPr>
        <p:spPr>
          <a:xfrm>
            <a:off x="1219200" y="1771650"/>
            <a:ext cx="3506788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Power Law Fluid</a:t>
            </a:r>
            <a:endParaRPr/>
          </a:p>
        </p:txBody>
      </p:sp>
      <p:pic>
        <p:nvPicPr>
          <p:cNvPr id="836" name="Google Shape;83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4688" y="2343150"/>
            <a:ext cx="1203123" cy="503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7" name="Google Shape;837;p34"/>
          <p:cNvCxnSpPr/>
          <p:nvPr/>
        </p:nvCxnSpPr>
        <p:spPr>
          <a:xfrm>
            <a:off x="3352800" y="2628900"/>
            <a:ext cx="101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838" name="Google Shape;838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92700" y="2124075"/>
            <a:ext cx="2569664" cy="86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11738" y="3313113"/>
            <a:ext cx="1256625" cy="728647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34"/>
          <p:cNvSpPr txBox="1"/>
          <p:nvPr/>
        </p:nvSpPr>
        <p:spPr>
          <a:xfrm>
            <a:off x="1219200" y="3086100"/>
            <a:ext cx="50101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Shear Stress at the wall  </a:t>
            </a:r>
            <a:endParaRPr/>
          </a:p>
        </p:txBody>
      </p:sp>
      <p:sp>
        <p:nvSpPr>
          <p:cNvPr id="841" name="Google Shape;841;p34"/>
          <p:cNvSpPr txBox="1"/>
          <p:nvPr/>
        </p:nvSpPr>
        <p:spPr>
          <a:xfrm>
            <a:off x="1219200" y="3943350"/>
            <a:ext cx="47180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Shear Rate at the wall  </a:t>
            </a:r>
            <a:endParaRPr/>
          </a:p>
        </p:txBody>
      </p:sp>
      <p:pic>
        <p:nvPicPr>
          <p:cNvPr id="842" name="Google Shape;842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38688" y="4216400"/>
            <a:ext cx="2139832" cy="776579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34"/>
          <p:cNvSpPr txBox="1"/>
          <p:nvPr/>
        </p:nvSpPr>
        <p:spPr>
          <a:xfrm>
            <a:off x="1422400" y="4972050"/>
            <a:ext cx="3316288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Pressure Loss  </a:t>
            </a:r>
            <a:endParaRPr/>
          </a:p>
        </p:txBody>
      </p:sp>
      <p:pic>
        <p:nvPicPr>
          <p:cNvPr id="844" name="Google Shape;844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64063" y="5003800"/>
            <a:ext cx="608391" cy="322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85950" y="5383213"/>
            <a:ext cx="3046535" cy="82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3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602413" y="5200650"/>
            <a:ext cx="758269" cy="56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3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632575" y="5835650"/>
            <a:ext cx="978738" cy="532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10/18/2017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3" name="Google Shape;853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</a:t>
            </a:r>
            <a:endParaRPr/>
          </a:p>
        </p:txBody>
      </p:sp>
      <p:sp>
        <p:nvSpPr>
          <p:cNvPr id="854" name="Google Shape;854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5" name="Google Shape;855;p35"/>
          <p:cNvSpPr txBox="1"/>
          <p:nvPr/>
        </p:nvSpPr>
        <p:spPr>
          <a:xfrm>
            <a:off x="1320800" y="228600"/>
            <a:ext cx="6354763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Non-Newtonian Fluid Phenomena</a:t>
            </a:r>
            <a:endParaRPr/>
          </a:p>
        </p:txBody>
      </p:sp>
      <p:grpSp>
        <p:nvGrpSpPr>
          <p:cNvPr id="856" name="Google Shape;856;p35"/>
          <p:cNvGrpSpPr/>
          <p:nvPr/>
        </p:nvGrpSpPr>
        <p:grpSpPr>
          <a:xfrm>
            <a:off x="2641600" y="1200150"/>
            <a:ext cx="3759200" cy="514350"/>
            <a:chOff x="1056" y="1056"/>
            <a:chExt cx="1776" cy="432"/>
          </a:xfrm>
        </p:grpSpPr>
        <p:cxnSp>
          <p:nvCxnSpPr>
            <p:cNvPr id="857" name="Google Shape;857;p35"/>
            <p:cNvCxnSpPr/>
            <p:nvPr/>
          </p:nvCxnSpPr>
          <p:spPr>
            <a:xfrm>
              <a:off x="1056" y="1056"/>
              <a:ext cx="17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8" name="Google Shape;858;p35"/>
            <p:cNvCxnSpPr/>
            <p:nvPr/>
          </p:nvCxnSpPr>
          <p:spPr>
            <a:xfrm>
              <a:off x="1056" y="1488"/>
              <a:ext cx="177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9" name="Google Shape;859;p35"/>
            <p:cNvCxnSpPr/>
            <p:nvPr/>
          </p:nvCxnSpPr>
          <p:spPr>
            <a:xfrm>
              <a:off x="1920" y="1056"/>
              <a:ext cx="0" cy="192"/>
            </a:xfrm>
            <a:prstGeom prst="straightConnector1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0" name="Google Shape;860;p35"/>
            <p:cNvCxnSpPr/>
            <p:nvPr/>
          </p:nvCxnSpPr>
          <p:spPr>
            <a:xfrm rot="10800000">
              <a:off x="1920" y="1296"/>
              <a:ext cx="0" cy="192"/>
            </a:xfrm>
            <a:prstGeom prst="straightConnector1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61" name="Google Shape;861;p35"/>
          <p:cNvSpPr txBox="1"/>
          <p:nvPr/>
        </p:nvSpPr>
        <p:spPr>
          <a:xfrm>
            <a:off x="3027363" y="1287463"/>
            <a:ext cx="6667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5"/>
          <p:cNvSpPr txBox="1"/>
          <p:nvPr/>
        </p:nvSpPr>
        <p:spPr>
          <a:xfrm>
            <a:off x="5181600" y="1314450"/>
            <a:ext cx="6667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5"/>
          <p:cNvSpPr/>
          <p:nvPr/>
        </p:nvSpPr>
        <p:spPr>
          <a:xfrm>
            <a:off x="3657600" y="972152"/>
            <a:ext cx="1422400" cy="399448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oval"/>
            <a:tailEnd len="sm" w="sm" type="oval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4" name="Google Shape;864;p35"/>
          <p:cNvSpPr txBox="1"/>
          <p:nvPr/>
        </p:nvSpPr>
        <p:spPr>
          <a:xfrm>
            <a:off x="711200" y="685800"/>
            <a:ext cx="2144713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Flowmeter</a:t>
            </a:r>
            <a:endParaRPr/>
          </a:p>
        </p:txBody>
      </p:sp>
      <p:pic>
        <p:nvPicPr>
          <p:cNvPr id="865" name="Google Shape;86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1450" y="1257300"/>
            <a:ext cx="1420588" cy="3439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6" name="Google Shape;866;p35"/>
          <p:cNvCxnSpPr/>
          <p:nvPr/>
        </p:nvCxnSpPr>
        <p:spPr>
          <a:xfrm>
            <a:off x="1422400" y="1428750"/>
            <a:ext cx="101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7" name="Google Shape;867;p35"/>
          <p:cNvSpPr txBox="1"/>
          <p:nvPr/>
        </p:nvSpPr>
        <p:spPr>
          <a:xfrm>
            <a:off x="1524000" y="1485900"/>
            <a:ext cx="560388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pic>
        <p:nvPicPr>
          <p:cNvPr id="868" name="Google Shape;86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7814" y="2032000"/>
            <a:ext cx="5770146" cy="970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2475" y="627966"/>
            <a:ext cx="421098" cy="316928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35"/>
          <p:cNvSpPr txBox="1"/>
          <p:nvPr/>
        </p:nvSpPr>
        <p:spPr>
          <a:xfrm>
            <a:off x="4165600" y="3486150"/>
            <a:ext cx="2957513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(same </a:t>
            </a:r>
            <a:r>
              <a:rPr i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i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1" name="Google Shape;871;p35"/>
          <p:cNvGrpSpPr/>
          <p:nvPr/>
        </p:nvGrpSpPr>
        <p:grpSpPr>
          <a:xfrm>
            <a:off x="1422400" y="3086100"/>
            <a:ext cx="2566988" cy="742950"/>
            <a:chOff x="672" y="2592"/>
            <a:chExt cx="1213" cy="624"/>
          </a:xfrm>
        </p:grpSpPr>
        <p:sp>
          <p:nvSpPr>
            <p:cNvPr id="872" name="Google Shape;872;p35"/>
            <p:cNvSpPr/>
            <p:nvPr/>
          </p:nvSpPr>
          <p:spPr>
            <a:xfrm>
              <a:off x="672" y="2592"/>
              <a:ext cx="115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Let’ assume</a:t>
              </a: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720" y="2928"/>
              <a:ext cx="116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same fluid </a:t>
              </a:r>
              <a:endParaRPr/>
            </a:p>
          </p:txBody>
        </p:sp>
      </p:grpSp>
      <p:sp>
        <p:nvSpPr>
          <p:cNvPr id="874" name="Google Shape;874;p35"/>
          <p:cNvSpPr txBox="1"/>
          <p:nvPr/>
        </p:nvSpPr>
        <p:spPr>
          <a:xfrm>
            <a:off x="1524000" y="3886200"/>
            <a:ext cx="2376488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same pipe</a:t>
            </a:r>
            <a:endParaRPr/>
          </a:p>
        </p:txBody>
      </p:sp>
      <p:sp>
        <p:nvSpPr>
          <p:cNvPr id="875" name="Google Shape;875;p35"/>
          <p:cNvSpPr txBox="1"/>
          <p:nvPr/>
        </p:nvSpPr>
        <p:spPr>
          <a:xfrm>
            <a:off x="4043363" y="3859213"/>
            <a:ext cx="315912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(same R and L)</a:t>
            </a:r>
            <a:endParaRPr/>
          </a:p>
        </p:txBody>
      </p:sp>
      <p:pic>
        <p:nvPicPr>
          <p:cNvPr id="876" name="Google Shape;876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8000" y="4343400"/>
            <a:ext cx="1872034" cy="553592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35"/>
          <p:cNvSpPr txBox="1"/>
          <p:nvPr/>
        </p:nvSpPr>
        <p:spPr>
          <a:xfrm>
            <a:off x="812799" y="5064650"/>
            <a:ext cx="798395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pseudoplastic fluids (n&lt;1) changes in flow rate do not produce large changes in pressure loss, so flowmeters based on pressure loss are not very efficient when used with shear thinning fluids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10/18/2017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3" name="Google Shape;883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</a:t>
            </a:r>
            <a:endParaRPr/>
          </a:p>
        </p:txBody>
      </p:sp>
      <p:sp>
        <p:nvSpPr>
          <p:cNvPr id="884" name="Google Shape;884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5" name="Google Shape;885;p36"/>
          <p:cNvSpPr txBox="1"/>
          <p:nvPr/>
        </p:nvSpPr>
        <p:spPr>
          <a:xfrm>
            <a:off x="1320800" y="228600"/>
            <a:ext cx="6354763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Non-Newtonian Fluid Phenomena</a:t>
            </a:r>
            <a:endParaRPr/>
          </a:p>
        </p:txBody>
      </p:sp>
      <p:sp>
        <p:nvSpPr>
          <p:cNvPr id="886" name="Google Shape;886;p36"/>
          <p:cNvSpPr txBox="1"/>
          <p:nvPr/>
        </p:nvSpPr>
        <p:spPr>
          <a:xfrm>
            <a:off x="1096963" y="830263"/>
            <a:ext cx="6802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Effect of Pipe Diameter (or Radius)</a:t>
            </a:r>
            <a:endParaRPr/>
          </a:p>
        </p:txBody>
      </p:sp>
      <p:pic>
        <p:nvPicPr>
          <p:cNvPr id="887" name="Google Shape;88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8963" y="1366838"/>
            <a:ext cx="5226972" cy="969048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36"/>
          <p:cNvSpPr txBox="1"/>
          <p:nvPr/>
        </p:nvSpPr>
        <p:spPr>
          <a:xfrm>
            <a:off x="1379538" y="2338388"/>
            <a:ext cx="3883025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assume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same fluid </a:t>
            </a:r>
            <a:r>
              <a:rPr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(same </a:t>
            </a:r>
            <a:r>
              <a:rPr i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i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same flow 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constant length</a:t>
            </a:r>
            <a:endParaRPr/>
          </a:p>
        </p:txBody>
      </p:sp>
      <p:pic>
        <p:nvPicPr>
          <p:cNvPr id="889" name="Google Shape;88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0625" y="3471863"/>
            <a:ext cx="1402526" cy="771227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36"/>
          <p:cNvSpPr txBox="1"/>
          <p:nvPr/>
        </p:nvSpPr>
        <p:spPr>
          <a:xfrm>
            <a:off x="1320800" y="4229100"/>
            <a:ext cx="47561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Newtonian fluid n=1</a:t>
            </a:r>
            <a:endParaRPr/>
          </a:p>
        </p:txBody>
      </p:sp>
      <p:pic>
        <p:nvPicPr>
          <p:cNvPr id="891" name="Google Shape;891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2850" y="4606925"/>
            <a:ext cx="1182675" cy="770103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36"/>
          <p:cNvSpPr txBox="1"/>
          <p:nvPr/>
        </p:nvSpPr>
        <p:spPr>
          <a:xfrm>
            <a:off x="1050925" y="5427663"/>
            <a:ext cx="723423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change in pipe radius has less effect on the pressure drop of a shear thinning fluid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10/18/2017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</a:t>
            </a:r>
            <a:endParaRPr/>
          </a:p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163" y="1479550"/>
            <a:ext cx="5774201" cy="52616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5"/>
          <p:cNvSpPr/>
          <p:nvPr/>
        </p:nvSpPr>
        <p:spPr>
          <a:xfrm>
            <a:off x="2360613" y="333375"/>
            <a:ext cx="4141787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Continuity Equation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 of Mean Fluid Velocity</a:t>
            </a:r>
            <a:endParaRPr/>
          </a:p>
        </p:txBody>
      </p:sp>
      <p:sp>
        <p:nvSpPr>
          <p:cNvPr descr="Wide downward diagonal" id="164" name="Google Shape;164;p15"/>
          <p:cNvSpPr/>
          <p:nvPr/>
        </p:nvSpPr>
        <p:spPr>
          <a:xfrm>
            <a:off x="2046288" y="2482850"/>
            <a:ext cx="4846637" cy="873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Wide downward diagonal" id="165" name="Google Shape;165;p15"/>
          <p:cNvSpPr/>
          <p:nvPr/>
        </p:nvSpPr>
        <p:spPr>
          <a:xfrm>
            <a:off x="2097088" y="3767138"/>
            <a:ext cx="4846637" cy="873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" name="Google Shape;166;p15"/>
          <p:cNvCxnSpPr/>
          <p:nvPr/>
        </p:nvCxnSpPr>
        <p:spPr>
          <a:xfrm>
            <a:off x="2743200" y="2568575"/>
            <a:ext cx="0" cy="1190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15"/>
          <p:cNvSpPr/>
          <p:nvPr/>
        </p:nvSpPr>
        <p:spPr>
          <a:xfrm>
            <a:off x="2727325" y="2582863"/>
            <a:ext cx="1150938" cy="1176337"/>
          </a:xfrm>
          <a:custGeom>
            <a:pathLst>
              <a:path extrusionOk="0" h="120000" w="120000">
                <a:moveTo>
                  <a:pt x="1655" y="0"/>
                </a:moveTo>
                <a:cubicBezTo>
                  <a:pt x="24993" y="4048"/>
                  <a:pt x="48496" y="8259"/>
                  <a:pt x="66703" y="14898"/>
                </a:cubicBezTo>
                <a:cubicBezTo>
                  <a:pt x="84910" y="21538"/>
                  <a:pt x="101793" y="32550"/>
                  <a:pt x="110565" y="40000"/>
                </a:cubicBezTo>
                <a:cubicBezTo>
                  <a:pt x="119337" y="47449"/>
                  <a:pt x="120000" y="53279"/>
                  <a:pt x="119668" y="59271"/>
                </a:cubicBezTo>
                <a:cubicBezTo>
                  <a:pt x="119337" y="65263"/>
                  <a:pt x="118344" y="68987"/>
                  <a:pt x="109075" y="75627"/>
                </a:cubicBezTo>
                <a:cubicBezTo>
                  <a:pt x="99806" y="82267"/>
                  <a:pt x="81765" y="91821"/>
                  <a:pt x="63558" y="99271"/>
                </a:cubicBezTo>
                <a:cubicBezTo>
                  <a:pt x="45351" y="106720"/>
                  <a:pt x="22675" y="113360"/>
                  <a:pt x="0" y="1200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8" name="Google Shape;168;p15"/>
          <p:cNvCxnSpPr/>
          <p:nvPr/>
        </p:nvCxnSpPr>
        <p:spPr>
          <a:xfrm>
            <a:off x="2743200" y="2801938"/>
            <a:ext cx="7397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" name="Google Shape;169;p15"/>
          <p:cNvCxnSpPr/>
          <p:nvPr/>
        </p:nvCxnSpPr>
        <p:spPr>
          <a:xfrm>
            <a:off x="2757488" y="2989263"/>
            <a:ext cx="10017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0" name="Google Shape;170;p15"/>
          <p:cNvCxnSpPr/>
          <p:nvPr/>
        </p:nvCxnSpPr>
        <p:spPr>
          <a:xfrm>
            <a:off x="2743200" y="3208338"/>
            <a:ext cx="10874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Google Shape;171;p15"/>
          <p:cNvCxnSpPr/>
          <p:nvPr/>
        </p:nvCxnSpPr>
        <p:spPr>
          <a:xfrm>
            <a:off x="2743200" y="3411538"/>
            <a:ext cx="8270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p15"/>
          <p:cNvCxnSpPr/>
          <p:nvPr/>
        </p:nvCxnSpPr>
        <p:spPr>
          <a:xfrm>
            <a:off x="2757488" y="3598863"/>
            <a:ext cx="4492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p15"/>
          <p:cNvCxnSpPr/>
          <p:nvPr/>
        </p:nvCxnSpPr>
        <p:spPr>
          <a:xfrm flipH="1" rot="10800000">
            <a:off x="3078163" y="3584575"/>
            <a:ext cx="317500" cy="8429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" name="Google Shape;174;p15"/>
          <p:cNvSpPr txBox="1"/>
          <p:nvPr/>
        </p:nvSpPr>
        <p:spPr>
          <a:xfrm>
            <a:off x="1824038" y="4429125"/>
            <a:ext cx="32734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Velocity Profile V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(r)</a:t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383213" y="4600575"/>
            <a:ext cx="930275" cy="233363"/>
          </a:xfrm>
          <a:prstGeom prst="rightArrow">
            <a:avLst>
              <a:gd fmla="val 50000" name="adj1"/>
              <a:gd fmla="val 9966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6" name="Google Shape;176;p15"/>
          <p:cNvCxnSpPr/>
          <p:nvPr/>
        </p:nvCxnSpPr>
        <p:spPr>
          <a:xfrm flipH="1" rot="10800000">
            <a:off x="1016000" y="2379663"/>
            <a:ext cx="14288" cy="87153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15"/>
          <p:cNvCxnSpPr/>
          <p:nvPr/>
        </p:nvCxnSpPr>
        <p:spPr>
          <a:xfrm>
            <a:off x="987425" y="3208338"/>
            <a:ext cx="1131888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p15"/>
          <p:cNvSpPr txBox="1"/>
          <p:nvPr/>
        </p:nvSpPr>
        <p:spPr>
          <a:xfrm>
            <a:off x="1663700" y="3106738"/>
            <a:ext cx="34131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/>
          </a:p>
        </p:txBody>
      </p:sp>
      <p:sp>
        <p:nvSpPr>
          <p:cNvPr id="179" name="Google Shape;179;p15"/>
          <p:cNvSpPr txBox="1"/>
          <p:nvPr/>
        </p:nvSpPr>
        <p:spPr>
          <a:xfrm>
            <a:off x="661988" y="2149475"/>
            <a:ext cx="303212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pic>
        <p:nvPicPr>
          <p:cNvPr id="180" name="Google Shape;18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2725" y="4375150"/>
            <a:ext cx="486790" cy="5763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15"/>
          <p:cNvCxnSpPr/>
          <p:nvPr/>
        </p:nvCxnSpPr>
        <p:spPr>
          <a:xfrm flipH="1" rot="10800000">
            <a:off x="6372225" y="4919663"/>
            <a:ext cx="347663" cy="522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2" name="Google Shape;182;p15"/>
          <p:cNvSpPr txBox="1"/>
          <p:nvPr/>
        </p:nvSpPr>
        <p:spPr>
          <a:xfrm>
            <a:off x="3827463" y="5386388"/>
            <a:ext cx="33035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of Rheology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10/18/2017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</a:t>
            </a:r>
            <a:endParaRPr/>
          </a:p>
        </p:txBody>
      </p:sp>
      <p:sp>
        <p:nvSpPr>
          <p:cNvPr id="189" name="Google Shape;189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2927350" y="276225"/>
            <a:ext cx="258127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Balance</a:t>
            </a:r>
            <a:endParaRPr/>
          </a:p>
        </p:txBody>
      </p:sp>
      <p:pic>
        <p:nvPicPr>
          <p:cNvPr id="191" name="Google Shape;1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2950" y="1235075"/>
            <a:ext cx="2106148" cy="681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16"/>
          <p:cNvCxnSpPr/>
          <p:nvPr/>
        </p:nvCxnSpPr>
        <p:spPr>
          <a:xfrm flipH="1" rot="10800000">
            <a:off x="3236913" y="1741488"/>
            <a:ext cx="274637" cy="319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3" name="Google Shape;193;p16"/>
          <p:cNvSpPr txBox="1"/>
          <p:nvPr/>
        </p:nvSpPr>
        <p:spPr>
          <a:xfrm>
            <a:off x="1881188" y="2024063"/>
            <a:ext cx="20859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Energy</a:t>
            </a:r>
            <a:endParaRPr/>
          </a:p>
        </p:txBody>
      </p:sp>
      <p:cxnSp>
        <p:nvCxnSpPr>
          <p:cNvPr id="194" name="Google Shape;194;p16"/>
          <p:cNvCxnSpPr/>
          <p:nvPr/>
        </p:nvCxnSpPr>
        <p:spPr>
          <a:xfrm rot="10800000">
            <a:off x="4540250" y="1770063"/>
            <a:ext cx="293688" cy="4651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5" name="Google Shape;195;p16"/>
          <p:cNvSpPr txBox="1"/>
          <p:nvPr/>
        </p:nvSpPr>
        <p:spPr>
          <a:xfrm>
            <a:off x="4543425" y="2262188"/>
            <a:ext cx="758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Heat</a:t>
            </a:r>
            <a:endParaRPr/>
          </a:p>
        </p:txBody>
      </p:sp>
      <p:cxnSp>
        <p:nvCxnSpPr>
          <p:cNvPr id="196" name="Google Shape;196;p16"/>
          <p:cNvCxnSpPr/>
          <p:nvPr/>
        </p:nvCxnSpPr>
        <p:spPr>
          <a:xfrm rot="10800000">
            <a:off x="5340350" y="1641475"/>
            <a:ext cx="420688" cy="492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" name="Google Shape;197;p16"/>
          <p:cNvSpPr txBox="1"/>
          <p:nvPr/>
        </p:nvSpPr>
        <p:spPr>
          <a:xfrm>
            <a:off x="5581650" y="2168525"/>
            <a:ext cx="877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</a:t>
            </a:r>
            <a:endParaRPr/>
          </a:p>
        </p:txBody>
      </p:sp>
      <p:sp>
        <p:nvSpPr>
          <p:cNvPr id="198" name="Google Shape;198;p16"/>
          <p:cNvSpPr txBox="1"/>
          <p:nvPr/>
        </p:nvSpPr>
        <p:spPr>
          <a:xfrm>
            <a:off x="836613" y="722313"/>
            <a:ext cx="30622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Batch Processes</a:t>
            </a:r>
            <a:endParaRPr/>
          </a:p>
        </p:txBody>
      </p:sp>
      <p:sp>
        <p:nvSpPr>
          <p:cNvPr id="199" name="Google Shape;199;p16"/>
          <p:cNvSpPr txBox="1"/>
          <p:nvPr/>
        </p:nvSpPr>
        <p:spPr>
          <a:xfrm>
            <a:off x="842963" y="2847975"/>
            <a:ext cx="51943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Continuous (Flow) Processes</a:t>
            </a:r>
            <a:endParaRPr/>
          </a:p>
        </p:txBody>
      </p:sp>
      <p:pic>
        <p:nvPicPr>
          <p:cNvPr id="200" name="Google Shape;20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0088" y="3611563"/>
            <a:ext cx="4966869" cy="604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16"/>
          <p:cNvCxnSpPr/>
          <p:nvPr/>
        </p:nvCxnSpPr>
        <p:spPr>
          <a:xfrm flipH="1" rot="10800000">
            <a:off x="1668463" y="4122738"/>
            <a:ext cx="508000" cy="4778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16"/>
          <p:cNvCxnSpPr/>
          <p:nvPr/>
        </p:nvCxnSpPr>
        <p:spPr>
          <a:xfrm rot="10800000">
            <a:off x="3513138" y="4165600"/>
            <a:ext cx="347662" cy="638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" name="Google Shape;203;p16"/>
          <p:cNvCxnSpPr/>
          <p:nvPr/>
        </p:nvCxnSpPr>
        <p:spPr>
          <a:xfrm rot="10800000">
            <a:off x="5006975" y="4106863"/>
            <a:ext cx="420688" cy="595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4" name="Google Shape;204;p16"/>
          <p:cNvSpPr txBox="1"/>
          <p:nvPr/>
        </p:nvSpPr>
        <p:spPr>
          <a:xfrm>
            <a:off x="488950" y="4608513"/>
            <a:ext cx="20859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Energy</a:t>
            </a: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2701925" y="4764088"/>
            <a:ext cx="22209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Energy</a:t>
            </a:r>
            <a:endParaRPr/>
          </a:p>
        </p:txBody>
      </p:sp>
      <p:sp>
        <p:nvSpPr>
          <p:cNvPr id="206" name="Google Shape;206;p16"/>
          <p:cNvSpPr txBox="1"/>
          <p:nvPr/>
        </p:nvSpPr>
        <p:spPr>
          <a:xfrm>
            <a:off x="5029200" y="4740275"/>
            <a:ext cx="2035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Kinetic Energy</a:t>
            </a:r>
            <a:endParaRPr/>
          </a:p>
        </p:txBody>
      </p:sp>
      <p:sp>
        <p:nvSpPr>
          <p:cNvPr id="207" name="Google Shape;207;p16"/>
          <p:cNvSpPr/>
          <p:nvPr/>
        </p:nvSpPr>
        <p:spPr>
          <a:xfrm rot="5400000">
            <a:off x="3636169" y="2082007"/>
            <a:ext cx="276225" cy="6465887"/>
          </a:xfrm>
          <a:prstGeom prst="rightBrace">
            <a:avLst>
              <a:gd fmla="val 195067" name="adj1"/>
              <a:gd fmla="val 5018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2854325" y="5510213"/>
            <a:ext cx="1781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Energy</a:t>
            </a:r>
            <a:endParaRPr/>
          </a:p>
        </p:txBody>
      </p:sp>
      <p:cxnSp>
        <p:nvCxnSpPr>
          <p:cNvPr id="209" name="Google Shape;209;p16"/>
          <p:cNvCxnSpPr/>
          <p:nvPr/>
        </p:nvCxnSpPr>
        <p:spPr>
          <a:xfrm flipH="1" rot="10800000">
            <a:off x="6937375" y="3340100"/>
            <a:ext cx="276225" cy="41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" name="Google Shape;210;p16"/>
          <p:cNvSpPr txBox="1"/>
          <p:nvPr/>
        </p:nvSpPr>
        <p:spPr>
          <a:xfrm>
            <a:off x="7194550" y="2882900"/>
            <a:ext cx="1581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Work</a:t>
            </a:r>
            <a:endParaRPr/>
          </a:p>
        </p:txBody>
      </p:sp>
      <p:sp>
        <p:nvSpPr>
          <p:cNvPr id="211" name="Google Shape;211;p16"/>
          <p:cNvSpPr txBox="1"/>
          <p:nvPr/>
        </p:nvSpPr>
        <p:spPr>
          <a:xfrm>
            <a:off x="7158038" y="4137025"/>
            <a:ext cx="1597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Shaft Work</a:t>
            </a:r>
            <a:endParaRPr/>
          </a:p>
        </p:txBody>
      </p:sp>
      <p:cxnSp>
        <p:nvCxnSpPr>
          <p:cNvPr id="212" name="Google Shape;212;p16"/>
          <p:cNvCxnSpPr/>
          <p:nvPr/>
        </p:nvCxnSpPr>
        <p:spPr>
          <a:xfrm>
            <a:off x="6923088" y="4064000"/>
            <a:ext cx="276225" cy="276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13" name="Google Shape;21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13650" y="3287713"/>
            <a:ext cx="650387" cy="49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16838" y="4462463"/>
            <a:ext cx="572146" cy="687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10/18/2017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</a:t>
            </a:r>
            <a:endParaRPr/>
          </a:p>
        </p:txBody>
      </p:sp>
      <p:sp>
        <p:nvSpPr>
          <p:cNvPr id="221" name="Google Shape;221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3224213" y="327025"/>
            <a:ext cx="258127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Balance</a:t>
            </a:r>
            <a:endParaRPr/>
          </a:p>
        </p:txBody>
      </p:sp>
      <p:sp>
        <p:nvSpPr>
          <p:cNvPr id="223" name="Google Shape;223;p17"/>
          <p:cNvSpPr txBox="1"/>
          <p:nvPr/>
        </p:nvSpPr>
        <p:spPr>
          <a:xfrm>
            <a:off x="895350" y="958850"/>
            <a:ext cx="5126038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 of Shaft and Flow Work</a:t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2160588" y="2060575"/>
            <a:ext cx="5400675" cy="8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2139950" y="3155950"/>
            <a:ext cx="5400675" cy="8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2160588" y="2205038"/>
            <a:ext cx="5370512" cy="885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4019550" y="1943100"/>
            <a:ext cx="1509713" cy="1423988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17"/>
          <p:cNvSpPr/>
          <p:nvPr/>
        </p:nvSpPr>
        <p:spPr>
          <a:xfrm rot="10800000">
            <a:off x="4440238" y="3379788"/>
            <a:ext cx="676275" cy="552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7"/>
          <p:cNvSpPr txBox="1"/>
          <p:nvPr/>
        </p:nvSpPr>
        <p:spPr>
          <a:xfrm>
            <a:off x="4319588" y="1489075"/>
            <a:ext cx="895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Pump</a:t>
            </a:r>
            <a:endParaRPr/>
          </a:p>
        </p:txBody>
      </p:sp>
      <p:cxnSp>
        <p:nvCxnSpPr>
          <p:cNvPr id="230" name="Google Shape;230;p17"/>
          <p:cNvCxnSpPr/>
          <p:nvPr/>
        </p:nvCxnSpPr>
        <p:spPr>
          <a:xfrm flipH="1">
            <a:off x="4933950" y="1654175"/>
            <a:ext cx="869950" cy="885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1" name="Google Shape;231;p17"/>
          <p:cNvSpPr txBox="1"/>
          <p:nvPr/>
        </p:nvSpPr>
        <p:spPr>
          <a:xfrm>
            <a:off x="5843588" y="1333500"/>
            <a:ext cx="5588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i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2054225" y="1546225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2058988" y="1609725"/>
            <a:ext cx="334962" cy="37782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7280275" y="151765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7270750" y="1566863"/>
            <a:ext cx="320675" cy="37782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7650" y="4025900"/>
            <a:ext cx="3791027" cy="75172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7"/>
          <p:cNvSpPr/>
          <p:nvPr/>
        </p:nvSpPr>
        <p:spPr>
          <a:xfrm>
            <a:off x="2541588" y="3990975"/>
            <a:ext cx="4557712" cy="7858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954213" y="5032375"/>
            <a:ext cx="33734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incompressible fluids </a:t>
            </a:r>
            <a:endParaRPr/>
          </a:p>
        </p:txBody>
      </p:sp>
      <p:pic>
        <p:nvPicPr>
          <p:cNvPr id="239" name="Google Shape;23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1625" y="4805363"/>
            <a:ext cx="1846397" cy="91024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7"/>
          <p:cNvSpPr txBox="1"/>
          <p:nvPr/>
        </p:nvSpPr>
        <p:spPr>
          <a:xfrm>
            <a:off x="2840038" y="5689600"/>
            <a:ext cx="27114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 Volume of fluid</a:t>
            </a:r>
            <a:endParaRPr/>
          </a:p>
        </p:txBody>
      </p:sp>
      <p:cxnSp>
        <p:nvCxnSpPr>
          <p:cNvPr id="241" name="Google Shape;241;p17"/>
          <p:cNvCxnSpPr/>
          <p:nvPr/>
        </p:nvCxnSpPr>
        <p:spPr>
          <a:xfrm flipH="1" rot="10800000">
            <a:off x="5167313" y="5370513"/>
            <a:ext cx="333375" cy="319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" name="Google Shape;242;p17"/>
          <p:cNvSpPr/>
          <p:nvPr/>
        </p:nvSpPr>
        <p:spPr>
          <a:xfrm>
            <a:off x="609600" y="4106863"/>
            <a:ext cx="1262063" cy="10747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806450" y="4411663"/>
            <a:ext cx="9302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>
            <a:off x="333375" y="3997325"/>
            <a:ext cx="755650" cy="342900"/>
          </a:xfrm>
          <a:custGeom>
            <a:pathLst>
              <a:path extrusionOk="0" h="120000" w="120000">
                <a:moveTo>
                  <a:pt x="0" y="8333"/>
                </a:moveTo>
                <a:cubicBezTo>
                  <a:pt x="10840" y="3888"/>
                  <a:pt x="21680" y="0"/>
                  <a:pt x="37058" y="8333"/>
                </a:cubicBezTo>
                <a:cubicBezTo>
                  <a:pt x="52436" y="16666"/>
                  <a:pt x="78403" y="40000"/>
                  <a:pt x="92268" y="58888"/>
                </a:cubicBezTo>
                <a:cubicBezTo>
                  <a:pt x="106134" y="77777"/>
                  <a:pt x="112941" y="98888"/>
                  <a:pt x="120000" y="1200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357188" y="3613150"/>
            <a:ext cx="10779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(-)</a:t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>
            <a:off x="1379538" y="4964113"/>
            <a:ext cx="376237" cy="536575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35949" y="9585"/>
                  <a:pt x="72405" y="19171"/>
                  <a:pt x="92151" y="39053"/>
                </a:cubicBezTo>
                <a:cubicBezTo>
                  <a:pt x="111898" y="58934"/>
                  <a:pt x="115949" y="89467"/>
                  <a:pt x="120000" y="1200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17"/>
          <p:cNvSpPr txBox="1"/>
          <p:nvPr/>
        </p:nvSpPr>
        <p:spPr>
          <a:xfrm>
            <a:off x="915988" y="5537200"/>
            <a:ext cx="11366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(+)</a:t>
            </a:r>
            <a:endParaRPr/>
          </a:p>
        </p:txBody>
      </p:sp>
      <p:cxnSp>
        <p:nvCxnSpPr>
          <p:cNvPr id="248" name="Google Shape;248;p17"/>
          <p:cNvCxnSpPr/>
          <p:nvPr/>
        </p:nvCxnSpPr>
        <p:spPr>
          <a:xfrm>
            <a:off x="1089025" y="2613025"/>
            <a:ext cx="10445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9" name="Google Shape;249;p17"/>
          <p:cNvSpPr txBox="1"/>
          <p:nvPr/>
        </p:nvSpPr>
        <p:spPr>
          <a:xfrm>
            <a:off x="850900" y="1985963"/>
            <a:ext cx="8794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i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0" name="Google Shape;250;p17"/>
          <p:cNvCxnSpPr/>
          <p:nvPr/>
        </p:nvCxnSpPr>
        <p:spPr>
          <a:xfrm>
            <a:off x="6481763" y="2751138"/>
            <a:ext cx="10445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1" name="Google Shape;251;p17"/>
          <p:cNvSpPr txBox="1"/>
          <p:nvPr/>
        </p:nvSpPr>
        <p:spPr>
          <a:xfrm>
            <a:off x="6345238" y="2124075"/>
            <a:ext cx="8794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i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10/18/2017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</a:t>
            </a:r>
            <a:endParaRPr/>
          </a:p>
        </p:txBody>
      </p:sp>
      <p:sp>
        <p:nvSpPr>
          <p:cNvPr id="258" name="Google Shape;258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9" name="Google Shape;2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7225" y="998538"/>
            <a:ext cx="4966870" cy="60499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8"/>
          <p:cNvSpPr txBox="1"/>
          <p:nvPr/>
        </p:nvSpPr>
        <p:spPr>
          <a:xfrm>
            <a:off x="2157413" y="214313"/>
            <a:ext cx="47704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Mechanical Energy Balance</a:t>
            </a:r>
            <a:endParaRPr/>
          </a:p>
        </p:txBody>
      </p:sp>
      <p:pic>
        <p:nvPicPr>
          <p:cNvPr id="261" name="Google Shape;26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1450" y="4254500"/>
            <a:ext cx="6559533" cy="102519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8"/>
          <p:cNvSpPr/>
          <p:nvPr/>
        </p:nvSpPr>
        <p:spPr>
          <a:xfrm>
            <a:off x="2116138" y="2278063"/>
            <a:ext cx="5400675" cy="8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2095500" y="3373438"/>
            <a:ext cx="5400675" cy="8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2116138" y="2422525"/>
            <a:ext cx="5370512" cy="885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18"/>
          <p:cNvSpPr/>
          <p:nvPr/>
        </p:nvSpPr>
        <p:spPr>
          <a:xfrm>
            <a:off x="3975100" y="2160588"/>
            <a:ext cx="1509713" cy="142398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18"/>
          <p:cNvSpPr/>
          <p:nvPr/>
        </p:nvSpPr>
        <p:spPr>
          <a:xfrm rot="10800000">
            <a:off x="4395788" y="3597275"/>
            <a:ext cx="676275" cy="552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7" name="Google Shape;267;p18"/>
          <p:cNvCxnSpPr/>
          <p:nvPr/>
        </p:nvCxnSpPr>
        <p:spPr>
          <a:xfrm flipH="1">
            <a:off x="4889500" y="1871663"/>
            <a:ext cx="869950" cy="885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8" name="Google Shape;268;p18"/>
          <p:cNvSpPr txBox="1"/>
          <p:nvPr/>
        </p:nvSpPr>
        <p:spPr>
          <a:xfrm>
            <a:off x="2011363" y="1871663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69" name="Google Shape;269;p18"/>
          <p:cNvSpPr/>
          <p:nvPr/>
        </p:nvSpPr>
        <p:spPr>
          <a:xfrm>
            <a:off x="2014538" y="1914525"/>
            <a:ext cx="349250" cy="290513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7197725" y="1912938"/>
            <a:ext cx="320675" cy="292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271" name="Google Shape;271;p18"/>
          <p:cNvCxnSpPr/>
          <p:nvPr/>
        </p:nvCxnSpPr>
        <p:spPr>
          <a:xfrm>
            <a:off x="1044575" y="2830513"/>
            <a:ext cx="104457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2" name="Google Shape;272;p18"/>
          <p:cNvSpPr txBox="1"/>
          <p:nvPr/>
        </p:nvSpPr>
        <p:spPr>
          <a:xfrm>
            <a:off x="806450" y="2203450"/>
            <a:ext cx="8794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i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3" name="Google Shape;273;p18"/>
          <p:cNvCxnSpPr/>
          <p:nvPr/>
        </p:nvCxnSpPr>
        <p:spPr>
          <a:xfrm>
            <a:off x="6437313" y="2968625"/>
            <a:ext cx="1044575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4" name="Google Shape;274;p18"/>
          <p:cNvSpPr txBox="1"/>
          <p:nvPr/>
        </p:nvSpPr>
        <p:spPr>
          <a:xfrm>
            <a:off x="6300788" y="2341563"/>
            <a:ext cx="8794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i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18"/>
          <p:cNvSpPr txBox="1"/>
          <p:nvPr/>
        </p:nvSpPr>
        <p:spPr>
          <a:xfrm>
            <a:off x="5786438" y="1579563"/>
            <a:ext cx="5588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i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6" name="Google Shape;276;p18"/>
          <p:cNvCxnSpPr/>
          <p:nvPr/>
        </p:nvCxnSpPr>
        <p:spPr>
          <a:xfrm>
            <a:off x="3933825" y="5181600"/>
            <a:ext cx="928688" cy="174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77" name="Google Shape;277;p18"/>
          <p:cNvSpPr txBox="1"/>
          <p:nvPr/>
        </p:nvSpPr>
        <p:spPr>
          <a:xfrm>
            <a:off x="4900613" y="5195888"/>
            <a:ext cx="23256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take into account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velocity profile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10/18/2017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</a:t>
            </a:r>
            <a:endParaRPr/>
          </a:p>
        </p:txBody>
      </p:sp>
      <p:sp>
        <p:nvSpPr>
          <p:cNvPr id="284" name="Google Shape;284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5" name="Google Shape;285;p19"/>
          <p:cNvCxnSpPr/>
          <p:nvPr/>
        </p:nvCxnSpPr>
        <p:spPr>
          <a:xfrm>
            <a:off x="441325" y="5695950"/>
            <a:ext cx="54578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86" name="Google Shape;286;p19"/>
          <p:cNvSpPr/>
          <p:nvPr/>
        </p:nvSpPr>
        <p:spPr>
          <a:xfrm>
            <a:off x="650875" y="4324350"/>
            <a:ext cx="1260475" cy="857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7" name="Google Shape;287;p19"/>
          <p:cNvCxnSpPr/>
          <p:nvPr/>
        </p:nvCxnSpPr>
        <p:spPr>
          <a:xfrm>
            <a:off x="650875" y="4667250"/>
            <a:ext cx="12604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19"/>
          <p:cNvCxnSpPr/>
          <p:nvPr/>
        </p:nvCxnSpPr>
        <p:spPr>
          <a:xfrm>
            <a:off x="931863" y="4667250"/>
            <a:ext cx="0" cy="102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sp>
        <p:nvSpPr>
          <p:cNvPr id="289" name="Google Shape;289;p19"/>
          <p:cNvSpPr txBox="1"/>
          <p:nvPr/>
        </p:nvSpPr>
        <p:spPr>
          <a:xfrm>
            <a:off x="985838" y="4813300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19"/>
          <p:cNvSpPr txBox="1"/>
          <p:nvPr/>
        </p:nvSpPr>
        <p:spPr>
          <a:xfrm>
            <a:off x="706438" y="43561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291" name="Google Shape;291;p19"/>
          <p:cNvCxnSpPr/>
          <p:nvPr/>
        </p:nvCxnSpPr>
        <p:spPr>
          <a:xfrm>
            <a:off x="1911350" y="5124450"/>
            <a:ext cx="384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2" name="Google Shape;292;p19"/>
          <p:cNvSpPr/>
          <p:nvPr/>
        </p:nvSpPr>
        <p:spPr>
          <a:xfrm>
            <a:off x="2295525" y="4281488"/>
            <a:ext cx="927100" cy="842962"/>
          </a:xfrm>
          <a:custGeom>
            <a:pathLst>
              <a:path extrusionOk="0" h="120000" w="120000">
                <a:moveTo>
                  <a:pt x="0" y="119999"/>
                </a:moveTo>
                <a:cubicBezTo>
                  <a:pt x="12075" y="119999"/>
                  <a:pt x="24150" y="119999"/>
                  <a:pt x="36226" y="119999"/>
                </a:cubicBezTo>
                <a:cubicBezTo>
                  <a:pt x="36226" y="80000"/>
                  <a:pt x="36226" y="40000"/>
                  <a:pt x="36226" y="0"/>
                </a:cubicBezTo>
                <a:cubicBezTo>
                  <a:pt x="64150" y="0"/>
                  <a:pt x="92075" y="0"/>
                  <a:pt x="1200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3" name="Google Shape;293;p19"/>
          <p:cNvGrpSpPr/>
          <p:nvPr/>
        </p:nvGrpSpPr>
        <p:grpSpPr>
          <a:xfrm>
            <a:off x="2960688" y="4092575"/>
            <a:ext cx="471487" cy="488950"/>
            <a:chOff x="2460" y="2793"/>
            <a:chExt cx="324" cy="411"/>
          </a:xfrm>
        </p:grpSpPr>
        <p:sp>
          <p:nvSpPr>
            <p:cNvPr id="294" name="Google Shape;294;p19"/>
            <p:cNvSpPr/>
            <p:nvPr/>
          </p:nvSpPr>
          <p:spPr>
            <a:xfrm>
              <a:off x="2472" y="2793"/>
              <a:ext cx="299" cy="29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2460" y="3096"/>
              <a:ext cx="324" cy="108"/>
            </a:xfrm>
            <a:custGeom>
              <a:pathLst>
                <a:path extrusionOk="0" h="120000" w="120000">
                  <a:moveTo>
                    <a:pt x="4000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4444" y="1333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96" name="Google Shape;296;p19"/>
          <p:cNvSpPr/>
          <p:nvPr/>
        </p:nvSpPr>
        <p:spPr>
          <a:xfrm>
            <a:off x="3187700" y="3724275"/>
            <a:ext cx="1189038" cy="357188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3695700" y="2152650"/>
            <a:ext cx="874713" cy="16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8" name="Google Shape;298;p19"/>
          <p:cNvCxnSpPr/>
          <p:nvPr/>
        </p:nvCxnSpPr>
        <p:spPr>
          <a:xfrm>
            <a:off x="4149725" y="2181225"/>
            <a:ext cx="0" cy="15859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99" name="Google Shape;299;p19"/>
          <p:cNvSpPr/>
          <p:nvPr/>
        </p:nvSpPr>
        <p:spPr>
          <a:xfrm>
            <a:off x="4341813" y="1695450"/>
            <a:ext cx="473075" cy="4572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4814888" y="1095375"/>
            <a:ext cx="944562" cy="10715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1" name="Google Shape;301;p19"/>
          <p:cNvCxnSpPr/>
          <p:nvPr/>
        </p:nvCxnSpPr>
        <p:spPr>
          <a:xfrm>
            <a:off x="4797425" y="1509713"/>
            <a:ext cx="9620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19"/>
          <p:cNvCxnSpPr/>
          <p:nvPr/>
        </p:nvCxnSpPr>
        <p:spPr>
          <a:xfrm>
            <a:off x="5246688" y="1538288"/>
            <a:ext cx="0" cy="41719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sp>
        <p:nvSpPr>
          <p:cNvPr id="303" name="Google Shape;303;p19"/>
          <p:cNvSpPr txBox="1"/>
          <p:nvPr/>
        </p:nvSpPr>
        <p:spPr>
          <a:xfrm>
            <a:off x="5295900" y="3511550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19"/>
          <p:cNvSpPr txBox="1"/>
          <p:nvPr/>
        </p:nvSpPr>
        <p:spPr>
          <a:xfrm>
            <a:off x="1930400" y="4741863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05" name="Google Shape;305;p19"/>
          <p:cNvSpPr txBox="1"/>
          <p:nvPr/>
        </p:nvSpPr>
        <p:spPr>
          <a:xfrm>
            <a:off x="2633663" y="38989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06" name="Google Shape;306;p19"/>
          <p:cNvSpPr txBox="1"/>
          <p:nvPr/>
        </p:nvSpPr>
        <p:spPr>
          <a:xfrm>
            <a:off x="3452813" y="4056063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07" name="Google Shape;307;p19"/>
          <p:cNvSpPr txBox="1"/>
          <p:nvPr/>
        </p:nvSpPr>
        <p:spPr>
          <a:xfrm>
            <a:off x="4418013" y="3798888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08" name="Google Shape;308;p19"/>
          <p:cNvSpPr txBox="1"/>
          <p:nvPr/>
        </p:nvSpPr>
        <p:spPr>
          <a:xfrm>
            <a:off x="4379913" y="1782763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309" name="Google Shape;309;p19"/>
          <p:cNvSpPr txBox="1"/>
          <p:nvPr/>
        </p:nvSpPr>
        <p:spPr>
          <a:xfrm>
            <a:off x="4410075" y="12827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310" name="Google Shape;310;p19"/>
          <p:cNvSpPr txBox="1"/>
          <p:nvPr/>
        </p:nvSpPr>
        <p:spPr>
          <a:xfrm>
            <a:off x="5219700" y="1127125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grpSp>
        <p:nvGrpSpPr>
          <p:cNvPr id="311" name="Google Shape;311;p19"/>
          <p:cNvGrpSpPr/>
          <p:nvPr/>
        </p:nvGrpSpPr>
        <p:grpSpPr>
          <a:xfrm>
            <a:off x="2260600" y="1420813"/>
            <a:ext cx="473075" cy="488950"/>
            <a:chOff x="2460" y="2793"/>
            <a:chExt cx="324" cy="411"/>
          </a:xfrm>
        </p:grpSpPr>
        <p:sp>
          <p:nvSpPr>
            <p:cNvPr id="312" name="Google Shape;312;p19"/>
            <p:cNvSpPr/>
            <p:nvPr/>
          </p:nvSpPr>
          <p:spPr>
            <a:xfrm>
              <a:off x="2472" y="2793"/>
              <a:ext cx="299" cy="29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2460" y="3096"/>
              <a:ext cx="324" cy="108"/>
            </a:xfrm>
            <a:custGeom>
              <a:pathLst>
                <a:path extrusionOk="0" h="120000" w="120000">
                  <a:moveTo>
                    <a:pt x="4000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4444" y="1333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14" name="Google Shape;314;p19"/>
          <p:cNvCxnSpPr/>
          <p:nvPr/>
        </p:nvCxnSpPr>
        <p:spPr>
          <a:xfrm>
            <a:off x="1333500" y="1609725"/>
            <a:ext cx="11715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5" name="Google Shape;315;p19"/>
          <p:cNvSpPr/>
          <p:nvPr/>
        </p:nvSpPr>
        <p:spPr>
          <a:xfrm>
            <a:off x="2522538" y="1409700"/>
            <a:ext cx="1417637" cy="7143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2208213" y="3767138"/>
            <a:ext cx="1679575" cy="10001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20000" y="120000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19"/>
          <p:cNvSpPr txBox="1"/>
          <p:nvPr/>
        </p:nvSpPr>
        <p:spPr>
          <a:xfrm>
            <a:off x="1027113" y="1631950"/>
            <a:ext cx="944562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Liquid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Pump</a:t>
            </a:r>
            <a:endParaRPr/>
          </a:p>
        </p:txBody>
      </p:sp>
      <p:sp>
        <p:nvSpPr>
          <p:cNvPr id="318" name="Google Shape;318;p19"/>
          <p:cNvSpPr txBox="1"/>
          <p:nvPr/>
        </p:nvSpPr>
        <p:spPr>
          <a:xfrm>
            <a:off x="2011363" y="5184775"/>
            <a:ext cx="1698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Liquid</a:t>
            </a:r>
            <a:endParaRPr/>
          </a:p>
        </p:txBody>
      </p:sp>
      <p:sp>
        <p:nvSpPr>
          <p:cNvPr id="319" name="Google Shape;319;p19"/>
          <p:cNvSpPr txBox="1"/>
          <p:nvPr/>
        </p:nvSpPr>
        <p:spPr>
          <a:xfrm>
            <a:off x="2990850" y="298450"/>
            <a:ext cx="258127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Balance</a:t>
            </a:r>
            <a:endParaRPr/>
          </a:p>
        </p:txBody>
      </p:sp>
      <p:sp>
        <p:nvSpPr>
          <p:cNvPr id="320" name="Google Shape;320;p19"/>
          <p:cNvSpPr txBox="1"/>
          <p:nvPr/>
        </p:nvSpPr>
        <p:spPr>
          <a:xfrm>
            <a:off x="2665413" y="595947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1911350" y="5776913"/>
            <a:ext cx="15160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Datum Level</a:t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2890838" y="4627563"/>
            <a:ext cx="7762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Pump</a:t>
            </a:r>
            <a:endParaRPr/>
          </a:p>
        </p:txBody>
      </p:sp>
      <p:cxnSp>
        <p:nvCxnSpPr>
          <p:cNvPr id="323" name="Google Shape;323;p19"/>
          <p:cNvCxnSpPr/>
          <p:nvPr/>
        </p:nvCxnSpPr>
        <p:spPr>
          <a:xfrm rot="10800000">
            <a:off x="3338513" y="4310063"/>
            <a:ext cx="406400" cy="276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4" name="Google Shape;324;p19"/>
          <p:cNvSpPr txBox="1"/>
          <p:nvPr/>
        </p:nvSpPr>
        <p:spPr>
          <a:xfrm>
            <a:off x="3754438" y="4264025"/>
            <a:ext cx="693737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5" name="Google Shape;3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1363" y="2314575"/>
            <a:ext cx="3166104" cy="121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7913" y="709613"/>
            <a:ext cx="410088" cy="24944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9"/>
          <p:cNvSpPr txBox="1"/>
          <p:nvPr/>
        </p:nvSpPr>
        <p:spPr>
          <a:xfrm>
            <a:off x="6500813" y="657225"/>
            <a:ext cx="2297112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Coefficient that takes into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 the conversion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a local velocity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profile and mean velocity</a:t>
            </a:r>
            <a:endParaRPr/>
          </a:p>
        </p:txBody>
      </p:sp>
      <p:cxnSp>
        <p:nvCxnSpPr>
          <p:cNvPr id="328" name="Google Shape;328;p19"/>
          <p:cNvCxnSpPr/>
          <p:nvPr/>
        </p:nvCxnSpPr>
        <p:spPr>
          <a:xfrm>
            <a:off x="8213725" y="1697038"/>
            <a:ext cx="320675" cy="12207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10/18/2017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</a:t>
            </a:r>
            <a:endParaRPr/>
          </a:p>
        </p:txBody>
      </p:sp>
      <p:sp>
        <p:nvSpPr>
          <p:cNvPr id="335" name="Google Shape;335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6" name="Google Shape;3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38" y="3438525"/>
            <a:ext cx="6224311" cy="851812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0"/>
          <p:cNvSpPr txBox="1"/>
          <p:nvPr/>
        </p:nvSpPr>
        <p:spPr>
          <a:xfrm>
            <a:off x="1741488" y="384175"/>
            <a:ext cx="56578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Mechanical Energy Balance</a:t>
            </a:r>
            <a:endParaRPr/>
          </a:p>
        </p:txBody>
      </p:sp>
      <p:pic>
        <p:nvPicPr>
          <p:cNvPr id="338" name="Google Shape;33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9988" y="1409700"/>
            <a:ext cx="231051" cy="439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8888" y="1290638"/>
            <a:ext cx="5793591" cy="82646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0"/>
          <p:cNvSpPr txBox="1"/>
          <p:nvPr/>
        </p:nvSpPr>
        <p:spPr>
          <a:xfrm>
            <a:off x="1025525" y="2462213"/>
            <a:ext cx="6675438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mechanical balance we do not consider internal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and heat (</a:t>
            </a: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isothermal processes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cxnSp>
        <p:nvCxnSpPr>
          <p:cNvPr id="341" name="Google Shape;341;p20"/>
          <p:cNvCxnSpPr/>
          <p:nvPr/>
        </p:nvCxnSpPr>
        <p:spPr>
          <a:xfrm flipH="1" rot="10800000">
            <a:off x="5864225" y="4106863"/>
            <a:ext cx="652463" cy="552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2" name="Google Shape;342;p20"/>
          <p:cNvSpPr txBox="1"/>
          <p:nvPr/>
        </p:nvSpPr>
        <p:spPr>
          <a:xfrm>
            <a:off x="3652838" y="4498975"/>
            <a:ext cx="30972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Heat Generated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Friction (Loss in the system)</a:t>
            </a:r>
            <a:endParaRPr/>
          </a:p>
        </p:txBody>
      </p:sp>
      <p:pic>
        <p:nvPicPr>
          <p:cNvPr id="343" name="Google Shape;343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04913" y="5360988"/>
            <a:ext cx="6101775" cy="8528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20"/>
          <p:cNvCxnSpPr/>
          <p:nvPr/>
        </p:nvCxnSpPr>
        <p:spPr>
          <a:xfrm>
            <a:off x="855663" y="5081588"/>
            <a:ext cx="465137" cy="593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5" name="Google Shape;345;p20"/>
          <p:cNvSpPr txBox="1"/>
          <p:nvPr/>
        </p:nvSpPr>
        <p:spPr>
          <a:xfrm>
            <a:off x="300038" y="4508500"/>
            <a:ext cx="2216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 incompressible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fluid</a:t>
            </a:r>
            <a:endParaRPr/>
          </a:p>
        </p:txBody>
      </p:sp>
      <p:cxnSp>
        <p:nvCxnSpPr>
          <p:cNvPr id="346" name="Google Shape;346;p20"/>
          <p:cNvCxnSpPr/>
          <p:nvPr/>
        </p:nvCxnSpPr>
        <p:spPr>
          <a:xfrm flipH="1" rot="10800000">
            <a:off x="1422400" y="5311775"/>
            <a:ext cx="536575" cy="40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47" name="Google Shape;347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89075" y="4759325"/>
            <a:ext cx="1609059" cy="71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10/18/2017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 303</a:t>
            </a:r>
            <a:endParaRPr/>
          </a:p>
        </p:txBody>
      </p:sp>
      <p:sp>
        <p:nvSpPr>
          <p:cNvPr id="354" name="Google Shape;354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5" name="Google Shape;3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88" y="936625"/>
            <a:ext cx="6251942" cy="9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1"/>
          <p:cNvSpPr/>
          <p:nvPr/>
        </p:nvSpPr>
        <p:spPr>
          <a:xfrm>
            <a:off x="4208463" y="1871663"/>
            <a:ext cx="261937" cy="623887"/>
          </a:xfrm>
          <a:prstGeom prst="downArrow">
            <a:avLst>
              <a:gd fmla="val 50000" name="adj1"/>
              <a:gd fmla="val 59546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"/>
          <p:cNvSpPr txBox="1"/>
          <p:nvPr/>
        </p:nvSpPr>
        <p:spPr>
          <a:xfrm rot="5400000">
            <a:off x="4066468" y="2079116"/>
            <a:ext cx="545900" cy="130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8" name="Google Shape;35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000" y="2435225"/>
            <a:ext cx="6901592" cy="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1"/>
          <p:cNvSpPr/>
          <p:nvPr/>
        </p:nvSpPr>
        <p:spPr>
          <a:xfrm rot="5400000">
            <a:off x="1393825" y="2814638"/>
            <a:ext cx="201613" cy="985837"/>
          </a:xfrm>
          <a:prstGeom prst="rightBrace">
            <a:avLst>
              <a:gd fmla="val 40748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21"/>
          <p:cNvSpPr/>
          <p:nvPr/>
        </p:nvSpPr>
        <p:spPr>
          <a:xfrm rot="5400000">
            <a:off x="2952750" y="2517775"/>
            <a:ext cx="260350" cy="1536700"/>
          </a:xfrm>
          <a:prstGeom prst="rightBrace">
            <a:avLst>
              <a:gd fmla="val 4918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21"/>
          <p:cNvSpPr/>
          <p:nvPr/>
        </p:nvSpPr>
        <p:spPr>
          <a:xfrm rot="5400000">
            <a:off x="4643438" y="2714625"/>
            <a:ext cx="303212" cy="1347788"/>
          </a:xfrm>
          <a:prstGeom prst="rightBrace">
            <a:avLst>
              <a:gd fmla="val 37042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21"/>
          <p:cNvSpPr/>
          <p:nvPr/>
        </p:nvSpPr>
        <p:spPr>
          <a:xfrm rot="5400000">
            <a:off x="7205663" y="2590800"/>
            <a:ext cx="303212" cy="1347788"/>
          </a:xfrm>
          <a:prstGeom prst="rightBrace">
            <a:avLst>
              <a:gd fmla="val 37042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21"/>
          <p:cNvSpPr txBox="1"/>
          <p:nvPr/>
        </p:nvSpPr>
        <p:spPr>
          <a:xfrm>
            <a:off x="1169988" y="3476625"/>
            <a:ext cx="7683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Pascal</a:t>
            </a:r>
            <a:endParaRPr/>
          </a:p>
        </p:txBody>
      </p:sp>
      <p:sp>
        <p:nvSpPr>
          <p:cNvPr id="364" name="Google Shape;364;p21"/>
          <p:cNvSpPr txBox="1"/>
          <p:nvPr/>
        </p:nvSpPr>
        <p:spPr>
          <a:xfrm>
            <a:off x="2635250" y="3505200"/>
            <a:ext cx="7683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Pascal</a:t>
            </a:r>
            <a:endParaRPr/>
          </a:p>
        </p:txBody>
      </p:sp>
      <p:sp>
        <p:nvSpPr>
          <p:cNvPr id="365" name="Google Shape;365;p21"/>
          <p:cNvSpPr txBox="1"/>
          <p:nvPr/>
        </p:nvSpPr>
        <p:spPr>
          <a:xfrm>
            <a:off x="4429125" y="3600450"/>
            <a:ext cx="7683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Pascal</a:t>
            </a:r>
            <a:endParaRPr/>
          </a:p>
        </p:txBody>
      </p:sp>
      <p:sp>
        <p:nvSpPr>
          <p:cNvPr id="366" name="Google Shape;366;p21"/>
          <p:cNvSpPr txBox="1"/>
          <p:nvPr/>
        </p:nvSpPr>
        <p:spPr>
          <a:xfrm>
            <a:off x="6975475" y="3578225"/>
            <a:ext cx="7683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Pascal</a:t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4283075" y="3975100"/>
            <a:ext cx="217488" cy="449263"/>
          </a:xfrm>
          <a:prstGeom prst="downArrow">
            <a:avLst>
              <a:gd fmla="val 50000" name="adj1"/>
              <a:gd fmla="val 51642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"/>
          <p:cNvSpPr txBox="1"/>
          <p:nvPr/>
        </p:nvSpPr>
        <p:spPr>
          <a:xfrm rot="5400000">
            <a:off x="4195266" y="4117281"/>
            <a:ext cx="393105" cy="108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9" name="Google Shape;36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3613" y="4538663"/>
            <a:ext cx="6649650" cy="606978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1"/>
          <p:cNvSpPr/>
          <p:nvPr/>
        </p:nvSpPr>
        <p:spPr>
          <a:xfrm>
            <a:off x="800100" y="4543425"/>
            <a:ext cx="7112000" cy="654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1" name="Google Shape;371;p21"/>
          <p:cNvCxnSpPr/>
          <p:nvPr/>
        </p:nvCxnSpPr>
        <p:spPr>
          <a:xfrm flipH="1" rot="10800000">
            <a:off x="5673725" y="5094288"/>
            <a:ext cx="146050" cy="433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72" name="Google Shape;372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7925" y="5426075"/>
            <a:ext cx="1207637" cy="7844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p21"/>
          <p:cNvCxnSpPr/>
          <p:nvPr/>
        </p:nvCxnSpPr>
        <p:spPr>
          <a:xfrm flipH="1" rot="10800000">
            <a:off x="3773488" y="5051425"/>
            <a:ext cx="434975" cy="4492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74" name="Google Shape;374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51150" y="5521325"/>
            <a:ext cx="1607875" cy="4589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p21"/>
          <p:cNvCxnSpPr/>
          <p:nvPr/>
        </p:nvCxnSpPr>
        <p:spPr>
          <a:xfrm flipH="1" rot="10800000">
            <a:off x="6951663" y="5080000"/>
            <a:ext cx="117475" cy="50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6" name="Google Shape;376;p21"/>
          <p:cNvSpPr txBox="1"/>
          <p:nvPr/>
        </p:nvSpPr>
        <p:spPr>
          <a:xfrm>
            <a:off x="6408738" y="5557838"/>
            <a:ext cx="25114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of Rheology</a:t>
            </a:r>
            <a:endParaRPr/>
          </a:p>
        </p:txBody>
      </p:sp>
      <p:cxnSp>
        <p:nvCxnSpPr>
          <p:cNvPr id="377" name="Google Shape;377;p21"/>
          <p:cNvCxnSpPr/>
          <p:nvPr/>
        </p:nvCxnSpPr>
        <p:spPr>
          <a:xfrm flipH="1" rot="10800000">
            <a:off x="5878513" y="5892800"/>
            <a:ext cx="595312" cy="20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8" name="Google Shape;378;p21"/>
          <p:cNvSpPr txBox="1"/>
          <p:nvPr/>
        </p:nvSpPr>
        <p:spPr>
          <a:xfrm>
            <a:off x="1741488" y="384175"/>
            <a:ext cx="56578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Mechanical Energy Balance</a:t>
            </a:r>
            <a:endParaRPr/>
          </a:p>
        </p:txBody>
      </p:sp>
      <p:sp>
        <p:nvSpPr>
          <p:cNvPr id="379" name="Google Shape;379;p21"/>
          <p:cNvSpPr txBox="1"/>
          <p:nvPr/>
        </p:nvSpPr>
        <p:spPr>
          <a:xfrm>
            <a:off x="4567238" y="1982788"/>
            <a:ext cx="2089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multiply equation by</a:t>
            </a:r>
            <a:endParaRPr/>
          </a:p>
        </p:txBody>
      </p:sp>
      <p:pic>
        <p:nvPicPr>
          <p:cNvPr id="380" name="Google Shape;380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15100" y="2035175"/>
            <a:ext cx="304779" cy="2827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21"/>
          <p:cNvCxnSpPr/>
          <p:nvPr/>
        </p:nvCxnSpPr>
        <p:spPr>
          <a:xfrm>
            <a:off x="6197600" y="3192463"/>
            <a:ext cx="652463" cy="13795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