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89" r:id="rId16"/>
    <p:sldId id="270" r:id="rId17"/>
    <p:sldId id="290" r:id="rId18"/>
    <p:sldId id="271" r:id="rId19"/>
    <p:sldId id="272" r:id="rId20"/>
    <p:sldId id="273" r:id="rId21"/>
    <p:sldId id="274" r:id="rId22"/>
    <p:sldId id="275" r:id="rId23"/>
    <p:sldId id="276" r:id="rId24"/>
    <p:sldId id="269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FF"/>
    <a:srgbClr val="00CC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w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2" Type="http://schemas.openxmlformats.org/officeDocument/2006/relationships/image" Target="../media/image37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11" Type="http://schemas.openxmlformats.org/officeDocument/2006/relationships/image" Target="../media/image59.emf"/><Relationship Id="rId5" Type="http://schemas.openxmlformats.org/officeDocument/2006/relationships/image" Target="../media/image53.wmf"/><Relationship Id="rId10" Type="http://schemas.openxmlformats.org/officeDocument/2006/relationships/image" Target="../media/image58.emf"/><Relationship Id="rId4" Type="http://schemas.openxmlformats.org/officeDocument/2006/relationships/image" Target="../media/image52.wmf"/><Relationship Id="rId9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1.emf"/><Relationship Id="rId7" Type="http://schemas.openxmlformats.org/officeDocument/2006/relationships/image" Target="../media/image24.wmf"/><Relationship Id="rId2" Type="http://schemas.openxmlformats.org/officeDocument/2006/relationships/image" Target="../media/image45.wmf"/><Relationship Id="rId1" Type="http://schemas.openxmlformats.org/officeDocument/2006/relationships/image" Target="../media/image50.w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53.wmf"/><Relationship Id="rId4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48.emf"/><Relationship Id="rId7" Type="http://schemas.openxmlformats.org/officeDocument/2006/relationships/image" Target="../media/image71.wmf"/><Relationship Id="rId2" Type="http://schemas.openxmlformats.org/officeDocument/2006/relationships/image" Target="../media/image23.wmf"/><Relationship Id="rId1" Type="http://schemas.openxmlformats.org/officeDocument/2006/relationships/image" Target="../media/image24.wmf"/><Relationship Id="rId6" Type="http://schemas.openxmlformats.org/officeDocument/2006/relationships/image" Target="../media/image70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1.wmf"/><Relationship Id="rId7" Type="http://schemas.openxmlformats.org/officeDocument/2006/relationships/image" Target="../media/image78.wmf"/><Relationship Id="rId2" Type="http://schemas.openxmlformats.org/officeDocument/2006/relationships/image" Target="../media/image70.wmf"/><Relationship Id="rId1" Type="http://schemas.openxmlformats.org/officeDocument/2006/relationships/image" Target="../media/image75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2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23.wmf"/><Relationship Id="rId1" Type="http://schemas.openxmlformats.org/officeDocument/2006/relationships/image" Target="../media/image24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1.wmf"/><Relationship Id="rId7" Type="http://schemas.openxmlformats.org/officeDocument/2006/relationships/image" Target="../media/image82.wmf"/><Relationship Id="rId2" Type="http://schemas.openxmlformats.org/officeDocument/2006/relationships/image" Target="../media/image70.wmf"/><Relationship Id="rId1" Type="http://schemas.openxmlformats.org/officeDocument/2006/relationships/image" Target="../media/image75.wmf"/><Relationship Id="rId6" Type="http://schemas.openxmlformats.org/officeDocument/2006/relationships/image" Target="../media/image81.wmf"/><Relationship Id="rId5" Type="http://schemas.openxmlformats.org/officeDocument/2006/relationships/image" Target="../media/image76.wmf"/><Relationship Id="rId10" Type="http://schemas.openxmlformats.org/officeDocument/2006/relationships/image" Target="../media/image84.wmf"/><Relationship Id="rId4" Type="http://schemas.openxmlformats.org/officeDocument/2006/relationships/image" Target="../media/image72.wmf"/><Relationship Id="rId9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8.wmf"/><Relationship Id="rId7" Type="http://schemas.openxmlformats.org/officeDocument/2006/relationships/image" Target="../media/image93.wmf"/><Relationship Id="rId2" Type="http://schemas.openxmlformats.org/officeDocument/2006/relationships/image" Target="../media/image87.wmf"/><Relationship Id="rId1" Type="http://schemas.openxmlformats.org/officeDocument/2006/relationships/image" Target="../media/image85.wmf"/><Relationship Id="rId6" Type="http://schemas.openxmlformats.org/officeDocument/2006/relationships/image" Target="../media/image89.wmf"/><Relationship Id="rId5" Type="http://schemas.openxmlformats.org/officeDocument/2006/relationships/image" Target="../media/image86.wmf"/><Relationship Id="rId4" Type="http://schemas.openxmlformats.org/officeDocument/2006/relationships/image" Target="../media/image90.wmf"/><Relationship Id="rId9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71.wmf"/><Relationship Id="rId7" Type="http://schemas.openxmlformats.org/officeDocument/2006/relationships/image" Target="../media/image9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77.wmf"/><Relationship Id="rId10" Type="http://schemas.openxmlformats.org/officeDocument/2006/relationships/image" Target="../media/image98.wmf"/><Relationship Id="rId4" Type="http://schemas.openxmlformats.org/officeDocument/2006/relationships/image" Target="../media/image72.wmf"/><Relationship Id="rId9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102.wmf"/><Relationship Id="rId7" Type="http://schemas.openxmlformats.org/officeDocument/2006/relationships/image" Target="../media/image70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69.wmf"/><Relationship Id="rId11" Type="http://schemas.openxmlformats.org/officeDocument/2006/relationships/image" Target="../media/image106.wmf"/><Relationship Id="rId5" Type="http://schemas.openxmlformats.org/officeDocument/2006/relationships/image" Target="../media/image104.wmf"/><Relationship Id="rId10" Type="http://schemas.openxmlformats.org/officeDocument/2006/relationships/image" Target="../media/image105.wmf"/><Relationship Id="rId4" Type="http://schemas.openxmlformats.org/officeDocument/2006/relationships/image" Target="../media/image103.wmf"/><Relationship Id="rId9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102.wmf"/><Relationship Id="rId7" Type="http://schemas.openxmlformats.org/officeDocument/2006/relationships/image" Target="../media/image70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69.wmf"/><Relationship Id="rId11" Type="http://schemas.openxmlformats.org/officeDocument/2006/relationships/image" Target="../media/image106.wmf"/><Relationship Id="rId5" Type="http://schemas.openxmlformats.org/officeDocument/2006/relationships/image" Target="../media/image104.wmf"/><Relationship Id="rId10" Type="http://schemas.openxmlformats.org/officeDocument/2006/relationships/image" Target="../media/image105.wmf"/><Relationship Id="rId4" Type="http://schemas.openxmlformats.org/officeDocument/2006/relationships/image" Target="../media/image103.wmf"/><Relationship Id="rId9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69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08.wmf"/><Relationship Id="rId18" Type="http://schemas.openxmlformats.org/officeDocument/2006/relationships/image" Target="../media/image124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07.wmf"/><Relationship Id="rId17" Type="http://schemas.openxmlformats.org/officeDocument/2006/relationships/image" Target="../media/image123.wmf"/><Relationship Id="rId2" Type="http://schemas.openxmlformats.org/officeDocument/2006/relationships/image" Target="../media/image114.wmf"/><Relationship Id="rId16" Type="http://schemas.openxmlformats.org/officeDocument/2006/relationships/image" Target="../media/image111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69.wmf"/><Relationship Id="rId5" Type="http://schemas.openxmlformats.org/officeDocument/2006/relationships/image" Target="../media/image117.wmf"/><Relationship Id="rId15" Type="http://schemas.openxmlformats.org/officeDocument/2006/relationships/image" Target="../media/image110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Relationship Id="rId14" Type="http://schemas.openxmlformats.org/officeDocument/2006/relationships/image" Target="../media/image10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35.wmf"/><Relationship Id="rId18" Type="http://schemas.openxmlformats.org/officeDocument/2006/relationships/image" Target="../media/image140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4.wmf"/><Relationship Id="rId17" Type="http://schemas.openxmlformats.org/officeDocument/2006/relationships/image" Target="../media/image139.wmf"/><Relationship Id="rId2" Type="http://schemas.openxmlformats.org/officeDocument/2006/relationships/image" Target="../media/image126.wmf"/><Relationship Id="rId16" Type="http://schemas.openxmlformats.org/officeDocument/2006/relationships/image" Target="../media/image138.wmf"/><Relationship Id="rId20" Type="http://schemas.openxmlformats.org/officeDocument/2006/relationships/image" Target="../media/image142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3.wmf"/><Relationship Id="rId5" Type="http://schemas.openxmlformats.org/officeDocument/2006/relationships/image" Target="../media/image129.wmf"/><Relationship Id="rId15" Type="http://schemas.openxmlformats.org/officeDocument/2006/relationships/image" Target="../media/image137.wmf"/><Relationship Id="rId10" Type="http://schemas.openxmlformats.org/officeDocument/2006/relationships/image" Target="../media/image116.wmf"/><Relationship Id="rId19" Type="http://schemas.openxmlformats.org/officeDocument/2006/relationships/image" Target="../media/image141.wmf"/><Relationship Id="rId4" Type="http://schemas.openxmlformats.org/officeDocument/2006/relationships/image" Target="../media/image128.wmf"/><Relationship Id="rId9" Type="http://schemas.openxmlformats.org/officeDocument/2006/relationships/image" Target="../media/image114.wmf"/><Relationship Id="rId14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4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28.wmf"/><Relationship Id="rId7" Type="http://schemas.openxmlformats.org/officeDocument/2006/relationships/image" Target="../media/image134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16.wmf"/><Relationship Id="rId5" Type="http://schemas.openxmlformats.org/officeDocument/2006/relationships/image" Target="../media/image131.wmf"/><Relationship Id="rId4" Type="http://schemas.openxmlformats.org/officeDocument/2006/relationships/image" Target="../media/image129.wmf"/><Relationship Id="rId9" Type="http://schemas.openxmlformats.org/officeDocument/2006/relationships/image" Target="../media/image14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16.wmf"/><Relationship Id="rId3" Type="http://schemas.openxmlformats.org/officeDocument/2006/relationships/image" Target="../media/image128.wmf"/><Relationship Id="rId7" Type="http://schemas.openxmlformats.org/officeDocument/2006/relationships/image" Target="../media/image133.wmf"/><Relationship Id="rId12" Type="http://schemas.openxmlformats.org/officeDocument/2006/relationships/image" Target="../media/image144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14.wmf"/><Relationship Id="rId11" Type="http://schemas.openxmlformats.org/officeDocument/2006/relationships/image" Target="../media/image147.wmf"/><Relationship Id="rId5" Type="http://schemas.openxmlformats.org/officeDocument/2006/relationships/image" Target="../media/image131.wmf"/><Relationship Id="rId10" Type="http://schemas.openxmlformats.org/officeDocument/2006/relationships/image" Target="../media/image140.wmf"/><Relationship Id="rId4" Type="http://schemas.openxmlformats.org/officeDocument/2006/relationships/image" Target="../media/image129.wmf"/><Relationship Id="rId9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28.wmf"/><Relationship Id="rId7" Type="http://schemas.openxmlformats.org/officeDocument/2006/relationships/image" Target="../media/image149.wmf"/><Relationship Id="rId12" Type="http://schemas.openxmlformats.org/officeDocument/2006/relationships/image" Target="../media/image15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48.wmf"/><Relationship Id="rId11" Type="http://schemas.openxmlformats.org/officeDocument/2006/relationships/image" Target="../media/image116.wmf"/><Relationship Id="rId5" Type="http://schemas.openxmlformats.org/officeDocument/2006/relationships/image" Target="../media/image131.wmf"/><Relationship Id="rId10" Type="http://schemas.openxmlformats.org/officeDocument/2006/relationships/image" Target="../media/image133.wmf"/><Relationship Id="rId4" Type="http://schemas.openxmlformats.org/officeDocument/2006/relationships/image" Target="../media/image129.wmf"/><Relationship Id="rId9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16.wmf"/><Relationship Id="rId3" Type="http://schemas.openxmlformats.org/officeDocument/2006/relationships/image" Target="../media/image128.wmf"/><Relationship Id="rId7" Type="http://schemas.openxmlformats.org/officeDocument/2006/relationships/image" Target="../media/image133.wmf"/><Relationship Id="rId12" Type="http://schemas.openxmlformats.org/officeDocument/2006/relationships/image" Target="../media/image144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14.wmf"/><Relationship Id="rId11" Type="http://schemas.openxmlformats.org/officeDocument/2006/relationships/image" Target="../media/image147.wmf"/><Relationship Id="rId5" Type="http://schemas.openxmlformats.org/officeDocument/2006/relationships/image" Target="../media/image131.wmf"/><Relationship Id="rId10" Type="http://schemas.openxmlformats.org/officeDocument/2006/relationships/image" Target="../media/image140.wmf"/><Relationship Id="rId4" Type="http://schemas.openxmlformats.org/officeDocument/2006/relationships/image" Target="../media/image129.wmf"/><Relationship Id="rId9" Type="http://schemas.openxmlformats.org/officeDocument/2006/relationships/image" Target="../media/image113.wmf"/><Relationship Id="rId14" Type="http://schemas.openxmlformats.org/officeDocument/2006/relationships/image" Target="../media/image15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44.wmf"/><Relationship Id="rId3" Type="http://schemas.openxmlformats.org/officeDocument/2006/relationships/image" Target="../media/image128.wmf"/><Relationship Id="rId7" Type="http://schemas.openxmlformats.org/officeDocument/2006/relationships/image" Target="../media/image133.wmf"/><Relationship Id="rId12" Type="http://schemas.openxmlformats.org/officeDocument/2006/relationships/image" Target="../media/image147.wmf"/><Relationship Id="rId17" Type="http://schemas.openxmlformats.org/officeDocument/2006/relationships/image" Target="../media/image156.wmf"/><Relationship Id="rId2" Type="http://schemas.openxmlformats.org/officeDocument/2006/relationships/image" Target="../media/image127.wmf"/><Relationship Id="rId16" Type="http://schemas.openxmlformats.org/officeDocument/2006/relationships/image" Target="../media/image155.wmf"/><Relationship Id="rId1" Type="http://schemas.openxmlformats.org/officeDocument/2006/relationships/image" Target="../media/image126.wmf"/><Relationship Id="rId6" Type="http://schemas.openxmlformats.org/officeDocument/2006/relationships/image" Target="../media/image143.wmf"/><Relationship Id="rId11" Type="http://schemas.openxmlformats.org/officeDocument/2006/relationships/image" Target="../media/image140.wmf"/><Relationship Id="rId5" Type="http://schemas.openxmlformats.org/officeDocument/2006/relationships/image" Target="../media/image131.wmf"/><Relationship Id="rId15" Type="http://schemas.openxmlformats.org/officeDocument/2006/relationships/image" Target="../media/image154.wmf"/><Relationship Id="rId10" Type="http://schemas.openxmlformats.org/officeDocument/2006/relationships/image" Target="../media/image113.wmf"/><Relationship Id="rId4" Type="http://schemas.openxmlformats.org/officeDocument/2006/relationships/image" Target="../media/image129.wmf"/><Relationship Id="rId9" Type="http://schemas.openxmlformats.org/officeDocument/2006/relationships/image" Target="../media/image114.wmf"/><Relationship Id="rId14" Type="http://schemas.openxmlformats.org/officeDocument/2006/relationships/image" Target="../media/image11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6.wmf"/><Relationship Id="rId12" Type="http://schemas.openxmlformats.org/officeDocument/2006/relationships/image" Target="../media/image131.wmf"/><Relationship Id="rId2" Type="http://schemas.openxmlformats.org/officeDocument/2006/relationships/image" Target="../media/image140.wmf"/><Relationship Id="rId1" Type="http://schemas.openxmlformats.org/officeDocument/2006/relationships/image" Target="../media/image133.wmf"/><Relationship Id="rId6" Type="http://schemas.openxmlformats.org/officeDocument/2006/relationships/image" Target="../media/image154.wmf"/><Relationship Id="rId11" Type="http://schemas.openxmlformats.org/officeDocument/2006/relationships/image" Target="../media/image129.wmf"/><Relationship Id="rId5" Type="http://schemas.openxmlformats.org/officeDocument/2006/relationships/image" Target="../media/image116.wmf"/><Relationship Id="rId10" Type="http://schemas.openxmlformats.org/officeDocument/2006/relationships/image" Target="../media/image128.wmf"/><Relationship Id="rId4" Type="http://schemas.openxmlformats.org/officeDocument/2006/relationships/image" Target="../media/image144.wmf"/><Relationship Id="rId9" Type="http://schemas.openxmlformats.org/officeDocument/2006/relationships/image" Target="../media/image127.wmf"/><Relationship Id="rId14" Type="http://schemas.openxmlformats.org/officeDocument/2006/relationships/image" Target="../media/image15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2" Type="http://schemas.openxmlformats.org/officeDocument/2006/relationships/image" Target="../media/image23.wmf"/><Relationship Id="rId1" Type="http://schemas.openxmlformats.org/officeDocument/2006/relationships/image" Target="../media/image27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4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3.wmf"/><Relationship Id="rId1" Type="http://schemas.openxmlformats.org/officeDocument/2006/relationships/image" Target="../media/image24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12" Type="http://schemas.openxmlformats.org/officeDocument/2006/relationships/image" Target="../media/image49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4.emf"/><Relationship Id="rId11" Type="http://schemas.openxmlformats.org/officeDocument/2006/relationships/image" Target="../media/image48.emf"/><Relationship Id="rId5" Type="http://schemas.openxmlformats.org/officeDocument/2006/relationships/image" Target="../media/image23.wmf"/><Relationship Id="rId10" Type="http://schemas.openxmlformats.org/officeDocument/2006/relationships/image" Target="../media/image24.wmf"/><Relationship Id="rId4" Type="http://schemas.openxmlformats.org/officeDocument/2006/relationships/image" Target="../media/image43.wmf"/><Relationship Id="rId9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769171-930F-431B-BCA2-49CCAFE21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2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769171-930F-431B-BCA2-49CCAFE215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66DE5-4E3C-400A-B2CE-C38A6EF6C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7387F-21C4-4EDE-A1EA-79E7E62C8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4429D-CC45-4CCC-944F-D5A05B3AA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478-50A5-4EA9-93E7-C0D18C5DB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4C20F-39E2-47F1-8AD8-0073AAE03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7F310-3A07-4A28-8794-48FB45FE9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5ECED-5A13-4561-95FB-C52213CD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A3421-2F21-44C8-B48C-4579ACB9E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C9253-67E4-4BA8-BC76-0A05585CA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6AF9-BCD9-4553-9704-28D07D1C2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DDCF-CCAA-47D1-8673-985D1F04B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D74B4AB-7539-47D4-A21C-D61BCE874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46.wmf"/><Relationship Id="rId26" Type="http://schemas.openxmlformats.org/officeDocument/2006/relationships/oleObject" Target="../embeddings/oleObject71.bin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oleObject" Target="../embeddings/oleObject67.bin"/><Relationship Id="rId29" Type="http://schemas.openxmlformats.org/officeDocument/2006/relationships/image" Target="../media/image4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2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44.emf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oleObject" Target="../embeddings/oleObject73.bin"/><Relationship Id="rId21" Type="http://schemas.openxmlformats.org/officeDocument/2006/relationships/image" Target="../media/image57.emf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84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54.wmf"/><Relationship Id="rId23" Type="http://schemas.openxmlformats.org/officeDocument/2006/relationships/image" Target="../media/image58.emf"/><Relationship Id="rId10" Type="http://schemas.openxmlformats.org/officeDocument/2006/relationships/image" Target="../media/image52.wmf"/><Relationship Id="rId19" Type="http://schemas.openxmlformats.org/officeDocument/2006/relationships/image" Target="../media/image56.e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6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62.emf"/><Relationship Id="rId18" Type="http://schemas.openxmlformats.org/officeDocument/2006/relationships/oleObject" Target="../embeddings/oleObject9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23.wmf"/><Relationship Id="rId5" Type="http://schemas.openxmlformats.org/officeDocument/2006/relationships/image" Target="../media/image50.wmf"/><Relationship Id="rId15" Type="http://schemas.openxmlformats.org/officeDocument/2006/relationships/image" Target="../media/image63.emf"/><Relationship Id="rId10" Type="http://schemas.openxmlformats.org/officeDocument/2006/relationships/oleObject" Target="../embeddings/oleObject89.bin"/><Relationship Id="rId19" Type="http://schemas.openxmlformats.org/officeDocument/2006/relationships/oleObject" Target="../embeddings/oleObject94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0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27.bin"/><Relationship Id="rId18" Type="http://schemas.openxmlformats.org/officeDocument/2006/relationships/oleObject" Target="../embeddings/oleObject130.bin"/><Relationship Id="rId3" Type="http://schemas.openxmlformats.org/officeDocument/2006/relationships/oleObject" Target="../embeddings/oleObject122.bin"/><Relationship Id="rId21" Type="http://schemas.openxmlformats.org/officeDocument/2006/relationships/image" Target="../media/image83.wmf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76.wmf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image" Target="../media/image84.wmf"/><Relationship Id="rId10" Type="http://schemas.openxmlformats.org/officeDocument/2006/relationships/image" Target="../media/image72.wmf"/><Relationship Id="rId19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81.wmf"/><Relationship Id="rId22" Type="http://schemas.openxmlformats.org/officeDocument/2006/relationships/oleObject" Target="../embeddings/oleObject1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38.bin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33.bin"/><Relationship Id="rId21" Type="http://schemas.openxmlformats.org/officeDocument/2006/relationships/image" Target="../media/image93.w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88.wmf"/><Relationship Id="rId19" Type="http://schemas.openxmlformats.org/officeDocument/2006/relationships/image" Target="../media/image92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90.wmf"/><Relationship Id="rId22" Type="http://schemas.openxmlformats.org/officeDocument/2006/relationships/oleObject" Target="../embeddings/oleObject1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49.bin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60.bin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oleObject" Target="../embeddings/oleObject154.bin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48.bin"/><Relationship Id="rId24" Type="http://schemas.openxmlformats.org/officeDocument/2006/relationships/oleObject" Target="../embeddings/oleObject15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7.bin"/><Relationship Id="rId28" Type="http://schemas.openxmlformats.org/officeDocument/2006/relationships/oleObject" Target="../embeddings/oleObject161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89.wmf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91.wmf"/><Relationship Id="rId30" Type="http://schemas.openxmlformats.org/officeDocument/2006/relationships/image" Target="../media/image9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2.bin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174.bin"/><Relationship Id="rId21" Type="http://schemas.openxmlformats.org/officeDocument/2006/relationships/image" Target="../media/image72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04.wmf"/><Relationship Id="rId17" Type="http://schemas.openxmlformats.org/officeDocument/2006/relationships/image" Target="../media/image70.wmf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78.bin"/><Relationship Id="rId24" Type="http://schemas.openxmlformats.org/officeDocument/2006/relationships/oleObject" Target="../embeddings/oleObject185.bin"/><Relationship Id="rId5" Type="http://schemas.openxmlformats.org/officeDocument/2006/relationships/oleObject" Target="../embeddings/oleObject175.bin"/><Relationship Id="rId15" Type="http://schemas.openxmlformats.org/officeDocument/2006/relationships/image" Target="../media/image69.wmf"/><Relationship Id="rId23" Type="http://schemas.openxmlformats.org/officeDocument/2006/relationships/image" Target="../media/image105.wmf"/><Relationship Id="rId10" Type="http://schemas.openxmlformats.org/officeDocument/2006/relationships/image" Target="../media/image103.wmf"/><Relationship Id="rId19" Type="http://schemas.openxmlformats.org/officeDocument/2006/relationships/image" Target="../media/image71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77.bin"/><Relationship Id="rId14" Type="http://schemas.openxmlformats.org/officeDocument/2006/relationships/oleObject" Target="../embeddings/oleObject180.bin"/><Relationship Id="rId22" Type="http://schemas.openxmlformats.org/officeDocument/2006/relationships/oleObject" Target="../embeddings/oleObject18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92.bin"/><Relationship Id="rId18" Type="http://schemas.openxmlformats.org/officeDocument/2006/relationships/oleObject" Target="../embeddings/oleObject195.bin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187.bin"/><Relationship Id="rId21" Type="http://schemas.openxmlformats.org/officeDocument/2006/relationships/image" Target="../media/image72.wmf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04.wmf"/><Relationship Id="rId17" Type="http://schemas.openxmlformats.org/officeDocument/2006/relationships/image" Target="../media/image70.wmf"/><Relationship Id="rId25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20" Type="http://schemas.openxmlformats.org/officeDocument/2006/relationships/oleObject" Target="../embeddings/oleObject196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91.bin"/><Relationship Id="rId24" Type="http://schemas.openxmlformats.org/officeDocument/2006/relationships/oleObject" Target="../embeddings/oleObject198.bin"/><Relationship Id="rId5" Type="http://schemas.openxmlformats.org/officeDocument/2006/relationships/oleObject" Target="../embeddings/oleObject188.bin"/><Relationship Id="rId15" Type="http://schemas.openxmlformats.org/officeDocument/2006/relationships/image" Target="../media/image69.wmf"/><Relationship Id="rId23" Type="http://schemas.openxmlformats.org/officeDocument/2006/relationships/image" Target="../media/image105.wmf"/><Relationship Id="rId10" Type="http://schemas.openxmlformats.org/officeDocument/2006/relationships/image" Target="../media/image103.wmf"/><Relationship Id="rId19" Type="http://schemas.openxmlformats.org/officeDocument/2006/relationships/image" Target="../media/image71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90.bin"/><Relationship Id="rId14" Type="http://schemas.openxmlformats.org/officeDocument/2006/relationships/oleObject" Target="../embeddings/oleObject193.bin"/><Relationship Id="rId22" Type="http://schemas.openxmlformats.org/officeDocument/2006/relationships/oleObject" Target="../embeddings/oleObject19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109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1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215.bin"/><Relationship Id="rId26" Type="http://schemas.openxmlformats.org/officeDocument/2006/relationships/oleObject" Target="../embeddings/oleObject219.bin"/><Relationship Id="rId39" Type="http://schemas.openxmlformats.org/officeDocument/2006/relationships/image" Target="../media/image124.wmf"/><Relationship Id="rId3" Type="http://schemas.openxmlformats.org/officeDocument/2006/relationships/oleObject" Target="../embeddings/oleObject207.bin"/><Relationship Id="rId21" Type="http://schemas.openxmlformats.org/officeDocument/2006/relationships/image" Target="../media/image121.wmf"/><Relationship Id="rId34" Type="http://schemas.openxmlformats.org/officeDocument/2006/relationships/oleObject" Target="../embeddings/oleObject223.bin"/><Relationship Id="rId7" Type="http://schemas.openxmlformats.org/officeDocument/2006/relationships/oleObject" Target="../embeddings/oleObject209.bin"/><Relationship Id="rId12" Type="http://schemas.openxmlformats.org/officeDocument/2006/relationships/oleObject" Target="../embeddings/oleObject212.bin"/><Relationship Id="rId17" Type="http://schemas.openxmlformats.org/officeDocument/2006/relationships/image" Target="../media/image119.wmf"/><Relationship Id="rId25" Type="http://schemas.openxmlformats.org/officeDocument/2006/relationships/image" Target="../media/image69.wmf"/><Relationship Id="rId33" Type="http://schemas.openxmlformats.org/officeDocument/2006/relationships/image" Target="../media/image110.wmf"/><Relationship Id="rId38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6.bin"/><Relationship Id="rId29" Type="http://schemas.openxmlformats.org/officeDocument/2006/relationships/image" Target="../media/image10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211.bin"/><Relationship Id="rId24" Type="http://schemas.openxmlformats.org/officeDocument/2006/relationships/oleObject" Target="../embeddings/oleObject218.bin"/><Relationship Id="rId32" Type="http://schemas.openxmlformats.org/officeDocument/2006/relationships/oleObject" Target="../embeddings/oleObject222.bin"/><Relationship Id="rId37" Type="http://schemas.openxmlformats.org/officeDocument/2006/relationships/image" Target="../media/image123.wmf"/><Relationship Id="rId5" Type="http://schemas.openxmlformats.org/officeDocument/2006/relationships/oleObject" Target="../embeddings/oleObject208.bin"/><Relationship Id="rId15" Type="http://schemas.openxmlformats.org/officeDocument/2006/relationships/image" Target="../media/image118.wmf"/><Relationship Id="rId23" Type="http://schemas.openxmlformats.org/officeDocument/2006/relationships/image" Target="../media/image122.wmf"/><Relationship Id="rId28" Type="http://schemas.openxmlformats.org/officeDocument/2006/relationships/oleObject" Target="../embeddings/oleObject220.bin"/><Relationship Id="rId36" Type="http://schemas.openxmlformats.org/officeDocument/2006/relationships/oleObject" Target="../embeddings/oleObject224.bin"/><Relationship Id="rId10" Type="http://schemas.openxmlformats.org/officeDocument/2006/relationships/image" Target="../media/image116.wmf"/><Relationship Id="rId19" Type="http://schemas.openxmlformats.org/officeDocument/2006/relationships/image" Target="../media/image120.wmf"/><Relationship Id="rId31" Type="http://schemas.openxmlformats.org/officeDocument/2006/relationships/image" Target="../media/image109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210.bin"/><Relationship Id="rId14" Type="http://schemas.openxmlformats.org/officeDocument/2006/relationships/oleObject" Target="../embeddings/oleObject213.bin"/><Relationship Id="rId22" Type="http://schemas.openxmlformats.org/officeDocument/2006/relationships/oleObject" Target="../embeddings/oleObject217.bin"/><Relationship Id="rId27" Type="http://schemas.openxmlformats.org/officeDocument/2006/relationships/image" Target="../media/image107.wmf"/><Relationship Id="rId30" Type="http://schemas.openxmlformats.org/officeDocument/2006/relationships/oleObject" Target="../embeddings/oleObject221.bin"/><Relationship Id="rId35" Type="http://schemas.openxmlformats.org/officeDocument/2006/relationships/image" Target="../media/image11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13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13.wmf"/><Relationship Id="rId26" Type="http://schemas.openxmlformats.org/officeDocument/2006/relationships/image" Target="../media/image134.wmf"/><Relationship Id="rId39" Type="http://schemas.openxmlformats.org/officeDocument/2006/relationships/oleObject" Target="../embeddings/oleObject252.bin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34" Type="http://schemas.openxmlformats.org/officeDocument/2006/relationships/image" Target="../media/image138.wmf"/><Relationship Id="rId42" Type="http://schemas.openxmlformats.org/officeDocument/2006/relationships/oleObject" Target="../embeddings/oleObject25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33" Type="http://schemas.openxmlformats.org/officeDocument/2006/relationships/oleObject" Target="../embeddings/oleObject249.bin"/><Relationship Id="rId38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14.wmf"/><Relationship Id="rId29" Type="http://schemas.openxmlformats.org/officeDocument/2006/relationships/oleObject" Target="../embeddings/oleObject247.bin"/><Relationship Id="rId41" Type="http://schemas.openxmlformats.org/officeDocument/2006/relationships/oleObject" Target="../embeddings/oleObject25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133.wmf"/><Relationship Id="rId32" Type="http://schemas.openxmlformats.org/officeDocument/2006/relationships/image" Target="../media/image137.wmf"/><Relationship Id="rId37" Type="http://schemas.openxmlformats.org/officeDocument/2006/relationships/oleObject" Target="../embeddings/oleObject251.bin"/><Relationship Id="rId40" Type="http://schemas.openxmlformats.org/officeDocument/2006/relationships/image" Target="../media/image141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135.wmf"/><Relationship Id="rId36" Type="http://schemas.openxmlformats.org/officeDocument/2006/relationships/image" Target="../media/image139.wmf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30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136.wmf"/><Relationship Id="rId35" Type="http://schemas.openxmlformats.org/officeDocument/2006/relationships/oleObject" Target="../embeddings/oleObject250.bin"/><Relationship Id="rId43" Type="http://schemas.openxmlformats.org/officeDocument/2006/relationships/image" Target="../media/image14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255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oleObject" Target="../embeddings/oleObject26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23" Type="http://schemas.openxmlformats.org/officeDocument/2006/relationships/image" Target="../media/image144.wmf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263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130.wmf"/><Relationship Id="rId22" Type="http://schemas.openxmlformats.org/officeDocument/2006/relationships/oleObject" Target="../embeddings/oleObject2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11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146.wmf"/><Relationship Id="rId26" Type="http://schemas.openxmlformats.org/officeDocument/2006/relationships/oleObject" Target="../embeddings/oleObject288.bin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283.bin"/><Relationship Id="rId25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13.wmf"/><Relationship Id="rId29" Type="http://schemas.openxmlformats.org/officeDocument/2006/relationships/image" Target="../media/image11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280.bin"/><Relationship Id="rId24" Type="http://schemas.openxmlformats.org/officeDocument/2006/relationships/oleObject" Target="../embeddings/oleObject287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289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114.wmf"/><Relationship Id="rId22" Type="http://schemas.openxmlformats.org/officeDocument/2006/relationships/oleObject" Target="../embeddings/oleObject286.bin"/><Relationship Id="rId27" Type="http://schemas.openxmlformats.org/officeDocument/2006/relationships/image" Target="../media/image14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295.bin"/><Relationship Id="rId18" Type="http://schemas.openxmlformats.org/officeDocument/2006/relationships/oleObject" Target="../embeddings/oleObject298.bin"/><Relationship Id="rId26" Type="http://schemas.openxmlformats.org/officeDocument/2006/relationships/oleObject" Target="../embeddings/oleObject302.bin"/><Relationship Id="rId3" Type="http://schemas.openxmlformats.org/officeDocument/2006/relationships/oleObject" Target="../embeddings/oleObject290.bin"/><Relationship Id="rId21" Type="http://schemas.openxmlformats.org/officeDocument/2006/relationships/image" Target="../media/image151.wmf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131.wmf"/><Relationship Id="rId17" Type="http://schemas.openxmlformats.org/officeDocument/2006/relationships/image" Target="../media/image149.wmf"/><Relationship Id="rId25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7.bin"/><Relationship Id="rId20" Type="http://schemas.openxmlformats.org/officeDocument/2006/relationships/oleObject" Target="../embeddings/oleObject29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294.bin"/><Relationship Id="rId24" Type="http://schemas.openxmlformats.org/officeDocument/2006/relationships/oleObject" Target="../embeddings/oleObject301.bin"/><Relationship Id="rId5" Type="http://schemas.openxmlformats.org/officeDocument/2006/relationships/oleObject" Target="../embeddings/oleObject291.bin"/><Relationship Id="rId15" Type="http://schemas.openxmlformats.org/officeDocument/2006/relationships/oleObject" Target="../embeddings/oleObject296.bin"/><Relationship Id="rId23" Type="http://schemas.openxmlformats.org/officeDocument/2006/relationships/image" Target="../media/image133.wmf"/><Relationship Id="rId10" Type="http://schemas.openxmlformats.org/officeDocument/2006/relationships/image" Target="../media/image129.wmf"/><Relationship Id="rId19" Type="http://schemas.openxmlformats.org/officeDocument/2006/relationships/image" Target="../media/image150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293.bin"/><Relationship Id="rId14" Type="http://schemas.openxmlformats.org/officeDocument/2006/relationships/image" Target="../media/image148.wmf"/><Relationship Id="rId22" Type="http://schemas.openxmlformats.org/officeDocument/2006/relationships/oleObject" Target="../embeddings/oleObject300.bin"/><Relationship Id="rId27" Type="http://schemas.openxmlformats.org/officeDocument/2006/relationships/image" Target="../media/image1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308.bin"/><Relationship Id="rId18" Type="http://schemas.openxmlformats.org/officeDocument/2006/relationships/image" Target="../media/image146.wmf"/><Relationship Id="rId26" Type="http://schemas.openxmlformats.org/officeDocument/2006/relationships/oleObject" Target="../embeddings/oleObject315.bin"/><Relationship Id="rId3" Type="http://schemas.openxmlformats.org/officeDocument/2006/relationships/oleObject" Target="../embeddings/oleObject303.bin"/><Relationship Id="rId21" Type="http://schemas.openxmlformats.org/officeDocument/2006/relationships/oleObject" Target="../embeddings/oleObject312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310.bin"/><Relationship Id="rId25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13.wmf"/><Relationship Id="rId29" Type="http://schemas.openxmlformats.org/officeDocument/2006/relationships/image" Target="../media/image11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307.bin"/><Relationship Id="rId24" Type="http://schemas.openxmlformats.org/officeDocument/2006/relationships/oleObject" Target="../embeddings/oleObject314.bin"/><Relationship Id="rId32" Type="http://schemas.openxmlformats.org/officeDocument/2006/relationships/image" Target="../media/image153.wmf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316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311.bin"/><Relationship Id="rId31" Type="http://schemas.openxmlformats.org/officeDocument/2006/relationships/oleObject" Target="../embeddings/oleObject318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114.wmf"/><Relationship Id="rId22" Type="http://schemas.openxmlformats.org/officeDocument/2006/relationships/oleObject" Target="../embeddings/oleObject313.bin"/><Relationship Id="rId27" Type="http://schemas.openxmlformats.org/officeDocument/2006/relationships/image" Target="../media/image144.wmf"/><Relationship Id="rId30" Type="http://schemas.openxmlformats.org/officeDocument/2006/relationships/oleObject" Target="../embeddings/oleObject31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146.wmf"/><Relationship Id="rId26" Type="http://schemas.openxmlformats.org/officeDocument/2006/relationships/oleObject" Target="../embeddings/oleObject332.bin"/><Relationship Id="rId39" Type="http://schemas.openxmlformats.org/officeDocument/2006/relationships/image" Target="../media/image155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9.bin"/><Relationship Id="rId34" Type="http://schemas.openxmlformats.org/officeDocument/2006/relationships/oleObject" Target="../embeddings/oleObject337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326.bin"/><Relationship Id="rId25" Type="http://schemas.openxmlformats.org/officeDocument/2006/relationships/image" Target="../media/image113.wmf"/><Relationship Id="rId33" Type="http://schemas.openxmlformats.org/officeDocument/2006/relationships/image" Target="../media/image144.wmf"/><Relationship Id="rId38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oleObject" Target="../embeddings/oleObject328.bin"/><Relationship Id="rId29" Type="http://schemas.openxmlformats.org/officeDocument/2006/relationships/image" Target="../media/image140.wmf"/><Relationship Id="rId41" Type="http://schemas.openxmlformats.org/officeDocument/2006/relationships/image" Target="../media/image15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323.bin"/><Relationship Id="rId24" Type="http://schemas.openxmlformats.org/officeDocument/2006/relationships/oleObject" Target="../embeddings/oleObject331.bin"/><Relationship Id="rId32" Type="http://schemas.openxmlformats.org/officeDocument/2006/relationships/oleObject" Target="../embeddings/oleObject336.bin"/><Relationship Id="rId37" Type="http://schemas.openxmlformats.org/officeDocument/2006/relationships/image" Target="../media/image154.wmf"/><Relationship Id="rId40" Type="http://schemas.openxmlformats.org/officeDocument/2006/relationships/oleObject" Target="../embeddings/oleObject340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image" Target="../media/image114.wmf"/><Relationship Id="rId28" Type="http://schemas.openxmlformats.org/officeDocument/2006/relationships/oleObject" Target="../embeddings/oleObject334.bin"/><Relationship Id="rId36" Type="http://schemas.openxmlformats.org/officeDocument/2006/relationships/oleObject" Target="../embeddings/oleObject338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327.bin"/><Relationship Id="rId31" Type="http://schemas.openxmlformats.org/officeDocument/2006/relationships/image" Target="../media/image147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143.wmf"/><Relationship Id="rId22" Type="http://schemas.openxmlformats.org/officeDocument/2006/relationships/oleObject" Target="../embeddings/oleObject330.bin"/><Relationship Id="rId27" Type="http://schemas.openxmlformats.org/officeDocument/2006/relationships/oleObject" Target="../embeddings/oleObject333.bin"/><Relationship Id="rId30" Type="http://schemas.openxmlformats.org/officeDocument/2006/relationships/oleObject" Target="../embeddings/oleObject335.bin"/><Relationship Id="rId35" Type="http://schemas.openxmlformats.org/officeDocument/2006/relationships/image" Target="../media/image1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346.bin"/><Relationship Id="rId18" Type="http://schemas.openxmlformats.org/officeDocument/2006/relationships/image" Target="../media/image126.wmf"/><Relationship Id="rId26" Type="http://schemas.openxmlformats.org/officeDocument/2006/relationships/image" Target="../media/image131.wmf"/><Relationship Id="rId3" Type="http://schemas.openxmlformats.org/officeDocument/2006/relationships/oleObject" Target="../embeddings/oleObject341.bin"/><Relationship Id="rId21" Type="http://schemas.openxmlformats.org/officeDocument/2006/relationships/oleObject" Target="../embeddings/oleObject350.bin"/><Relationship Id="rId7" Type="http://schemas.openxmlformats.org/officeDocument/2006/relationships/oleObject" Target="../embeddings/oleObject343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348.bin"/><Relationship Id="rId25" Type="http://schemas.openxmlformats.org/officeDocument/2006/relationships/oleObject" Target="../embeddings/oleObject3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27.wmf"/><Relationship Id="rId29" Type="http://schemas.openxmlformats.org/officeDocument/2006/relationships/oleObject" Target="../embeddings/oleObject354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345.bin"/><Relationship Id="rId24" Type="http://schemas.openxmlformats.org/officeDocument/2006/relationships/image" Target="../media/image129.wmf"/><Relationship Id="rId5" Type="http://schemas.openxmlformats.org/officeDocument/2006/relationships/oleObject" Target="../embeddings/oleObject342.bin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1.bin"/><Relationship Id="rId28" Type="http://schemas.openxmlformats.org/officeDocument/2006/relationships/image" Target="../media/image157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349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344.bin"/><Relationship Id="rId14" Type="http://schemas.openxmlformats.org/officeDocument/2006/relationships/image" Target="../media/image154.wmf"/><Relationship Id="rId22" Type="http://schemas.openxmlformats.org/officeDocument/2006/relationships/image" Target="../media/image128.wmf"/><Relationship Id="rId27" Type="http://schemas.openxmlformats.org/officeDocument/2006/relationships/oleObject" Target="../embeddings/oleObject353.bin"/><Relationship Id="rId30" Type="http://schemas.openxmlformats.org/officeDocument/2006/relationships/image" Target="../media/image15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26.wmf"/><Relationship Id="rId10" Type="http://schemas.openxmlformats.org/officeDocument/2006/relationships/image" Target="../media/image24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image" Target="../media/image32.wmf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24.wmf"/><Relationship Id="rId9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63DF76-1362-4247-9E3D-EC8FC646B3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2584465" y="243960"/>
            <a:ext cx="49212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VISCOELASTICITY (</a:t>
            </a:r>
            <a:r>
              <a:rPr lang="en-US" altLang="en-US" sz="1800" dirty="0"/>
              <a:t>Chapter 5 – </a:t>
            </a:r>
            <a:r>
              <a:rPr lang="en-US" altLang="en-US" sz="1800" dirty="0" err="1"/>
              <a:t>Steffe</a:t>
            </a:r>
            <a:r>
              <a:rPr lang="en-US" altLang="en-US" sz="1800" dirty="0"/>
              <a:t> Book</a:t>
            </a:r>
            <a:r>
              <a:rPr lang="en-US" altLang="en-US" sz="1800" b="1" dirty="0"/>
              <a:t>)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838200" y="993775"/>
            <a:ext cx="284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Measurements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u="sng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Steady State Conditions</a:t>
            </a:r>
            <a:r>
              <a:rPr lang="en-US" altLang="en-US" sz="1800" b="1" u="sng"/>
              <a:t> </a:t>
            </a:r>
          </a:p>
        </p:txBody>
      </p:sp>
      <p:grpSp>
        <p:nvGrpSpPr>
          <p:cNvPr id="2053" name="Group 10"/>
          <p:cNvGrpSpPr>
            <a:grpSpLocks/>
          </p:cNvGrpSpPr>
          <p:nvPr/>
        </p:nvGrpSpPr>
        <p:grpSpPr bwMode="auto">
          <a:xfrm>
            <a:off x="4283075" y="1258888"/>
            <a:ext cx="1752600" cy="1524000"/>
            <a:chOff x="2352" y="1392"/>
            <a:chExt cx="1104" cy="960"/>
          </a:xfrm>
        </p:grpSpPr>
        <p:sp>
          <p:nvSpPr>
            <p:cNvPr id="2073" name="Rectangle 6"/>
            <p:cNvSpPr>
              <a:spLocks noChangeArrowheads="1"/>
            </p:cNvSpPr>
            <p:nvPr/>
          </p:nvSpPr>
          <p:spPr bwMode="auto">
            <a:xfrm>
              <a:off x="2352" y="1728"/>
              <a:ext cx="11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074" name="Rectangle 7"/>
            <p:cNvSpPr>
              <a:spLocks noChangeArrowheads="1"/>
            </p:cNvSpPr>
            <p:nvPr/>
          </p:nvSpPr>
          <p:spPr bwMode="auto">
            <a:xfrm>
              <a:off x="2832" y="1392"/>
              <a:ext cx="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075" name="Rectangle 8"/>
            <p:cNvSpPr>
              <a:spLocks noChangeArrowheads="1"/>
            </p:cNvSpPr>
            <p:nvPr/>
          </p:nvSpPr>
          <p:spPr bwMode="auto">
            <a:xfrm>
              <a:off x="2352" y="2208"/>
              <a:ext cx="110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076" name="Rectangle 9" descr="Large confetti"/>
            <p:cNvSpPr>
              <a:spLocks noChangeArrowheads="1"/>
            </p:cNvSpPr>
            <p:nvPr/>
          </p:nvSpPr>
          <p:spPr bwMode="auto">
            <a:xfrm>
              <a:off x="2352" y="1872"/>
              <a:ext cx="1104" cy="336"/>
            </a:xfrm>
            <a:prstGeom prst="rect">
              <a:avLst/>
            </a:prstGeom>
            <a:pattFill prst="lgConfetti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2054" name="Freeform 11"/>
          <p:cNvSpPr>
            <a:spLocks/>
          </p:cNvSpPr>
          <p:nvPr/>
        </p:nvSpPr>
        <p:spPr bwMode="auto">
          <a:xfrm>
            <a:off x="4816475" y="1487488"/>
            <a:ext cx="762000" cy="177800"/>
          </a:xfrm>
          <a:custGeom>
            <a:avLst/>
            <a:gdLst>
              <a:gd name="T0" fmla="*/ 0 w 480"/>
              <a:gd name="T1" fmla="*/ 0 h 112"/>
              <a:gd name="T2" fmla="*/ 2147483647 w 480"/>
              <a:gd name="T3" fmla="*/ 2147483647 h 112"/>
              <a:gd name="T4" fmla="*/ 2147483647 w 480"/>
              <a:gd name="T5" fmla="*/ 2147483647 h 112"/>
              <a:gd name="T6" fmla="*/ 2147483647 w 48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0" h="112">
                <a:moveTo>
                  <a:pt x="0" y="0"/>
                </a:moveTo>
                <a:cubicBezTo>
                  <a:pt x="16" y="40"/>
                  <a:pt x="32" y="80"/>
                  <a:pt x="96" y="96"/>
                </a:cubicBezTo>
                <a:cubicBezTo>
                  <a:pt x="160" y="112"/>
                  <a:pt x="320" y="112"/>
                  <a:pt x="384" y="96"/>
                </a:cubicBezTo>
                <a:cubicBezTo>
                  <a:pt x="448" y="80"/>
                  <a:pt x="464" y="40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5" name="Object 13"/>
          <p:cNvGraphicFramePr>
            <a:graphicFrameLocks noChangeAspect="1"/>
          </p:cNvGraphicFramePr>
          <p:nvPr/>
        </p:nvGraphicFramePr>
        <p:xfrm>
          <a:off x="5121275" y="3392488"/>
          <a:ext cx="326548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Equation" r:id="rId3" imgW="1384300" imgH="685800" progId="Equation.3">
                  <p:embed/>
                </p:oleObj>
              </mc:Choice>
              <mc:Fallback>
                <p:oleObj name="Equation" r:id="rId3" imgW="1384300" imgH="685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3392488"/>
                        <a:ext cx="3265488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6111875" y="301148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Elastic Fluid</a:t>
            </a:r>
          </a:p>
        </p:txBody>
      </p:sp>
      <p:graphicFrame>
        <p:nvGraphicFramePr>
          <p:cNvPr id="2057" name="Object 15"/>
          <p:cNvGraphicFramePr>
            <a:graphicFrameLocks noChangeAspect="1"/>
          </p:cNvGraphicFramePr>
          <p:nvPr/>
        </p:nvGraphicFramePr>
        <p:xfrm>
          <a:off x="1258888" y="3303588"/>
          <a:ext cx="2605087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5" imgW="1104900" imgH="762000" progId="Equation.DSMT4">
                  <p:embed/>
                </p:oleObj>
              </mc:Choice>
              <mc:Fallback>
                <p:oleObj name="Equation" r:id="rId5" imgW="1104900" imgH="76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03588"/>
                        <a:ext cx="2605087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1539875" y="2935288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Non-Elastic Fluid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914400" y="5257800"/>
            <a:ext cx="785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of the elastic behavior normal stresses arise, the easy to measure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is the normal stress pushing the top plate up </a:t>
            </a:r>
          </a:p>
        </p:txBody>
      </p:sp>
      <p:graphicFrame>
        <p:nvGraphicFramePr>
          <p:cNvPr id="2060" name="Object 18"/>
          <p:cNvGraphicFramePr>
            <a:graphicFrameLocks noChangeAspect="1"/>
          </p:cNvGraphicFramePr>
          <p:nvPr/>
        </p:nvGraphicFramePr>
        <p:xfrm>
          <a:off x="5502275" y="5449888"/>
          <a:ext cx="495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7" imgW="228501" imgH="215806" progId="Equation.3">
                  <p:embed/>
                </p:oleObj>
              </mc:Choice>
              <mc:Fallback>
                <p:oleObj name="Equation" r:id="rId7" imgW="228501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5449888"/>
                        <a:ext cx="495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1" name="Group 26"/>
          <p:cNvGrpSpPr>
            <a:grpSpLocks/>
          </p:cNvGrpSpPr>
          <p:nvPr/>
        </p:nvGrpSpPr>
        <p:grpSpPr bwMode="auto">
          <a:xfrm>
            <a:off x="6934200" y="1600200"/>
            <a:ext cx="1435100" cy="869950"/>
            <a:chOff x="4080" y="892"/>
            <a:chExt cx="904" cy="548"/>
          </a:xfrm>
        </p:grpSpPr>
        <p:grpSp>
          <p:nvGrpSpPr>
            <p:cNvPr id="2066" name="Group 22"/>
            <p:cNvGrpSpPr>
              <a:grpSpLocks/>
            </p:cNvGrpSpPr>
            <p:nvPr/>
          </p:nvGrpSpPr>
          <p:grpSpPr bwMode="auto">
            <a:xfrm>
              <a:off x="4224" y="960"/>
              <a:ext cx="624" cy="480"/>
              <a:chOff x="4224" y="960"/>
              <a:chExt cx="624" cy="480"/>
            </a:xfrm>
          </p:grpSpPr>
          <p:sp>
            <p:nvSpPr>
              <p:cNvPr id="2070" name="Line 19"/>
              <p:cNvSpPr>
                <a:spLocks noChangeShapeType="1"/>
              </p:cNvSpPr>
              <p:nvPr/>
            </p:nvSpPr>
            <p:spPr bwMode="auto">
              <a:xfrm flipV="1">
                <a:off x="4272" y="9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" name="Line 20"/>
              <p:cNvSpPr>
                <a:spLocks noChangeShapeType="1"/>
              </p:cNvSpPr>
              <p:nvPr/>
            </p:nvSpPr>
            <p:spPr bwMode="auto">
              <a:xfrm>
                <a:off x="4224" y="13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" name="Line 21"/>
              <p:cNvSpPr>
                <a:spLocks noChangeShapeType="1"/>
              </p:cNvSpPr>
              <p:nvPr/>
            </p:nvSpPr>
            <p:spPr bwMode="auto">
              <a:xfrm flipV="1">
                <a:off x="4224" y="1104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2067" name="Object 23"/>
            <p:cNvGraphicFramePr>
              <a:graphicFrameLocks noChangeAspect="1"/>
            </p:cNvGraphicFramePr>
            <p:nvPr/>
          </p:nvGraphicFramePr>
          <p:xfrm>
            <a:off x="4560" y="960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Equation" r:id="rId9" imgW="126725" imgH="177415" progId="Equation.3">
                    <p:embed/>
                  </p:oleObj>
                </mc:Choice>
                <mc:Fallback>
                  <p:oleObj name="Equation" r:id="rId9" imgW="126725" imgH="17741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60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" name="Object 24"/>
            <p:cNvGraphicFramePr>
              <a:graphicFrameLocks noChangeAspect="1"/>
            </p:cNvGraphicFramePr>
            <p:nvPr/>
          </p:nvGraphicFramePr>
          <p:xfrm>
            <a:off x="4080" y="892"/>
            <a:ext cx="14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1" name="Equation" r:id="rId11" imgW="126725" imgH="126725" progId="Equation.3">
                    <p:embed/>
                  </p:oleObj>
                </mc:Choice>
                <mc:Fallback>
                  <p:oleObj name="Equation" r:id="rId11" imgW="126725" imgH="12672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892"/>
                          <a:ext cx="14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25"/>
            <p:cNvGraphicFramePr>
              <a:graphicFrameLocks noChangeAspect="1"/>
            </p:cNvGraphicFramePr>
            <p:nvPr/>
          </p:nvGraphicFramePr>
          <p:xfrm>
            <a:off x="4855" y="1276"/>
            <a:ext cx="12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" name="Equation" r:id="rId13" imgW="114102" imgH="126780" progId="Equation.3">
                    <p:embed/>
                  </p:oleObj>
                </mc:Choice>
                <mc:Fallback>
                  <p:oleObj name="Equation" r:id="rId13" imgW="114102" imgH="1267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1276"/>
                          <a:ext cx="129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2" name="Line 27"/>
          <p:cNvSpPr>
            <a:spLocks noChangeShapeType="1"/>
          </p:cNvSpPr>
          <p:nvPr/>
        </p:nvSpPr>
        <p:spPr bwMode="auto">
          <a:xfrm flipV="1">
            <a:off x="4495800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63" name="Object 28"/>
          <p:cNvGraphicFramePr>
            <a:graphicFrameLocks noChangeAspect="1"/>
          </p:cNvGraphicFramePr>
          <p:nvPr/>
        </p:nvGraphicFramePr>
        <p:xfrm>
          <a:off x="3962400" y="838200"/>
          <a:ext cx="495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15" imgW="228501" imgH="215806" progId="Equation.3">
                  <p:embed/>
                </p:oleObj>
              </mc:Choice>
              <mc:Fallback>
                <p:oleObj name="Equation" r:id="rId15" imgW="228501" imgH="21580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838200"/>
                        <a:ext cx="495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29"/>
          <p:cNvGraphicFramePr>
            <a:graphicFrameLocks noChangeAspect="1"/>
          </p:cNvGraphicFramePr>
          <p:nvPr/>
        </p:nvGraphicFramePr>
        <p:xfrm>
          <a:off x="5867400" y="762000"/>
          <a:ext cx="1146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16" imgW="723586" imgH="444307" progId="Equation.3">
                  <p:embed/>
                </p:oleObj>
              </mc:Choice>
              <mc:Fallback>
                <p:oleObj name="Equation" r:id="rId16" imgW="723586" imgH="44430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1461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Oval 30"/>
          <p:cNvSpPr>
            <a:spLocks noChangeArrowheads="1"/>
          </p:cNvSpPr>
          <p:nvPr/>
        </p:nvSpPr>
        <p:spPr bwMode="auto">
          <a:xfrm>
            <a:off x="4648200" y="838200"/>
            <a:ext cx="9906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Load cell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BEB03D-F873-4913-9892-10C5994B37F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752600" y="304800"/>
            <a:ext cx="480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Behavior of an Ideal Solid</a:t>
            </a:r>
          </a:p>
        </p:txBody>
      </p: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1371600" y="2286000"/>
            <a:ext cx="1004888" cy="1236663"/>
            <a:chOff x="547" y="2109"/>
            <a:chExt cx="853" cy="571"/>
          </a:xfrm>
        </p:grpSpPr>
        <p:sp>
          <p:nvSpPr>
            <p:cNvPr id="10274" name="Oval 6"/>
            <p:cNvSpPr>
              <a:spLocks noChangeArrowheads="1"/>
            </p:cNvSpPr>
            <p:nvPr/>
          </p:nvSpPr>
          <p:spPr bwMode="auto">
            <a:xfrm>
              <a:off x="547" y="2194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0275" name="Oval 7"/>
            <p:cNvSpPr>
              <a:spLocks noChangeArrowheads="1"/>
            </p:cNvSpPr>
            <p:nvPr/>
          </p:nvSpPr>
          <p:spPr bwMode="auto">
            <a:xfrm>
              <a:off x="547" y="2284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0276" name="Oval 8"/>
            <p:cNvSpPr>
              <a:spLocks noChangeArrowheads="1"/>
            </p:cNvSpPr>
            <p:nvPr/>
          </p:nvSpPr>
          <p:spPr bwMode="auto">
            <a:xfrm>
              <a:off x="547" y="2109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0277" name="Oval 9"/>
            <p:cNvSpPr>
              <a:spLocks noChangeArrowheads="1"/>
            </p:cNvSpPr>
            <p:nvPr/>
          </p:nvSpPr>
          <p:spPr bwMode="auto">
            <a:xfrm>
              <a:off x="547" y="2578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0278" name="Oval 10"/>
            <p:cNvSpPr>
              <a:spLocks noChangeArrowheads="1"/>
            </p:cNvSpPr>
            <p:nvPr/>
          </p:nvSpPr>
          <p:spPr bwMode="auto">
            <a:xfrm>
              <a:off x="547" y="2360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0279" name="Oval 11"/>
            <p:cNvSpPr>
              <a:spLocks noChangeArrowheads="1"/>
            </p:cNvSpPr>
            <p:nvPr/>
          </p:nvSpPr>
          <p:spPr bwMode="auto">
            <a:xfrm>
              <a:off x="547" y="2507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0280" name="Oval 12"/>
            <p:cNvSpPr>
              <a:spLocks noChangeArrowheads="1"/>
            </p:cNvSpPr>
            <p:nvPr/>
          </p:nvSpPr>
          <p:spPr bwMode="auto">
            <a:xfrm>
              <a:off x="547" y="2428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1846263" y="3446463"/>
            <a:ext cx="57150" cy="411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1123950" y="2354263"/>
            <a:ext cx="0" cy="1109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47" name="Object 17"/>
          <p:cNvGraphicFramePr>
            <a:graphicFrameLocks noChangeAspect="1"/>
          </p:cNvGraphicFramePr>
          <p:nvPr/>
        </p:nvGraphicFramePr>
        <p:xfrm>
          <a:off x="563563" y="2514600"/>
          <a:ext cx="5603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Equation" r:id="rId3" imgW="203112" imgH="228501" progId="Equation.3">
                  <p:embed/>
                </p:oleObj>
              </mc:Choice>
              <mc:Fallback>
                <p:oleObj name="Equation" r:id="rId3" imgW="203112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514600"/>
                        <a:ext cx="5603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8"/>
          <p:cNvGraphicFramePr>
            <a:graphicFrameLocks noChangeAspect="1"/>
          </p:cNvGraphicFramePr>
          <p:nvPr/>
        </p:nvGraphicFramePr>
        <p:xfrm>
          <a:off x="1919288" y="1160463"/>
          <a:ext cx="5953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160463"/>
                        <a:ext cx="5953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21"/>
          <p:cNvSpPr>
            <a:spLocks noChangeArrowheads="1"/>
          </p:cNvSpPr>
          <p:nvPr/>
        </p:nvSpPr>
        <p:spPr bwMode="auto">
          <a:xfrm>
            <a:off x="1828800" y="1905000"/>
            <a:ext cx="57150" cy="3857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250" name="Line 22"/>
          <p:cNvSpPr>
            <a:spLocks noChangeShapeType="1"/>
          </p:cNvSpPr>
          <p:nvPr/>
        </p:nvSpPr>
        <p:spPr bwMode="auto">
          <a:xfrm>
            <a:off x="1855788" y="1414463"/>
            <a:ext cx="0" cy="3746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51" name="Object 23"/>
          <p:cNvGraphicFramePr>
            <a:graphicFrameLocks noChangeAspect="1"/>
          </p:cNvGraphicFramePr>
          <p:nvPr/>
        </p:nvGraphicFramePr>
        <p:xfrm>
          <a:off x="2489200" y="2614613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7" imgW="190417" imgH="203112" progId="Equation.3">
                  <p:embed/>
                </p:oleObj>
              </mc:Choice>
              <mc:Fallback>
                <p:oleObj name="Equation" r:id="rId7" imgW="190417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614613"/>
                        <a:ext cx="374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4"/>
          <p:cNvGraphicFramePr>
            <a:graphicFrameLocks noChangeAspect="1"/>
          </p:cNvGraphicFramePr>
          <p:nvPr/>
        </p:nvGraphicFramePr>
        <p:xfrm>
          <a:off x="3886200" y="1447800"/>
          <a:ext cx="25733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Equation" r:id="rId9" imgW="622030" imgH="228501" progId="Equation.3">
                  <p:embed/>
                </p:oleObj>
              </mc:Choice>
              <mc:Fallback>
                <p:oleObj name="Equation" r:id="rId9" imgW="622030" imgH="2285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2573338" cy="984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Line 25"/>
          <p:cNvSpPr>
            <a:spLocks noChangeShapeType="1"/>
          </p:cNvSpPr>
          <p:nvPr/>
        </p:nvSpPr>
        <p:spPr bwMode="auto">
          <a:xfrm flipV="1">
            <a:off x="39624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28"/>
          <p:cNvSpPr>
            <a:spLocks noChangeShapeType="1"/>
          </p:cNvSpPr>
          <p:nvPr/>
        </p:nvSpPr>
        <p:spPr bwMode="auto">
          <a:xfrm>
            <a:off x="3810000" y="5943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29"/>
          <p:cNvSpPr>
            <a:spLocks noChangeShapeType="1"/>
          </p:cNvSpPr>
          <p:nvPr/>
        </p:nvSpPr>
        <p:spPr bwMode="auto">
          <a:xfrm flipV="1">
            <a:off x="3962400" y="4419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31"/>
          <p:cNvSpPr>
            <a:spLocks/>
          </p:cNvSpPr>
          <p:nvPr/>
        </p:nvSpPr>
        <p:spPr bwMode="auto">
          <a:xfrm>
            <a:off x="4419600" y="5181600"/>
            <a:ext cx="1981200" cy="762000"/>
          </a:xfrm>
          <a:custGeom>
            <a:avLst/>
            <a:gdLst>
              <a:gd name="T0" fmla="*/ 0 w 1248"/>
              <a:gd name="T1" fmla="*/ 2147483647 h 624"/>
              <a:gd name="T2" fmla="*/ 0 w 1248"/>
              <a:gd name="T3" fmla="*/ 0 h 624"/>
              <a:gd name="T4" fmla="*/ 2147483647 w 1248"/>
              <a:gd name="T5" fmla="*/ 0 h 624"/>
              <a:gd name="T6" fmla="*/ 2147483647 w 1248"/>
              <a:gd name="T7" fmla="*/ 2147483647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624">
                <a:moveTo>
                  <a:pt x="0" y="624"/>
                </a:moveTo>
                <a:lnTo>
                  <a:pt x="0" y="0"/>
                </a:lnTo>
                <a:lnTo>
                  <a:pt x="1248" y="0"/>
                </a:lnTo>
                <a:lnTo>
                  <a:pt x="1248" y="6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33"/>
          <p:cNvSpPr>
            <a:spLocks noChangeShapeType="1"/>
          </p:cNvSpPr>
          <p:nvPr/>
        </p:nvSpPr>
        <p:spPr bwMode="auto">
          <a:xfrm>
            <a:off x="44196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34"/>
          <p:cNvSpPr>
            <a:spLocks noChangeShapeType="1"/>
          </p:cNvSpPr>
          <p:nvPr/>
        </p:nvSpPr>
        <p:spPr bwMode="auto">
          <a:xfrm>
            <a:off x="6400800" y="4191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63" name="Object 37"/>
          <p:cNvGraphicFramePr>
            <a:graphicFrameLocks noChangeAspect="1"/>
          </p:cNvGraphicFramePr>
          <p:nvPr/>
        </p:nvGraphicFramePr>
        <p:xfrm>
          <a:off x="7620000" y="60198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Equation" r:id="rId11" imgW="88746" imgH="152136" progId="Equation.3">
                  <p:embed/>
                </p:oleObj>
              </mc:Choice>
              <mc:Fallback>
                <p:oleObj name="Equation" r:id="rId11" imgW="88746" imgH="15213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198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38"/>
          <p:cNvGraphicFramePr>
            <a:graphicFrameLocks noChangeAspect="1"/>
          </p:cNvGraphicFramePr>
          <p:nvPr/>
        </p:nvGraphicFramePr>
        <p:xfrm>
          <a:off x="4876800" y="4465638"/>
          <a:ext cx="863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13" imgW="466641" imgH="362045" progId="Equation.3">
                  <p:embed/>
                </p:oleObj>
              </mc:Choice>
              <mc:Fallback>
                <p:oleObj name="Equation" r:id="rId13" imgW="466641" imgH="36204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65638"/>
                        <a:ext cx="8636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39"/>
          <p:cNvGraphicFramePr>
            <a:graphicFrameLocks noChangeAspect="1"/>
          </p:cNvGraphicFramePr>
          <p:nvPr/>
        </p:nvGraphicFramePr>
        <p:xfrm>
          <a:off x="3048000" y="4495800"/>
          <a:ext cx="79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15" imgW="317225" imgH="203024" progId="Equation.3">
                  <p:embed/>
                </p:oleObj>
              </mc:Choice>
              <mc:Fallback>
                <p:oleObj name="Equation" r:id="rId15" imgW="317225" imgH="20302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79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40"/>
          <p:cNvGraphicFramePr>
            <a:graphicFrameLocks noChangeAspect="1"/>
          </p:cNvGraphicFramePr>
          <p:nvPr/>
        </p:nvGraphicFramePr>
        <p:xfrm>
          <a:off x="4432300" y="4095750"/>
          <a:ext cx="34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17" imgW="139700" imgH="228600" progId="Equation.3">
                  <p:embed/>
                </p:oleObj>
              </mc:Choice>
              <mc:Fallback>
                <p:oleObj name="Equation" r:id="rId17" imgW="1397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095750"/>
                        <a:ext cx="34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41"/>
          <p:cNvGraphicFramePr>
            <a:graphicFrameLocks noChangeAspect="1"/>
          </p:cNvGraphicFramePr>
          <p:nvPr/>
        </p:nvGraphicFramePr>
        <p:xfrm>
          <a:off x="4267200" y="5943600"/>
          <a:ext cx="34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19" imgW="139700" imgH="228600" progId="Equation.3">
                  <p:embed/>
                </p:oleObj>
              </mc:Choice>
              <mc:Fallback>
                <p:oleObj name="Equation" r:id="rId19" imgW="13970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943600"/>
                        <a:ext cx="34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42"/>
          <p:cNvGraphicFramePr>
            <a:graphicFrameLocks noChangeAspect="1"/>
          </p:cNvGraphicFramePr>
          <p:nvPr/>
        </p:nvGraphicFramePr>
        <p:xfrm>
          <a:off x="6400800" y="4114800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20" imgW="126780" imgH="215526" progId="Equation.3">
                  <p:embed/>
                </p:oleObj>
              </mc:Choice>
              <mc:Fallback>
                <p:oleObj name="Equation" r:id="rId20" imgW="126780" imgH="21552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114800"/>
                        <a:ext cx="31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43"/>
          <p:cNvGraphicFramePr>
            <a:graphicFrameLocks noChangeAspect="1"/>
          </p:cNvGraphicFramePr>
          <p:nvPr/>
        </p:nvGraphicFramePr>
        <p:xfrm>
          <a:off x="6324600" y="5867400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Equation" r:id="rId22" imgW="126780" imgH="215526" progId="Equation.3">
                  <p:embed/>
                </p:oleObj>
              </mc:Choice>
              <mc:Fallback>
                <p:oleObj name="Equation" r:id="rId22" imgW="126780" imgH="215526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867400"/>
                        <a:ext cx="31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Line 44"/>
          <p:cNvSpPr>
            <a:spLocks noChangeShapeType="1"/>
          </p:cNvSpPr>
          <p:nvPr/>
        </p:nvSpPr>
        <p:spPr bwMode="auto">
          <a:xfrm flipH="1">
            <a:off x="3962400" y="3124200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E0FE91-57AD-4DB8-85BF-11FBF7591F20}"/>
              </a:ext>
            </a:extLst>
          </p:cNvPr>
          <p:cNvGrpSpPr/>
          <p:nvPr/>
        </p:nvGrpSpPr>
        <p:grpSpPr>
          <a:xfrm>
            <a:off x="3136900" y="2514600"/>
            <a:ext cx="4781550" cy="2057400"/>
            <a:chOff x="3136900" y="2514600"/>
            <a:chExt cx="4781550" cy="2057400"/>
          </a:xfrm>
        </p:grpSpPr>
        <p:sp>
          <p:nvSpPr>
            <p:cNvPr id="10254" name="Line 26"/>
            <p:cNvSpPr>
              <a:spLocks noChangeShapeType="1"/>
            </p:cNvSpPr>
            <p:nvPr/>
          </p:nvSpPr>
          <p:spPr bwMode="auto">
            <a:xfrm>
              <a:off x="3810000" y="4191000"/>
              <a:ext cx="403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Freeform 30"/>
            <p:cNvSpPr>
              <a:spLocks/>
            </p:cNvSpPr>
            <p:nvPr/>
          </p:nvSpPr>
          <p:spPr bwMode="auto">
            <a:xfrm>
              <a:off x="4419600" y="3124200"/>
              <a:ext cx="1981200" cy="1066800"/>
            </a:xfrm>
            <a:custGeom>
              <a:avLst/>
              <a:gdLst>
                <a:gd name="T0" fmla="*/ 0 w 1248"/>
                <a:gd name="T1" fmla="*/ 2147483647 h 624"/>
                <a:gd name="T2" fmla="*/ 0 w 1248"/>
                <a:gd name="T3" fmla="*/ 0 h 624"/>
                <a:gd name="T4" fmla="*/ 2147483647 w 1248"/>
                <a:gd name="T5" fmla="*/ 0 h 624"/>
                <a:gd name="T6" fmla="*/ 2147483647 w 1248"/>
                <a:gd name="T7" fmla="*/ 2147483647 h 6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8" h="624">
                  <a:moveTo>
                    <a:pt x="0" y="624"/>
                  </a:moveTo>
                  <a:lnTo>
                    <a:pt x="0" y="0"/>
                  </a:lnTo>
                  <a:lnTo>
                    <a:pt x="1248" y="0"/>
                  </a:lnTo>
                  <a:lnTo>
                    <a:pt x="1248" y="624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6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2126150"/>
                </p:ext>
              </p:extLst>
            </p:nvPr>
          </p:nvGraphicFramePr>
          <p:xfrm>
            <a:off x="3136900" y="2514600"/>
            <a:ext cx="8572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7" name="Equation" r:id="rId23" imgW="342751" imgH="203112" progId="Equation.3">
                    <p:embed/>
                  </p:oleObj>
                </mc:Choice>
                <mc:Fallback>
                  <p:oleObj name="Equation" r:id="rId23" imgW="342751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900" y="2514600"/>
                          <a:ext cx="85725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8841762"/>
                </p:ext>
              </p:extLst>
            </p:nvPr>
          </p:nvGraphicFramePr>
          <p:xfrm>
            <a:off x="7696200" y="4191000"/>
            <a:ext cx="2222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8" name="Equation" r:id="rId25" imgW="88746" imgH="152136" progId="Equation.3">
                    <p:embed/>
                  </p:oleObj>
                </mc:Choice>
                <mc:Fallback>
                  <p:oleObj name="Equation" r:id="rId25" imgW="88746" imgH="15213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191000"/>
                          <a:ext cx="2222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715264"/>
                </p:ext>
              </p:extLst>
            </p:nvPr>
          </p:nvGraphicFramePr>
          <p:xfrm>
            <a:off x="3505200" y="2971800"/>
            <a:ext cx="385763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9" name="Equation" r:id="rId26" imgW="161841" imgH="199935" progId="Equation.3">
                    <p:embed/>
                  </p:oleObj>
                </mc:Choice>
                <mc:Fallback>
                  <p:oleObj name="Equation" r:id="rId26" imgW="161841" imgH="199935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2971800"/>
                          <a:ext cx="385763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72" name="Object 46"/>
          <p:cNvGraphicFramePr>
            <a:graphicFrameLocks noChangeAspect="1"/>
          </p:cNvGraphicFramePr>
          <p:nvPr/>
        </p:nvGraphicFramePr>
        <p:xfrm>
          <a:off x="3505200" y="4953000"/>
          <a:ext cx="3095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28" imgW="152400" imgH="199935" progId="Equation.3">
                  <p:embed/>
                </p:oleObj>
              </mc:Choice>
              <mc:Fallback>
                <p:oleObj name="Equation" r:id="rId28" imgW="152400" imgH="19993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53000"/>
                        <a:ext cx="3095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Line 47"/>
          <p:cNvSpPr>
            <a:spLocks noChangeShapeType="1"/>
          </p:cNvSpPr>
          <p:nvPr/>
        </p:nvSpPr>
        <p:spPr bwMode="auto">
          <a:xfrm flipH="1">
            <a:off x="3962400" y="5181600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E69FBD-2A62-46F2-B6D4-C1D4E01B884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grpSp>
        <p:nvGrpSpPr>
          <p:cNvPr id="11267" name="Group 18"/>
          <p:cNvGrpSpPr>
            <a:grpSpLocks/>
          </p:cNvGrpSpPr>
          <p:nvPr/>
        </p:nvGrpSpPr>
        <p:grpSpPr bwMode="auto">
          <a:xfrm>
            <a:off x="533400" y="1371600"/>
            <a:ext cx="2819400" cy="3843338"/>
            <a:chOff x="336" y="716"/>
            <a:chExt cx="1776" cy="2421"/>
          </a:xfrm>
        </p:grpSpPr>
        <p:sp>
          <p:nvSpPr>
            <p:cNvPr id="11291" name="Freeform 4"/>
            <p:cNvSpPr>
              <a:spLocks/>
            </p:cNvSpPr>
            <p:nvPr/>
          </p:nvSpPr>
          <p:spPr bwMode="auto">
            <a:xfrm>
              <a:off x="700" y="1167"/>
              <a:ext cx="1042" cy="802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1633 h 562"/>
                <a:gd name="T4" fmla="*/ 1042 w 1042"/>
                <a:gd name="T5" fmla="*/ 1633 h 562"/>
                <a:gd name="T6" fmla="*/ 1042 w 1042"/>
                <a:gd name="T7" fmla="*/ 23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Rectangle 5"/>
            <p:cNvSpPr>
              <a:spLocks noChangeArrowheads="1"/>
            </p:cNvSpPr>
            <p:nvPr/>
          </p:nvSpPr>
          <p:spPr bwMode="auto">
            <a:xfrm>
              <a:off x="816" y="1488"/>
              <a:ext cx="824" cy="39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93" name="Rectangle 6"/>
            <p:cNvSpPr>
              <a:spLocks noChangeArrowheads="1"/>
            </p:cNvSpPr>
            <p:nvPr/>
          </p:nvSpPr>
          <p:spPr bwMode="auto">
            <a:xfrm>
              <a:off x="1211" y="1110"/>
              <a:ext cx="55" cy="3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94" name="Rectangle 7"/>
            <p:cNvSpPr>
              <a:spLocks noChangeArrowheads="1"/>
            </p:cNvSpPr>
            <p:nvPr/>
          </p:nvSpPr>
          <p:spPr bwMode="auto">
            <a:xfrm>
              <a:off x="1190" y="1978"/>
              <a:ext cx="34" cy="3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95" name="Text Box 8"/>
            <p:cNvSpPr txBox="1">
              <a:spLocks noChangeArrowheads="1"/>
            </p:cNvSpPr>
            <p:nvPr/>
          </p:nvSpPr>
          <p:spPr bwMode="auto">
            <a:xfrm>
              <a:off x="753" y="2416"/>
              <a:ext cx="9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u="sng">
                  <a:latin typeface="Times New Roman" pitchFamily="18" charset="0"/>
                </a:rPr>
                <a:t>Dashpot</a:t>
              </a:r>
            </a:p>
          </p:txBody>
        </p:sp>
        <p:graphicFrame>
          <p:nvGraphicFramePr>
            <p:cNvPr id="11296" name="Object 9"/>
            <p:cNvGraphicFramePr>
              <a:graphicFrameLocks noChangeAspect="1"/>
            </p:cNvGraphicFramePr>
            <p:nvPr/>
          </p:nvGraphicFramePr>
          <p:xfrm>
            <a:off x="876" y="2798"/>
            <a:ext cx="8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3" name="Equation" r:id="rId3" imgW="482391" imgH="203112" progId="Equation.3">
                    <p:embed/>
                  </p:oleObj>
                </mc:Choice>
                <mc:Fallback>
                  <p:oleObj name="Equation" r:id="rId3" imgW="482391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798"/>
                          <a:ext cx="80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10"/>
            <p:cNvSpPr>
              <a:spLocks noChangeShapeType="1"/>
            </p:cNvSpPr>
            <p:nvPr/>
          </p:nvSpPr>
          <p:spPr bwMode="auto">
            <a:xfrm>
              <a:off x="336" y="208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11"/>
            <p:cNvSpPr>
              <a:spLocks noChangeShapeType="1"/>
            </p:cNvSpPr>
            <p:nvPr/>
          </p:nvSpPr>
          <p:spPr bwMode="auto">
            <a:xfrm>
              <a:off x="352" y="1184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12"/>
            <p:cNvSpPr>
              <a:spLocks noChangeShapeType="1"/>
            </p:cNvSpPr>
            <p:nvPr/>
          </p:nvSpPr>
          <p:spPr bwMode="auto">
            <a:xfrm>
              <a:off x="423" y="1182"/>
              <a:ext cx="0" cy="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13"/>
            <p:cNvSpPr>
              <a:spLocks noChangeShapeType="1"/>
            </p:cNvSpPr>
            <p:nvPr/>
          </p:nvSpPr>
          <p:spPr bwMode="auto">
            <a:xfrm>
              <a:off x="1241" y="716"/>
              <a:ext cx="0" cy="30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301" name="Object 14"/>
            <p:cNvGraphicFramePr>
              <a:graphicFrameLocks noChangeAspect="1"/>
            </p:cNvGraphicFramePr>
            <p:nvPr/>
          </p:nvGraphicFramePr>
          <p:xfrm>
            <a:off x="1329" y="773"/>
            <a:ext cx="29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4" name="Equation" r:id="rId5" imgW="177492" imgH="164814" progId="Equation.3">
                    <p:embed/>
                  </p:oleObj>
                </mc:Choice>
                <mc:Fallback>
                  <p:oleObj name="Equation" r:id="rId5" imgW="177492" imgH="16481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773"/>
                          <a:ext cx="29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2" name="Object 15"/>
            <p:cNvGraphicFramePr>
              <a:graphicFrameLocks noChangeAspect="1"/>
            </p:cNvGraphicFramePr>
            <p:nvPr/>
          </p:nvGraphicFramePr>
          <p:xfrm>
            <a:off x="1858" y="1468"/>
            <a:ext cx="25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5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1468"/>
                          <a:ext cx="25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8" name="Object 16"/>
          <p:cNvGraphicFramePr>
            <a:graphicFrameLocks noChangeAspect="1"/>
          </p:cNvGraphicFramePr>
          <p:nvPr/>
        </p:nvGraphicFramePr>
        <p:xfrm>
          <a:off x="238125" y="2233613"/>
          <a:ext cx="4381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Equation" r:id="rId9" imgW="164957" imgH="203024" progId="Equation.3">
                  <p:embed/>
                </p:oleObj>
              </mc:Choice>
              <mc:Fallback>
                <p:oleObj name="Equation" r:id="rId9" imgW="164957" imgH="2030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2233613"/>
                        <a:ext cx="4381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17"/>
          <p:cNvSpPr txBox="1">
            <a:spLocks noChangeArrowheads="1"/>
          </p:cNvSpPr>
          <p:nvPr/>
        </p:nvSpPr>
        <p:spPr bwMode="auto">
          <a:xfrm>
            <a:off x="517525" y="417513"/>
            <a:ext cx="532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LIQUID BEHAVIOR (IDEAL LIQUID or DASHPOT)</a:t>
            </a:r>
          </a:p>
        </p:txBody>
      </p:sp>
      <p:sp>
        <p:nvSpPr>
          <p:cNvPr id="11270" name="Text Box 19"/>
          <p:cNvSpPr txBox="1">
            <a:spLocks noChangeArrowheads="1"/>
          </p:cNvSpPr>
          <p:nvPr/>
        </p:nvSpPr>
        <p:spPr bwMode="auto">
          <a:xfrm>
            <a:off x="3962400" y="990600"/>
            <a:ext cx="4705350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  Stress is Proportional to the Strain Rate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How would be a curve of strain versus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  when stress is maintained constant?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What are the slopes of the strain versus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curves ?</a:t>
            </a:r>
          </a:p>
        </p:txBody>
      </p:sp>
      <p:graphicFrame>
        <p:nvGraphicFramePr>
          <p:cNvPr id="11271" name="Object 26"/>
          <p:cNvGraphicFramePr>
            <a:graphicFrameLocks noChangeAspect="1"/>
          </p:cNvGraphicFramePr>
          <p:nvPr/>
        </p:nvGraphicFramePr>
        <p:xfrm>
          <a:off x="5562600" y="1295400"/>
          <a:ext cx="10493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Equation" r:id="rId11" imgW="482391" imgH="203112" progId="Equation.3">
                  <p:embed/>
                </p:oleObj>
              </mc:Choice>
              <mc:Fallback>
                <p:oleObj name="Equation" r:id="rId11" imgW="482391" imgH="20311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95400"/>
                        <a:ext cx="10493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Line 33"/>
          <p:cNvSpPr>
            <a:spLocks noChangeShapeType="1"/>
          </p:cNvSpPr>
          <p:nvPr/>
        </p:nvSpPr>
        <p:spPr bwMode="auto">
          <a:xfrm flipV="1">
            <a:off x="47244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34"/>
          <p:cNvSpPr>
            <a:spLocks noChangeShapeType="1"/>
          </p:cNvSpPr>
          <p:nvPr/>
        </p:nvSpPr>
        <p:spPr bwMode="auto">
          <a:xfrm>
            <a:off x="4572000" y="5257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35"/>
          <p:cNvSpPr>
            <a:spLocks noChangeShapeType="1"/>
          </p:cNvSpPr>
          <p:nvPr/>
        </p:nvSpPr>
        <p:spPr bwMode="auto">
          <a:xfrm flipV="1">
            <a:off x="4724400" y="2895600"/>
            <a:ext cx="1905000" cy="23622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36"/>
          <p:cNvSpPr>
            <a:spLocks noChangeShapeType="1"/>
          </p:cNvSpPr>
          <p:nvPr/>
        </p:nvSpPr>
        <p:spPr bwMode="auto">
          <a:xfrm flipV="1">
            <a:off x="4724400" y="3429000"/>
            <a:ext cx="2819400" cy="18288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37"/>
          <p:cNvSpPr>
            <a:spLocks noChangeShapeType="1"/>
          </p:cNvSpPr>
          <p:nvPr/>
        </p:nvSpPr>
        <p:spPr bwMode="auto">
          <a:xfrm flipV="1">
            <a:off x="4724400" y="4191000"/>
            <a:ext cx="3352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277" name="Object 38"/>
          <p:cNvGraphicFramePr>
            <a:graphicFrameLocks noChangeAspect="1"/>
          </p:cNvGraphicFramePr>
          <p:nvPr/>
        </p:nvGraphicFramePr>
        <p:xfrm>
          <a:off x="3876675" y="2590800"/>
          <a:ext cx="8397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Equation" r:id="rId12" imgW="317225" imgH="203024" progId="Equation.3">
                  <p:embed/>
                </p:oleObj>
              </mc:Choice>
              <mc:Fallback>
                <p:oleObj name="Equation" r:id="rId12" imgW="317225" imgH="20302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590800"/>
                        <a:ext cx="8397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39"/>
          <p:cNvGraphicFramePr>
            <a:graphicFrameLocks noChangeAspect="1"/>
          </p:cNvGraphicFramePr>
          <p:nvPr/>
        </p:nvGraphicFramePr>
        <p:xfrm>
          <a:off x="8140700" y="5400675"/>
          <a:ext cx="23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Equation" r:id="rId14" imgW="88746" imgH="152136" progId="Equation.3">
                  <p:embed/>
                </p:oleObj>
              </mc:Choice>
              <mc:Fallback>
                <p:oleObj name="Equation" r:id="rId14" imgW="88746" imgH="15213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700" y="5400675"/>
                        <a:ext cx="23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40"/>
          <p:cNvGraphicFramePr>
            <a:graphicFrameLocks noChangeAspect="1"/>
          </p:cNvGraphicFramePr>
          <p:nvPr/>
        </p:nvGraphicFramePr>
        <p:xfrm>
          <a:off x="6696075" y="2514600"/>
          <a:ext cx="438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" name="Equation" r:id="rId16" imgW="161841" imgH="190479" progId="Equation.3">
                  <p:embed/>
                </p:oleObj>
              </mc:Choice>
              <mc:Fallback>
                <p:oleObj name="Equation" r:id="rId16" imgW="161841" imgH="1904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514600"/>
                        <a:ext cx="438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43"/>
          <p:cNvGraphicFramePr>
            <a:graphicFrameLocks noChangeAspect="1"/>
          </p:cNvGraphicFramePr>
          <p:nvPr/>
        </p:nvGraphicFramePr>
        <p:xfrm>
          <a:off x="7543800" y="3048000"/>
          <a:ext cx="438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Equation" r:id="rId18" imgW="161841" imgH="190479" progId="Equation.3">
                  <p:embed/>
                </p:oleObj>
              </mc:Choice>
              <mc:Fallback>
                <p:oleObj name="Equation" r:id="rId18" imgW="161841" imgH="1904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048000"/>
                        <a:ext cx="438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44"/>
          <p:cNvGraphicFramePr>
            <a:graphicFrameLocks noChangeAspect="1"/>
          </p:cNvGraphicFramePr>
          <p:nvPr/>
        </p:nvGraphicFramePr>
        <p:xfrm>
          <a:off x="8077200" y="3794125"/>
          <a:ext cx="5048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Equation" r:id="rId20" imgW="161841" imgH="199935" progId="Equation.3">
                  <p:embed/>
                </p:oleObj>
              </mc:Choice>
              <mc:Fallback>
                <p:oleObj name="Equation" r:id="rId20" imgW="161841" imgH="1999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794125"/>
                        <a:ext cx="5048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Freeform 46"/>
          <p:cNvSpPr>
            <a:spLocks/>
          </p:cNvSpPr>
          <p:nvPr/>
        </p:nvSpPr>
        <p:spPr bwMode="auto">
          <a:xfrm>
            <a:off x="7239000" y="2667000"/>
            <a:ext cx="1066800" cy="1066800"/>
          </a:xfrm>
          <a:custGeom>
            <a:avLst/>
            <a:gdLst>
              <a:gd name="T0" fmla="*/ 2147483647 w 672"/>
              <a:gd name="T1" fmla="*/ 2147483647 h 672"/>
              <a:gd name="T2" fmla="*/ 2147483647 w 672"/>
              <a:gd name="T3" fmla="*/ 2147483647 h 672"/>
              <a:gd name="T4" fmla="*/ 2147483647 w 672"/>
              <a:gd name="T5" fmla="*/ 2147483647 h 672"/>
              <a:gd name="T6" fmla="*/ 0 w 672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672">
                <a:moveTo>
                  <a:pt x="672" y="672"/>
                </a:moveTo>
                <a:cubicBezTo>
                  <a:pt x="656" y="616"/>
                  <a:pt x="640" y="560"/>
                  <a:pt x="576" y="480"/>
                </a:cubicBezTo>
                <a:cubicBezTo>
                  <a:pt x="512" y="400"/>
                  <a:pt x="384" y="272"/>
                  <a:pt x="288" y="192"/>
                </a:cubicBezTo>
                <a:cubicBezTo>
                  <a:pt x="192" y="112"/>
                  <a:pt x="96" y="5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Text Box 47"/>
          <p:cNvSpPr txBox="1">
            <a:spLocks noChangeArrowheads="1"/>
          </p:cNvSpPr>
          <p:nvPr/>
        </p:nvSpPr>
        <p:spPr bwMode="auto">
          <a:xfrm rot="3019929">
            <a:off x="7294562" y="2916238"/>
            <a:ext cx="1597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Stress Increase</a:t>
            </a:r>
          </a:p>
        </p:txBody>
      </p:sp>
      <p:sp>
        <p:nvSpPr>
          <p:cNvPr id="11284" name="Line 48"/>
          <p:cNvSpPr>
            <a:spLocks noChangeShapeType="1"/>
          </p:cNvSpPr>
          <p:nvPr/>
        </p:nvSpPr>
        <p:spPr bwMode="auto">
          <a:xfrm>
            <a:off x="6477000" y="47244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49"/>
          <p:cNvSpPr>
            <a:spLocks noChangeShapeType="1"/>
          </p:cNvSpPr>
          <p:nvPr/>
        </p:nvSpPr>
        <p:spPr bwMode="auto">
          <a:xfrm>
            <a:off x="6248400" y="4267200"/>
            <a:ext cx="762000" cy="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50"/>
          <p:cNvSpPr>
            <a:spLocks noChangeShapeType="1"/>
          </p:cNvSpPr>
          <p:nvPr/>
        </p:nvSpPr>
        <p:spPr bwMode="auto">
          <a:xfrm>
            <a:off x="6096000" y="35814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477000" y="3082925"/>
            <a:ext cx="1584325" cy="1725613"/>
            <a:chOff x="6477133" y="3082668"/>
            <a:chExt cx="1584192" cy="1725870"/>
          </a:xfrm>
        </p:grpSpPr>
        <p:graphicFrame>
          <p:nvGraphicFramePr>
            <p:cNvPr id="11288" name="Object 51"/>
            <p:cNvGraphicFramePr>
              <a:graphicFrameLocks noChangeAspect="1"/>
            </p:cNvGraphicFramePr>
            <p:nvPr/>
          </p:nvGraphicFramePr>
          <p:xfrm>
            <a:off x="6477133" y="3082668"/>
            <a:ext cx="534202" cy="465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3" name="Equation" r:id="rId22" imgW="514384" imgH="409597" progId="Equation.DSMT4">
                    <p:embed/>
                  </p:oleObj>
                </mc:Choice>
                <mc:Fallback>
                  <p:oleObj name="Equation" r:id="rId22" imgW="514384" imgH="409597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133" y="3082668"/>
                          <a:ext cx="534202" cy="465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1"/>
            <p:cNvGraphicFramePr>
              <a:graphicFrameLocks noChangeAspect="1"/>
            </p:cNvGraphicFramePr>
            <p:nvPr/>
          </p:nvGraphicFramePr>
          <p:xfrm>
            <a:off x="7294563" y="3668713"/>
            <a:ext cx="496887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4" name="Equation" r:id="rId24" imgW="476351" imgH="409597" progId="Equation.DSMT4">
                    <p:embed/>
                  </p:oleObj>
                </mc:Choice>
                <mc:Fallback>
                  <p:oleObj name="Equation" r:id="rId24" imgW="476351" imgH="409597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563" y="3668713"/>
                          <a:ext cx="496887" cy="465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4"/>
            <p:cNvGraphicFramePr>
              <a:graphicFrameLocks noChangeAspect="1"/>
            </p:cNvGraphicFramePr>
            <p:nvPr/>
          </p:nvGraphicFramePr>
          <p:xfrm>
            <a:off x="7524750" y="4343400"/>
            <a:ext cx="536575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5" name="Equation" r:id="rId26" imgW="514384" imgH="409597" progId="Equation.DSMT4">
                    <p:embed/>
                  </p:oleObj>
                </mc:Choice>
                <mc:Fallback>
                  <p:oleObj name="Equation" r:id="rId26" imgW="514384" imgH="40959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750" y="4343400"/>
                          <a:ext cx="536575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7711" y="6200775"/>
            <a:ext cx="2133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05F9F3-0120-43CE-8707-7632136F227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126456" y="311944"/>
            <a:ext cx="420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Behavior of a Ideal Liquid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84641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If a constant stress is applied to an ideal liquid (dashpot), it will deform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and its </a:t>
            </a:r>
            <a:r>
              <a:rPr lang="en-US" altLang="en-US" sz="1800" u="sng" dirty="0"/>
              <a:t>deformation rate</a:t>
            </a:r>
            <a:r>
              <a:rPr lang="en-US" altLang="en-US" sz="1800" dirty="0"/>
              <a:t> (strain rate) will be constant, in other words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the strain versus time curve will be linear.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What happens when a sudden constant strain is applied to a ideal liquid (dashpot)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The stress response will be very complex and is explained schematically</a:t>
            </a:r>
            <a:br>
              <a:rPr lang="en-US" altLang="en-US" sz="1800" dirty="0"/>
            </a:br>
            <a:r>
              <a:rPr lang="en-US" altLang="en-US" sz="1800" dirty="0"/>
              <a:t>below</a:t>
            </a:r>
          </a:p>
        </p:txBody>
      </p:sp>
      <p:grpSp>
        <p:nvGrpSpPr>
          <p:cNvPr id="12293" name="Group 20"/>
          <p:cNvGrpSpPr>
            <a:grpSpLocks/>
          </p:cNvGrpSpPr>
          <p:nvPr/>
        </p:nvGrpSpPr>
        <p:grpSpPr bwMode="auto">
          <a:xfrm>
            <a:off x="609600" y="3276600"/>
            <a:ext cx="1046163" cy="1981200"/>
            <a:chOff x="637" y="2064"/>
            <a:chExt cx="451" cy="762"/>
          </a:xfrm>
        </p:grpSpPr>
        <p:sp>
          <p:nvSpPr>
            <p:cNvPr id="12314" name="Freeform 7"/>
            <p:cNvSpPr>
              <a:spLocks/>
            </p:cNvSpPr>
            <p:nvPr/>
          </p:nvSpPr>
          <p:spPr bwMode="auto">
            <a:xfrm>
              <a:off x="637" y="2274"/>
              <a:ext cx="451" cy="372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163 h 562"/>
                <a:gd name="T4" fmla="*/ 84 w 1042"/>
                <a:gd name="T5" fmla="*/ 163 h 562"/>
                <a:gd name="T6" fmla="*/ 84 w 1042"/>
                <a:gd name="T7" fmla="*/ 2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Rectangle 8"/>
            <p:cNvSpPr>
              <a:spLocks noChangeArrowheads="1"/>
            </p:cNvSpPr>
            <p:nvPr/>
          </p:nvSpPr>
          <p:spPr bwMode="auto">
            <a:xfrm>
              <a:off x="688" y="2423"/>
              <a:ext cx="356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2316" name="Rectangle 9"/>
            <p:cNvSpPr>
              <a:spLocks noChangeArrowheads="1"/>
            </p:cNvSpPr>
            <p:nvPr/>
          </p:nvSpPr>
          <p:spPr bwMode="auto">
            <a:xfrm>
              <a:off x="858" y="2247"/>
              <a:ext cx="24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2317" name="Rectangle 10"/>
            <p:cNvSpPr>
              <a:spLocks noChangeArrowheads="1"/>
            </p:cNvSpPr>
            <p:nvPr/>
          </p:nvSpPr>
          <p:spPr bwMode="auto">
            <a:xfrm>
              <a:off x="849" y="2650"/>
              <a:ext cx="15" cy="1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2318" name="Line 16"/>
            <p:cNvSpPr>
              <a:spLocks noChangeShapeType="1"/>
            </p:cNvSpPr>
            <p:nvPr/>
          </p:nvSpPr>
          <p:spPr bwMode="auto">
            <a:xfrm>
              <a:off x="871" y="2064"/>
              <a:ext cx="0" cy="14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94661D-9069-442C-A49A-DA9A4FED139F}"/>
              </a:ext>
            </a:extLst>
          </p:cNvPr>
          <p:cNvGrpSpPr/>
          <p:nvPr/>
        </p:nvGrpSpPr>
        <p:grpSpPr>
          <a:xfrm>
            <a:off x="2126456" y="3003071"/>
            <a:ext cx="6172200" cy="2095500"/>
            <a:chOff x="2133600" y="3048000"/>
            <a:chExt cx="6172200" cy="2095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ECF03D-4A46-4464-9402-B112E0728DB4}"/>
                </a:ext>
              </a:extLst>
            </p:cNvPr>
            <p:cNvGrpSpPr/>
            <p:nvPr/>
          </p:nvGrpSpPr>
          <p:grpSpPr>
            <a:xfrm>
              <a:off x="2133600" y="3048000"/>
              <a:ext cx="6172200" cy="1676400"/>
              <a:chOff x="2133600" y="3048000"/>
              <a:chExt cx="6172200" cy="1676400"/>
            </a:xfrm>
          </p:grpSpPr>
          <p:graphicFrame>
            <p:nvGraphicFramePr>
              <p:cNvPr id="12294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5204087"/>
                  </p:ext>
                </p:extLst>
              </p:nvPr>
            </p:nvGraphicFramePr>
            <p:xfrm>
              <a:off x="5943600" y="3200400"/>
              <a:ext cx="2362200" cy="995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8" name="Equation" r:id="rId4" imgW="482391" imgH="203112" progId="Equation.3">
                      <p:embed/>
                    </p:oleObj>
                  </mc:Choice>
                  <mc:Fallback>
                    <p:oleObj name="Equation" r:id="rId4" imgW="482391" imgH="203112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43600" y="3200400"/>
                            <a:ext cx="2362200" cy="995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B1456FA-A4BD-444C-824E-150770A0F608}"/>
                  </a:ext>
                </a:extLst>
              </p:cNvPr>
              <p:cNvGrpSpPr/>
              <p:nvPr/>
            </p:nvGrpSpPr>
            <p:grpSpPr>
              <a:xfrm>
                <a:off x="2133600" y="3048000"/>
                <a:ext cx="3581400" cy="1676400"/>
                <a:chOff x="2133600" y="3048000"/>
                <a:chExt cx="3581400" cy="1676400"/>
              </a:xfrm>
            </p:grpSpPr>
            <p:sp>
              <p:nvSpPr>
                <p:cNvPr id="1229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819400" y="3124200"/>
                  <a:ext cx="0" cy="1600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6" name="Line 22"/>
                <p:cNvSpPr>
                  <a:spLocks noChangeShapeType="1"/>
                </p:cNvSpPr>
                <p:nvPr/>
              </p:nvSpPr>
              <p:spPr bwMode="auto">
                <a:xfrm>
                  <a:off x="2743200" y="4648200"/>
                  <a:ext cx="2971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7" name="Freeform 23"/>
                <p:cNvSpPr>
                  <a:spLocks/>
                </p:cNvSpPr>
                <p:nvPr/>
              </p:nvSpPr>
              <p:spPr bwMode="auto">
                <a:xfrm>
                  <a:off x="2819400" y="3810000"/>
                  <a:ext cx="2133600" cy="838200"/>
                </a:xfrm>
                <a:custGeom>
                  <a:avLst/>
                  <a:gdLst>
                    <a:gd name="T0" fmla="*/ 0 w 1344"/>
                    <a:gd name="T1" fmla="*/ 2147483647 h 528"/>
                    <a:gd name="T2" fmla="*/ 2147483647 w 1344"/>
                    <a:gd name="T3" fmla="*/ 2147483647 h 528"/>
                    <a:gd name="T4" fmla="*/ 2147483647 w 1344"/>
                    <a:gd name="T5" fmla="*/ 0 h 528"/>
                    <a:gd name="T6" fmla="*/ 2147483647 w 1344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344" h="528">
                      <a:moveTo>
                        <a:pt x="0" y="528"/>
                      </a:moveTo>
                      <a:lnTo>
                        <a:pt x="480" y="528"/>
                      </a:lnTo>
                      <a:lnTo>
                        <a:pt x="480" y="0"/>
                      </a:lnTo>
                      <a:lnTo>
                        <a:pt x="1344" y="0"/>
                      </a:lnTo>
                    </a:path>
                  </a:pathLst>
                </a:custGeom>
                <a:noFill/>
                <a:ln w="38100">
                  <a:solidFill>
                    <a:srgbClr val="00008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8" name="Line 24"/>
                <p:cNvSpPr>
                  <a:spLocks noChangeShapeType="1"/>
                </p:cNvSpPr>
                <p:nvPr/>
              </p:nvSpPr>
              <p:spPr bwMode="auto">
                <a:xfrm>
                  <a:off x="2819400" y="3810000"/>
                  <a:ext cx="762000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2299" name="Object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50656581"/>
                    </p:ext>
                  </p:extLst>
                </p:nvPr>
              </p:nvGraphicFramePr>
              <p:xfrm>
                <a:off x="2133600" y="3048000"/>
                <a:ext cx="641350" cy="411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09" name="Equation" r:id="rId6" imgW="317225" imgH="203024" progId="Equation.3">
                        <p:embed/>
                      </p:oleObj>
                    </mc:Choice>
                    <mc:Fallback>
                      <p:oleObj name="Equation" r:id="rId6" imgW="317225" imgH="203024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33600" y="3048000"/>
                              <a:ext cx="641350" cy="411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0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7155277"/>
                    </p:ext>
                  </p:extLst>
                </p:nvPr>
              </p:nvGraphicFramePr>
              <p:xfrm>
                <a:off x="2438400" y="3505200"/>
                <a:ext cx="358775" cy="4619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10" name="Equation" r:id="rId8" imgW="152400" imgH="199935" progId="Equation.3">
                        <p:embed/>
                      </p:oleObj>
                    </mc:Choice>
                    <mc:Fallback>
                      <p:oleObj name="Equation" r:id="rId8" imgW="152400" imgH="199935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38400" y="3505200"/>
                              <a:ext cx="358775" cy="4619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230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792970"/>
                </p:ext>
              </p:extLst>
            </p:nvPr>
          </p:nvGraphicFramePr>
          <p:xfrm>
            <a:off x="5638800" y="4724400"/>
            <a:ext cx="2222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1" name="Equation" r:id="rId10" imgW="88746" imgH="152136" progId="Equation.3">
                    <p:embed/>
                  </p:oleObj>
                </mc:Choice>
                <mc:Fallback>
                  <p:oleObj name="Equation" r:id="rId10" imgW="88746" imgH="15213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4724400"/>
                          <a:ext cx="2222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296537"/>
                </p:ext>
              </p:extLst>
            </p:nvPr>
          </p:nvGraphicFramePr>
          <p:xfrm>
            <a:off x="3581400" y="4572000"/>
            <a:ext cx="3492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2" name="Equation" r:id="rId12" imgW="114367" imgH="199935" progId="Equation.3">
                    <p:embed/>
                  </p:oleObj>
                </mc:Choice>
                <mc:Fallback>
                  <p:oleObj name="Equation" r:id="rId12" imgW="114367" imgH="19993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4572000"/>
                          <a:ext cx="3492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F80CB0-6B8A-40B4-8443-3ED5023AEE76}"/>
              </a:ext>
            </a:extLst>
          </p:cNvPr>
          <p:cNvGrpSpPr/>
          <p:nvPr/>
        </p:nvGrpSpPr>
        <p:grpSpPr>
          <a:xfrm>
            <a:off x="1974056" y="4648200"/>
            <a:ext cx="4357688" cy="2022525"/>
            <a:chOff x="1974056" y="4648200"/>
            <a:chExt cx="4357688" cy="2022525"/>
          </a:xfrm>
        </p:grpSpPr>
        <p:sp>
          <p:nvSpPr>
            <p:cNvPr id="12307" name="Line 33"/>
            <p:cNvSpPr>
              <a:spLocks noChangeShapeType="1"/>
            </p:cNvSpPr>
            <p:nvPr/>
          </p:nvSpPr>
          <p:spPr bwMode="auto">
            <a:xfrm>
              <a:off x="3581400" y="46482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369715-5E24-47A4-A938-07C1F308BF79}"/>
                </a:ext>
              </a:extLst>
            </p:cNvPr>
            <p:cNvGrpSpPr/>
            <p:nvPr/>
          </p:nvGrpSpPr>
          <p:grpSpPr>
            <a:xfrm>
              <a:off x="1974056" y="4880025"/>
              <a:ext cx="4357688" cy="1790700"/>
              <a:chOff x="1981200" y="4876800"/>
              <a:chExt cx="4357688" cy="1790700"/>
            </a:xfrm>
          </p:grpSpPr>
          <p:graphicFrame>
            <p:nvGraphicFramePr>
              <p:cNvPr id="12308" name="Object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8003489"/>
                  </p:ext>
                </p:extLst>
              </p:nvPr>
            </p:nvGraphicFramePr>
            <p:xfrm>
              <a:off x="3581400" y="6096000"/>
              <a:ext cx="349250" cy="571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13" name="Equation" r:id="rId14" imgW="114367" imgH="199935" progId="Equation.3">
                      <p:embed/>
                    </p:oleObj>
                  </mc:Choice>
                  <mc:Fallback>
                    <p:oleObj name="Equation" r:id="rId14" imgW="114367" imgH="199935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400" y="6096000"/>
                            <a:ext cx="349250" cy="571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C0FB43C-4EF9-4E61-B63F-D19151921EC9}"/>
                  </a:ext>
                </a:extLst>
              </p:cNvPr>
              <p:cNvGrpSpPr/>
              <p:nvPr/>
            </p:nvGrpSpPr>
            <p:grpSpPr>
              <a:xfrm>
                <a:off x="1981200" y="4876800"/>
                <a:ext cx="4357688" cy="1752600"/>
                <a:chOff x="1981200" y="4876800"/>
                <a:chExt cx="4357688" cy="1752600"/>
              </a:xfrm>
            </p:grpSpPr>
            <p:sp>
              <p:nvSpPr>
                <p:cNvPr id="1230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19400" y="4953000"/>
                  <a:ext cx="0" cy="1600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4" name="Line 30"/>
                <p:cNvSpPr>
                  <a:spLocks noChangeShapeType="1"/>
                </p:cNvSpPr>
                <p:nvPr/>
              </p:nvSpPr>
              <p:spPr bwMode="auto">
                <a:xfrm>
                  <a:off x="2743200" y="6172200"/>
                  <a:ext cx="2971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2305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51546828"/>
                    </p:ext>
                  </p:extLst>
                </p:nvPr>
              </p:nvGraphicFramePr>
              <p:xfrm>
                <a:off x="1981200" y="4876800"/>
                <a:ext cx="857250" cy="508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14" name="Equation" r:id="rId16" imgW="342751" imgH="203112" progId="Equation.3">
                        <p:embed/>
                      </p:oleObj>
                    </mc:Choice>
                    <mc:Fallback>
                      <p:oleObj name="Equation" r:id="rId16" imgW="342751" imgH="203112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1200" y="4876800"/>
                              <a:ext cx="857250" cy="508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6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07544283"/>
                    </p:ext>
                  </p:extLst>
                </p:nvPr>
              </p:nvGraphicFramePr>
              <p:xfrm>
                <a:off x="5791200" y="6248400"/>
                <a:ext cx="22225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15" name="Equation" r:id="rId18" imgW="88746" imgH="152136" progId="Equation.3">
                        <p:embed/>
                      </p:oleObj>
                    </mc:Choice>
                    <mc:Fallback>
                      <p:oleObj name="Equation" r:id="rId18" imgW="88746" imgH="152136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91200" y="6248400"/>
                              <a:ext cx="222250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09" name="Freeform 38"/>
                <p:cNvSpPr>
                  <a:spLocks/>
                </p:cNvSpPr>
                <p:nvPr/>
              </p:nvSpPr>
              <p:spPr bwMode="auto">
                <a:xfrm>
                  <a:off x="2819400" y="5181600"/>
                  <a:ext cx="2057400" cy="990600"/>
                </a:xfrm>
                <a:custGeom>
                  <a:avLst/>
                  <a:gdLst>
                    <a:gd name="T0" fmla="*/ 0 w 1296"/>
                    <a:gd name="T1" fmla="*/ 2147483647 h 480"/>
                    <a:gd name="T2" fmla="*/ 2147483647 w 1296"/>
                    <a:gd name="T3" fmla="*/ 2147483647 h 480"/>
                    <a:gd name="T4" fmla="*/ 2147483647 w 1296"/>
                    <a:gd name="T5" fmla="*/ 0 h 480"/>
                    <a:gd name="T6" fmla="*/ 2147483647 w 1296"/>
                    <a:gd name="T7" fmla="*/ 2147483647 h 480"/>
                    <a:gd name="T8" fmla="*/ 2147483647 w 1296"/>
                    <a:gd name="T9" fmla="*/ 2147483647 h 4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6" h="480">
                      <a:moveTo>
                        <a:pt x="0" y="480"/>
                      </a:moveTo>
                      <a:lnTo>
                        <a:pt x="480" y="480"/>
                      </a:lnTo>
                      <a:lnTo>
                        <a:pt x="480" y="0"/>
                      </a:lnTo>
                      <a:lnTo>
                        <a:pt x="480" y="480"/>
                      </a:lnTo>
                      <a:lnTo>
                        <a:pt x="1296" y="48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2310" name="Object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69408226"/>
                    </p:ext>
                  </p:extLst>
                </p:nvPr>
              </p:nvGraphicFramePr>
              <p:xfrm>
                <a:off x="4800600" y="5181600"/>
                <a:ext cx="1538288" cy="576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16" name="Equation" r:id="rId19" imgW="1054100" imgH="393700" progId="Equation.3">
                        <p:embed/>
                      </p:oleObj>
                    </mc:Choice>
                    <mc:Fallback>
                      <p:oleObj name="Equation" r:id="rId19" imgW="1054100" imgH="393700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600" y="5181600"/>
                              <a:ext cx="1538288" cy="576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1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419600" y="5638800"/>
                  <a:ext cx="381000" cy="457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2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048000" y="5562600"/>
                  <a:ext cx="1600200" cy="533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3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733800" y="5410200"/>
                  <a:ext cx="990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E7BC9A-B127-4FCC-8215-098245A442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133600" y="381000"/>
            <a:ext cx="420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Behavior of a Ideal Liquid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593725" y="1255713"/>
            <a:ext cx="4073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 After application of a constant stress </a:t>
            </a:r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4572000" y="1219200"/>
          <a:ext cx="4365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3" imgW="190500" imgH="228600" progId="Equation.3">
                  <p:embed/>
                </p:oleObj>
              </mc:Choice>
              <mc:Fallback>
                <p:oleObj name="Equation" r:id="rId3" imgW="19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19200"/>
                        <a:ext cx="4365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7"/>
          <p:cNvGrpSpPr>
            <a:grpSpLocks/>
          </p:cNvGrpSpPr>
          <p:nvPr/>
        </p:nvGrpSpPr>
        <p:grpSpPr bwMode="auto">
          <a:xfrm>
            <a:off x="838200" y="2057400"/>
            <a:ext cx="1046163" cy="1981200"/>
            <a:chOff x="637" y="2064"/>
            <a:chExt cx="451" cy="762"/>
          </a:xfrm>
        </p:grpSpPr>
        <p:sp>
          <p:nvSpPr>
            <p:cNvPr id="13337" name="Freeform 8"/>
            <p:cNvSpPr>
              <a:spLocks/>
            </p:cNvSpPr>
            <p:nvPr/>
          </p:nvSpPr>
          <p:spPr bwMode="auto">
            <a:xfrm>
              <a:off x="637" y="2274"/>
              <a:ext cx="451" cy="372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163 h 562"/>
                <a:gd name="T4" fmla="*/ 84 w 1042"/>
                <a:gd name="T5" fmla="*/ 163 h 562"/>
                <a:gd name="T6" fmla="*/ 84 w 1042"/>
                <a:gd name="T7" fmla="*/ 2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Rectangle 9"/>
            <p:cNvSpPr>
              <a:spLocks noChangeArrowheads="1"/>
            </p:cNvSpPr>
            <p:nvPr/>
          </p:nvSpPr>
          <p:spPr bwMode="auto">
            <a:xfrm>
              <a:off x="688" y="2423"/>
              <a:ext cx="356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3339" name="Rectangle 10"/>
            <p:cNvSpPr>
              <a:spLocks noChangeArrowheads="1"/>
            </p:cNvSpPr>
            <p:nvPr/>
          </p:nvSpPr>
          <p:spPr bwMode="auto">
            <a:xfrm>
              <a:off x="858" y="2247"/>
              <a:ext cx="24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3340" name="Rectangle 11"/>
            <p:cNvSpPr>
              <a:spLocks noChangeArrowheads="1"/>
            </p:cNvSpPr>
            <p:nvPr/>
          </p:nvSpPr>
          <p:spPr bwMode="auto">
            <a:xfrm>
              <a:off x="849" y="2650"/>
              <a:ext cx="15" cy="17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3341" name="Line 12"/>
            <p:cNvSpPr>
              <a:spLocks noChangeShapeType="1"/>
            </p:cNvSpPr>
            <p:nvPr/>
          </p:nvSpPr>
          <p:spPr bwMode="auto">
            <a:xfrm>
              <a:off x="871" y="2064"/>
              <a:ext cx="0" cy="14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319" name="Object 13"/>
          <p:cNvGraphicFramePr>
            <a:graphicFrameLocks noChangeAspect="1"/>
          </p:cNvGraphicFramePr>
          <p:nvPr/>
        </p:nvGraphicFramePr>
        <p:xfrm>
          <a:off x="1447800" y="1828800"/>
          <a:ext cx="4365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4365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Line 14"/>
          <p:cNvSpPr>
            <a:spLocks noChangeShapeType="1"/>
          </p:cNvSpPr>
          <p:nvPr/>
        </p:nvSpPr>
        <p:spPr bwMode="auto">
          <a:xfrm flipV="1">
            <a:off x="3505200" y="1828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5"/>
          <p:cNvSpPr>
            <a:spLocks noChangeShapeType="1"/>
          </p:cNvSpPr>
          <p:nvPr/>
        </p:nvSpPr>
        <p:spPr bwMode="auto">
          <a:xfrm>
            <a:off x="3276600" y="3581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6"/>
          <p:cNvSpPr>
            <a:spLocks noChangeShapeType="1"/>
          </p:cNvSpPr>
          <p:nvPr/>
        </p:nvSpPr>
        <p:spPr bwMode="auto">
          <a:xfrm flipV="1">
            <a:off x="3505200" y="4114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7"/>
          <p:cNvSpPr>
            <a:spLocks noChangeShapeType="1"/>
          </p:cNvSpPr>
          <p:nvPr/>
        </p:nvSpPr>
        <p:spPr bwMode="auto">
          <a:xfrm>
            <a:off x="3352800" y="5867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Freeform 19"/>
          <p:cNvSpPr>
            <a:spLocks/>
          </p:cNvSpPr>
          <p:nvPr/>
        </p:nvSpPr>
        <p:spPr bwMode="auto">
          <a:xfrm>
            <a:off x="3505200" y="2438400"/>
            <a:ext cx="3200400" cy="1143000"/>
          </a:xfrm>
          <a:custGeom>
            <a:avLst/>
            <a:gdLst>
              <a:gd name="T0" fmla="*/ 0 w 2016"/>
              <a:gd name="T1" fmla="*/ 2147483647 h 624"/>
              <a:gd name="T2" fmla="*/ 2147483647 w 2016"/>
              <a:gd name="T3" fmla="*/ 2147483647 h 624"/>
              <a:gd name="T4" fmla="*/ 2147483647 w 2016"/>
              <a:gd name="T5" fmla="*/ 0 h 624"/>
              <a:gd name="T6" fmla="*/ 2147483647 w 2016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6" h="624">
                <a:moveTo>
                  <a:pt x="0" y="624"/>
                </a:moveTo>
                <a:lnTo>
                  <a:pt x="576" y="624"/>
                </a:lnTo>
                <a:lnTo>
                  <a:pt x="576" y="0"/>
                </a:lnTo>
                <a:lnTo>
                  <a:pt x="2016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21"/>
          <p:cNvSpPr>
            <a:spLocks noChangeShapeType="1"/>
          </p:cNvSpPr>
          <p:nvPr/>
        </p:nvSpPr>
        <p:spPr bwMode="auto">
          <a:xfrm>
            <a:off x="4419600" y="3657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22"/>
          <p:cNvSpPr>
            <a:spLocks noChangeShapeType="1"/>
          </p:cNvSpPr>
          <p:nvPr/>
        </p:nvSpPr>
        <p:spPr bwMode="auto">
          <a:xfrm flipV="1">
            <a:off x="4419600" y="3886200"/>
            <a:ext cx="21336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27" name="Object 23"/>
          <p:cNvGraphicFramePr>
            <a:graphicFrameLocks noChangeAspect="1"/>
          </p:cNvGraphicFramePr>
          <p:nvPr/>
        </p:nvGraphicFramePr>
        <p:xfrm>
          <a:off x="2971800" y="2286000"/>
          <a:ext cx="4365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6" imgW="190500" imgH="228600" progId="Equation.3">
                  <p:embed/>
                </p:oleObj>
              </mc:Choice>
              <mc:Fallback>
                <p:oleObj name="Equation" r:id="rId6" imgW="1905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4365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24"/>
          <p:cNvGraphicFramePr>
            <a:graphicFrameLocks noChangeAspect="1"/>
          </p:cNvGraphicFramePr>
          <p:nvPr/>
        </p:nvGraphicFramePr>
        <p:xfrm>
          <a:off x="2590800" y="1676400"/>
          <a:ext cx="7858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7" imgW="342751" imgH="203112" progId="Equation.3">
                  <p:embed/>
                </p:oleObj>
              </mc:Choice>
              <mc:Fallback>
                <p:oleObj name="Equation" r:id="rId7" imgW="342751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7858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25"/>
          <p:cNvGraphicFramePr>
            <a:graphicFrameLocks noChangeAspect="1"/>
          </p:cNvGraphicFramePr>
          <p:nvPr/>
        </p:nvGraphicFramePr>
        <p:xfrm>
          <a:off x="7391400" y="3657600"/>
          <a:ext cx="2047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9" imgW="88746" imgH="152136" progId="Equation.3">
                  <p:embed/>
                </p:oleObj>
              </mc:Choice>
              <mc:Fallback>
                <p:oleObj name="Equation" r:id="rId9" imgW="88746" imgH="15213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657600"/>
                        <a:ext cx="2047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Line 27"/>
          <p:cNvSpPr>
            <a:spLocks noChangeShapeType="1"/>
          </p:cNvSpPr>
          <p:nvPr/>
        </p:nvSpPr>
        <p:spPr bwMode="auto">
          <a:xfrm flipH="1">
            <a:off x="3505200" y="2438400"/>
            <a:ext cx="914400" cy="0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31" name="Object 28"/>
          <p:cNvGraphicFramePr>
            <a:graphicFrameLocks noChangeAspect="1"/>
          </p:cNvGraphicFramePr>
          <p:nvPr/>
        </p:nvGraphicFramePr>
        <p:xfrm>
          <a:off x="4495800" y="3505200"/>
          <a:ext cx="3222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11" imgW="114367" imgH="199935" progId="Equation.3">
                  <p:embed/>
                </p:oleObj>
              </mc:Choice>
              <mc:Fallback>
                <p:oleObj name="Equation" r:id="rId11" imgW="114367" imgH="1999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05200"/>
                        <a:ext cx="3222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9"/>
          <p:cNvGraphicFramePr>
            <a:graphicFrameLocks noChangeAspect="1"/>
          </p:cNvGraphicFramePr>
          <p:nvPr/>
        </p:nvGraphicFramePr>
        <p:xfrm>
          <a:off x="2667000" y="4114800"/>
          <a:ext cx="8397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13" imgW="317225" imgH="203024" progId="Equation.3">
                  <p:embed/>
                </p:oleObj>
              </mc:Choice>
              <mc:Fallback>
                <p:oleObj name="Equation" r:id="rId13" imgW="317225" imgH="2030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8397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30"/>
          <p:cNvGraphicFramePr>
            <a:graphicFrameLocks noChangeAspect="1"/>
          </p:cNvGraphicFramePr>
          <p:nvPr/>
        </p:nvGraphicFramePr>
        <p:xfrm>
          <a:off x="7162800" y="5943600"/>
          <a:ext cx="2047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15" imgW="88746" imgH="152136" progId="Equation.3">
                  <p:embed/>
                </p:oleObj>
              </mc:Choice>
              <mc:Fallback>
                <p:oleObj name="Equation" r:id="rId15" imgW="88746" imgH="15213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943600"/>
                        <a:ext cx="2047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Freeform 32"/>
          <p:cNvSpPr>
            <a:spLocks/>
          </p:cNvSpPr>
          <p:nvPr/>
        </p:nvSpPr>
        <p:spPr bwMode="auto">
          <a:xfrm>
            <a:off x="5867400" y="4648200"/>
            <a:ext cx="457200" cy="228600"/>
          </a:xfrm>
          <a:custGeom>
            <a:avLst/>
            <a:gdLst>
              <a:gd name="T0" fmla="*/ 0 w 480"/>
              <a:gd name="T1" fmla="*/ 0 h 240"/>
              <a:gd name="T2" fmla="*/ 2147483647 w 480"/>
              <a:gd name="T3" fmla="*/ 2147483647 h 240"/>
              <a:gd name="T4" fmla="*/ 2147483647 w 480"/>
              <a:gd name="T5" fmla="*/ 2147483647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240">
                <a:moveTo>
                  <a:pt x="0" y="0"/>
                </a:moveTo>
                <a:cubicBezTo>
                  <a:pt x="56" y="76"/>
                  <a:pt x="112" y="152"/>
                  <a:pt x="192" y="192"/>
                </a:cubicBezTo>
                <a:cubicBezTo>
                  <a:pt x="272" y="232"/>
                  <a:pt x="376" y="236"/>
                  <a:pt x="48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3"/>
          <p:cNvSpPr txBox="1">
            <a:spLocks noChangeArrowheads="1"/>
          </p:cNvSpPr>
          <p:nvPr/>
        </p:nvSpPr>
        <p:spPr bwMode="auto">
          <a:xfrm>
            <a:off x="6461125" y="4227513"/>
            <a:ext cx="21907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Why a straight line?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what is the slope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line?</a:t>
            </a:r>
          </a:p>
        </p:txBody>
      </p:sp>
      <p:sp>
        <p:nvSpPr>
          <p:cNvPr id="13336" name="Text Box 34"/>
          <p:cNvSpPr txBox="1">
            <a:spLocks noChangeArrowheads="1"/>
          </p:cNvSpPr>
          <p:nvPr/>
        </p:nvSpPr>
        <p:spPr bwMode="auto">
          <a:xfrm>
            <a:off x="6553200" y="5246914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See slide 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F7EE94-7E08-4E93-AB1B-E4A7943625A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895600" y="304800"/>
            <a:ext cx="345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OTHER MODELS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563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u="sng"/>
              <a:t>Maxwell Model (viscoelastic liquid)</a:t>
            </a:r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4679950" y="1644650"/>
            <a:ext cx="2798763" cy="4333875"/>
            <a:chOff x="190" y="1051"/>
            <a:chExt cx="2062" cy="2985"/>
          </a:xfrm>
        </p:grpSpPr>
        <p:grpSp>
          <p:nvGrpSpPr>
            <p:cNvPr id="14343" name="Group 7"/>
            <p:cNvGrpSpPr>
              <a:grpSpLocks/>
            </p:cNvGrpSpPr>
            <p:nvPr/>
          </p:nvGrpSpPr>
          <p:grpSpPr bwMode="auto">
            <a:xfrm>
              <a:off x="760" y="1393"/>
              <a:ext cx="1042" cy="2643"/>
              <a:chOff x="571" y="788"/>
              <a:chExt cx="1042" cy="2643"/>
            </a:xfrm>
          </p:grpSpPr>
          <p:grpSp>
            <p:nvGrpSpPr>
              <p:cNvPr id="14355" name="Group 8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14362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4363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4364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4365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4366" name="Oval 13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4367" name="Oval 14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4368" name="Oval 15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14356" name="Rectangle 16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4357" name="Rectangle 17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4358" name="Freeform 18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Rectangle 19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4360" name="Rectangle 20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4361" name="Rectangle 21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14344" name="Line 22"/>
            <p:cNvSpPr>
              <a:spLocks noChangeShapeType="1"/>
            </p:cNvSpPr>
            <p:nvPr/>
          </p:nvSpPr>
          <p:spPr bwMode="auto">
            <a:xfrm>
              <a:off x="1306" y="1057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Text Box 23"/>
            <p:cNvSpPr txBox="1">
              <a:spLocks noChangeArrowheads="1"/>
            </p:cNvSpPr>
            <p:nvPr/>
          </p:nvSpPr>
          <p:spPr bwMode="auto">
            <a:xfrm>
              <a:off x="1816" y="1823"/>
              <a:ext cx="352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graphicFrame>
          <p:nvGraphicFramePr>
            <p:cNvPr id="14346" name="Object 24"/>
            <p:cNvGraphicFramePr>
              <a:graphicFrameLocks noChangeAspect="1"/>
            </p:cNvGraphicFramePr>
            <p:nvPr/>
          </p:nvGraphicFramePr>
          <p:xfrm>
            <a:off x="1411" y="1051"/>
            <a:ext cx="35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9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051"/>
                          <a:ext cx="35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25"/>
            <p:cNvGraphicFramePr>
              <a:graphicFrameLocks noChangeAspect="1"/>
            </p:cNvGraphicFramePr>
            <p:nvPr/>
          </p:nvGraphicFramePr>
          <p:xfrm>
            <a:off x="1893" y="2998"/>
            <a:ext cx="35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0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998"/>
                          <a:ext cx="359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Line 26"/>
            <p:cNvSpPr>
              <a:spLocks noChangeShapeType="1"/>
            </p:cNvSpPr>
            <p:nvPr/>
          </p:nvSpPr>
          <p:spPr bwMode="auto">
            <a:xfrm>
              <a:off x="190" y="3660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27"/>
            <p:cNvSpPr>
              <a:spLocks noChangeShapeType="1"/>
            </p:cNvSpPr>
            <p:nvPr/>
          </p:nvSpPr>
          <p:spPr bwMode="auto">
            <a:xfrm>
              <a:off x="250" y="2676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28"/>
            <p:cNvSpPr>
              <a:spLocks noChangeShapeType="1"/>
            </p:cNvSpPr>
            <p:nvPr/>
          </p:nvSpPr>
          <p:spPr bwMode="auto">
            <a:xfrm>
              <a:off x="279" y="1657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29"/>
            <p:cNvSpPr>
              <a:spLocks noChangeShapeType="1"/>
            </p:cNvSpPr>
            <p:nvPr/>
          </p:nvSpPr>
          <p:spPr bwMode="auto">
            <a:xfrm>
              <a:off x="401" y="1677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30"/>
            <p:cNvSpPr>
              <a:spLocks noChangeShapeType="1"/>
            </p:cNvSpPr>
            <p:nvPr/>
          </p:nvSpPr>
          <p:spPr bwMode="auto">
            <a:xfrm>
              <a:off x="388" y="2663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353" name="Object 31"/>
            <p:cNvGraphicFramePr>
              <a:graphicFrameLocks noChangeAspect="1"/>
            </p:cNvGraphicFramePr>
            <p:nvPr/>
          </p:nvGraphicFramePr>
          <p:xfrm>
            <a:off x="347" y="2845"/>
            <a:ext cx="41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1" name="Equation" r:id="rId7" imgW="177646" imgH="228402" progId="Equation.3">
                    <p:embed/>
                  </p:oleObj>
                </mc:Choice>
                <mc:Fallback>
                  <p:oleObj name="Equation" r:id="rId7" imgW="177646" imgH="22840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845"/>
                          <a:ext cx="41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32"/>
            <p:cNvGraphicFramePr>
              <a:graphicFrameLocks noChangeAspect="1"/>
            </p:cNvGraphicFramePr>
            <p:nvPr/>
          </p:nvGraphicFramePr>
          <p:xfrm>
            <a:off x="362" y="1890"/>
            <a:ext cx="3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2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890"/>
                          <a:ext cx="38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2" name="Object 33"/>
          <p:cNvGraphicFramePr>
            <a:graphicFrameLocks noChangeAspect="1"/>
          </p:cNvGraphicFramePr>
          <p:nvPr/>
        </p:nvGraphicFramePr>
        <p:xfrm>
          <a:off x="1270000" y="2027238"/>
          <a:ext cx="1962150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11" imgW="711200" imgH="965200" progId="Equation.3">
                  <p:embed/>
                </p:oleObj>
              </mc:Choice>
              <mc:Fallback>
                <p:oleObj name="Equation" r:id="rId11" imgW="711200" imgH="965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027238"/>
                        <a:ext cx="1962150" cy="2843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282C3C-E2C1-4161-9F06-DD3DA672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C9253-67E4-4BA8-BC76-0A05585CA1E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2018D-A789-4F19-A7E5-5E423B0D9E39}"/>
              </a:ext>
            </a:extLst>
          </p:cNvPr>
          <p:cNvSpPr txBox="1"/>
          <p:nvPr/>
        </p:nvSpPr>
        <p:spPr>
          <a:xfrm>
            <a:off x="707093" y="69424"/>
            <a:ext cx="809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Strain of a Maxwell after application of a constant stress</a:t>
            </a:r>
            <a:r>
              <a:rPr lang="en-US" sz="2800" dirty="0"/>
              <a:t> 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AC82B1-35B0-4D40-A089-6E556C5BDBD2}"/>
              </a:ext>
            </a:extLst>
          </p:cNvPr>
          <p:cNvGrpSpPr/>
          <p:nvPr/>
        </p:nvGrpSpPr>
        <p:grpSpPr>
          <a:xfrm>
            <a:off x="3059382" y="649105"/>
            <a:ext cx="5312774" cy="3552189"/>
            <a:chOff x="1515301" y="868192"/>
            <a:chExt cx="5312774" cy="35521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5DD6F1-9525-450A-BF31-42763A024907}"/>
                </a:ext>
              </a:extLst>
            </p:cNvPr>
            <p:cNvGrpSpPr/>
            <p:nvPr/>
          </p:nvGrpSpPr>
          <p:grpSpPr>
            <a:xfrm>
              <a:off x="1515301" y="868192"/>
              <a:ext cx="5312774" cy="3552189"/>
              <a:chOff x="2871027" y="2704499"/>
              <a:chExt cx="4532366" cy="1926745"/>
            </a:xfrm>
          </p:grpSpPr>
          <p:sp>
            <p:nvSpPr>
              <p:cNvPr id="4" name="Line 26">
                <a:extLst>
                  <a:ext uri="{FF2B5EF4-FFF2-40B4-BE49-F238E27FC236}">
                    <a16:creationId xmlns:a16="http://schemas.microsoft.com/office/drawing/2014/main" id="{1F8CCDA8-4C37-441C-8C71-3D4030429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0000" y="4191000"/>
                <a:ext cx="35933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Freeform 30">
                <a:extLst>
                  <a:ext uri="{FF2B5EF4-FFF2-40B4-BE49-F238E27FC236}">
                    <a16:creationId xmlns:a16="http://schemas.microsoft.com/office/drawing/2014/main" id="{1740C77D-1C04-4AC8-BD4F-A5271D22F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600" y="3249386"/>
                <a:ext cx="1924240" cy="941615"/>
              </a:xfrm>
              <a:custGeom>
                <a:avLst/>
                <a:gdLst>
                  <a:gd name="T0" fmla="*/ 0 w 1248"/>
                  <a:gd name="T1" fmla="*/ 2147483647 h 624"/>
                  <a:gd name="T2" fmla="*/ 0 w 1248"/>
                  <a:gd name="T3" fmla="*/ 0 h 624"/>
                  <a:gd name="T4" fmla="*/ 2147483647 w 1248"/>
                  <a:gd name="T5" fmla="*/ 0 h 624"/>
                  <a:gd name="T6" fmla="*/ 2147483647 w 1248"/>
                  <a:gd name="T7" fmla="*/ 2147483647 h 6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48" h="624">
                    <a:moveTo>
                      <a:pt x="0" y="624"/>
                    </a:moveTo>
                    <a:lnTo>
                      <a:pt x="0" y="0"/>
                    </a:lnTo>
                    <a:lnTo>
                      <a:pt x="1248" y="0"/>
                    </a:lnTo>
                    <a:lnTo>
                      <a:pt x="1248" y="624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6" name="Object 35">
                <a:extLst>
                  <a:ext uri="{FF2B5EF4-FFF2-40B4-BE49-F238E27FC236}">
                    <a16:creationId xmlns:a16="http://schemas.microsoft.com/office/drawing/2014/main" id="{1FC45595-29EA-44E4-B0D3-E25CDEFC0A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205220"/>
                  </p:ext>
                </p:extLst>
              </p:nvPr>
            </p:nvGraphicFramePr>
            <p:xfrm>
              <a:off x="2871027" y="2704499"/>
              <a:ext cx="938973" cy="4009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3" name="Equation" r:id="rId3" imgW="342751" imgH="203112" progId="Equation.DSMT4">
                      <p:embed/>
                    </p:oleObj>
                  </mc:Choice>
                  <mc:Fallback>
                    <p:oleObj name="Equation" r:id="rId3" imgW="342751" imgH="203112" progId="Equation.DSMT4">
                      <p:embed/>
                      <p:pic>
                        <p:nvPicPr>
                          <p:cNvPr id="10261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1027" y="2704499"/>
                            <a:ext cx="938973" cy="4009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36">
                <a:extLst>
                  <a:ext uri="{FF2B5EF4-FFF2-40B4-BE49-F238E27FC236}">
                    <a16:creationId xmlns:a16="http://schemas.microsoft.com/office/drawing/2014/main" id="{75615059-4747-49EA-A4A1-B529766DA2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9328984"/>
                  </p:ext>
                </p:extLst>
              </p:nvPr>
            </p:nvGraphicFramePr>
            <p:xfrm>
              <a:off x="7065865" y="4250244"/>
              <a:ext cx="2222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4" name="Equation" r:id="rId5" imgW="88746" imgH="152136" progId="Equation.3">
                      <p:embed/>
                    </p:oleObj>
                  </mc:Choice>
                  <mc:Fallback>
                    <p:oleObj name="Equation" r:id="rId5" imgW="88746" imgH="152136" progId="Equation.3">
                      <p:embed/>
                      <p:pic>
                        <p:nvPicPr>
                          <p:cNvPr id="10262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5865" y="4250244"/>
                            <a:ext cx="22225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45">
                <a:extLst>
                  <a:ext uri="{FF2B5EF4-FFF2-40B4-BE49-F238E27FC236}">
                    <a16:creationId xmlns:a16="http://schemas.microsoft.com/office/drawing/2014/main" id="{F7A4DA2B-6F22-4E82-92C1-4EDE5FCDF5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3500592"/>
                  </p:ext>
                </p:extLst>
              </p:nvPr>
            </p:nvGraphicFramePr>
            <p:xfrm>
              <a:off x="5262973" y="2763330"/>
              <a:ext cx="566327" cy="463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5" name="Equation" r:id="rId7" imgW="161841" imgH="199935" progId="Equation.3">
                      <p:embed/>
                    </p:oleObj>
                  </mc:Choice>
                  <mc:Fallback>
                    <p:oleObj name="Equation" r:id="rId7" imgW="161841" imgH="199935" progId="Equation.3">
                      <p:embed/>
                      <p:pic>
                        <p:nvPicPr>
                          <p:cNvPr id="10271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2973" y="2763330"/>
                            <a:ext cx="566327" cy="463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3C73C7-B99B-439B-A8B7-AF3DDA5AF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20" y="1051231"/>
              <a:ext cx="0" cy="2741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E7D90F-C335-4653-92F2-F437497C7B25}"/>
                </a:ext>
              </a:extLst>
            </p:cNvPr>
            <p:cNvSpPr txBox="1"/>
            <p:nvPr/>
          </p:nvSpPr>
          <p:spPr>
            <a:xfrm>
              <a:off x="3414471" y="3698167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236314-7B76-4B22-BF57-13FFB3638483}"/>
                </a:ext>
              </a:extLst>
            </p:cNvPr>
            <p:cNvSpPr txBox="1"/>
            <p:nvPr/>
          </p:nvSpPr>
          <p:spPr>
            <a:xfrm>
              <a:off x="5634768" y="3647331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20B753-CA8C-455C-BEAC-98F27CE7B3C6}"/>
              </a:ext>
            </a:extLst>
          </p:cNvPr>
          <p:cNvGrpSpPr/>
          <p:nvPr/>
        </p:nvGrpSpPr>
        <p:grpSpPr>
          <a:xfrm>
            <a:off x="3152515" y="3581636"/>
            <a:ext cx="5421344" cy="3065969"/>
            <a:chOff x="1657120" y="3698167"/>
            <a:chExt cx="5421344" cy="306596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37F914-207F-46CC-92D9-AF605A6D34AF}"/>
                </a:ext>
              </a:extLst>
            </p:cNvPr>
            <p:cNvCxnSpPr>
              <a:cxnSpLocks/>
            </p:cNvCxnSpPr>
            <p:nvPr/>
          </p:nvCxnSpPr>
          <p:spPr>
            <a:xfrm>
              <a:off x="3379202" y="3714576"/>
              <a:ext cx="0" cy="253064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ACFC1E-BCBE-44E7-B41B-3507B2CE950D}"/>
                </a:ext>
              </a:extLst>
            </p:cNvPr>
            <p:cNvCxnSpPr>
              <a:cxnSpLocks/>
            </p:cNvCxnSpPr>
            <p:nvPr/>
          </p:nvCxnSpPr>
          <p:spPr>
            <a:xfrm>
              <a:off x="5634768" y="3698167"/>
              <a:ext cx="0" cy="25712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BD0331-D0CF-4CB5-A63D-B8E6B62BBBD5}"/>
                </a:ext>
              </a:extLst>
            </p:cNvPr>
            <p:cNvSpPr txBox="1"/>
            <p:nvPr/>
          </p:nvSpPr>
          <p:spPr>
            <a:xfrm>
              <a:off x="5578174" y="6302471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0E5819-BA07-49B6-9FB2-C5EDFA95875E}"/>
                </a:ext>
              </a:extLst>
            </p:cNvPr>
            <p:cNvSpPr txBox="1"/>
            <p:nvPr/>
          </p:nvSpPr>
          <p:spPr>
            <a:xfrm>
              <a:off x="3385891" y="6269449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0B9003D-1FE6-46CD-B41C-A77FDB8C7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20" y="4030134"/>
              <a:ext cx="0" cy="2691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D4AF49-F31D-4E73-AC50-FE3A4EEBE88F}"/>
                </a:ext>
              </a:extLst>
            </p:cNvPr>
            <p:cNvGrpSpPr/>
            <p:nvPr/>
          </p:nvGrpSpPr>
          <p:grpSpPr>
            <a:xfrm>
              <a:off x="1657120" y="3849985"/>
              <a:ext cx="5421344" cy="2770674"/>
              <a:chOff x="2965322" y="2816261"/>
              <a:chExt cx="4624988" cy="1502843"/>
            </a:xfrm>
          </p:grpSpPr>
          <p:sp>
            <p:nvSpPr>
              <p:cNvPr id="13" name="Line 26">
                <a:extLst>
                  <a:ext uri="{FF2B5EF4-FFF2-40B4-BE49-F238E27FC236}">
                    <a16:creationId xmlns:a16="http://schemas.microsoft.com/office/drawing/2014/main" id="{85920D9C-18D5-482D-9B90-99EE3FB01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5718" y="4115890"/>
                <a:ext cx="35933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5" name="Object 35">
                <a:extLst>
                  <a:ext uri="{FF2B5EF4-FFF2-40B4-BE49-F238E27FC236}">
                    <a16:creationId xmlns:a16="http://schemas.microsoft.com/office/drawing/2014/main" id="{D60063BC-647F-48CE-8653-8823C2DADF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615588"/>
                  </p:ext>
                </p:extLst>
              </p:nvPr>
            </p:nvGraphicFramePr>
            <p:xfrm>
              <a:off x="2965322" y="2816261"/>
              <a:ext cx="800396" cy="401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6" name="Equation" r:id="rId9" imgW="291960" imgH="203040" progId="Equation.DSMT4">
                      <p:embed/>
                    </p:oleObj>
                  </mc:Choice>
                  <mc:Fallback>
                    <p:oleObj name="Equation" r:id="rId9" imgW="291960" imgH="203040" progId="Equation.DSMT4">
                      <p:embed/>
                      <p:pic>
                        <p:nvPicPr>
                          <p:cNvPr id="6" name="Object 35">
                            <a:extLst>
                              <a:ext uri="{FF2B5EF4-FFF2-40B4-BE49-F238E27FC236}">
                                <a16:creationId xmlns:a16="http://schemas.microsoft.com/office/drawing/2014/main" id="{1FC45595-29EA-44E4-B0D3-E25CDEFC0AB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5322" y="2816261"/>
                            <a:ext cx="800396" cy="401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36">
                <a:extLst>
                  <a:ext uri="{FF2B5EF4-FFF2-40B4-BE49-F238E27FC236}">
                    <a16:creationId xmlns:a16="http://schemas.microsoft.com/office/drawing/2014/main" id="{AF6023C7-8EEB-4FA9-B94C-C6046AF4D0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4154127"/>
                  </p:ext>
                </p:extLst>
              </p:nvPr>
            </p:nvGraphicFramePr>
            <p:xfrm>
              <a:off x="7368060" y="3938104"/>
              <a:ext cx="2222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7" name="Equation" r:id="rId5" imgW="88746" imgH="152136" progId="Equation.3">
                      <p:embed/>
                    </p:oleObj>
                  </mc:Choice>
                  <mc:Fallback>
                    <p:oleObj name="Equation" r:id="rId5" imgW="88746" imgH="152136" progId="Equation.3">
                      <p:embed/>
                      <p:pic>
                        <p:nvPicPr>
                          <p:cNvPr id="7" name="Object 36">
                            <a:extLst>
                              <a:ext uri="{FF2B5EF4-FFF2-40B4-BE49-F238E27FC236}">
                                <a16:creationId xmlns:a16="http://schemas.microsoft.com/office/drawing/2014/main" id="{75615059-4747-49EA-A4A1-B529766DA2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68060" y="3938104"/>
                            <a:ext cx="22225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73088B-491E-4301-B4FD-991647351920}"/>
                </a:ext>
              </a:extLst>
            </p:cNvPr>
            <p:cNvSpPr txBox="1"/>
            <p:nvPr/>
          </p:nvSpPr>
          <p:spPr>
            <a:xfrm>
              <a:off x="4045069" y="4753351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solidFill>
                    <a:srgbClr val="FF0000"/>
                  </a:solidFill>
                </a:rPr>
                <a:t>??</a:t>
              </a:r>
            </a:p>
          </p:txBody>
        </p:sp>
      </p:grpSp>
      <p:grpSp>
        <p:nvGrpSpPr>
          <p:cNvPr id="38" name="Group 56">
            <a:extLst>
              <a:ext uri="{FF2B5EF4-FFF2-40B4-BE49-F238E27FC236}">
                <a16:creationId xmlns:a16="http://schemas.microsoft.com/office/drawing/2014/main" id="{06CD4FA1-7F1B-432E-BC67-E40FA7E136C5}"/>
              </a:ext>
            </a:extLst>
          </p:cNvPr>
          <p:cNvGrpSpPr>
            <a:grpSpLocks/>
          </p:cNvGrpSpPr>
          <p:nvPr/>
        </p:nvGrpSpPr>
        <p:grpSpPr bwMode="auto">
          <a:xfrm>
            <a:off x="212829" y="1184872"/>
            <a:ext cx="2871282" cy="3310319"/>
            <a:chOff x="403" y="1055"/>
            <a:chExt cx="1921" cy="2188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42FFECB9-9BDF-4C17-8178-440474274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1371"/>
              <a:ext cx="681" cy="1872"/>
              <a:chOff x="571" y="788"/>
              <a:chExt cx="1042" cy="2643"/>
            </a:xfrm>
          </p:grpSpPr>
          <p:grpSp>
            <p:nvGrpSpPr>
              <p:cNvPr id="55" name="Group 7">
                <a:extLst>
                  <a:ext uri="{FF2B5EF4-FFF2-40B4-BE49-F238E27FC236}">
                    <a16:creationId xmlns:a16="http://schemas.microsoft.com/office/drawing/2014/main" id="{B9E25AC6-FED7-43C8-88B7-413A89A6A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62" name="Oval 8">
                  <a:extLst>
                    <a:ext uri="{FF2B5EF4-FFF2-40B4-BE49-F238E27FC236}">
                      <a16:creationId xmlns:a16="http://schemas.microsoft.com/office/drawing/2014/main" id="{A4D79A02-2228-4AFC-AB30-DBD975CCD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63" name="Oval 9">
                  <a:extLst>
                    <a:ext uri="{FF2B5EF4-FFF2-40B4-BE49-F238E27FC236}">
                      <a16:creationId xmlns:a16="http://schemas.microsoft.com/office/drawing/2014/main" id="{4E590140-CEDC-43C8-862F-98C5BBDFD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64" name="Oval 10">
                  <a:extLst>
                    <a:ext uri="{FF2B5EF4-FFF2-40B4-BE49-F238E27FC236}">
                      <a16:creationId xmlns:a16="http://schemas.microsoft.com/office/drawing/2014/main" id="{FA8F0184-F1A4-4E71-9BFA-ABC3175BB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03A988A3-CB1A-47F3-80D3-C22DA51D6C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66" name="Oval 12">
                  <a:extLst>
                    <a:ext uri="{FF2B5EF4-FFF2-40B4-BE49-F238E27FC236}">
                      <a16:creationId xmlns:a16="http://schemas.microsoft.com/office/drawing/2014/main" id="{0321B0F5-2E57-4F2B-8C90-6B915CEBB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67" name="Oval 13">
                  <a:extLst>
                    <a:ext uri="{FF2B5EF4-FFF2-40B4-BE49-F238E27FC236}">
                      <a16:creationId xmlns:a16="http://schemas.microsoft.com/office/drawing/2014/main" id="{903BEEE4-16F5-4374-9D3B-37F5AF6C2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68" name="Oval 14">
                  <a:extLst>
                    <a:ext uri="{FF2B5EF4-FFF2-40B4-BE49-F238E27FC236}">
                      <a16:creationId xmlns:a16="http://schemas.microsoft.com/office/drawing/2014/main" id="{23FC5BE0-02F5-405E-8DF2-E01F1C607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FB0C8D4F-3146-430B-A692-ED4F88214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00C55F22-59A5-4C09-9C7F-9FDF703AA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58" name="Freeform 17">
                <a:extLst>
                  <a:ext uri="{FF2B5EF4-FFF2-40B4-BE49-F238E27FC236}">
                    <a16:creationId xmlns:a16="http://schemas.microsoft.com/office/drawing/2014/main" id="{209A3DED-002C-4547-8AFB-603E63CE8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8">
                <a:extLst>
                  <a:ext uri="{FF2B5EF4-FFF2-40B4-BE49-F238E27FC236}">
                    <a16:creationId xmlns:a16="http://schemas.microsoft.com/office/drawing/2014/main" id="{FBBD5B4B-046D-421E-9F34-C487AE05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0259476B-DBE7-48AB-A6CE-E1CA1FC1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61" name="Rectangle 20">
                <a:extLst>
                  <a:ext uri="{FF2B5EF4-FFF2-40B4-BE49-F238E27FC236}">
                    <a16:creationId xmlns:a16="http://schemas.microsoft.com/office/drawing/2014/main" id="{B0DAE015-2EA0-4010-8AC8-A8670F3E0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40" name="Line 21">
              <a:extLst>
                <a:ext uri="{FF2B5EF4-FFF2-40B4-BE49-F238E27FC236}">
                  <a16:creationId xmlns:a16="http://schemas.microsoft.com/office/drawing/2014/main" id="{6E627EE4-657B-4611-B65F-B1A37D707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1133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BBAD9A3E-DE8A-45D3-8C46-7ABD3CC04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167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graphicFrame>
          <p:nvGraphicFramePr>
            <p:cNvPr id="42" name="Object 23">
              <a:extLst>
                <a:ext uri="{FF2B5EF4-FFF2-40B4-BE49-F238E27FC236}">
                  <a16:creationId xmlns:a16="http://schemas.microsoft.com/office/drawing/2014/main" id="{5B31E084-F347-46D5-93E3-2CB6996C39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2" y="1055"/>
            <a:ext cx="29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8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1640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1055"/>
                          <a:ext cx="294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4">
              <a:extLst>
                <a:ext uri="{FF2B5EF4-FFF2-40B4-BE49-F238E27FC236}">
                  <a16:creationId xmlns:a16="http://schemas.microsoft.com/office/drawing/2014/main" id="{4739BF0D-D705-4FC1-8A47-124CA6DEC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7" y="2508"/>
            <a:ext cx="23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9" name="Equation" r:id="rId13" imgW="152268" imgH="164957" progId="Equation.3">
                    <p:embed/>
                  </p:oleObj>
                </mc:Choice>
                <mc:Fallback>
                  <p:oleObj name="Equation" r:id="rId13" imgW="152268" imgH="164957" progId="Equation.3">
                    <p:embed/>
                    <p:pic>
                      <p:nvPicPr>
                        <p:cNvPr id="1640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508"/>
                          <a:ext cx="23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25">
              <a:extLst>
                <a:ext uri="{FF2B5EF4-FFF2-40B4-BE49-F238E27FC236}">
                  <a16:creationId xmlns:a16="http://schemas.microsoft.com/office/drawing/2014/main" id="{B543590B-B67E-4A38-A965-4B9BF6EDB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2977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6">
              <a:extLst>
                <a:ext uri="{FF2B5EF4-FFF2-40B4-BE49-F238E27FC236}">
                  <a16:creationId xmlns:a16="http://schemas.microsoft.com/office/drawing/2014/main" id="{71F25830-6E28-422D-8A3A-50CB1B4DE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" y="2280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7">
              <a:extLst>
                <a:ext uri="{FF2B5EF4-FFF2-40B4-BE49-F238E27FC236}">
                  <a16:creationId xmlns:a16="http://schemas.microsoft.com/office/drawing/2014/main" id="{F6C3AB69-93ED-4A22-800D-5420A0892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" y="1558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8">
              <a:extLst>
                <a:ext uri="{FF2B5EF4-FFF2-40B4-BE49-F238E27FC236}">
                  <a16:creationId xmlns:a16="http://schemas.microsoft.com/office/drawing/2014/main" id="{78ED17E9-3C8A-4028-B9D6-7A0BFF727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1572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ECA2FF91-A196-413D-AAF4-615C436A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" y="2271"/>
              <a:ext cx="0" cy="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9" name="Object 30">
              <a:extLst>
                <a:ext uri="{FF2B5EF4-FFF2-40B4-BE49-F238E27FC236}">
                  <a16:creationId xmlns:a16="http://schemas.microsoft.com/office/drawing/2014/main" id="{36EBD971-2842-4FA4-A52D-025612FF5D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" y="2400"/>
            <a:ext cx="27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0" name="Equation" r:id="rId15" imgW="177646" imgH="228402" progId="Equation.3">
                    <p:embed/>
                  </p:oleObj>
                </mc:Choice>
                <mc:Fallback>
                  <p:oleObj name="Equation" r:id="rId15" imgW="177646" imgH="228402" progId="Equation.3">
                    <p:embed/>
                    <p:pic>
                      <p:nvPicPr>
                        <p:cNvPr id="1641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2400"/>
                          <a:ext cx="27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31">
              <a:extLst>
                <a:ext uri="{FF2B5EF4-FFF2-40B4-BE49-F238E27FC236}">
                  <a16:creationId xmlns:a16="http://schemas.microsoft.com/office/drawing/2014/main" id="{10BB9C22-FBCA-42BC-838C-689226930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" y="1723"/>
            <a:ext cx="25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1" name="Equation" r:id="rId17" imgW="165028" imgH="228501" progId="Equation.3">
                    <p:embed/>
                  </p:oleObj>
                </mc:Choice>
                <mc:Fallback>
                  <p:oleObj name="Equation" r:id="rId17" imgW="165028" imgH="228501" progId="Equation.3">
                    <p:embed/>
                    <p:pic>
                      <p:nvPicPr>
                        <p:cNvPr id="1641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1723"/>
                          <a:ext cx="255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32">
              <a:extLst>
                <a:ext uri="{FF2B5EF4-FFF2-40B4-BE49-F238E27FC236}">
                  <a16:creationId xmlns:a16="http://schemas.microsoft.com/office/drawing/2014/main" id="{B841532E-B6E0-4340-8CB9-182A09A24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158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3">
              <a:extLst>
                <a:ext uri="{FF2B5EF4-FFF2-40B4-BE49-F238E27FC236}">
                  <a16:creationId xmlns:a16="http://schemas.microsoft.com/office/drawing/2014/main" id="{D7B517BA-9B15-4B45-BDE0-3E3E9A0F2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996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34">
              <a:extLst>
                <a:ext uri="{FF2B5EF4-FFF2-40B4-BE49-F238E27FC236}">
                  <a16:creationId xmlns:a16="http://schemas.microsoft.com/office/drawing/2014/main" id="{3FC7F05C-AE14-4D28-9CA9-929AEE683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1" y="1587"/>
              <a:ext cx="0" cy="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4" name="Object 35">
              <a:extLst>
                <a:ext uri="{FF2B5EF4-FFF2-40B4-BE49-F238E27FC236}">
                  <a16:creationId xmlns:a16="http://schemas.microsoft.com/office/drawing/2014/main" id="{BCA808D6-642E-438A-8E81-155548158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2" y="2082"/>
            <a:ext cx="48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name="Equation" r:id="rId19" imgW="291973" imgH="203112" progId="Equation.3">
                    <p:embed/>
                  </p:oleObj>
                </mc:Choice>
                <mc:Fallback>
                  <p:oleObj name="Equation" r:id="rId19" imgW="291973" imgH="203112" progId="Equation.3">
                    <p:embed/>
                    <p:pic>
                      <p:nvPicPr>
                        <p:cNvPr id="16416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2082"/>
                          <a:ext cx="48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82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D3E9C4-9D17-4083-B3B4-1E390EBDE5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917575" y="212725"/>
            <a:ext cx="7131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Behavior of the Maxwell Element after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a sudden stress (load) is applied</a:t>
            </a:r>
          </a:p>
        </p:txBody>
      </p:sp>
      <p:grpSp>
        <p:nvGrpSpPr>
          <p:cNvPr id="16388" name="Group 56"/>
          <p:cNvGrpSpPr>
            <a:grpSpLocks/>
          </p:cNvGrpSpPr>
          <p:nvPr/>
        </p:nvGrpSpPr>
        <p:grpSpPr bwMode="auto">
          <a:xfrm>
            <a:off x="736600" y="1281113"/>
            <a:ext cx="3049588" cy="3473450"/>
            <a:chOff x="403" y="1055"/>
            <a:chExt cx="1921" cy="2188"/>
          </a:xfrm>
        </p:grpSpPr>
        <p:grpSp>
          <p:nvGrpSpPr>
            <p:cNvPr id="16401" name="Group 6"/>
            <p:cNvGrpSpPr>
              <a:grpSpLocks/>
            </p:cNvGrpSpPr>
            <p:nvPr/>
          </p:nvGrpSpPr>
          <p:grpSpPr bwMode="auto">
            <a:xfrm>
              <a:off x="776" y="1371"/>
              <a:ext cx="681" cy="1872"/>
              <a:chOff x="571" y="788"/>
              <a:chExt cx="1042" cy="2643"/>
            </a:xfrm>
          </p:grpSpPr>
          <p:grpSp>
            <p:nvGrpSpPr>
              <p:cNvPr id="16417" name="Group 7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16424" name="Oval 8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6425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6426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6427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6428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6429" name="Oval 13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16430" name="Oval 14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16418" name="Rectangle 15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6419" name="Rectangle 16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6420" name="Freeform 17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Rectangle 18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6422" name="Rectangle 19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6423" name="Rectangle 20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16402" name="Line 21"/>
            <p:cNvSpPr>
              <a:spLocks noChangeShapeType="1"/>
            </p:cNvSpPr>
            <p:nvPr/>
          </p:nvSpPr>
          <p:spPr bwMode="auto">
            <a:xfrm>
              <a:off x="1133" y="1133"/>
              <a:ext cx="0" cy="1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Text Box 22"/>
            <p:cNvSpPr txBox="1">
              <a:spLocks noChangeArrowheads="1"/>
            </p:cNvSpPr>
            <p:nvPr/>
          </p:nvSpPr>
          <p:spPr bwMode="auto">
            <a:xfrm>
              <a:off x="1466" y="167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graphicFrame>
          <p:nvGraphicFramePr>
            <p:cNvPr id="16404" name="Object 23"/>
            <p:cNvGraphicFramePr>
              <a:graphicFrameLocks noChangeAspect="1"/>
            </p:cNvGraphicFramePr>
            <p:nvPr/>
          </p:nvGraphicFramePr>
          <p:xfrm>
            <a:off x="1172" y="1055"/>
            <a:ext cx="29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1" name="Equation" r:id="rId3" imgW="190500" imgH="228600" progId="Equation.3">
                    <p:embed/>
                  </p:oleObj>
                </mc:Choice>
                <mc:Fallback>
                  <p:oleObj name="Equation" r:id="rId3" imgW="190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1055"/>
                          <a:ext cx="294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4"/>
            <p:cNvGraphicFramePr>
              <a:graphicFrameLocks noChangeAspect="1"/>
            </p:cNvGraphicFramePr>
            <p:nvPr/>
          </p:nvGraphicFramePr>
          <p:xfrm>
            <a:off x="1517" y="2508"/>
            <a:ext cx="23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2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508"/>
                          <a:ext cx="23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>
              <a:off x="403" y="2977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>
              <a:off x="442" y="2280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>
              <a:off x="461" y="1558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>
              <a:off x="541" y="1572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>
              <a:off x="532" y="2271"/>
              <a:ext cx="0" cy="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1" name="Object 30"/>
            <p:cNvGraphicFramePr>
              <a:graphicFrameLocks noChangeAspect="1"/>
            </p:cNvGraphicFramePr>
            <p:nvPr/>
          </p:nvGraphicFramePr>
          <p:xfrm>
            <a:off x="506" y="2400"/>
            <a:ext cx="27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3" name="Equation" r:id="rId7" imgW="177646" imgH="228402" progId="Equation.3">
                    <p:embed/>
                  </p:oleObj>
                </mc:Choice>
                <mc:Fallback>
                  <p:oleObj name="Equation" r:id="rId7" imgW="177646" imgH="228402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2400"/>
                          <a:ext cx="27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31"/>
            <p:cNvGraphicFramePr>
              <a:graphicFrameLocks noChangeAspect="1"/>
            </p:cNvGraphicFramePr>
            <p:nvPr/>
          </p:nvGraphicFramePr>
          <p:xfrm>
            <a:off x="515" y="1723"/>
            <a:ext cx="25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4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1723"/>
                          <a:ext cx="255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3" name="Line 32"/>
            <p:cNvSpPr>
              <a:spLocks noChangeShapeType="1"/>
            </p:cNvSpPr>
            <p:nvPr/>
          </p:nvSpPr>
          <p:spPr bwMode="auto">
            <a:xfrm>
              <a:off x="1661" y="1581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33"/>
            <p:cNvSpPr>
              <a:spLocks noChangeShapeType="1"/>
            </p:cNvSpPr>
            <p:nvPr/>
          </p:nvSpPr>
          <p:spPr bwMode="auto">
            <a:xfrm>
              <a:off x="1656" y="2996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34"/>
            <p:cNvSpPr>
              <a:spLocks noChangeShapeType="1"/>
            </p:cNvSpPr>
            <p:nvPr/>
          </p:nvSpPr>
          <p:spPr bwMode="auto">
            <a:xfrm>
              <a:off x="1841" y="1587"/>
              <a:ext cx="0" cy="1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16" name="Object 35"/>
            <p:cNvGraphicFramePr>
              <a:graphicFrameLocks noChangeAspect="1"/>
            </p:cNvGraphicFramePr>
            <p:nvPr/>
          </p:nvGraphicFramePr>
          <p:xfrm>
            <a:off x="1842" y="2082"/>
            <a:ext cx="48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5" name="Equation" r:id="rId11" imgW="291973" imgH="203112" progId="Equation.3">
                    <p:embed/>
                  </p:oleObj>
                </mc:Choice>
                <mc:Fallback>
                  <p:oleObj name="Equation" r:id="rId11" imgW="291973" imgH="2031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2082"/>
                          <a:ext cx="48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9" name="Group 42"/>
          <p:cNvGrpSpPr>
            <a:grpSpLocks/>
          </p:cNvGrpSpPr>
          <p:nvPr/>
        </p:nvGrpSpPr>
        <p:grpSpPr bwMode="auto">
          <a:xfrm>
            <a:off x="4486275" y="1350963"/>
            <a:ext cx="3424238" cy="1531937"/>
            <a:chOff x="2987" y="897"/>
            <a:chExt cx="2157" cy="965"/>
          </a:xfrm>
        </p:grpSpPr>
        <p:graphicFrame>
          <p:nvGraphicFramePr>
            <p:cNvPr id="16398" name="Object 37"/>
            <p:cNvGraphicFramePr>
              <a:graphicFrameLocks noChangeAspect="1"/>
            </p:cNvGraphicFramePr>
            <p:nvPr/>
          </p:nvGraphicFramePr>
          <p:xfrm>
            <a:off x="3027" y="897"/>
            <a:ext cx="205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" name="Equation" r:id="rId13" imgW="1422400" imgH="393700" progId="Equation.3">
                    <p:embed/>
                  </p:oleObj>
                </mc:Choice>
                <mc:Fallback>
                  <p:oleObj name="Equation" r:id="rId13" imgW="1422400" imgH="3937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897"/>
                          <a:ext cx="2055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40"/>
            <p:cNvGraphicFramePr>
              <a:graphicFrameLocks noChangeAspect="1"/>
            </p:cNvGraphicFramePr>
            <p:nvPr/>
          </p:nvGraphicFramePr>
          <p:xfrm>
            <a:off x="3011" y="1337"/>
            <a:ext cx="1916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7" name="Equation" r:id="rId15" imgW="1485900" imgH="393700" progId="Equation.3">
                    <p:embed/>
                  </p:oleObj>
                </mc:Choice>
                <mc:Fallback>
                  <p:oleObj name="Equation" r:id="rId15" imgW="1485900" imgH="3937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337"/>
                          <a:ext cx="1916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Rectangle 41"/>
            <p:cNvSpPr>
              <a:spLocks noChangeArrowheads="1"/>
            </p:cNvSpPr>
            <p:nvPr/>
          </p:nvSpPr>
          <p:spPr bwMode="auto">
            <a:xfrm>
              <a:off x="2987" y="911"/>
              <a:ext cx="2157" cy="9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16390" name="Text Box 43"/>
          <p:cNvSpPr txBox="1">
            <a:spLocks noChangeArrowheads="1"/>
          </p:cNvSpPr>
          <p:nvPr/>
        </p:nvSpPr>
        <p:spPr bwMode="auto">
          <a:xfrm>
            <a:off x="3916363" y="3378200"/>
            <a:ext cx="505301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69863" indent="-169863" eaLnBrk="0" hangingPunct="0">
              <a:spcBef>
                <a:spcPct val="20000"/>
              </a:spcBef>
              <a:buChar char="•"/>
              <a:tabLst>
                <a:tab pos="1698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698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698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698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698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98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98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98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98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Stress is suddenly applied (time is very short)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Time is </a:t>
            </a:r>
            <a:r>
              <a:rPr lang="en-US" altLang="en-US" sz="1800" i="1"/>
              <a:t>t</a:t>
            </a:r>
            <a:r>
              <a:rPr lang="en-US" altLang="en-US" sz="1800"/>
              <a:t> and compared with relaxation time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much smaller </a:t>
            </a:r>
            <a:r>
              <a:rPr lang="en-US" altLang="en-US" sz="1800" i="1"/>
              <a:t>t</a:t>
            </a:r>
            <a:r>
              <a:rPr lang="en-US" altLang="en-US" sz="1800"/>
              <a:t> &lt;&lt; </a:t>
            </a:r>
            <a:r>
              <a:rPr lang="en-US" altLang="en-US" sz="1800" i="1"/>
              <a:t>t</a:t>
            </a:r>
            <a:r>
              <a:rPr lang="en-US" altLang="en-US" sz="1800" i="1" baseline="-25000"/>
              <a:t>R</a:t>
            </a:r>
            <a:r>
              <a:rPr lang="en-US" altLang="en-US" sz="1800" baseline="-25000"/>
              <a:t>   </a:t>
            </a:r>
            <a:r>
              <a:rPr lang="en-US" altLang="en-US" sz="1800"/>
              <a:t>or </a:t>
            </a:r>
            <a:r>
              <a:rPr lang="en-US" altLang="en-US" sz="1800" i="1"/>
              <a:t>t/t</a:t>
            </a:r>
            <a:r>
              <a:rPr lang="en-US" altLang="en-US" sz="1800" i="1" baseline="-25000"/>
              <a:t>R</a:t>
            </a:r>
            <a:r>
              <a:rPr lang="en-US" altLang="en-US" sz="1800"/>
              <a:t>&lt;&lt;1 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So </a:t>
            </a:r>
            <a:br>
              <a:rPr lang="en-US" altLang="en-US" sz="1800"/>
            </a:br>
            <a:endParaRPr lang="en-US" altLang="en-US" sz="1800"/>
          </a:p>
        </p:txBody>
      </p:sp>
      <p:graphicFrame>
        <p:nvGraphicFramePr>
          <p:cNvPr id="16391" name="Object 49"/>
          <p:cNvGraphicFramePr>
            <a:graphicFrameLocks noChangeAspect="1"/>
          </p:cNvGraphicFramePr>
          <p:nvPr/>
        </p:nvGraphicFramePr>
        <p:xfrm>
          <a:off x="5956300" y="4489450"/>
          <a:ext cx="2447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8" name="Equation" r:id="rId17" imgW="1066337" imgH="393529" progId="Equation.3">
                  <p:embed/>
                </p:oleObj>
              </mc:Choice>
              <mc:Fallback>
                <p:oleObj name="Equation" r:id="rId17" imgW="1066337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489450"/>
                        <a:ext cx="24479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AutoShape 52"/>
          <p:cNvSpPr>
            <a:spLocks noChangeArrowheads="1"/>
          </p:cNvSpPr>
          <p:nvPr/>
        </p:nvSpPr>
        <p:spPr bwMode="auto">
          <a:xfrm>
            <a:off x="7135813" y="5176838"/>
            <a:ext cx="244475" cy="681037"/>
          </a:xfrm>
          <a:prstGeom prst="downArrow">
            <a:avLst>
              <a:gd name="adj1" fmla="val 50000"/>
              <a:gd name="adj2" fmla="val 696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graphicFrame>
        <p:nvGraphicFramePr>
          <p:cNvPr id="16393" name="Object 53"/>
          <p:cNvGraphicFramePr>
            <a:graphicFrameLocks noChangeAspect="1"/>
          </p:cNvGraphicFramePr>
          <p:nvPr/>
        </p:nvGraphicFramePr>
        <p:xfrm>
          <a:off x="6223000" y="5929313"/>
          <a:ext cx="19224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9" name="Equation" r:id="rId19" imgW="837836" imgH="203112" progId="Equation.3">
                  <p:embed/>
                </p:oleObj>
              </mc:Choice>
              <mc:Fallback>
                <p:oleObj name="Equation" r:id="rId19" imgW="837836" imgH="20311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929313"/>
                        <a:ext cx="1922463" cy="465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AutoShape 54"/>
          <p:cNvSpPr>
            <a:spLocks noChangeArrowheads="1"/>
          </p:cNvSpPr>
          <p:nvPr/>
        </p:nvSpPr>
        <p:spPr bwMode="auto">
          <a:xfrm>
            <a:off x="5273675" y="6070600"/>
            <a:ext cx="679450" cy="223838"/>
          </a:xfrm>
          <a:prstGeom prst="rightArrow">
            <a:avLst>
              <a:gd name="adj1" fmla="val 50000"/>
              <a:gd name="adj2" fmla="val 758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6395" name="Text Box 55"/>
          <p:cNvSpPr txBox="1">
            <a:spLocks noChangeArrowheads="1"/>
          </p:cNvSpPr>
          <p:nvPr/>
        </p:nvSpPr>
        <p:spPr bwMode="auto">
          <a:xfrm>
            <a:off x="4491038" y="561181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Solid Behavior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07A1D5-52FC-4C6C-B99E-60B7AF0230CB}"/>
              </a:ext>
            </a:extLst>
          </p:cNvPr>
          <p:cNvGrpSpPr/>
          <p:nvPr/>
        </p:nvGrpSpPr>
        <p:grpSpPr>
          <a:xfrm>
            <a:off x="407988" y="4824413"/>
            <a:ext cx="3943350" cy="1800225"/>
            <a:chOff x="407988" y="4824413"/>
            <a:chExt cx="3943350" cy="1800225"/>
          </a:xfrm>
        </p:grpSpPr>
        <p:sp>
          <p:nvSpPr>
            <p:cNvPr id="16396" name="Text Box 57"/>
            <p:cNvSpPr txBox="1">
              <a:spLocks noChangeArrowheads="1"/>
            </p:cNvSpPr>
            <p:nvPr/>
          </p:nvSpPr>
          <p:spPr bwMode="auto">
            <a:xfrm>
              <a:off x="407988" y="4824413"/>
              <a:ext cx="3943350" cy="1465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u="sng" dirty="0"/>
                <a:t>Conclusion</a:t>
              </a:r>
              <a:r>
                <a:rPr lang="en-US" altLang="en-US" sz="1800" dirty="0"/>
                <a:t>: For short times and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under a sudden stress the Maxwell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element behaves as a solid element,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i.e. it will deform instantaneously with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a strain </a:t>
              </a:r>
            </a:p>
          </p:txBody>
        </p:sp>
        <p:graphicFrame>
          <p:nvGraphicFramePr>
            <p:cNvPr id="16397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2254465"/>
                </p:ext>
              </p:extLst>
            </p:nvPr>
          </p:nvGraphicFramePr>
          <p:xfrm>
            <a:off x="1346200" y="5864225"/>
            <a:ext cx="1263650" cy="760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40" name="Equation" r:id="rId21" imgW="520474" imgH="393529" progId="Equation.3">
                    <p:embed/>
                  </p:oleObj>
                </mc:Choice>
                <mc:Fallback>
                  <p:oleObj name="Equation" r:id="rId21" imgW="520474" imgH="39352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200" y="5864225"/>
                          <a:ext cx="1263650" cy="760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05BCAD-6ABE-472C-8239-26EB5FBA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C9253-67E4-4BA8-BC76-0A05585CA1E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B6FBE-76A8-47E6-9F07-63B74A156D70}"/>
              </a:ext>
            </a:extLst>
          </p:cNvPr>
          <p:cNvGrpSpPr/>
          <p:nvPr/>
        </p:nvGrpSpPr>
        <p:grpSpPr>
          <a:xfrm>
            <a:off x="1721649" y="246725"/>
            <a:ext cx="5312774" cy="3552189"/>
            <a:chOff x="1515301" y="868192"/>
            <a:chExt cx="5312774" cy="35521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3210C9-1F3F-4F64-96C4-81B8048E88E3}"/>
                </a:ext>
              </a:extLst>
            </p:cNvPr>
            <p:cNvGrpSpPr/>
            <p:nvPr/>
          </p:nvGrpSpPr>
          <p:grpSpPr>
            <a:xfrm>
              <a:off x="1515301" y="868192"/>
              <a:ext cx="5312774" cy="3552189"/>
              <a:chOff x="2871027" y="2704499"/>
              <a:chExt cx="4532366" cy="1926745"/>
            </a:xfrm>
          </p:grpSpPr>
          <p:sp>
            <p:nvSpPr>
              <p:cNvPr id="8" name="Line 26">
                <a:extLst>
                  <a:ext uri="{FF2B5EF4-FFF2-40B4-BE49-F238E27FC236}">
                    <a16:creationId xmlns:a16="http://schemas.microsoft.com/office/drawing/2014/main" id="{696D0B8E-E012-45F7-AE99-BE7AF8B1A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0000" y="4191000"/>
                <a:ext cx="35933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F4271F46-E42F-4295-9BB7-F39073B1A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9600" y="3249386"/>
                <a:ext cx="1924240" cy="941615"/>
              </a:xfrm>
              <a:custGeom>
                <a:avLst/>
                <a:gdLst>
                  <a:gd name="T0" fmla="*/ 0 w 1248"/>
                  <a:gd name="T1" fmla="*/ 2147483647 h 624"/>
                  <a:gd name="T2" fmla="*/ 0 w 1248"/>
                  <a:gd name="T3" fmla="*/ 0 h 624"/>
                  <a:gd name="T4" fmla="*/ 2147483647 w 1248"/>
                  <a:gd name="T5" fmla="*/ 0 h 624"/>
                  <a:gd name="T6" fmla="*/ 2147483647 w 1248"/>
                  <a:gd name="T7" fmla="*/ 2147483647 h 6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48" h="624">
                    <a:moveTo>
                      <a:pt x="0" y="624"/>
                    </a:moveTo>
                    <a:lnTo>
                      <a:pt x="0" y="0"/>
                    </a:lnTo>
                    <a:lnTo>
                      <a:pt x="1248" y="0"/>
                    </a:lnTo>
                    <a:lnTo>
                      <a:pt x="1248" y="624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0" name="Object 35">
                <a:extLst>
                  <a:ext uri="{FF2B5EF4-FFF2-40B4-BE49-F238E27FC236}">
                    <a16:creationId xmlns:a16="http://schemas.microsoft.com/office/drawing/2014/main" id="{FCEA9F5D-A6E4-4B90-924F-8261869F79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3856323"/>
                  </p:ext>
                </p:extLst>
              </p:nvPr>
            </p:nvGraphicFramePr>
            <p:xfrm>
              <a:off x="2871027" y="2704499"/>
              <a:ext cx="938973" cy="4009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2" name="Equation" r:id="rId3" imgW="342751" imgH="203112" progId="Equation.DSMT4">
                      <p:embed/>
                    </p:oleObj>
                  </mc:Choice>
                  <mc:Fallback>
                    <p:oleObj name="Equation" r:id="rId3" imgW="342751" imgH="203112" progId="Equation.DSMT4">
                      <p:embed/>
                      <p:pic>
                        <p:nvPicPr>
                          <p:cNvPr id="6" name="Object 35">
                            <a:extLst>
                              <a:ext uri="{FF2B5EF4-FFF2-40B4-BE49-F238E27FC236}">
                                <a16:creationId xmlns:a16="http://schemas.microsoft.com/office/drawing/2014/main" id="{1FC45595-29EA-44E4-B0D3-E25CDEFC0AB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1027" y="2704499"/>
                            <a:ext cx="938973" cy="4009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36">
                <a:extLst>
                  <a:ext uri="{FF2B5EF4-FFF2-40B4-BE49-F238E27FC236}">
                    <a16:creationId xmlns:a16="http://schemas.microsoft.com/office/drawing/2014/main" id="{F75167EB-65A7-4A5F-A00F-897F4C386B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3929088"/>
                  </p:ext>
                </p:extLst>
              </p:nvPr>
            </p:nvGraphicFramePr>
            <p:xfrm>
              <a:off x="7065865" y="4250244"/>
              <a:ext cx="2222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3" name="Equation" r:id="rId5" imgW="88746" imgH="152136" progId="Equation.3">
                      <p:embed/>
                    </p:oleObj>
                  </mc:Choice>
                  <mc:Fallback>
                    <p:oleObj name="Equation" r:id="rId5" imgW="88746" imgH="152136" progId="Equation.3">
                      <p:embed/>
                      <p:pic>
                        <p:nvPicPr>
                          <p:cNvPr id="7" name="Object 36">
                            <a:extLst>
                              <a:ext uri="{FF2B5EF4-FFF2-40B4-BE49-F238E27FC236}">
                                <a16:creationId xmlns:a16="http://schemas.microsoft.com/office/drawing/2014/main" id="{75615059-4747-49EA-A4A1-B529766DA2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5865" y="4250244"/>
                            <a:ext cx="22225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45">
                <a:extLst>
                  <a:ext uri="{FF2B5EF4-FFF2-40B4-BE49-F238E27FC236}">
                    <a16:creationId xmlns:a16="http://schemas.microsoft.com/office/drawing/2014/main" id="{DAED6BBB-D9B5-4985-ADE9-B353D66EAF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0070200"/>
                  </p:ext>
                </p:extLst>
              </p:nvPr>
            </p:nvGraphicFramePr>
            <p:xfrm>
              <a:off x="5262973" y="2763330"/>
              <a:ext cx="566327" cy="463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4" name="Equation" r:id="rId7" imgW="161841" imgH="199935" progId="Equation.3">
                      <p:embed/>
                    </p:oleObj>
                  </mc:Choice>
                  <mc:Fallback>
                    <p:oleObj name="Equation" r:id="rId7" imgW="161841" imgH="199935" progId="Equation.3">
                      <p:embed/>
                      <p:pic>
                        <p:nvPicPr>
                          <p:cNvPr id="8" name="Object 45">
                            <a:extLst>
                              <a:ext uri="{FF2B5EF4-FFF2-40B4-BE49-F238E27FC236}">
                                <a16:creationId xmlns:a16="http://schemas.microsoft.com/office/drawing/2014/main" id="{F7A4DA2B-6F22-4E82-92C1-4EDE5FCDF5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2973" y="2763330"/>
                            <a:ext cx="566327" cy="463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B37E06-A4FB-4B15-88A5-D908674E2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20" y="1051231"/>
              <a:ext cx="0" cy="2741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96CEBE-2E46-416B-977B-CAABFE818273}"/>
                </a:ext>
              </a:extLst>
            </p:cNvPr>
            <p:cNvSpPr txBox="1"/>
            <p:nvPr/>
          </p:nvSpPr>
          <p:spPr>
            <a:xfrm>
              <a:off x="3414471" y="3698167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D250F0-CB35-4B0B-AAAB-216DFF7D05F5}"/>
                </a:ext>
              </a:extLst>
            </p:cNvPr>
            <p:cNvSpPr txBox="1"/>
            <p:nvPr/>
          </p:nvSpPr>
          <p:spPr>
            <a:xfrm>
              <a:off x="5634768" y="3647331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C13CCC-79FF-4F15-B022-3B5EB6956EC7}"/>
              </a:ext>
            </a:extLst>
          </p:cNvPr>
          <p:cNvGrpSpPr/>
          <p:nvPr/>
        </p:nvGrpSpPr>
        <p:grpSpPr>
          <a:xfrm>
            <a:off x="1814782" y="3179256"/>
            <a:ext cx="5421344" cy="3065969"/>
            <a:chOff x="1657120" y="3698167"/>
            <a:chExt cx="5421344" cy="306596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6C497D-A2DF-4F57-877E-A40FA7E37B76}"/>
                </a:ext>
              </a:extLst>
            </p:cNvPr>
            <p:cNvCxnSpPr>
              <a:cxnSpLocks/>
            </p:cNvCxnSpPr>
            <p:nvPr/>
          </p:nvCxnSpPr>
          <p:spPr>
            <a:xfrm>
              <a:off x="3379202" y="3714576"/>
              <a:ext cx="0" cy="253064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0390F7-B185-4E14-9D74-F8D9909FBD87}"/>
                </a:ext>
              </a:extLst>
            </p:cNvPr>
            <p:cNvCxnSpPr>
              <a:cxnSpLocks/>
            </p:cNvCxnSpPr>
            <p:nvPr/>
          </p:nvCxnSpPr>
          <p:spPr>
            <a:xfrm>
              <a:off x="5634768" y="3698167"/>
              <a:ext cx="0" cy="25712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F15E3A-187E-45D7-844E-02C7A249CDDA}"/>
                </a:ext>
              </a:extLst>
            </p:cNvPr>
            <p:cNvSpPr txBox="1"/>
            <p:nvPr/>
          </p:nvSpPr>
          <p:spPr>
            <a:xfrm>
              <a:off x="5578174" y="6302471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193FBE-1D62-4053-80A4-7693843DE18A}"/>
                </a:ext>
              </a:extLst>
            </p:cNvPr>
            <p:cNvSpPr txBox="1"/>
            <p:nvPr/>
          </p:nvSpPr>
          <p:spPr>
            <a:xfrm>
              <a:off x="3385891" y="6269449"/>
              <a:ext cx="383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baseline="-250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E4FF9-E432-4691-9A9E-E2F10C385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320" y="4030134"/>
              <a:ext cx="0" cy="2691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342458-A366-4F81-A0B4-D8A318746E8D}"/>
                </a:ext>
              </a:extLst>
            </p:cNvPr>
            <p:cNvGrpSpPr/>
            <p:nvPr/>
          </p:nvGrpSpPr>
          <p:grpSpPr>
            <a:xfrm>
              <a:off x="1657120" y="3849985"/>
              <a:ext cx="5421344" cy="2770674"/>
              <a:chOff x="2965322" y="2816261"/>
              <a:chExt cx="4624988" cy="1502843"/>
            </a:xfrm>
          </p:grpSpPr>
          <p:sp>
            <p:nvSpPr>
              <p:cNvPr id="21" name="Line 26">
                <a:extLst>
                  <a:ext uri="{FF2B5EF4-FFF2-40B4-BE49-F238E27FC236}">
                    <a16:creationId xmlns:a16="http://schemas.microsoft.com/office/drawing/2014/main" id="{6AF3AA3D-5AC0-436E-A184-608806A35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5718" y="4115890"/>
                <a:ext cx="359339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2" name="Object 35">
                <a:extLst>
                  <a:ext uri="{FF2B5EF4-FFF2-40B4-BE49-F238E27FC236}">
                    <a16:creationId xmlns:a16="http://schemas.microsoft.com/office/drawing/2014/main" id="{8BA86BE9-DFF8-4645-ABA5-C2E77CF22B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2758465"/>
                  </p:ext>
                </p:extLst>
              </p:nvPr>
            </p:nvGraphicFramePr>
            <p:xfrm>
              <a:off x="2965322" y="2816261"/>
              <a:ext cx="800396" cy="401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5" name="Equation" r:id="rId9" imgW="291960" imgH="203040" progId="Equation.DSMT4">
                      <p:embed/>
                    </p:oleObj>
                  </mc:Choice>
                  <mc:Fallback>
                    <p:oleObj name="Equation" r:id="rId9" imgW="291960" imgH="203040" progId="Equation.DSMT4">
                      <p:embed/>
                      <p:pic>
                        <p:nvPicPr>
                          <p:cNvPr id="15" name="Object 35">
                            <a:extLst>
                              <a:ext uri="{FF2B5EF4-FFF2-40B4-BE49-F238E27FC236}">
                                <a16:creationId xmlns:a16="http://schemas.microsoft.com/office/drawing/2014/main" id="{D60063BC-647F-48CE-8653-8823C2DADF0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5322" y="2816261"/>
                            <a:ext cx="800396" cy="401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36">
                <a:extLst>
                  <a:ext uri="{FF2B5EF4-FFF2-40B4-BE49-F238E27FC236}">
                    <a16:creationId xmlns:a16="http://schemas.microsoft.com/office/drawing/2014/main" id="{6035E00B-C1A2-46AD-89ED-B38628EC5F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3741063"/>
                  </p:ext>
                </p:extLst>
              </p:nvPr>
            </p:nvGraphicFramePr>
            <p:xfrm>
              <a:off x="7368060" y="3938104"/>
              <a:ext cx="2222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6" name="Equation" r:id="rId5" imgW="88746" imgH="152136" progId="Equation.3">
                      <p:embed/>
                    </p:oleObj>
                  </mc:Choice>
                  <mc:Fallback>
                    <p:oleObj name="Equation" r:id="rId5" imgW="88746" imgH="152136" progId="Equation.3">
                      <p:embed/>
                      <p:pic>
                        <p:nvPicPr>
                          <p:cNvPr id="16" name="Object 36">
                            <a:extLst>
                              <a:ext uri="{FF2B5EF4-FFF2-40B4-BE49-F238E27FC236}">
                                <a16:creationId xmlns:a16="http://schemas.microsoft.com/office/drawing/2014/main" id="{AF6023C7-8EEB-4FA9-B94C-C6046AF4D0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68060" y="3938104"/>
                            <a:ext cx="222250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247501-8C87-481B-9C32-4ACD1DB7EFF3}"/>
                </a:ext>
              </a:extLst>
            </p:cNvPr>
            <p:cNvSpPr txBox="1"/>
            <p:nvPr/>
          </p:nvSpPr>
          <p:spPr>
            <a:xfrm>
              <a:off x="4045069" y="4753351"/>
              <a:ext cx="8130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1" dirty="0">
                  <a:solidFill>
                    <a:srgbClr val="FF0000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26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2C27EC-00C1-46A0-BBD8-1EAD3DD55BD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grpSp>
        <p:nvGrpSpPr>
          <p:cNvPr id="17411" name="Group 5"/>
          <p:cNvGrpSpPr>
            <a:grpSpLocks/>
          </p:cNvGrpSpPr>
          <p:nvPr/>
        </p:nvGrpSpPr>
        <p:grpSpPr bwMode="auto">
          <a:xfrm>
            <a:off x="649288" y="2120900"/>
            <a:ext cx="581025" cy="1816100"/>
            <a:chOff x="571" y="788"/>
            <a:chExt cx="1042" cy="2643"/>
          </a:xfrm>
        </p:grpSpPr>
        <p:grpSp>
          <p:nvGrpSpPr>
            <p:cNvPr id="17456" name="Group 6"/>
            <p:cNvGrpSpPr>
              <a:grpSpLocks/>
            </p:cNvGrpSpPr>
            <p:nvPr/>
          </p:nvGrpSpPr>
          <p:grpSpPr bwMode="auto">
            <a:xfrm>
              <a:off x="679" y="1031"/>
              <a:ext cx="853" cy="1009"/>
              <a:chOff x="547" y="2109"/>
              <a:chExt cx="853" cy="571"/>
            </a:xfrm>
          </p:grpSpPr>
          <p:sp>
            <p:nvSpPr>
              <p:cNvPr id="17463" name="Oval 7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64" name="Oval 8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65" name="Oval 9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66" name="Oval 10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67" name="Oval 11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68" name="Oval 12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7469" name="Oval 13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17457" name="Rectangle 14"/>
            <p:cNvSpPr>
              <a:spLocks noChangeArrowheads="1"/>
            </p:cNvSpPr>
            <p:nvPr/>
          </p:nvSpPr>
          <p:spPr bwMode="auto">
            <a:xfrm>
              <a:off x="1088" y="788"/>
              <a:ext cx="49" cy="31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8" name="Rectangle 15"/>
            <p:cNvSpPr>
              <a:spLocks noChangeArrowheads="1"/>
            </p:cNvSpPr>
            <p:nvPr/>
          </p:nvSpPr>
          <p:spPr bwMode="auto">
            <a:xfrm>
              <a:off x="1082" y="1978"/>
              <a:ext cx="49" cy="3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9" name="Freeform 16"/>
            <p:cNvSpPr>
              <a:spLocks/>
            </p:cNvSpPr>
            <p:nvPr/>
          </p:nvSpPr>
          <p:spPr bwMode="auto">
            <a:xfrm>
              <a:off x="571" y="2241"/>
              <a:ext cx="1042" cy="802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1633 h 562"/>
                <a:gd name="T4" fmla="*/ 1042 w 1042"/>
                <a:gd name="T5" fmla="*/ 1633 h 562"/>
                <a:gd name="T6" fmla="*/ 1042 w 1042"/>
                <a:gd name="T7" fmla="*/ 23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17"/>
            <p:cNvSpPr>
              <a:spLocks noChangeArrowheads="1"/>
            </p:cNvSpPr>
            <p:nvPr/>
          </p:nvSpPr>
          <p:spPr bwMode="auto">
            <a:xfrm>
              <a:off x="687" y="2562"/>
              <a:ext cx="824" cy="39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61" name="Rectangle 18"/>
            <p:cNvSpPr>
              <a:spLocks noChangeArrowheads="1"/>
            </p:cNvSpPr>
            <p:nvPr/>
          </p:nvSpPr>
          <p:spPr bwMode="auto">
            <a:xfrm>
              <a:off x="1081" y="2293"/>
              <a:ext cx="49" cy="2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62" name="Rectangle 19"/>
            <p:cNvSpPr>
              <a:spLocks noChangeArrowheads="1"/>
            </p:cNvSpPr>
            <p:nvPr/>
          </p:nvSpPr>
          <p:spPr bwMode="auto">
            <a:xfrm>
              <a:off x="1061" y="3052"/>
              <a:ext cx="34" cy="37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17412" name="Line 20"/>
          <p:cNvSpPr>
            <a:spLocks noChangeShapeType="1"/>
          </p:cNvSpPr>
          <p:nvPr/>
        </p:nvSpPr>
        <p:spPr bwMode="auto">
          <a:xfrm>
            <a:off x="954088" y="1890713"/>
            <a:ext cx="0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Text Box 21"/>
          <p:cNvSpPr txBox="1">
            <a:spLocks noChangeArrowheads="1"/>
          </p:cNvSpPr>
          <p:nvPr/>
        </p:nvSpPr>
        <p:spPr bwMode="auto">
          <a:xfrm>
            <a:off x="1204913" y="2513013"/>
            <a:ext cx="24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G</a:t>
            </a:r>
          </a:p>
        </p:txBody>
      </p:sp>
      <p:graphicFrame>
        <p:nvGraphicFramePr>
          <p:cNvPr id="17414" name="Object 22"/>
          <p:cNvGraphicFramePr>
            <a:graphicFrameLocks noChangeAspect="1"/>
          </p:cNvGraphicFramePr>
          <p:nvPr/>
        </p:nvGraphicFramePr>
        <p:xfrm>
          <a:off x="987425" y="1814513"/>
          <a:ext cx="2508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0" name="Equation" r:id="rId3" imgW="190500" imgH="228600" progId="Equation.3">
                  <p:embed/>
                </p:oleObj>
              </mc:Choice>
              <mc:Fallback>
                <p:oleObj name="Equation" r:id="rId3" imgW="1905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814513"/>
                        <a:ext cx="2508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3"/>
          <p:cNvGraphicFramePr>
            <a:graphicFrameLocks noChangeAspect="1"/>
          </p:cNvGraphicFramePr>
          <p:nvPr/>
        </p:nvGraphicFramePr>
        <p:xfrm>
          <a:off x="1281113" y="3224213"/>
          <a:ext cx="1984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224213"/>
                        <a:ext cx="19843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24"/>
          <p:cNvSpPr>
            <a:spLocks noChangeShapeType="1"/>
          </p:cNvSpPr>
          <p:nvPr/>
        </p:nvSpPr>
        <p:spPr bwMode="auto">
          <a:xfrm>
            <a:off x="331788" y="3678238"/>
            <a:ext cx="206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25"/>
          <p:cNvSpPr>
            <a:spLocks noChangeShapeType="1"/>
          </p:cNvSpPr>
          <p:nvPr/>
        </p:nvSpPr>
        <p:spPr bwMode="auto">
          <a:xfrm>
            <a:off x="365125" y="3003550"/>
            <a:ext cx="206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26"/>
          <p:cNvSpPr>
            <a:spLocks noChangeShapeType="1"/>
          </p:cNvSpPr>
          <p:nvPr/>
        </p:nvSpPr>
        <p:spPr bwMode="auto">
          <a:xfrm>
            <a:off x="381000" y="2301875"/>
            <a:ext cx="207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27"/>
          <p:cNvSpPr>
            <a:spLocks noChangeShapeType="1"/>
          </p:cNvSpPr>
          <p:nvPr/>
        </p:nvSpPr>
        <p:spPr bwMode="auto">
          <a:xfrm>
            <a:off x="449263" y="2316163"/>
            <a:ext cx="0" cy="687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28"/>
          <p:cNvSpPr>
            <a:spLocks noChangeShapeType="1"/>
          </p:cNvSpPr>
          <p:nvPr/>
        </p:nvSpPr>
        <p:spPr bwMode="auto">
          <a:xfrm>
            <a:off x="441325" y="29940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21" name="Object 29"/>
          <p:cNvGraphicFramePr>
            <a:graphicFrameLocks noChangeAspect="1"/>
          </p:cNvGraphicFramePr>
          <p:nvPr/>
        </p:nvGraphicFramePr>
        <p:xfrm>
          <a:off x="419100" y="3119438"/>
          <a:ext cx="2333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7" imgW="177646" imgH="228402" progId="Equation.3">
                  <p:embed/>
                </p:oleObj>
              </mc:Choice>
              <mc:Fallback>
                <p:oleObj name="Equation" r:id="rId7" imgW="177646" imgH="22840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119438"/>
                        <a:ext cx="23336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30"/>
          <p:cNvGraphicFramePr>
            <a:graphicFrameLocks noChangeAspect="1"/>
          </p:cNvGraphicFramePr>
          <p:nvPr/>
        </p:nvGraphicFramePr>
        <p:xfrm>
          <a:off x="427038" y="2462213"/>
          <a:ext cx="2174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462213"/>
                        <a:ext cx="2174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Line 31"/>
          <p:cNvSpPr>
            <a:spLocks noChangeShapeType="1"/>
          </p:cNvSpPr>
          <p:nvPr/>
        </p:nvSpPr>
        <p:spPr bwMode="auto">
          <a:xfrm>
            <a:off x="1403350" y="2324100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2"/>
          <p:cNvSpPr>
            <a:spLocks noChangeShapeType="1"/>
          </p:cNvSpPr>
          <p:nvPr/>
        </p:nvSpPr>
        <p:spPr bwMode="auto">
          <a:xfrm>
            <a:off x="1398588" y="369728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33"/>
          <p:cNvSpPr>
            <a:spLocks noChangeShapeType="1"/>
          </p:cNvSpPr>
          <p:nvPr/>
        </p:nvSpPr>
        <p:spPr bwMode="auto">
          <a:xfrm>
            <a:off x="1557338" y="2330450"/>
            <a:ext cx="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26" name="Object 3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77975" y="2768600"/>
          <a:ext cx="4111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11" imgW="291973" imgH="203112" progId="Equation.3">
                  <p:embed/>
                </p:oleObj>
              </mc:Choice>
              <mc:Fallback>
                <p:oleObj name="Equation" r:id="rId11" imgW="291973" imgH="20311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768600"/>
                        <a:ext cx="4111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Rectangle 35"/>
          <p:cNvSpPr>
            <a:spLocks noChangeArrowheads="1"/>
          </p:cNvSpPr>
          <p:nvPr/>
        </p:nvSpPr>
        <p:spPr bwMode="auto">
          <a:xfrm>
            <a:off x="917575" y="212725"/>
            <a:ext cx="7131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Behavior of the Maxwell Element after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a sudden stress (load) is applied</a:t>
            </a:r>
          </a:p>
        </p:txBody>
      </p:sp>
      <p:sp>
        <p:nvSpPr>
          <p:cNvPr id="17428" name="Text Box 36"/>
          <p:cNvSpPr txBox="1">
            <a:spLocks noChangeArrowheads="1"/>
          </p:cNvSpPr>
          <p:nvPr/>
        </p:nvSpPr>
        <p:spPr bwMode="auto">
          <a:xfrm>
            <a:off x="3959225" y="1346200"/>
            <a:ext cx="51013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tabLst>
                <a:tab pos="2333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33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33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At short times </a:t>
            </a:r>
            <a:r>
              <a:rPr lang="en-US" altLang="en-US" sz="1800" b="1" u="sng" dirty="0">
                <a:solidFill>
                  <a:schemeClr val="accent6"/>
                </a:solidFill>
              </a:rPr>
              <a:t>only “the elastic part” of the </a:t>
            </a:r>
            <a:br>
              <a:rPr lang="en-US" altLang="en-US" sz="1800" b="1" u="sng" dirty="0">
                <a:solidFill>
                  <a:schemeClr val="accent6"/>
                </a:solidFill>
              </a:rPr>
            </a:br>
            <a:r>
              <a:rPr lang="en-US" altLang="en-US" sz="1800" b="1" u="sng" dirty="0">
                <a:solidFill>
                  <a:schemeClr val="accent6"/>
                </a:solidFill>
              </a:rPr>
              <a:t>element reacts</a:t>
            </a:r>
            <a:r>
              <a:rPr lang="en-US" altLang="en-US" sz="1800" dirty="0"/>
              <a:t>, the dashpot does not deform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(it acts as a solid bar), so the strain of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Maxwell element at short times is: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17429" name="Object 37"/>
          <p:cNvGraphicFramePr>
            <a:graphicFrameLocks noChangeAspect="1"/>
          </p:cNvGraphicFramePr>
          <p:nvPr/>
        </p:nvGraphicFramePr>
        <p:xfrm>
          <a:off x="5778500" y="2613025"/>
          <a:ext cx="12636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13" imgW="520474" imgH="393529" progId="Equation.3">
                  <p:embed/>
                </p:oleObj>
              </mc:Choice>
              <mc:Fallback>
                <p:oleObj name="Equation" r:id="rId13" imgW="520474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613025"/>
                        <a:ext cx="12636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30" name="Group 40"/>
          <p:cNvGrpSpPr>
            <a:grpSpLocks/>
          </p:cNvGrpSpPr>
          <p:nvPr/>
        </p:nvGrpSpPr>
        <p:grpSpPr bwMode="auto">
          <a:xfrm>
            <a:off x="2619375" y="2544763"/>
            <a:ext cx="506413" cy="538162"/>
            <a:chOff x="547" y="2109"/>
            <a:chExt cx="853" cy="571"/>
          </a:xfrm>
        </p:grpSpPr>
        <p:sp>
          <p:nvSpPr>
            <p:cNvPr id="17449" name="Oval 41"/>
            <p:cNvSpPr>
              <a:spLocks noChangeArrowheads="1"/>
            </p:cNvSpPr>
            <p:nvPr/>
          </p:nvSpPr>
          <p:spPr bwMode="auto">
            <a:xfrm>
              <a:off x="547" y="2194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0" name="Oval 42"/>
            <p:cNvSpPr>
              <a:spLocks noChangeArrowheads="1"/>
            </p:cNvSpPr>
            <p:nvPr/>
          </p:nvSpPr>
          <p:spPr bwMode="auto">
            <a:xfrm>
              <a:off x="547" y="2284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1" name="Oval 43"/>
            <p:cNvSpPr>
              <a:spLocks noChangeArrowheads="1"/>
            </p:cNvSpPr>
            <p:nvPr/>
          </p:nvSpPr>
          <p:spPr bwMode="auto">
            <a:xfrm>
              <a:off x="547" y="2109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2" name="Oval 44"/>
            <p:cNvSpPr>
              <a:spLocks noChangeArrowheads="1"/>
            </p:cNvSpPr>
            <p:nvPr/>
          </p:nvSpPr>
          <p:spPr bwMode="auto">
            <a:xfrm>
              <a:off x="547" y="2578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3" name="Oval 45"/>
            <p:cNvSpPr>
              <a:spLocks noChangeArrowheads="1"/>
            </p:cNvSpPr>
            <p:nvPr/>
          </p:nvSpPr>
          <p:spPr bwMode="auto">
            <a:xfrm>
              <a:off x="547" y="2360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4" name="Oval 46"/>
            <p:cNvSpPr>
              <a:spLocks noChangeArrowheads="1"/>
            </p:cNvSpPr>
            <p:nvPr/>
          </p:nvSpPr>
          <p:spPr bwMode="auto">
            <a:xfrm>
              <a:off x="547" y="2507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7455" name="Oval 47"/>
            <p:cNvSpPr>
              <a:spLocks noChangeArrowheads="1"/>
            </p:cNvSpPr>
            <p:nvPr/>
          </p:nvSpPr>
          <p:spPr bwMode="auto">
            <a:xfrm>
              <a:off x="547" y="2428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17431" name="Rectangle 48"/>
          <p:cNvSpPr>
            <a:spLocks noChangeArrowheads="1"/>
          </p:cNvSpPr>
          <p:nvPr/>
        </p:nvSpPr>
        <p:spPr bwMode="auto">
          <a:xfrm>
            <a:off x="2862263" y="2349500"/>
            <a:ext cx="28575" cy="2111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7432" name="Rectangle 52"/>
          <p:cNvSpPr>
            <a:spLocks noChangeArrowheads="1"/>
          </p:cNvSpPr>
          <p:nvPr/>
        </p:nvSpPr>
        <p:spPr bwMode="auto">
          <a:xfrm>
            <a:off x="2857500" y="3113088"/>
            <a:ext cx="30163" cy="177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7433" name="Rectangle 53"/>
          <p:cNvSpPr>
            <a:spLocks noChangeArrowheads="1"/>
          </p:cNvSpPr>
          <p:nvPr/>
        </p:nvSpPr>
        <p:spPr bwMode="auto">
          <a:xfrm>
            <a:off x="2855913" y="3271838"/>
            <a:ext cx="42862" cy="3714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7434" name="Line 54"/>
          <p:cNvSpPr>
            <a:spLocks noChangeShapeType="1"/>
          </p:cNvSpPr>
          <p:nvPr/>
        </p:nvSpPr>
        <p:spPr bwMode="auto">
          <a:xfrm>
            <a:off x="2879725" y="2155825"/>
            <a:ext cx="0" cy="261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Text Box 55"/>
          <p:cNvSpPr txBox="1">
            <a:spLocks noChangeArrowheads="1"/>
          </p:cNvSpPr>
          <p:nvPr/>
        </p:nvSpPr>
        <p:spPr bwMode="auto">
          <a:xfrm>
            <a:off x="3108325" y="26590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G</a:t>
            </a:r>
          </a:p>
        </p:txBody>
      </p:sp>
      <p:graphicFrame>
        <p:nvGraphicFramePr>
          <p:cNvPr id="17436" name="Object 56"/>
          <p:cNvGraphicFramePr>
            <a:graphicFrameLocks noChangeAspect="1"/>
          </p:cNvGraphicFramePr>
          <p:nvPr/>
        </p:nvGraphicFramePr>
        <p:xfrm>
          <a:off x="2917825" y="1976438"/>
          <a:ext cx="266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15" imgW="190500" imgH="228600" progId="Equation.3">
                  <p:embed/>
                </p:oleObj>
              </mc:Choice>
              <mc:Fallback>
                <p:oleObj name="Equation" r:id="rId15" imgW="19050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1976438"/>
                        <a:ext cx="266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Line 65"/>
          <p:cNvSpPr>
            <a:spLocks noChangeShapeType="1"/>
          </p:cNvSpPr>
          <p:nvPr/>
        </p:nvSpPr>
        <p:spPr bwMode="auto">
          <a:xfrm>
            <a:off x="3136900" y="2559050"/>
            <a:ext cx="5349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66"/>
          <p:cNvSpPr>
            <a:spLocks noChangeShapeType="1"/>
          </p:cNvSpPr>
          <p:nvPr/>
        </p:nvSpPr>
        <p:spPr bwMode="auto">
          <a:xfrm>
            <a:off x="3100388" y="3621088"/>
            <a:ext cx="534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67"/>
          <p:cNvSpPr>
            <a:spLocks noChangeShapeType="1"/>
          </p:cNvSpPr>
          <p:nvPr/>
        </p:nvSpPr>
        <p:spPr bwMode="auto">
          <a:xfrm flipH="1">
            <a:off x="3522663" y="2576513"/>
            <a:ext cx="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40" name="Object 68"/>
          <p:cNvGraphicFramePr>
            <a:graphicFrameLocks noChangeAspect="1"/>
          </p:cNvGraphicFramePr>
          <p:nvPr/>
        </p:nvGraphicFramePr>
        <p:xfrm>
          <a:off x="3617913" y="2759075"/>
          <a:ext cx="2476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Equation" r:id="rId16" imgW="165028" imgH="228501" progId="Equation.3">
                  <p:embed/>
                </p:oleObj>
              </mc:Choice>
              <mc:Fallback>
                <p:oleObj name="Equation" r:id="rId16" imgW="165028" imgH="228501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2759075"/>
                        <a:ext cx="2476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Text Box 69"/>
          <p:cNvSpPr txBox="1">
            <a:spLocks noChangeArrowheads="1"/>
          </p:cNvSpPr>
          <p:nvPr/>
        </p:nvSpPr>
        <p:spPr bwMode="auto">
          <a:xfrm>
            <a:off x="4371975" y="3475038"/>
            <a:ext cx="322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 What happens a long times?</a:t>
            </a:r>
          </a:p>
        </p:txBody>
      </p:sp>
      <p:sp>
        <p:nvSpPr>
          <p:cNvPr id="17442" name="Text Box 70"/>
          <p:cNvSpPr txBox="1">
            <a:spLocks noChangeArrowheads="1"/>
          </p:cNvSpPr>
          <p:nvPr/>
        </p:nvSpPr>
        <p:spPr bwMode="auto">
          <a:xfrm>
            <a:off x="842963" y="4367213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Long Times</a:t>
            </a:r>
          </a:p>
        </p:txBody>
      </p:sp>
      <p:sp>
        <p:nvSpPr>
          <p:cNvPr id="17443" name="Text Box 71"/>
          <p:cNvSpPr txBox="1">
            <a:spLocks noChangeArrowheads="1"/>
          </p:cNvSpPr>
          <p:nvPr/>
        </p:nvSpPr>
        <p:spPr bwMode="auto">
          <a:xfrm>
            <a:off x="842963" y="4910138"/>
            <a:ext cx="57118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 Is the elastic element (spring) deforming any longer ?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What happens with the dashpot?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What is the value of  </a:t>
            </a:r>
          </a:p>
        </p:txBody>
      </p:sp>
      <p:graphicFrame>
        <p:nvGraphicFramePr>
          <p:cNvPr id="17444" name="Object 7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44775" y="4094163"/>
          <a:ext cx="26558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8" name="Equation" r:id="rId18" imgW="1422400" imgH="393700" progId="Equation.3">
                  <p:embed/>
                </p:oleObj>
              </mc:Choice>
              <mc:Fallback>
                <p:oleObj name="Equation" r:id="rId18" imgW="1422400" imgH="3937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094163"/>
                        <a:ext cx="26558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Object 76"/>
          <p:cNvGraphicFramePr>
            <a:graphicFrameLocks noChangeAspect="1"/>
          </p:cNvGraphicFramePr>
          <p:nvPr/>
        </p:nvGraphicFramePr>
        <p:xfrm>
          <a:off x="3198813" y="5849938"/>
          <a:ext cx="12795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9" name="Equation" r:id="rId20" imgW="761669" imgH="393529" progId="Equation.3">
                  <p:embed/>
                </p:oleObj>
              </mc:Choice>
              <mc:Fallback>
                <p:oleObj name="Equation" r:id="rId20" imgW="761669" imgH="393529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849938"/>
                        <a:ext cx="12795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77"/>
          <p:cNvGraphicFramePr>
            <a:graphicFrameLocks noChangeAspect="1"/>
          </p:cNvGraphicFramePr>
          <p:nvPr/>
        </p:nvGraphicFramePr>
        <p:xfrm>
          <a:off x="5189538" y="5561013"/>
          <a:ext cx="23844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0" name="Equation" r:id="rId22" imgW="990600" imgH="419100" progId="Equation.3">
                  <p:embed/>
                </p:oleObj>
              </mc:Choice>
              <mc:Fallback>
                <p:oleObj name="Equation" r:id="rId22" imgW="990600" imgH="4191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5561013"/>
                        <a:ext cx="2384425" cy="1006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Line 78"/>
          <p:cNvSpPr>
            <a:spLocks noChangeShapeType="1"/>
          </p:cNvSpPr>
          <p:nvPr/>
        </p:nvSpPr>
        <p:spPr bwMode="auto">
          <a:xfrm flipH="1">
            <a:off x="7251700" y="5232400"/>
            <a:ext cx="22225" cy="63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Text Box 79"/>
          <p:cNvSpPr txBox="1">
            <a:spLocks noChangeArrowheads="1"/>
          </p:cNvSpPr>
          <p:nvPr/>
        </p:nvSpPr>
        <p:spPr bwMode="auto">
          <a:xfrm>
            <a:off x="6777038" y="4335463"/>
            <a:ext cx="2038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</a:t>
            </a:r>
            <a:r>
              <a:rPr lang="en-US" altLang="en-US" sz="1800" baseline="-25000"/>
              <a:t>o</a:t>
            </a:r>
            <a:r>
              <a:rPr lang="en-US" altLang="en-US" sz="1800"/>
              <a:t> is the time 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which deformation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28B75B-0F0D-487E-956F-15BB67F3EC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917575" y="212725"/>
            <a:ext cx="7131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Behavior of the Maxwell Element after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a sudden stress (load) is applied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V="1">
            <a:off x="2392363" y="1563688"/>
            <a:ext cx="0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2189163" y="3351213"/>
            <a:ext cx="386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Freeform 7"/>
          <p:cNvSpPr>
            <a:spLocks/>
          </p:cNvSpPr>
          <p:nvPr/>
        </p:nvSpPr>
        <p:spPr bwMode="auto">
          <a:xfrm>
            <a:off x="3073400" y="2009775"/>
            <a:ext cx="1009650" cy="1339850"/>
          </a:xfrm>
          <a:custGeom>
            <a:avLst/>
            <a:gdLst>
              <a:gd name="T0" fmla="*/ 0 w 636"/>
              <a:gd name="T1" fmla="*/ 2147483647 h 844"/>
              <a:gd name="T2" fmla="*/ 0 w 636"/>
              <a:gd name="T3" fmla="*/ 0 h 844"/>
              <a:gd name="T4" fmla="*/ 2147483647 w 636"/>
              <a:gd name="T5" fmla="*/ 0 h 844"/>
              <a:gd name="T6" fmla="*/ 2147483647 w 636"/>
              <a:gd name="T7" fmla="*/ 2147483647 h 8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6" h="844">
                <a:moveTo>
                  <a:pt x="0" y="844"/>
                </a:moveTo>
                <a:lnTo>
                  <a:pt x="0" y="0"/>
                </a:lnTo>
                <a:lnTo>
                  <a:pt x="636" y="0"/>
                </a:lnTo>
                <a:lnTo>
                  <a:pt x="636" y="844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3094038" y="1552575"/>
            <a:ext cx="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4097338" y="1579563"/>
            <a:ext cx="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3794125" y="12207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Stress off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2479675" y="12207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Stress on</a:t>
            </a:r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V="1">
            <a:off x="2417763" y="4033838"/>
            <a:ext cx="0" cy="181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2214563" y="5588000"/>
            <a:ext cx="386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45" name="Object 14"/>
          <p:cNvGraphicFramePr>
            <a:graphicFrameLocks noChangeAspect="1"/>
          </p:cNvGraphicFramePr>
          <p:nvPr/>
        </p:nvGraphicFramePr>
        <p:xfrm>
          <a:off x="1654175" y="1685925"/>
          <a:ext cx="720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6" name="Equation" r:id="rId3" imgW="304536" imgH="203024" progId="Equation.3">
                  <p:embed/>
                </p:oleObj>
              </mc:Choice>
              <mc:Fallback>
                <p:oleObj name="Equation" r:id="rId3" imgW="304536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685925"/>
                        <a:ext cx="7207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/>
          <p:cNvGraphicFramePr>
            <a:graphicFrameLocks noChangeAspect="1"/>
          </p:cNvGraphicFramePr>
          <p:nvPr/>
        </p:nvGraphicFramePr>
        <p:xfrm>
          <a:off x="5821363" y="3405188"/>
          <a:ext cx="3127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7" name="Equation" r:id="rId5" imgW="88746" imgH="152136" progId="Equation.3">
                  <p:embed/>
                </p:oleObj>
              </mc:Choice>
              <mc:Fallback>
                <p:oleObj name="Equation" r:id="rId5" imgW="88746" imgH="1521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3405188"/>
                        <a:ext cx="3127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6"/>
          <p:cNvGraphicFramePr>
            <a:graphicFrameLocks noChangeAspect="1"/>
          </p:cNvGraphicFramePr>
          <p:nvPr/>
        </p:nvGraphicFramePr>
        <p:xfrm>
          <a:off x="2708275" y="3201988"/>
          <a:ext cx="4921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8" name="Equation" r:id="rId7" imgW="139700" imgH="228600" progId="Equation.3">
                  <p:embed/>
                </p:oleObj>
              </mc:Choice>
              <mc:Fallback>
                <p:oleObj name="Equation" r:id="rId7" imgW="1397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3201988"/>
                        <a:ext cx="4921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7"/>
          <p:cNvGraphicFramePr>
            <a:graphicFrameLocks noChangeAspect="1"/>
          </p:cNvGraphicFramePr>
          <p:nvPr/>
        </p:nvGraphicFramePr>
        <p:xfrm>
          <a:off x="4097338" y="3284538"/>
          <a:ext cx="447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9" name="Equation" r:id="rId9" imgW="126780" imgH="215526" progId="Equation.3">
                  <p:embed/>
                </p:oleObj>
              </mc:Choice>
              <mc:Fallback>
                <p:oleObj name="Equation" r:id="rId9" imgW="126780" imgH="21552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284538"/>
                        <a:ext cx="4476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8"/>
          <p:cNvGraphicFramePr>
            <a:graphicFrameLocks noChangeAspect="1"/>
          </p:cNvGraphicFramePr>
          <p:nvPr/>
        </p:nvGraphicFramePr>
        <p:xfrm>
          <a:off x="1697038" y="3973513"/>
          <a:ext cx="660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0" name="Equation" r:id="rId11" imgW="291973" imgH="203112" progId="Equation.3">
                  <p:embed/>
                </p:oleObj>
              </mc:Choice>
              <mc:Fallback>
                <p:oleObj name="Equation" r:id="rId11" imgW="291973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3973513"/>
                        <a:ext cx="6604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Line 19"/>
          <p:cNvSpPr>
            <a:spLocks noChangeShapeType="1"/>
          </p:cNvSpPr>
          <p:nvPr/>
        </p:nvSpPr>
        <p:spPr bwMode="auto">
          <a:xfrm flipH="1">
            <a:off x="2403475" y="19986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51" name="Object 20"/>
          <p:cNvGraphicFramePr>
            <a:graphicFrameLocks noChangeAspect="1"/>
          </p:cNvGraphicFramePr>
          <p:nvPr/>
        </p:nvGraphicFramePr>
        <p:xfrm>
          <a:off x="3387725" y="1489075"/>
          <a:ext cx="449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1" name="Equation" r:id="rId13" imgW="190500" imgH="228600" progId="Equation.3">
                  <p:embed/>
                </p:oleObj>
              </mc:Choice>
              <mc:Fallback>
                <p:oleObj name="Equation" r:id="rId13" imgW="1905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1489075"/>
                        <a:ext cx="449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1"/>
          <p:cNvGraphicFramePr>
            <a:graphicFrameLocks noChangeAspect="1"/>
          </p:cNvGraphicFramePr>
          <p:nvPr/>
        </p:nvGraphicFramePr>
        <p:xfrm>
          <a:off x="2924175" y="5438775"/>
          <a:ext cx="4921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2" name="Equation" r:id="rId15" imgW="139700" imgH="228600" progId="Equation.3">
                  <p:embed/>
                </p:oleObj>
              </mc:Choice>
              <mc:Fallback>
                <p:oleObj name="Equation" r:id="rId15" imgW="139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5438775"/>
                        <a:ext cx="4921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2"/>
          <p:cNvGraphicFramePr>
            <a:graphicFrameLocks noChangeAspect="1"/>
          </p:cNvGraphicFramePr>
          <p:nvPr/>
        </p:nvGraphicFramePr>
        <p:xfrm>
          <a:off x="3898900" y="5467350"/>
          <a:ext cx="4476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3" name="Equation" r:id="rId17" imgW="126780" imgH="215526" progId="Equation.3">
                  <p:embed/>
                </p:oleObj>
              </mc:Choice>
              <mc:Fallback>
                <p:oleObj name="Equation" r:id="rId17" imgW="126780" imgH="21552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5467350"/>
                        <a:ext cx="4476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3073400" y="3370263"/>
            <a:ext cx="0" cy="2211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4086225" y="3395663"/>
            <a:ext cx="0" cy="2211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Freeform 25"/>
          <p:cNvSpPr>
            <a:spLocks/>
          </p:cNvSpPr>
          <p:nvPr/>
        </p:nvSpPr>
        <p:spPr bwMode="auto">
          <a:xfrm>
            <a:off x="3082925" y="4178300"/>
            <a:ext cx="2967038" cy="1393825"/>
          </a:xfrm>
          <a:custGeom>
            <a:avLst/>
            <a:gdLst>
              <a:gd name="T0" fmla="*/ 0 w 1869"/>
              <a:gd name="T1" fmla="*/ 2147483647 h 878"/>
              <a:gd name="T2" fmla="*/ 0 w 1869"/>
              <a:gd name="T3" fmla="*/ 2147483647 h 878"/>
              <a:gd name="T4" fmla="*/ 2147483647 w 1869"/>
              <a:gd name="T5" fmla="*/ 0 h 878"/>
              <a:gd name="T6" fmla="*/ 2147483647 w 1869"/>
              <a:gd name="T7" fmla="*/ 2147483647 h 878"/>
              <a:gd name="T8" fmla="*/ 2147483647 w 1869"/>
              <a:gd name="T9" fmla="*/ 2147483647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9" h="878">
                <a:moveTo>
                  <a:pt x="0" y="878"/>
                </a:moveTo>
                <a:lnTo>
                  <a:pt x="0" y="596"/>
                </a:lnTo>
                <a:lnTo>
                  <a:pt x="623" y="0"/>
                </a:lnTo>
                <a:lnTo>
                  <a:pt x="630" y="322"/>
                </a:lnTo>
                <a:lnTo>
                  <a:pt x="1869" y="32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57" name="Object 26"/>
          <p:cNvGraphicFramePr>
            <a:graphicFrameLocks noChangeAspect="1"/>
          </p:cNvGraphicFramePr>
          <p:nvPr/>
        </p:nvGraphicFramePr>
        <p:xfrm>
          <a:off x="5942013" y="5662613"/>
          <a:ext cx="3127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" name="Equation" r:id="rId18" imgW="88746" imgH="152136" progId="Equation.3">
                  <p:embed/>
                </p:oleObj>
              </mc:Choice>
              <mc:Fallback>
                <p:oleObj name="Equation" r:id="rId18" imgW="88746" imgH="15213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5662613"/>
                        <a:ext cx="3127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Line 27"/>
          <p:cNvSpPr>
            <a:spLocks noChangeShapeType="1"/>
          </p:cNvSpPr>
          <p:nvPr/>
        </p:nvSpPr>
        <p:spPr bwMode="auto">
          <a:xfrm flipH="1">
            <a:off x="2406650" y="51181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59" name="Object 28"/>
          <p:cNvGraphicFramePr>
            <a:graphicFrameLocks noChangeAspect="1"/>
          </p:cNvGraphicFramePr>
          <p:nvPr/>
        </p:nvGraphicFramePr>
        <p:xfrm>
          <a:off x="1389063" y="4762500"/>
          <a:ext cx="965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" name="Equation" r:id="rId20" imgW="520474" imgH="393529" progId="Equation.3">
                  <p:embed/>
                </p:oleObj>
              </mc:Choice>
              <mc:Fallback>
                <p:oleObj name="Equation" r:id="rId20" imgW="520474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762500"/>
                        <a:ext cx="965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9"/>
          <p:cNvGraphicFramePr>
            <a:graphicFrameLocks noChangeAspect="1"/>
          </p:cNvGraphicFramePr>
          <p:nvPr/>
        </p:nvGraphicFramePr>
        <p:xfrm>
          <a:off x="4137025" y="3987800"/>
          <a:ext cx="965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6" name="Equation" r:id="rId22" imgW="520474" imgH="393529" progId="Equation.3">
                  <p:embed/>
                </p:oleObj>
              </mc:Choice>
              <mc:Fallback>
                <p:oleObj name="Equation" r:id="rId22" imgW="520474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3987800"/>
                        <a:ext cx="965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Line 30"/>
          <p:cNvSpPr>
            <a:spLocks noChangeShapeType="1"/>
          </p:cNvSpPr>
          <p:nvPr/>
        </p:nvSpPr>
        <p:spPr bwMode="auto">
          <a:xfrm flipH="1">
            <a:off x="4081463" y="4175125"/>
            <a:ext cx="328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31"/>
          <p:cNvSpPr txBox="1">
            <a:spLocks noChangeArrowheads="1"/>
          </p:cNvSpPr>
          <p:nvPr/>
        </p:nvSpPr>
        <p:spPr bwMode="auto">
          <a:xfrm>
            <a:off x="5181600" y="4057650"/>
            <a:ext cx="320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Instant recovery (short times) </a:t>
            </a:r>
          </a:p>
        </p:txBody>
      </p:sp>
      <p:sp>
        <p:nvSpPr>
          <p:cNvPr id="18463" name="Line 32"/>
          <p:cNvSpPr>
            <a:spLocks noChangeShapeType="1"/>
          </p:cNvSpPr>
          <p:nvPr/>
        </p:nvSpPr>
        <p:spPr bwMode="auto">
          <a:xfrm flipV="1">
            <a:off x="4943475" y="4710113"/>
            <a:ext cx="0" cy="88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Text Box 33"/>
          <p:cNvSpPr txBox="1">
            <a:spLocks noChangeArrowheads="1"/>
          </p:cNvSpPr>
          <p:nvPr/>
        </p:nvSpPr>
        <p:spPr bwMode="auto">
          <a:xfrm>
            <a:off x="4948238" y="4962525"/>
            <a:ext cx="334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Permanent strain (deformation)</a:t>
            </a:r>
          </a:p>
        </p:txBody>
      </p:sp>
      <p:sp>
        <p:nvSpPr>
          <p:cNvPr id="18465" name="Text Box 34"/>
          <p:cNvSpPr txBox="1">
            <a:spLocks noChangeArrowheads="1"/>
          </p:cNvSpPr>
          <p:nvPr/>
        </p:nvSpPr>
        <p:spPr bwMode="auto">
          <a:xfrm>
            <a:off x="3068638" y="4975225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Instant strain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(short times)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AD8C48A-9233-4CD3-99BE-BAE8F8959E4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438400" y="228600"/>
            <a:ext cx="302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Measurements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5686425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 </a:t>
            </a:r>
            <a:r>
              <a:rPr lang="en-US" altLang="en-US" sz="2400"/>
              <a:t>Unsteady Shear testing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1800"/>
              <a:t> Oscillatory Testing (small deformation)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1800"/>
              <a:t> Transient Testing (small and large deformation)</a:t>
            </a:r>
            <a:br>
              <a:rPr lang="en-US" altLang="en-US" sz="1800"/>
            </a:br>
            <a:r>
              <a:rPr lang="en-US" altLang="en-US" sz="1800"/>
              <a:t>	1. Start-up Flow Test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/>
              <a:t>2. Cessation of Steady Shear Flow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/>
              <a:t>3. Step Strain (Relaxation experiment)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/>
              <a:t>4. Creep Test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800"/>
              <a:t>5. Recoil Test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533400" y="3276600"/>
            <a:ext cx="464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Data Generated using Transient Methods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59404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 Shear Stress Growth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Shear stress decay function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Shear stress relaxation Function or Relaxation Modulus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Shear Creep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Recoil Function (Strain) </a:t>
            </a:r>
          </a:p>
        </p:txBody>
      </p:sp>
      <p:graphicFrame>
        <p:nvGraphicFramePr>
          <p:cNvPr id="3079" name="Object 9"/>
          <p:cNvGraphicFramePr>
            <a:graphicFrameLocks noChangeAspect="1"/>
          </p:cNvGraphicFramePr>
          <p:nvPr/>
        </p:nvGraphicFramePr>
        <p:xfrm>
          <a:off x="4114800" y="3581400"/>
          <a:ext cx="25384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81400"/>
                        <a:ext cx="25384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0"/>
          <p:cNvGraphicFramePr>
            <a:graphicFrameLocks noChangeAspect="1"/>
          </p:cNvGraphicFramePr>
          <p:nvPr/>
        </p:nvGraphicFramePr>
        <p:xfrm>
          <a:off x="3810000" y="4343400"/>
          <a:ext cx="5699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5" imgW="368140" imgH="203112" progId="Equation.3">
                  <p:embed/>
                </p:oleObj>
              </mc:Choice>
              <mc:Fallback>
                <p:oleObj name="Equation" r:id="rId5" imgW="368140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3400"/>
                        <a:ext cx="5699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11"/>
          <p:cNvGraphicFramePr>
            <a:graphicFrameLocks noChangeAspect="1"/>
          </p:cNvGraphicFramePr>
          <p:nvPr/>
        </p:nvGraphicFramePr>
        <p:xfrm>
          <a:off x="6477000" y="4648200"/>
          <a:ext cx="23510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7" imgW="1307532" imgH="431613" progId="Equation.3">
                  <p:embed/>
                </p:oleObj>
              </mc:Choice>
              <mc:Fallback>
                <p:oleObj name="Equation" r:id="rId7" imgW="1307532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0"/>
                        <a:ext cx="23510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3"/>
          <p:cNvGraphicFramePr>
            <a:graphicFrameLocks noChangeAspect="1"/>
          </p:cNvGraphicFramePr>
          <p:nvPr/>
        </p:nvGraphicFramePr>
        <p:xfrm>
          <a:off x="2362200" y="5181600"/>
          <a:ext cx="2260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9" imgW="1257300" imgH="431800" progId="Equation.3">
                  <p:embed/>
                </p:oleObj>
              </mc:Choice>
              <mc:Fallback>
                <p:oleObj name="Equation" r:id="rId9" imgW="12573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260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4"/>
          <p:cNvGraphicFramePr>
            <a:graphicFrameLocks noChangeAspect="1"/>
          </p:cNvGraphicFramePr>
          <p:nvPr/>
        </p:nvGraphicFramePr>
        <p:xfrm>
          <a:off x="3352800" y="5943600"/>
          <a:ext cx="6619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43600"/>
                        <a:ext cx="6619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B51D88-7335-42AB-96EE-4C0BA242006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397000" y="195263"/>
            <a:ext cx="66817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Statement often found in books:  “viscoelastic materials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have </a:t>
            </a:r>
            <a:r>
              <a:rPr lang="en-US" altLang="en-US" sz="2000" b="1" i="1"/>
              <a:t>Memory</a:t>
            </a:r>
            <a:r>
              <a:rPr lang="en-US" altLang="en-US" sz="2000"/>
              <a:t> but this memory is a fadding memory, 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does it mean? The longer the time the less the material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“remembers its original configuration “Fadding memory”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 flipV="1">
            <a:off x="1339850" y="2362200"/>
            <a:ext cx="0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136650" y="4149725"/>
            <a:ext cx="229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Freeform 7"/>
          <p:cNvSpPr>
            <a:spLocks/>
          </p:cNvSpPr>
          <p:nvPr/>
        </p:nvSpPr>
        <p:spPr bwMode="auto">
          <a:xfrm>
            <a:off x="2020888" y="2808288"/>
            <a:ext cx="466725" cy="1339850"/>
          </a:xfrm>
          <a:custGeom>
            <a:avLst/>
            <a:gdLst>
              <a:gd name="T0" fmla="*/ 0 w 636"/>
              <a:gd name="T1" fmla="*/ 2147483647 h 844"/>
              <a:gd name="T2" fmla="*/ 0 w 636"/>
              <a:gd name="T3" fmla="*/ 0 h 844"/>
              <a:gd name="T4" fmla="*/ 2147483647 w 636"/>
              <a:gd name="T5" fmla="*/ 0 h 844"/>
              <a:gd name="T6" fmla="*/ 2147483647 w 636"/>
              <a:gd name="T7" fmla="*/ 2147483647 h 8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6" h="844">
                <a:moveTo>
                  <a:pt x="0" y="844"/>
                </a:moveTo>
                <a:lnTo>
                  <a:pt x="0" y="0"/>
                </a:lnTo>
                <a:lnTo>
                  <a:pt x="636" y="0"/>
                </a:lnTo>
                <a:lnTo>
                  <a:pt x="636" y="844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041525" y="23510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2514600" y="2335213"/>
            <a:ext cx="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2309813" y="1981200"/>
            <a:ext cx="11699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Stress off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136650" y="1963738"/>
            <a:ext cx="1465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Stress on</a:t>
            </a:r>
          </a:p>
        </p:txBody>
      </p:sp>
      <p:graphicFrame>
        <p:nvGraphicFramePr>
          <p:cNvPr id="19467" name="Object 12"/>
          <p:cNvGraphicFramePr>
            <a:graphicFrameLocks noChangeAspect="1"/>
          </p:cNvGraphicFramePr>
          <p:nvPr/>
        </p:nvGraphicFramePr>
        <p:xfrm>
          <a:off x="601663" y="2484438"/>
          <a:ext cx="7207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3" name="Equation" r:id="rId3" imgW="304536" imgH="203024" progId="Equation.3">
                  <p:embed/>
                </p:oleObj>
              </mc:Choice>
              <mc:Fallback>
                <p:oleObj name="Equation" r:id="rId3" imgW="304536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484438"/>
                        <a:ext cx="7207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4"/>
          <p:cNvGraphicFramePr>
            <a:graphicFrameLocks noChangeAspect="1"/>
          </p:cNvGraphicFramePr>
          <p:nvPr/>
        </p:nvGraphicFramePr>
        <p:xfrm>
          <a:off x="1692275" y="4095750"/>
          <a:ext cx="349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4" name="Equation" r:id="rId5" imgW="139700" imgH="228600" progId="Equation.3">
                  <p:embed/>
                </p:oleObj>
              </mc:Choice>
              <mc:Fallback>
                <p:oleObj name="Equation" r:id="rId5" imgW="139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95750"/>
                        <a:ext cx="349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5"/>
          <p:cNvGraphicFramePr>
            <a:graphicFrameLocks noChangeAspect="1"/>
          </p:cNvGraphicFramePr>
          <p:nvPr/>
        </p:nvGraphicFramePr>
        <p:xfrm>
          <a:off x="2501900" y="4087813"/>
          <a:ext cx="3190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5" name="Equation" r:id="rId7" imgW="126780" imgH="215526" progId="Equation.3">
                  <p:embed/>
                </p:oleObj>
              </mc:Choice>
              <mc:Fallback>
                <p:oleObj name="Equation" r:id="rId7" imgW="126780" imgH="2155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087813"/>
                        <a:ext cx="3190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Line 16"/>
          <p:cNvSpPr>
            <a:spLocks noChangeShapeType="1"/>
          </p:cNvSpPr>
          <p:nvPr/>
        </p:nvSpPr>
        <p:spPr bwMode="auto">
          <a:xfrm flipH="1">
            <a:off x="1350963" y="27971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71" name="Object 17"/>
          <p:cNvGraphicFramePr>
            <a:graphicFrameLocks noChangeAspect="1"/>
          </p:cNvGraphicFramePr>
          <p:nvPr/>
        </p:nvGraphicFramePr>
        <p:xfrm>
          <a:off x="2068513" y="2214563"/>
          <a:ext cx="4492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" name="Equation" r:id="rId9" imgW="190500" imgH="228600" progId="Equation.3">
                  <p:embed/>
                </p:oleObj>
              </mc:Choice>
              <mc:Fallback>
                <p:oleObj name="Equation" r:id="rId9" imgW="190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214563"/>
                        <a:ext cx="44926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Line 36"/>
          <p:cNvSpPr>
            <a:spLocks noChangeShapeType="1"/>
          </p:cNvSpPr>
          <p:nvPr/>
        </p:nvSpPr>
        <p:spPr bwMode="auto">
          <a:xfrm flipV="1">
            <a:off x="1387475" y="4406900"/>
            <a:ext cx="0" cy="181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37"/>
          <p:cNvSpPr>
            <a:spLocks noChangeShapeType="1"/>
          </p:cNvSpPr>
          <p:nvPr/>
        </p:nvSpPr>
        <p:spPr bwMode="auto">
          <a:xfrm>
            <a:off x="1184275" y="596106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74" name="Object 38"/>
          <p:cNvGraphicFramePr>
            <a:graphicFrameLocks noChangeAspect="1"/>
          </p:cNvGraphicFramePr>
          <p:nvPr/>
        </p:nvGraphicFramePr>
        <p:xfrm>
          <a:off x="3101975" y="4192588"/>
          <a:ext cx="2381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" name="Equation" r:id="rId11" imgW="88746" imgH="152136" progId="Equation.3">
                  <p:embed/>
                </p:oleObj>
              </mc:Choice>
              <mc:Fallback>
                <p:oleObj name="Equation" r:id="rId11" imgW="88746" imgH="15213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4192588"/>
                        <a:ext cx="2381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39"/>
          <p:cNvGraphicFramePr>
            <a:graphicFrameLocks noChangeAspect="1"/>
          </p:cNvGraphicFramePr>
          <p:nvPr/>
        </p:nvGraphicFramePr>
        <p:xfrm>
          <a:off x="666750" y="4346575"/>
          <a:ext cx="660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8" name="Equation" r:id="rId13" imgW="291973" imgH="203112" progId="Equation.3">
                  <p:embed/>
                </p:oleObj>
              </mc:Choice>
              <mc:Fallback>
                <p:oleObj name="Equation" r:id="rId13" imgW="291973" imgH="20311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346575"/>
                        <a:ext cx="660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Line 42"/>
          <p:cNvSpPr>
            <a:spLocks noChangeShapeType="1"/>
          </p:cNvSpPr>
          <p:nvPr/>
        </p:nvSpPr>
        <p:spPr bwMode="auto">
          <a:xfrm>
            <a:off x="2043113" y="4168775"/>
            <a:ext cx="0" cy="1785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43"/>
          <p:cNvSpPr>
            <a:spLocks noChangeShapeType="1"/>
          </p:cNvSpPr>
          <p:nvPr/>
        </p:nvSpPr>
        <p:spPr bwMode="auto">
          <a:xfrm>
            <a:off x="2492375" y="4002088"/>
            <a:ext cx="0" cy="1957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46"/>
          <p:cNvSpPr>
            <a:spLocks noChangeShapeType="1"/>
          </p:cNvSpPr>
          <p:nvPr/>
        </p:nvSpPr>
        <p:spPr bwMode="auto">
          <a:xfrm flipH="1">
            <a:off x="1376363" y="549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79" name="Object 47"/>
          <p:cNvGraphicFramePr>
            <a:graphicFrameLocks noChangeAspect="1"/>
          </p:cNvGraphicFramePr>
          <p:nvPr/>
        </p:nvGraphicFramePr>
        <p:xfrm>
          <a:off x="358775" y="5135563"/>
          <a:ext cx="9652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" name="Equation" r:id="rId15" imgW="520474" imgH="393529" progId="Equation.3">
                  <p:embed/>
                </p:oleObj>
              </mc:Choice>
              <mc:Fallback>
                <p:oleObj name="Equation" r:id="rId15" imgW="520474" imgH="39352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135563"/>
                        <a:ext cx="9652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Line 51"/>
          <p:cNvSpPr>
            <a:spLocks noChangeShapeType="1"/>
          </p:cNvSpPr>
          <p:nvPr/>
        </p:nvSpPr>
        <p:spPr bwMode="auto">
          <a:xfrm flipV="1">
            <a:off x="2976563" y="5656263"/>
            <a:ext cx="22225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Text Box 52"/>
          <p:cNvSpPr txBox="1">
            <a:spLocks noChangeArrowheads="1"/>
          </p:cNvSpPr>
          <p:nvPr/>
        </p:nvSpPr>
        <p:spPr bwMode="auto">
          <a:xfrm>
            <a:off x="2668588" y="4975225"/>
            <a:ext cx="198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Permanent strain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(deformation)</a:t>
            </a:r>
          </a:p>
        </p:txBody>
      </p:sp>
      <p:sp>
        <p:nvSpPr>
          <p:cNvPr id="19482" name="Freeform 55"/>
          <p:cNvSpPr>
            <a:spLocks/>
          </p:cNvSpPr>
          <p:nvPr/>
        </p:nvSpPr>
        <p:spPr bwMode="auto">
          <a:xfrm>
            <a:off x="2041525" y="5081588"/>
            <a:ext cx="1233488" cy="862012"/>
          </a:xfrm>
          <a:custGeom>
            <a:avLst/>
            <a:gdLst>
              <a:gd name="T0" fmla="*/ 0 w 837"/>
              <a:gd name="T1" fmla="*/ 2147483647 h 543"/>
              <a:gd name="T2" fmla="*/ 0 w 837"/>
              <a:gd name="T3" fmla="*/ 2147483647 h 543"/>
              <a:gd name="T4" fmla="*/ 2147483647 w 837"/>
              <a:gd name="T5" fmla="*/ 0 h 543"/>
              <a:gd name="T6" fmla="*/ 2147483647 w 837"/>
              <a:gd name="T7" fmla="*/ 2147483647 h 543"/>
              <a:gd name="T8" fmla="*/ 2147483647 w 837"/>
              <a:gd name="T9" fmla="*/ 2147483647 h 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7" h="543">
                <a:moveTo>
                  <a:pt x="0" y="543"/>
                </a:moveTo>
                <a:lnTo>
                  <a:pt x="0" y="255"/>
                </a:lnTo>
                <a:lnTo>
                  <a:pt x="301" y="0"/>
                </a:lnTo>
                <a:lnTo>
                  <a:pt x="288" y="369"/>
                </a:lnTo>
                <a:lnTo>
                  <a:pt x="837" y="369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83" name="Object 56"/>
          <p:cNvGraphicFramePr>
            <a:graphicFrameLocks noChangeAspect="1"/>
          </p:cNvGraphicFramePr>
          <p:nvPr/>
        </p:nvGraphicFramePr>
        <p:xfrm>
          <a:off x="3349625" y="6054725"/>
          <a:ext cx="2381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" name="Equation" r:id="rId17" imgW="88746" imgH="152136" progId="Equation.3">
                  <p:embed/>
                </p:oleObj>
              </mc:Choice>
              <mc:Fallback>
                <p:oleObj name="Equation" r:id="rId17" imgW="88746" imgH="15213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6054725"/>
                        <a:ext cx="2381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57"/>
          <p:cNvGraphicFramePr>
            <a:graphicFrameLocks noChangeAspect="1"/>
          </p:cNvGraphicFramePr>
          <p:nvPr/>
        </p:nvGraphicFramePr>
        <p:xfrm>
          <a:off x="2324100" y="6024563"/>
          <a:ext cx="3190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1" name="Equation" r:id="rId18" imgW="126780" imgH="215526" progId="Equation.3">
                  <p:embed/>
                </p:oleObj>
              </mc:Choice>
              <mc:Fallback>
                <p:oleObj name="Equation" r:id="rId18" imgW="126780" imgH="21552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6024563"/>
                        <a:ext cx="3190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58"/>
          <p:cNvGraphicFramePr>
            <a:graphicFrameLocks noChangeAspect="1"/>
          </p:cNvGraphicFramePr>
          <p:nvPr/>
        </p:nvGraphicFramePr>
        <p:xfrm>
          <a:off x="1833563" y="5969000"/>
          <a:ext cx="349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2" name="Equation" r:id="rId19" imgW="139700" imgH="228600" progId="Equation.3">
                  <p:embed/>
                </p:oleObj>
              </mc:Choice>
              <mc:Fallback>
                <p:oleObj name="Equation" r:id="rId19" imgW="13970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5969000"/>
                        <a:ext cx="349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Text Box 59"/>
          <p:cNvSpPr txBox="1">
            <a:spLocks noChangeArrowheads="1"/>
          </p:cNvSpPr>
          <p:nvPr/>
        </p:nvSpPr>
        <p:spPr bwMode="auto">
          <a:xfrm>
            <a:off x="1511300" y="1474788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Experiment 1</a:t>
            </a:r>
          </a:p>
        </p:txBody>
      </p:sp>
      <p:sp>
        <p:nvSpPr>
          <p:cNvPr id="19487" name="Line 60"/>
          <p:cNvSpPr>
            <a:spLocks noChangeShapeType="1"/>
          </p:cNvSpPr>
          <p:nvPr/>
        </p:nvSpPr>
        <p:spPr bwMode="auto">
          <a:xfrm flipV="1">
            <a:off x="4722813" y="2379663"/>
            <a:ext cx="0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61"/>
          <p:cNvSpPr>
            <a:spLocks noChangeShapeType="1"/>
          </p:cNvSpPr>
          <p:nvPr/>
        </p:nvSpPr>
        <p:spPr bwMode="auto">
          <a:xfrm>
            <a:off x="4519613" y="4167188"/>
            <a:ext cx="332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Freeform 62"/>
          <p:cNvSpPr>
            <a:spLocks/>
          </p:cNvSpPr>
          <p:nvPr/>
        </p:nvSpPr>
        <p:spPr bwMode="auto">
          <a:xfrm>
            <a:off x="5403850" y="2825750"/>
            <a:ext cx="1009650" cy="1339850"/>
          </a:xfrm>
          <a:custGeom>
            <a:avLst/>
            <a:gdLst>
              <a:gd name="T0" fmla="*/ 0 w 636"/>
              <a:gd name="T1" fmla="*/ 2147483647 h 844"/>
              <a:gd name="T2" fmla="*/ 0 w 636"/>
              <a:gd name="T3" fmla="*/ 0 h 844"/>
              <a:gd name="T4" fmla="*/ 2147483647 w 636"/>
              <a:gd name="T5" fmla="*/ 0 h 844"/>
              <a:gd name="T6" fmla="*/ 2147483647 w 636"/>
              <a:gd name="T7" fmla="*/ 2147483647 h 8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6" h="844">
                <a:moveTo>
                  <a:pt x="0" y="844"/>
                </a:moveTo>
                <a:lnTo>
                  <a:pt x="0" y="0"/>
                </a:lnTo>
                <a:lnTo>
                  <a:pt x="636" y="0"/>
                </a:lnTo>
                <a:lnTo>
                  <a:pt x="636" y="844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63"/>
          <p:cNvSpPr>
            <a:spLocks noChangeShapeType="1"/>
          </p:cNvSpPr>
          <p:nvPr/>
        </p:nvSpPr>
        <p:spPr bwMode="auto">
          <a:xfrm>
            <a:off x="5424488" y="2368550"/>
            <a:ext cx="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64"/>
          <p:cNvSpPr>
            <a:spLocks noChangeShapeType="1"/>
          </p:cNvSpPr>
          <p:nvPr/>
        </p:nvSpPr>
        <p:spPr bwMode="auto">
          <a:xfrm>
            <a:off x="6427788" y="2395538"/>
            <a:ext cx="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Text Box 65"/>
          <p:cNvSpPr txBox="1">
            <a:spLocks noChangeArrowheads="1"/>
          </p:cNvSpPr>
          <p:nvPr/>
        </p:nvSpPr>
        <p:spPr bwMode="auto">
          <a:xfrm>
            <a:off x="6056313" y="201295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Stress off</a:t>
            </a:r>
          </a:p>
        </p:txBody>
      </p:sp>
      <p:sp>
        <p:nvSpPr>
          <p:cNvPr id="19493" name="Text Box 66"/>
          <p:cNvSpPr txBox="1">
            <a:spLocks noChangeArrowheads="1"/>
          </p:cNvSpPr>
          <p:nvPr/>
        </p:nvSpPr>
        <p:spPr bwMode="auto">
          <a:xfrm>
            <a:off x="4727575" y="1990725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Stress on</a:t>
            </a:r>
          </a:p>
        </p:txBody>
      </p:sp>
      <p:sp>
        <p:nvSpPr>
          <p:cNvPr id="19494" name="Line 67"/>
          <p:cNvSpPr>
            <a:spLocks noChangeShapeType="1"/>
          </p:cNvSpPr>
          <p:nvPr/>
        </p:nvSpPr>
        <p:spPr bwMode="auto">
          <a:xfrm flipV="1">
            <a:off x="4727575" y="4533900"/>
            <a:ext cx="0" cy="181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68"/>
          <p:cNvSpPr>
            <a:spLocks noChangeShapeType="1"/>
          </p:cNvSpPr>
          <p:nvPr/>
        </p:nvSpPr>
        <p:spPr bwMode="auto">
          <a:xfrm>
            <a:off x="4524375" y="6088063"/>
            <a:ext cx="386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496" name="Object 69"/>
          <p:cNvGraphicFramePr>
            <a:graphicFrameLocks noChangeAspect="1"/>
          </p:cNvGraphicFramePr>
          <p:nvPr/>
        </p:nvGraphicFramePr>
        <p:xfrm>
          <a:off x="3984625" y="2501900"/>
          <a:ext cx="720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3" name="Equation" r:id="rId20" imgW="304536" imgH="203024" progId="Equation.3">
                  <p:embed/>
                </p:oleObj>
              </mc:Choice>
              <mc:Fallback>
                <p:oleObj name="Equation" r:id="rId20" imgW="304536" imgH="203024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2501900"/>
                        <a:ext cx="7207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7" name="Object 70"/>
          <p:cNvGraphicFramePr>
            <a:graphicFrameLocks noChangeAspect="1"/>
          </p:cNvGraphicFramePr>
          <p:nvPr/>
        </p:nvGraphicFramePr>
        <p:xfrm>
          <a:off x="7505700" y="4232275"/>
          <a:ext cx="230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4" name="Equation" r:id="rId21" imgW="88746" imgH="152136" progId="Equation.3">
                  <p:embed/>
                </p:oleObj>
              </mc:Choice>
              <mc:Fallback>
                <p:oleObj name="Equation" r:id="rId21" imgW="88746" imgH="15213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4232275"/>
                        <a:ext cx="2301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8" name="Object 71"/>
          <p:cNvGraphicFramePr>
            <a:graphicFrameLocks noChangeAspect="1"/>
          </p:cNvGraphicFramePr>
          <p:nvPr/>
        </p:nvGraphicFramePr>
        <p:xfrm>
          <a:off x="5081588" y="4110038"/>
          <a:ext cx="3619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5" name="Equation" r:id="rId22" imgW="139700" imgH="228600" progId="Equation.3">
                  <p:embed/>
                </p:oleObj>
              </mc:Choice>
              <mc:Fallback>
                <p:oleObj name="Equation" r:id="rId22" imgW="139700" imgH="2286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4110038"/>
                        <a:ext cx="3619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9" name="Object 72"/>
          <p:cNvGraphicFramePr>
            <a:graphicFrameLocks noChangeAspect="1"/>
          </p:cNvGraphicFramePr>
          <p:nvPr/>
        </p:nvGraphicFramePr>
        <p:xfrm>
          <a:off x="6448425" y="4024313"/>
          <a:ext cx="3508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6" name="Equation" r:id="rId23" imgW="126780" imgH="215526" progId="Equation.3">
                  <p:embed/>
                </p:oleObj>
              </mc:Choice>
              <mc:Fallback>
                <p:oleObj name="Equation" r:id="rId23" imgW="126780" imgH="215526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4024313"/>
                        <a:ext cx="3508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0" name="Object 73"/>
          <p:cNvGraphicFramePr>
            <a:graphicFrameLocks noChangeAspect="1"/>
          </p:cNvGraphicFramePr>
          <p:nvPr/>
        </p:nvGraphicFramePr>
        <p:xfrm>
          <a:off x="4006850" y="4481513"/>
          <a:ext cx="660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7" name="Equation" r:id="rId24" imgW="291973" imgH="203112" progId="Equation.3">
                  <p:embed/>
                </p:oleObj>
              </mc:Choice>
              <mc:Fallback>
                <p:oleObj name="Equation" r:id="rId24" imgW="291973" imgH="203112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481513"/>
                        <a:ext cx="6604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1" name="Line 74"/>
          <p:cNvSpPr>
            <a:spLocks noChangeShapeType="1"/>
          </p:cNvSpPr>
          <p:nvPr/>
        </p:nvSpPr>
        <p:spPr bwMode="auto">
          <a:xfrm flipH="1">
            <a:off x="4733925" y="28146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502" name="Object 75"/>
          <p:cNvGraphicFramePr>
            <a:graphicFrameLocks noChangeAspect="1"/>
          </p:cNvGraphicFramePr>
          <p:nvPr/>
        </p:nvGraphicFramePr>
        <p:xfrm>
          <a:off x="5718175" y="2305050"/>
          <a:ext cx="4492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8" name="Equation" r:id="rId25" imgW="190500" imgH="228600" progId="Equation.3">
                  <p:embed/>
                </p:oleObj>
              </mc:Choice>
              <mc:Fallback>
                <p:oleObj name="Equation" r:id="rId25" imgW="190500" imgH="228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2305050"/>
                        <a:ext cx="4492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76"/>
          <p:cNvGraphicFramePr>
            <a:graphicFrameLocks noChangeAspect="1"/>
          </p:cNvGraphicFramePr>
          <p:nvPr/>
        </p:nvGraphicFramePr>
        <p:xfrm>
          <a:off x="5357813" y="6045200"/>
          <a:ext cx="3683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9" name="Equation" r:id="rId26" imgW="139700" imgH="228600" progId="Equation.3">
                  <p:embed/>
                </p:oleObj>
              </mc:Choice>
              <mc:Fallback>
                <p:oleObj name="Equation" r:id="rId26" imgW="139700" imgH="2286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6045200"/>
                        <a:ext cx="3683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4" name="Object 77"/>
          <p:cNvGraphicFramePr>
            <a:graphicFrameLocks noChangeAspect="1"/>
          </p:cNvGraphicFramePr>
          <p:nvPr/>
        </p:nvGraphicFramePr>
        <p:xfrm>
          <a:off x="6402388" y="5999163"/>
          <a:ext cx="3286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" name="Equation" r:id="rId28" imgW="126780" imgH="215526" progId="Equation.3">
                  <p:embed/>
                </p:oleObj>
              </mc:Choice>
              <mc:Fallback>
                <p:oleObj name="Equation" r:id="rId28" imgW="126780" imgH="215526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5999163"/>
                        <a:ext cx="3286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5" name="Line 78"/>
          <p:cNvSpPr>
            <a:spLocks noChangeShapeType="1"/>
          </p:cNvSpPr>
          <p:nvPr/>
        </p:nvSpPr>
        <p:spPr bwMode="auto">
          <a:xfrm>
            <a:off x="5403850" y="4186238"/>
            <a:ext cx="0" cy="2211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6" name="Line 79"/>
          <p:cNvSpPr>
            <a:spLocks noChangeShapeType="1"/>
          </p:cNvSpPr>
          <p:nvPr/>
        </p:nvSpPr>
        <p:spPr bwMode="auto">
          <a:xfrm>
            <a:off x="6405563" y="4189413"/>
            <a:ext cx="0" cy="1903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7" name="Freeform 80"/>
          <p:cNvSpPr>
            <a:spLocks/>
          </p:cNvSpPr>
          <p:nvPr/>
        </p:nvSpPr>
        <p:spPr bwMode="auto">
          <a:xfrm>
            <a:off x="5392738" y="4678363"/>
            <a:ext cx="2967037" cy="1393825"/>
          </a:xfrm>
          <a:custGeom>
            <a:avLst/>
            <a:gdLst>
              <a:gd name="T0" fmla="*/ 0 w 1869"/>
              <a:gd name="T1" fmla="*/ 2147483647 h 878"/>
              <a:gd name="T2" fmla="*/ 0 w 1869"/>
              <a:gd name="T3" fmla="*/ 2147483647 h 878"/>
              <a:gd name="T4" fmla="*/ 2147483647 w 1869"/>
              <a:gd name="T5" fmla="*/ 0 h 878"/>
              <a:gd name="T6" fmla="*/ 2147483647 w 1869"/>
              <a:gd name="T7" fmla="*/ 2147483647 h 878"/>
              <a:gd name="T8" fmla="*/ 2147483647 w 1869"/>
              <a:gd name="T9" fmla="*/ 2147483647 h 8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9" h="878">
                <a:moveTo>
                  <a:pt x="0" y="878"/>
                </a:moveTo>
                <a:lnTo>
                  <a:pt x="0" y="596"/>
                </a:lnTo>
                <a:lnTo>
                  <a:pt x="623" y="0"/>
                </a:lnTo>
                <a:lnTo>
                  <a:pt x="630" y="322"/>
                </a:lnTo>
                <a:lnTo>
                  <a:pt x="1869" y="32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508" name="Object 81"/>
          <p:cNvGraphicFramePr>
            <a:graphicFrameLocks noChangeAspect="1"/>
          </p:cNvGraphicFramePr>
          <p:nvPr/>
        </p:nvGraphicFramePr>
        <p:xfrm>
          <a:off x="8048625" y="6130925"/>
          <a:ext cx="250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1" name="Equation" r:id="rId29" imgW="88746" imgH="152136" progId="Equation.3">
                  <p:embed/>
                </p:oleObj>
              </mc:Choice>
              <mc:Fallback>
                <p:oleObj name="Equation" r:id="rId29" imgW="88746" imgH="152136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25" y="6130925"/>
                        <a:ext cx="2508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9" name="Line 82"/>
          <p:cNvSpPr>
            <a:spLocks noChangeShapeType="1"/>
          </p:cNvSpPr>
          <p:nvPr/>
        </p:nvSpPr>
        <p:spPr bwMode="auto">
          <a:xfrm flipH="1">
            <a:off x="4716463" y="5618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Line 87"/>
          <p:cNvSpPr>
            <a:spLocks noChangeShapeType="1"/>
          </p:cNvSpPr>
          <p:nvPr/>
        </p:nvSpPr>
        <p:spPr bwMode="auto">
          <a:xfrm flipV="1">
            <a:off x="6902450" y="5187950"/>
            <a:ext cx="0" cy="88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1" name="Text Box 88"/>
          <p:cNvSpPr txBox="1">
            <a:spLocks noChangeArrowheads="1"/>
          </p:cNvSpPr>
          <p:nvPr/>
        </p:nvSpPr>
        <p:spPr bwMode="auto">
          <a:xfrm>
            <a:off x="6991350" y="5249863"/>
            <a:ext cx="198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Permanent strain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(deformation)</a:t>
            </a:r>
          </a:p>
        </p:txBody>
      </p:sp>
      <p:sp>
        <p:nvSpPr>
          <p:cNvPr id="19512" name="Text Box 90"/>
          <p:cNvSpPr txBox="1">
            <a:spLocks noChangeArrowheads="1"/>
          </p:cNvSpPr>
          <p:nvPr/>
        </p:nvSpPr>
        <p:spPr bwMode="auto">
          <a:xfrm>
            <a:off x="5100638" y="1520825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Experiment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B041D8-BB07-4A9B-8EA5-E291092795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161925" y="857250"/>
            <a:ext cx="2798763" cy="4333875"/>
            <a:chOff x="190" y="1051"/>
            <a:chExt cx="2062" cy="2985"/>
          </a:xfrm>
        </p:grpSpPr>
        <p:grpSp>
          <p:nvGrpSpPr>
            <p:cNvPr id="20494" name="Group 5"/>
            <p:cNvGrpSpPr>
              <a:grpSpLocks/>
            </p:cNvGrpSpPr>
            <p:nvPr/>
          </p:nvGrpSpPr>
          <p:grpSpPr bwMode="auto">
            <a:xfrm>
              <a:off x="760" y="1393"/>
              <a:ext cx="1042" cy="2643"/>
              <a:chOff x="571" y="788"/>
              <a:chExt cx="1042" cy="2643"/>
            </a:xfrm>
          </p:grpSpPr>
          <p:grpSp>
            <p:nvGrpSpPr>
              <p:cNvPr id="20506" name="Group 6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20513" name="Oval 7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0514" name="Oval 8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0515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0516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0517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0518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0519" name="Oval 13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0507" name="Rectangle 14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508" name="Rectangle 15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509" name="Freeform 16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Rectangle 17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511" name="Rectangle 18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0512" name="Rectangle 19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1306" y="1057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21"/>
            <p:cNvSpPr txBox="1">
              <a:spLocks noChangeArrowheads="1"/>
            </p:cNvSpPr>
            <p:nvPr/>
          </p:nvSpPr>
          <p:spPr bwMode="auto">
            <a:xfrm>
              <a:off x="1816" y="1823"/>
              <a:ext cx="352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graphicFrame>
          <p:nvGraphicFramePr>
            <p:cNvPr id="20497" name="Object 22"/>
            <p:cNvGraphicFramePr>
              <a:graphicFrameLocks noChangeAspect="1"/>
            </p:cNvGraphicFramePr>
            <p:nvPr/>
          </p:nvGraphicFramePr>
          <p:xfrm>
            <a:off x="1411" y="1051"/>
            <a:ext cx="35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0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051"/>
                          <a:ext cx="35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23"/>
            <p:cNvGraphicFramePr>
              <a:graphicFrameLocks noChangeAspect="1"/>
            </p:cNvGraphicFramePr>
            <p:nvPr/>
          </p:nvGraphicFramePr>
          <p:xfrm>
            <a:off x="1893" y="2998"/>
            <a:ext cx="35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998"/>
                          <a:ext cx="359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Line 24"/>
            <p:cNvSpPr>
              <a:spLocks noChangeShapeType="1"/>
            </p:cNvSpPr>
            <p:nvPr/>
          </p:nvSpPr>
          <p:spPr bwMode="auto">
            <a:xfrm>
              <a:off x="190" y="3660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5"/>
            <p:cNvSpPr>
              <a:spLocks noChangeShapeType="1"/>
            </p:cNvSpPr>
            <p:nvPr/>
          </p:nvSpPr>
          <p:spPr bwMode="auto">
            <a:xfrm>
              <a:off x="250" y="2676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279" y="1657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7"/>
            <p:cNvSpPr>
              <a:spLocks noChangeShapeType="1"/>
            </p:cNvSpPr>
            <p:nvPr/>
          </p:nvSpPr>
          <p:spPr bwMode="auto">
            <a:xfrm>
              <a:off x="401" y="1677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388" y="2663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504" name="Object 29"/>
            <p:cNvGraphicFramePr>
              <a:graphicFrameLocks noChangeAspect="1"/>
            </p:cNvGraphicFramePr>
            <p:nvPr/>
          </p:nvGraphicFramePr>
          <p:xfrm>
            <a:off x="347" y="2845"/>
            <a:ext cx="41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2" name="Equation" r:id="rId7" imgW="177646" imgH="228402" progId="Equation.3">
                    <p:embed/>
                  </p:oleObj>
                </mc:Choice>
                <mc:Fallback>
                  <p:oleObj name="Equation" r:id="rId7" imgW="177646" imgH="22840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845"/>
                          <a:ext cx="41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30"/>
            <p:cNvGraphicFramePr>
              <a:graphicFrameLocks noChangeAspect="1"/>
            </p:cNvGraphicFramePr>
            <p:nvPr/>
          </p:nvGraphicFramePr>
          <p:xfrm>
            <a:off x="362" y="1890"/>
            <a:ext cx="3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3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890"/>
                          <a:ext cx="38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" name="Text Box 31"/>
          <p:cNvSpPr txBox="1">
            <a:spLocks noChangeArrowheads="1"/>
          </p:cNvSpPr>
          <p:nvPr/>
        </p:nvSpPr>
        <p:spPr bwMode="auto">
          <a:xfrm>
            <a:off x="736600" y="412750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Maxwell Model</a:t>
            </a:r>
          </a:p>
        </p:txBody>
      </p:sp>
      <p:graphicFrame>
        <p:nvGraphicFramePr>
          <p:cNvPr id="20485" name="Object 32"/>
          <p:cNvGraphicFramePr>
            <a:graphicFrameLocks noChangeAspect="1"/>
          </p:cNvGraphicFramePr>
          <p:nvPr/>
        </p:nvGraphicFramePr>
        <p:xfrm>
          <a:off x="3495675" y="649288"/>
          <a:ext cx="42306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4" name="Equation" r:id="rId11" imgW="1422400" imgH="393700" progId="Equation.3">
                  <p:embed/>
                </p:oleObj>
              </mc:Choice>
              <mc:Fallback>
                <p:oleObj name="Equation" r:id="rId11" imgW="1422400" imgH="393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649288"/>
                        <a:ext cx="42306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33"/>
          <p:cNvSpPr txBox="1">
            <a:spLocks noChangeArrowheads="1"/>
          </p:cNvSpPr>
          <p:nvPr/>
        </p:nvSpPr>
        <p:spPr bwMode="auto">
          <a:xfrm>
            <a:off x="3438525" y="1858963"/>
            <a:ext cx="3171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 Two rheological Parameters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One Relaxation Time</a:t>
            </a:r>
          </a:p>
        </p:txBody>
      </p:sp>
      <p:graphicFrame>
        <p:nvGraphicFramePr>
          <p:cNvPr id="20487" name="Object 34"/>
          <p:cNvGraphicFramePr>
            <a:graphicFrameLocks noChangeAspect="1"/>
          </p:cNvGraphicFramePr>
          <p:nvPr/>
        </p:nvGraphicFramePr>
        <p:xfrm>
          <a:off x="6572250" y="1774825"/>
          <a:ext cx="1698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5" name="Equation" r:id="rId13" imgW="571252" imgH="203112" progId="Equation.3">
                  <p:embed/>
                </p:oleObj>
              </mc:Choice>
              <mc:Fallback>
                <p:oleObj name="Equation" r:id="rId13" imgW="571252" imgH="20311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1774825"/>
                        <a:ext cx="16986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35"/>
          <p:cNvGraphicFramePr>
            <a:graphicFrameLocks noChangeAspect="1"/>
          </p:cNvGraphicFramePr>
          <p:nvPr/>
        </p:nvGraphicFramePr>
        <p:xfrm>
          <a:off x="5926138" y="2205038"/>
          <a:ext cx="11604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15" imgW="482391" imgH="393529" progId="Equation.3">
                  <p:embed/>
                </p:oleObj>
              </mc:Choice>
              <mc:Fallback>
                <p:oleObj name="Equation" r:id="rId15" imgW="482391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2205038"/>
                        <a:ext cx="11604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36"/>
          <p:cNvSpPr txBox="1">
            <a:spLocks noChangeArrowheads="1"/>
          </p:cNvSpPr>
          <p:nvPr/>
        </p:nvSpPr>
        <p:spPr bwMode="auto">
          <a:xfrm>
            <a:off x="3128963" y="3133725"/>
            <a:ext cx="5027612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tabLst>
                <a:tab pos="2333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33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33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Good </a:t>
            </a:r>
            <a:r>
              <a:rPr lang="en-US" altLang="en-US" sz="1800" i="1"/>
              <a:t>“fadding”</a:t>
            </a:r>
            <a:r>
              <a:rPr lang="en-US" altLang="en-US" sz="1800"/>
              <a:t> memory materials, e.g. dough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No as good fadding memory materials,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e.g. peanut butter</a:t>
            </a:r>
            <a:br>
              <a:rPr lang="en-US" altLang="en-US" sz="1800"/>
            </a:br>
            <a:r>
              <a:rPr lang="en-US" altLang="en-US" sz="1800"/>
              <a:t/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Perfect memory (any solid)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 “Horrible” memory (any liquid, e.g. water)</a:t>
            </a:r>
          </a:p>
        </p:txBody>
      </p:sp>
      <p:graphicFrame>
        <p:nvGraphicFramePr>
          <p:cNvPr id="20490" name="Object 37"/>
          <p:cNvGraphicFramePr>
            <a:graphicFrameLocks noChangeAspect="1"/>
          </p:cNvGraphicFramePr>
          <p:nvPr/>
        </p:nvGraphicFramePr>
        <p:xfrm>
          <a:off x="4543425" y="3497263"/>
          <a:ext cx="19764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17" imgW="1015559" imgH="215806" progId="Equation.3">
                  <p:embed/>
                </p:oleObj>
              </mc:Choice>
              <mc:Fallback>
                <p:oleObj name="Equation" r:id="rId17" imgW="1015559" imgH="21580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3497263"/>
                        <a:ext cx="19764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38"/>
          <p:cNvGraphicFramePr>
            <a:graphicFrameLocks noChangeAspect="1"/>
          </p:cNvGraphicFramePr>
          <p:nvPr/>
        </p:nvGraphicFramePr>
        <p:xfrm>
          <a:off x="4795838" y="4575175"/>
          <a:ext cx="1901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19" imgW="977476" imgH="215806" progId="Equation.3">
                  <p:embed/>
                </p:oleObj>
              </mc:Choice>
              <mc:Fallback>
                <p:oleObj name="Equation" r:id="rId19" imgW="977476" imgH="21580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4575175"/>
                        <a:ext cx="1901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39"/>
          <p:cNvGraphicFramePr>
            <a:graphicFrameLocks noChangeAspect="1"/>
          </p:cNvGraphicFramePr>
          <p:nvPr/>
        </p:nvGraphicFramePr>
        <p:xfrm>
          <a:off x="5053013" y="5449888"/>
          <a:ext cx="839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9" name="Equation" r:id="rId21" imgW="431613" imgH="215806" progId="Equation.3">
                  <p:embed/>
                </p:oleObj>
              </mc:Choice>
              <mc:Fallback>
                <p:oleObj name="Equation" r:id="rId21" imgW="431613" imgH="21580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449888"/>
                        <a:ext cx="8397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40"/>
          <p:cNvGraphicFramePr>
            <a:graphicFrameLocks noChangeAspect="1"/>
          </p:cNvGraphicFramePr>
          <p:nvPr/>
        </p:nvGraphicFramePr>
        <p:xfrm>
          <a:off x="4630738" y="6186488"/>
          <a:ext cx="16065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0" name="Equation" r:id="rId23" imgW="825500" imgH="228600" progId="Equation.3">
                  <p:embed/>
                </p:oleObj>
              </mc:Choice>
              <mc:Fallback>
                <p:oleObj name="Equation" r:id="rId23" imgW="8255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6186488"/>
                        <a:ext cx="16065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082A431-DB24-43FB-A30B-029079635C7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120775" y="381000"/>
            <a:ext cx="691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Behavior of a Maxwell Model when a “sudden”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constant strain is applied (Relaxation Test)</a:t>
            </a:r>
          </a:p>
        </p:txBody>
      </p:sp>
      <p:grpSp>
        <p:nvGrpSpPr>
          <p:cNvPr id="21508" name="Group 53"/>
          <p:cNvGrpSpPr>
            <a:grpSpLocks/>
          </p:cNvGrpSpPr>
          <p:nvPr/>
        </p:nvGrpSpPr>
        <p:grpSpPr bwMode="auto">
          <a:xfrm>
            <a:off x="447675" y="1357313"/>
            <a:ext cx="8096250" cy="5199062"/>
            <a:chOff x="282" y="855"/>
            <a:chExt cx="5100" cy="3275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V="1">
              <a:off x="2331" y="87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230" y="2231"/>
              <a:ext cx="25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 flipV="1">
              <a:off x="2347" y="247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246" y="3827"/>
              <a:ext cx="27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786" y="2244"/>
              <a:ext cx="0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331" y="1279"/>
              <a:ext cx="44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2780" y="1279"/>
              <a:ext cx="1955" cy="951"/>
            </a:xfrm>
            <a:custGeom>
              <a:avLst/>
              <a:gdLst>
                <a:gd name="T0" fmla="*/ 0 w 1620"/>
                <a:gd name="T1" fmla="*/ 951 h 951"/>
                <a:gd name="T2" fmla="*/ 0 w 1620"/>
                <a:gd name="T3" fmla="*/ 0 h 951"/>
                <a:gd name="T4" fmla="*/ 2847 w 1620"/>
                <a:gd name="T5" fmla="*/ 0 h 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20" h="951">
                  <a:moveTo>
                    <a:pt x="0" y="951"/>
                  </a:moveTo>
                  <a:lnTo>
                    <a:pt x="0" y="0"/>
                  </a:lnTo>
                  <a:lnTo>
                    <a:pt x="1620" y="0"/>
                  </a:lnTo>
                </a:path>
              </a:pathLst>
            </a:custGeom>
            <a:noFill/>
            <a:ln w="444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2774" y="2840"/>
              <a:ext cx="0" cy="991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3"/>
            <p:cNvSpPr>
              <a:spLocks/>
            </p:cNvSpPr>
            <p:nvPr/>
          </p:nvSpPr>
          <p:spPr bwMode="auto">
            <a:xfrm>
              <a:off x="2779" y="2847"/>
              <a:ext cx="1769" cy="971"/>
            </a:xfrm>
            <a:custGeom>
              <a:avLst/>
              <a:gdLst>
                <a:gd name="T0" fmla="*/ 0 w 1380"/>
                <a:gd name="T1" fmla="*/ 0 h 764"/>
                <a:gd name="T2" fmla="*/ 226 w 1380"/>
                <a:gd name="T3" fmla="*/ 427 h 764"/>
                <a:gd name="T4" fmla="*/ 550 w 1380"/>
                <a:gd name="T5" fmla="*/ 881 h 764"/>
                <a:gd name="T6" fmla="*/ 973 w 1380"/>
                <a:gd name="T7" fmla="*/ 1157 h 764"/>
                <a:gd name="T8" fmla="*/ 1397 w 1380"/>
                <a:gd name="T9" fmla="*/ 1305 h 764"/>
                <a:gd name="T10" fmla="*/ 2072 w 1380"/>
                <a:gd name="T11" fmla="*/ 1457 h 764"/>
                <a:gd name="T12" fmla="*/ 2907 w 1380"/>
                <a:gd name="T13" fmla="*/ 1568 h 7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0" h="764">
                  <a:moveTo>
                    <a:pt x="0" y="0"/>
                  </a:moveTo>
                  <a:cubicBezTo>
                    <a:pt x="32" y="68"/>
                    <a:pt x="64" y="137"/>
                    <a:pt x="107" y="208"/>
                  </a:cubicBezTo>
                  <a:cubicBezTo>
                    <a:pt x="150" y="279"/>
                    <a:pt x="202" y="370"/>
                    <a:pt x="261" y="429"/>
                  </a:cubicBezTo>
                  <a:cubicBezTo>
                    <a:pt x="320" y="488"/>
                    <a:pt x="395" y="529"/>
                    <a:pt x="462" y="563"/>
                  </a:cubicBezTo>
                  <a:cubicBezTo>
                    <a:pt x="529" y="597"/>
                    <a:pt x="576" y="612"/>
                    <a:pt x="663" y="636"/>
                  </a:cubicBezTo>
                  <a:cubicBezTo>
                    <a:pt x="750" y="660"/>
                    <a:pt x="865" y="689"/>
                    <a:pt x="984" y="710"/>
                  </a:cubicBezTo>
                  <a:cubicBezTo>
                    <a:pt x="1103" y="731"/>
                    <a:pt x="1241" y="747"/>
                    <a:pt x="1380" y="76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2353" y="2842"/>
              <a:ext cx="43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519" name="Object 15"/>
            <p:cNvGraphicFramePr>
              <a:graphicFrameLocks noChangeAspect="1"/>
            </p:cNvGraphicFramePr>
            <p:nvPr/>
          </p:nvGraphicFramePr>
          <p:xfrm>
            <a:off x="2078" y="1124"/>
            <a:ext cx="21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7" name="Equation" r:id="rId3" imgW="165028" imgH="228501" progId="Equation.3">
                    <p:embed/>
                  </p:oleObj>
                </mc:Choice>
                <mc:Fallback>
                  <p:oleObj name="Equation" r:id="rId3" imgW="16502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1124"/>
                          <a:ext cx="21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1862" y="855"/>
            <a:ext cx="38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8" name="Equation" r:id="rId5" imgW="291973" imgH="203112" progId="Equation.3">
                    <p:embed/>
                  </p:oleObj>
                </mc:Choice>
                <mc:Fallback>
                  <p:oleObj name="Equation" r:id="rId5" imgW="291973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2" y="855"/>
                          <a:ext cx="38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1487" y="2667"/>
            <a:ext cx="78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9" name="Equation" r:id="rId7" imgW="596900" imgH="228600" progId="Equation.3">
                    <p:embed/>
                  </p:oleObj>
                </mc:Choice>
                <mc:Fallback>
                  <p:oleObj name="Equation" r:id="rId7" imgW="5969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2667"/>
                          <a:ext cx="78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1883" y="2391"/>
            <a:ext cx="40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0" name="Equation" r:id="rId9" imgW="304536" imgH="203024" progId="Equation.3">
                    <p:embed/>
                  </p:oleObj>
                </mc:Choice>
                <mc:Fallback>
                  <p:oleObj name="Equation" r:id="rId9" imgW="304536" imgH="20302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2391"/>
                          <a:ext cx="40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19"/>
            <p:cNvGraphicFramePr>
              <a:graphicFrameLocks noChangeAspect="1"/>
            </p:cNvGraphicFramePr>
            <p:nvPr/>
          </p:nvGraphicFramePr>
          <p:xfrm>
            <a:off x="4700" y="2265"/>
            <a:ext cx="11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1" name="Equation" r:id="rId11" imgW="88746" imgH="152136" progId="Equation.3">
                    <p:embed/>
                  </p:oleObj>
                </mc:Choice>
                <mc:Fallback>
                  <p:oleObj name="Equation" r:id="rId11" imgW="88746" imgH="15213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2265"/>
                          <a:ext cx="11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4829" y="3860"/>
            <a:ext cx="11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2" name="Equation" r:id="rId13" imgW="88746" imgH="152136" progId="Equation.3">
                    <p:embed/>
                  </p:oleObj>
                </mc:Choice>
                <mc:Fallback>
                  <p:oleObj name="Equation" r:id="rId13" imgW="88746" imgH="15213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" y="3860"/>
                          <a:ext cx="11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Freeform 21"/>
            <p:cNvSpPr>
              <a:spLocks/>
            </p:cNvSpPr>
            <p:nvPr/>
          </p:nvSpPr>
          <p:spPr bwMode="auto">
            <a:xfrm>
              <a:off x="3161" y="3023"/>
              <a:ext cx="1065" cy="339"/>
            </a:xfrm>
            <a:custGeom>
              <a:avLst/>
              <a:gdLst>
                <a:gd name="T0" fmla="*/ 1065 w 1065"/>
                <a:gd name="T1" fmla="*/ 31 h 339"/>
                <a:gd name="T2" fmla="*/ 322 w 1065"/>
                <a:gd name="T3" fmla="*/ 51 h 339"/>
                <a:gd name="T4" fmla="*/ 0 w 1065"/>
                <a:gd name="T5" fmla="*/ 339 h 3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5" h="339">
                  <a:moveTo>
                    <a:pt x="1065" y="31"/>
                  </a:moveTo>
                  <a:cubicBezTo>
                    <a:pt x="782" y="15"/>
                    <a:pt x="499" y="0"/>
                    <a:pt x="322" y="51"/>
                  </a:cubicBezTo>
                  <a:cubicBezTo>
                    <a:pt x="145" y="102"/>
                    <a:pt x="72" y="220"/>
                    <a:pt x="0" y="3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4141" y="2731"/>
              <a:ext cx="1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Relaxation Curve</a:t>
              </a:r>
            </a:p>
          </p:txBody>
        </p:sp>
        <p:grpSp>
          <p:nvGrpSpPr>
            <p:cNvPr id="21527" name="Group 23"/>
            <p:cNvGrpSpPr>
              <a:grpSpLocks/>
            </p:cNvGrpSpPr>
            <p:nvPr/>
          </p:nvGrpSpPr>
          <p:grpSpPr bwMode="auto">
            <a:xfrm>
              <a:off x="282" y="1222"/>
              <a:ext cx="1157" cy="1753"/>
              <a:chOff x="190" y="1051"/>
              <a:chExt cx="2198" cy="2985"/>
            </a:xfrm>
          </p:grpSpPr>
          <p:grpSp>
            <p:nvGrpSpPr>
              <p:cNvPr id="21531" name="Group 24"/>
              <p:cNvGrpSpPr>
                <a:grpSpLocks/>
              </p:cNvGrpSpPr>
              <p:nvPr/>
            </p:nvGrpSpPr>
            <p:grpSpPr bwMode="auto">
              <a:xfrm>
                <a:off x="760" y="1393"/>
                <a:ext cx="1042" cy="2643"/>
                <a:chOff x="571" y="788"/>
                <a:chExt cx="1042" cy="2643"/>
              </a:xfrm>
            </p:grpSpPr>
            <p:grpSp>
              <p:nvGrpSpPr>
                <p:cNvPr id="21543" name="Group 25"/>
                <p:cNvGrpSpPr>
                  <a:grpSpLocks/>
                </p:cNvGrpSpPr>
                <p:nvPr/>
              </p:nvGrpSpPr>
              <p:grpSpPr bwMode="auto">
                <a:xfrm>
                  <a:off x="679" y="1031"/>
                  <a:ext cx="853" cy="1009"/>
                  <a:chOff x="547" y="2109"/>
                  <a:chExt cx="853" cy="571"/>
                </a:xfrm>
              </p:grpSpPr>
              <p:sp>
                <p:nvSpPr>
                  <p:cNvPr id="2155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9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1551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28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1552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09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1553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7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1554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360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1555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07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15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42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</p:grpSp>
            <p:sp>
              <p:nvSpPr>
                <p:cNvPr id="21544" name="Rectangle 33"/>
                <p:cNvSpPr>
                  <a:spLocks noChangeArrowheads="1"/>
                </p:cNvSpPr>
                <p:nvPr/>
              </p:nvSpPr>
              <p:spPr bwMode="auto">
                <a:xfrm>
                  <a:off x="1088" y="788"/>
                  <a:ext cx="49" cy="3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1545" name="Rectangle 34"/>
                <p:cNvSpPr>
                  <a:spLocks noChangeArrowheads="1"/>
                </p:cNvSpPr>
                <p:nvPr/>
              </p:nvSpPr>
              <p:spPr bwMode="auto">
                <a:xfrm>
                  <a:off x="1082" y="1978"/>
                  <a:ext cx="49" cy="3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1546" name="Freeform 35"/>
                <p:cNvSpPr>
                  <a:spLocks/>
                </p:cNvSpPr>
                <p:nvPr/>
              </p:nvSpPr>
              <p:spPr bwMode="auto">
                <a:xfrm>
                  <a:off x="571" y="2241"/>
                  <a:ext cx="1042" cy="802"/>
                </a:xfrm>
                <a:custGeom>
                  <a:avLst/>
                  <a:gdLst>
                    <a:gd name="T0" fmla="*/ 0 w 1042"/>
                    <a:gd name="T1" fmla="*/ 0 h 562"/>
                    <a:gd name="T2" fmla="*/ 0 w 1042"/>
                    <a:gd name="T3" fmla="*/ 1633 h 562"/>
                    <a:gd name="T4" fmla="*/ 1042 w 1042"/>
                    <a:gd name="T5" fmla="*/ 1633 h 562"/>
                    <a:gd name="T6" fmla="*/ 1042 w 1042"/>
                    <a:gd name="T7" fmla="*/ 23 h 5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2" h="562">
                      <a:moveTo>
                        <a:pt x="0" y="0"/>
                      </a:moveTo>
                      <a:lnTo>
                        <a:pt x="0" y="562"/>
                      </a:lnTo>
                      <a:lnTo>
                        <a:pt x="1042" y="562"/>
                      </a:lnTo>
                      <a:lnTo>
                        <a:pt x="1042" y="8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7" name="Rectangle 36"/>
                <p:cNvSpPr>
                  <a:spLocks noChangeArrowheads="1"/>
                </p:cNvSpPr>
                <p:nvPr/>
              </p:nvSpPr>
              <p:spPr bwMode="auto">
                <a:xfrm>
                  <a:off x="687" y="2562"/>
                  <a:ext cx="824" cy="39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154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81" y="2293"/>
                  <a:ext cx="49" cy="26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1549" name="Rectangle 38"/>
                <p:cNvSpPr>
                  <a:spLocks noChangeArrowheads="1"/>
                </p:cNvSpPr>
                <p:nvPr/>
              </p:nvSpPr>
              <p:spPr bwMode="auto">
                <a:xfrm>
                  <a:off x="1061" y="3052"/>
                  <a:ext cx="34" cy="37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1532" name="Line 39"/>
              <p:cNvSpPr>
                <a:spLocks noChangeShapeType="1"/>
              </p:cNvSpPr>
              <p:nvPr/>
            </p:nvSpPr>
            <p:spPr bwMode="auto">
              <a:xfrm>
                <a:off x="1306" y="1057"/>
                <a:ext cx="0" cy="2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3" name="Text Box 40"/>
              <p:cNvSpPr txBox="1">
                <a:spLocks noChangeArrowheads="1"/>
              </p:cNvSpPr>
              <p:nvPr/>
            </p:nvSpPr>
            <p:spPr bwMode="auto">
              <a:xfrm>
                <a:off x="1816" y="1822"/>
                <a:ext cx="572" cy="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Times New Roman" pitchFamily="18" charset="0"/>
                  </a:rPr>
                  <a:t>G</a:t>
                </a:r>
              </a:p>
            </p:txBody>
          </p:sp>
          <p:graphicFrame>
            <p:nvGraphicFramePr>
              <p:cNvPr id="21534" name="Object 41"/>
              <p:cNvGraphicFramePr>
                <a:graphicFrameLocks noChangeAspect="1"/>
              </p:cNvGraphicFramePr>
              <p:nvPr/>
            </p:nvGraphicFramePr>
            <p:xfrm>
              <a:off x="1411" y="1051"/>
              <a:ext cx="359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23" name="Equation" r:id="rId14" imgW="152334" imgH="139639" progId="Equation.3">
                      <p:embed/>
                    </p:oleObj>
                  </mc:Choice>
                  <mc:Fallback>
                    <p:oleObj name="Equation" r:id="rId14" imgW="152334" imgH="139639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1" y="1051"/>
                            <a:ext cx="359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5" name="Object 42"/>
              <p:cNvGraphicFramePr>
                <a:graphicFrameLocks noChangeAspect="1"/>
              </p:cNvGraphicFramePr>
              <p:nvPr/>
            </p:nvGraphicFramePr>
            <p:xfrm>
              <a:off x="1893" y="2998"/>
              <a:ext cx="359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24" name="Equation" r:id="rId16" imgW="152268" imgH="164957" progId="Equation.3">
                      <p:embed/>
                    </p:oleObj>
                  </mc:Choice>
                  <mc:Fallback>
                    <p:oleObj name="Equation" r:id="rId16" imgW="152268" imgH="164957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3" y="2998"/>
                            <a:ext cx="359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6" name="Line 43"/>
              <p:cNvSpPr>
                <a:spLocks noChangeShapeType="1"/>
              </p:cNvSpPr>
              <p:nvPr/>
            </p:nvSpPr>
            <p:spPr bwMode="auto">
              <a:xfrm>
                <a:off x="190" y="3660"/>
                <a:ext cx="3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44"/>
              <p:cNvSpPr>
                <a:spLocks noChangeShapeType="1"/>
              </p:cNvSpPr>
              <p:nvPr/>
            </p:nvSpPr>
            <p:spPr bwMode="auto">
              <a:xfrm>
                <a:off x="250" y="2676"/>
                <a:ext cx="3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45"/>
              <p:cNvSpPr>
                <a:spLocks noChangeShapeType="1"/>
              </p:cNvSpPr>
              <p:nvPr/>
            </p:nvSpPr>
            <p:spPr bwMode="auto">
              <a:xfrm>
                <a:off x="279" y="1657"/>
                <a:ext cx="3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46"/>
              <p:cNvSpPr>
                <a:spLocks noChangeShapeType="1"/>
              </p:cNvSpPr>
              <p:nvPr/>
            </p:nvSpPr>
            <p:spPr bwMode="auto">
              <a:xfrm>
                <a:off x="401" y="1677"/>
                <a:ext cx="0" cy="9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47"/>
              <p:cNvSpPr>
                <a:spLocks noChangeShapeType="1"/>
              </p:cNvSpPr>
              <p:nvPr/>
            </p:nvSpPr>
            <p:spPr bwMode="auto">
              <a:xfrm>
                <a:off x="388" y="2663"/>
                <a:ext cx="0" cy="9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1541" name="Object 48"/>
              <p:cNvGraphicFramePr>
                <a:graphicFrameLocks noChangeAspect="1"/>
              </p:cNvGraphicFramePr>
              <p:nvPr/>
            </p:nvGraphicFramePr>
            <p:xfrm>
              <a:off x="347" y="2845"/>
              <a:ext cx="419" cy="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25" name="Equation" r:id="rId18" imgW="177646" imgH="228402" progId="Equation.3">
                      <p:embed/>
                    </p:oleObj>
                  </mc:Choice>
                  <mc:Fallback>
                    <p:oleObj name="Equation" r:id="rId18" imgW="177646" imgH="228402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" y="2845"/>
                            <a:ext cx="419" cy="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2" name="Object 49"/>
              <p:cNvGraphicFramePr>
                <a:graphicFrameLocks noChangeAspect="1"/>
              </p:cNvGraphicFramePr>
              <p:nvPr/>
            </p:nvGraphicFramePr>
            <p:xfrm>
              <a:off x="362" y="1890"/>
              <a:ext cx="389" cy="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26" name="Equation" r:id="rId20" imgW="165028" imgH="228501" progId="Equation.3">
                      <p:embed/>
                    </p:oleObj>
                  </mc:Choice>
                  <mc:Fallback>
                    <p:oleObj name="Equation" r:id="rId20" imgW="165028" imgH="228501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" y="1890"/>
                            <a:ext cx="389" cy="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8" name="Object 50"/>
            <p:cNvGraphicFramePr>
              <a:graphicFrameLocks noChangeAspect="1"/>
            </p:cNvGraphicFramePr>
            <p:nvPr/>
          </p:nvGraphicFramePr>
          <p:xfrm>
            <a:off x="2767" y="2183"/>
            <a:ext cx="18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7" name="Equation" r:id="rId22" imgW="139700" imgH="228600" progId="Equation.3">
                    <p:embed/>
                  </p:oleObj>
                </mc:Choice>
                <mc:Fallback>
                  <p:oleObj name="Equation" r:id="rId22" imgW="139700" imgH="2286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183"/>
                          <a:ext cx="18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51"/>
            <p:cNvGraphicFramePr>
              <a:graphicFrameLocks noChangeAspect="1"/>
            </p:cNvGraphicFramePr>
            <p:nvPr/>
          </p:nvGraphicFramePr>
          <p:xfrm>
            <a:off x="2723" y="3829"/>
            <a:ext cx="18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8" name="Equation" r:id="rId24" imgW="139700" imgH="228600" progId="Equation.3">
                    <p:embed/>
                  </p:oleObj>
                </mc:Choice>
                <mc:Fallback>
                  <p:oleObj name="Equation" r:id="rId24" imgW="139700" imgH="228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829"/>
                          <a:ext cx="18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52"/>
            <p:cNvGraphicFramePr>
              <a:graphicFrameLocks noChangeAspect="1"/>
            </p:cNvGraphicFramePr>
            <p:nvPr/>
          </p:nvGraphicFramePr>
          <p:xfrm>
            <a:off x="4291" y="2912"/>
            <a:ext cx="1091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29" name="Equation" r:id="rId25" imgW="825500" imgH="368300" progId="Equation.3">
                    <p:embed/>
                  </p:oleObj>
                </mc:Choice>
                <mc:Fallback>
                  <p:oleObj name="Equation" r:id="rId25" imgW="825500" imgH="3683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2912"/>
                          <a:ext cx="1091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2E9F74-15A6-4441-8C1E-1B5BD8A91E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120775" y="381000"/>
            <a:ext cx="691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Behavior of a Maxwell Model when a “sudden”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/>
              <a:t>constant strain is applied (Relaxation Test)</a:t>
            </a:r>
          </a:p>
        </p:txBody>
      </p:sp>
      <p:sp>
        <p:nvSpPr>
          <p:cNvPr id="22532" name="Line 6"/>
          <p:cNvSpPr>
            <a:spLocks noChangeShapeType="1"/>
          </p:cNvSpPr>
          <p:nvPr/>
        </p:nvSpPr>
        <p:spPr bwMode="auto">
          <a:xfrm flipV="1">
            <a:off x="3700463" y="139382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3540125" y="3541713"/>
            <a:ext cx="4125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V="1">
            <a:off x="3725863" y="39274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3565525" y="6075363"/>
            <a:ext cx="4348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>
            <a:off x="4422775" y="3562350"/>
            <a:ext cx="0" cy="141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11"/>
          <p:cNvSpPr>
            <a:spLocks noChangeShapeType="1"/>
          </p:cNvSpPr>
          <p:nvPr/>
        </p:nvSpPr>
        <p:spPr bwMode="auto">
          <a:xfrm>
            <a:off x="3700463" y="2030413"/>
            <a:ext cx="703262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Freeform 12"/>
          <p:cNvSpPr>
            <a:spLocks/>
          </p:cNvSpPr>
          <p:nvPr/>
        </p:nvSpPr>
        <p:spPr bwMode="auto">
          <a:xfrm>
            <a:off x="4413250" y="2030413"/>
            <a:ext cx="3103563" cy="1509712"/>
          </a:xfrm>
          <a:custGeom>
            <a:avLst/>
            <a:gdLst>
              <a:gd name="T0" fmla="*/ 0 w 1620"/>
              <a:gd name="T1" fmla="*/ 2147483647 h 951"/>
              <a:gd name="T2" fmla="*/ 0 w 1620"/>
              <a:gd name="T3" fmla="*/ 0 h 951"/>
              <a:gd name="T4" fmla="*/ 2147483647 w 1620"/>
              <a:gd name="T5" fmla="*/ 0 h 9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20" h="951">
                <a:moveTo>
                  <a:pt x="0" y="951"/>
                </a:moveTo>
                <a:lnTo>
                  <a:pt x="0" y="0"/>
                </a:lnTo>
                <a:lnTo>
                  <a:pt x="1620" y="0"/>
                </a:lnTo>
              </a:path>
            </a:pathLst>
          </a:custGeom>
          <a:noFill/>
          <a:ln w="444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3"/>
          <p:cNvSpPr>
            <a:spLocks noChangeShapeType="1"/>
          </p:cNvSpPr>
          <p:nvPr/>
        </p:nvSpPr>
        <p:spPr bwMode="auto">
          <a:xfrm flipV="1">
            <a:off x="4403725" y="4508500"/>
            <a:ext cx="0" cy="1573213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Freeform 14"/>
          <p:cNvSpPr>
            <a:spLocks/>
          </p:cNvSpPr>
          <p:nvPr/>
        </p:nvSpPr>
        <p:spPr bwMode="auto">
          <a:xfrm>
            <a:off x="4411663" y="4519613"/>
            <a:ext cx="2808287" cy="1541462"/>
          </a:xfrm>
          <a:custGeom>
            <a:avLst/>
            <a:gdLst>
              <a:gd name="T0" fmla="*/ 0 w 1380"/>
              <a:gd name="T1" fmla="*/ 0 h 764"/>
              <a:gd name="T2" fmla="*/ 2147483647 w 1380"/>
              <a:gd name="T3" fmla="*/ 2147483647 h 764"/>
              <a:gd name="T4" fmla="*/ 2147483647 w 1380"/>
              <a:gd name="T5" fmla="*/ 2147483647 h 764"/>
              <a:gd name="T6" fmla="*/ 2147483647 w 1380"/>
              <a:gd name="T7" fmla="*/ 2147483647 h 764"/>
              <a:gd name="T8" fmla="*/ 2147483647 w 1380"/>
              <a:gd name="T9" fmla="*/ 2147483647 h 764"/>
              <a:gd name="T10" fmla="*/ 2147483647 w 1380"/>
              <a:gd name="T11" fmla="*/ 2147483647 h 764"/>
              <a:gd name="T12" fmla="*/ 2147483647 w 1380"/>
              <a:gd name="T13" fmla="*/ 2147483647 h 7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0" h="764">
                <a:moveTo>
                  <a:pt x="0" y="0"/>
                </a:moveTo>
                <a:cubicBezTo>
                  <a:pt x="32" y="68"/>
                  <a:pt x="64" y="137"/>
                  <a:pt x="107" y="208"/>
                </a:cubicBezTo>
                <a:cubicBezTo>
                  <a:pt x="150" y="279"/>
                  <a:pt x="202" y="370"/>
                  <a:pt x="261" y="429"/>
                </a:cubicBezTo>
                <a:cubicBezTo>
                  <a:pt x="320" y="488"/>
                  <a:pt x="395" y="529"/>
                  <a:pt x="462" y="563"/>
                </a:cubicBezTo>
                <a:cubicBezTo>
                  <a:pt x="529" y="597"/>
                  <a:pt x="576" y="612"/>
                  <a:pt x="663" y="636"/>
                </a:cubicBezTo>
                <a:cubicBezTo>
                  <a:pt x="750" y="660"/>
                  <a:pt x="865" y="689"/>
                  <a:pt x="984" y="710"/>
                </a:cubicBezTo>
                <a:cubicBezTo>
                  <a:pt x="1103" y="731"/>
                  <a:pt x="1241" y="747"/>
                  <a:pt x="1380" y="76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>
            <a:off x="3735388" y="4511675"/>
            <a:ext cx="693737" cy="9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42" name="Object 16"/>
          <p:cNvGraphicFramePr>
            <a:graphicFrameLocks noChangeAspect="1"/>
          </p:cNvGraphicFramePr>
          <p:nvPr/>
        </p:nvGraphicFramePr>
        <p:xfrm>
          <a:off x="3298825" y="1784350"/>
          <a:ext cx="346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7" name="Equation" r:id="rId3" imgW="165028" imgH="228501" progId="Equation.3">
                  <p:embed/>
                </p:oleObj>
              </mc:Choice>
              <mc:Fallback>
                <p:oleObj name="Equation" r:id="rId3" imgW="165028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1784350"/>
                        <a:ext cx="346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7"/>
          <p:cNvGraphicFramePr>
            <a:graphicFrameLocks noChangeAspect="1"/>
          </p:cNvGraphicFramePr>
          <p:nvPr/>
        </p:nvGraphicFramePr>
        <p:xfrm>
          <a:off x="2955925" y="1357313"/>
          <a:ext cx="61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" name="Equation" r:id="rId5" imgW="291973" imgH="203112" progId="Equation.3">
                  <p:embed/>
                </p:oleObj>
              </mc:Choice>
              <mc:Fallback>
                <p:oleObj name="Equation" r:id="rId5" imgW="291973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1357313"/>
                        <a:ext cx="61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8"/>
          <p:cNvGraphicFramePr>
            <a:graphicFrameLocks noChangeAspect="1"/>
          </p:cNvGraphicFramePr>
          <p:nvPr/>
        </p:nvGraphicFramePr>
        <p:xfrm>
          <a:off x="2360613" y="4233863"/>
          <a:ext cx="12525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9" name="Equation" r:id="rId7" imgW="596900" imgH="228600" progId="Equation.3">
                  <p:embed/>
                </p:oleObj>
              </mc:Choice>
              <mc:Fallback>
                <p:oleObj name="Equation" r:id="rId7" imgW="5969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233863"/>
                        <a:ext cx="12525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9"/>
          <p:cNvGraphicFramePr>
            <a:graphicFrameLocks noChangeAspect="1"/>
          </p:cNvGraphicFramePr>
          <p:nvPr/>
        </p:nvGraphicFramePr>
        <p:xfrm>
          <a:off x="2989263" y="3795713"/>
          <a:ext cx="639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0" name="Equation" r:id="rId9" imgW="304536" imgH="203024" progId="Equation.3">
                  <p:embed/>
                </p:oleObj>
              </mc:Choice>
              <mc:Fallback>
                <p:oleObj name="Equation" r:id="rId9" imgW="304536" imgH="2030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795713"/>
                        <a:ext cx="6397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20"/>
          <p:cNvGraphicFramePr>
            <a:graphicFrameLocks noChangeAspect="1"/>
          </p:cNvGraphicFramePr>
          <p:nvPr/>
        </p:nvGraphicFramePr>
        <p:xfrm>
          <a:off x="7461250" y="3595688"/>
          <a:ext cx="1873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1" name="Equation" r:id="rId11" imgW="88746" imgH="152136" progId="Equation.3">
                  <p:embed/>
                </p:oleObj>
              </mc:Choice>
              <mc:Fallback>
                <p:oleObj name="Equation" r:id="rId11" imgW="88746" imgH="1521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3595688"/>
                        <a:ext cx="1873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21"/>
          <p:cNvGraphicFramePr>
            <a:graphicFrameLocks noChangeAspect="1"/>
          </p:cNvGraphicFramePr>
          <p:nvPr/>
        </p:nvGraphicFramePr>
        <p:xfrm>
          <a:off x="7666038" y="6127750"/>
          <a:ext cx="1873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2" name="Equation" r:id="rId13" imgW="88746" imgH="152136" progId="Equation.3">
                  <p:embed/>
                </p:oleObj>
              </mc:Choice>
              <mc:Fallback>
                <p:oleObj name="Equation" r:id="rId13" imgW="88746" imgH="15213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6127750"/>
                        <a:ext cx="1873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Freeform 22"/>
          <p:cNvSpPr>
            <a:spLocks/>
          </p:cNvSpPr>
          <p:nvPr/>
        </p:nvSpPr>
        <p:spPr bwMode="auto">
          <a:xfrm>
            <a:off x="5018088" y="4511675"/>
            <a:ext cx="1489075" cy="527050"/>
          </a:xfrm>
          <a:custGeom>
            <a:avLst/>
            <a:gdLst>
              <a:gd name="T0" fmla="*/ 2147483647 w 1065"/>
              <a:gd name="T1" fmla="*/ 2147483647 h 339"/>
              <a:gd name="T2" fmla="*/ 2147483647 w 1065"/>
              <a:gd name="T3" fmla="*/ 2147483647 h 339"/>
              <a:gd name="T4" fmla="*/ 0 w 1065"/>
              <a:gd name="T5" fmla="*/ 2147483647 h 3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5" h="339">
                <a:moveTo>
                  <a:pt x="1065" y="31"/>
                </a:moveTo>
                <a:cubicBezTo>
                  <a:pt x="782" y="15"/>
                  <a:pt x="499" y="0"/>
                  <a:pt x="322" y="51"/>
                </a:cubicBezTo>
                <a:cubicBezTo>
                  <a:pt x="145" y="102"/>
                  <a:pt x="72" y="220"/>
                  <a:pt x="0" y="33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6573838" y="4335463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Relaxation Curves</a:t>
            </a:r>
          </a:p>
        </p:txBody>
      </p:sp>
      <p:grpSp>
        <p:nvGrpSpPr>
          <p:cNvPr id="22550" name="Group 24"/>
          <p:cNvGrpSpPr>
            <a:grpSpLocks/>
          </p:cNvGrpSpPr>
          <p:nvPr/>
        </p:nvGrpSpPr>
        <p:grpSpPr bwMode="auto">
          <a:xfrm>
            <a:off x="447675" y="1939925"/>
            <a:ext cx="1836738" cy="2782888"/>
            <a:chOff x="190" y="1051"/>
            <a:chExt cx="2198" cy="2985"/>
          </a:xfrm>
        </p:grpSpPr>
        <p:grpSp>
          <p:nvGrpSpPr>
            <p:cNvPr id="22561" name="Group 25"/>
            <p:cNvGrpSpPr>
              <a:grpSpLocks/>
            </p:cNvGrpSpPr>
            <p:nvPr/>
          </p:nvGrpSpPr>
          <p:grpSpPr bwMode="auto">
            <a:xfrm>
              <a:off x="760" y="1393"/>
              <a:ext cx="1042" cy="2643"/>
              <a:chOff x="571" y="788"/>
              <a:chExt cx="1042" cy="2643"/>
            </a:xfrm>
          </p:grpSpPr>
          <p:grpSp>
            <p:nvGrpSpPr>
              <p:cNvPr id="22573" name="Group 26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22580" name="Oval 27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2581" name="Oval 28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2582" name="Oval 29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2583" name="Oval 30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2584" name="Oval 31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2585" name="Oval 32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2586" name="Oval 33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2574" name="Rectangle 34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2575" name="Rectangle 35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2576" name="Freeform 36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Rectangle 37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2578" name="Rectangle 38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2579" name="Rectangle 39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2562" name="Line 40"/>
            <p:cNvSpPr>
              <a:spLocks noChangeShapeType="1"/>
            </p:cNvSpPr>
            <p:nvPr/>
          </p:nvSpPr>
          <p:spPr bwMode="auto">
            <a:xfrm>
              <a:off x="1306" y="1057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Text Box 41"/>
            <p:cNvSpPr txBox="1">
              <a:spLocks noChangeArrowheads="1"/>
            </p:cNvSpPr>
            <p:nvPr/>
          </p:nvSpPr>
          <p:spPr bwMode="auto">
            <a:xfrm>
              <a:off x="1816" y="1822"/>
              <a:ext cx="572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G</a:t>
              </a:r>
            </a:p>
          </p:txBody>
        </p:sp>
        <p:graphicFrame>
          <p:nvGraphicFramePr>
            <p:cNvPr id="22564" name="Object 42"/>
            <p:cNvGraphicFramePr>
              <a:graphicFrameLocks noChangeAspect="1"/>
            </p:cNvGraphicFramePr>
            <p:nvPr/>
          </p:nvGraphicFramePr>
          <p:xfrm>
            <a:off x="1411" y="1051"/>
            <a:ext cx="35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3" name="Equation" r:id="rId14" imgW="152334" imgH="139639" progId="Equation.3">
                    <p:embed/>
                  </p:oleObj>
                </mc:Choice>
                <mc:Fallback>
                  <p:oleObj name="Equation" r:id="rId14" imgW="152334" imgH="139639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051"/>
                          <a:ext cx="35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5" name="Object 43"/>
            <p:cNvGraphicFramePr>
              <a:graphicFrameLocks noChangeAspect="1"/>
            </p:cNvGraphicFramePr>
            <p:nvPr/>
          </p:nvGraphicFramePr>
          <p:xfrm>
            <a:off x="1893" y="2998"/>
            <a:ext cx="35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4" name="Equation" r:id="rId16" imgW="152268" imgH="164957" progId="Equation.3">
                    <p:embed/>
                  </p:oleObj>
                </mc:Choice>
                <mc:Fallback>
                  <p:oleObj name="Equation" r:id="rId16" imgW="152268" imgH="164957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998"/>
                          <a:ext cx="359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6" name="Line 44"/>
            <p:cNvSpPr>
              <a:spLocks noChangeShapeType="1"/>
            </p:cNvSpPr>
            <p:nvPr/>
          </p:nvSpPr>
          <p:spPr bwMode="auto">
            <a:xfrm>
              <a:off x="190" y="3660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Line 45"/>
            <p:cNvSpPr>
              <a:spLocks noChangeShapeType="1"/>
            </p:cNvSpPr>
            <p:nvPr/>
          </p:nvSpPr>
          <p:spPr bwMode="auto">
            <a:xfrm>
              <a:off x="250" y="2676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46"/>
            <p:cNvSpPr>
              <a:spLocks noChangeShapeType="1"/>
            </p:cNvSpPr>
            <p:nvPr/>
          </p:nvSpPr>
          <p:spPr bwMode="auto">
            <a:xfrm>
              <a:off x="279" y="1657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47"/>
            <p:cNvSpPr>
              <a:spLocks noChangeShapeType="1"/>
            </p:cNvSpPr>
            <p:nvPr/>
          </p:nvSpPr>
          <p:spPr bwMode="auto">
            <a:xfrm>
              <a:off x="401" y="1677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48"/>
            <p:cNvSpPr>
              <a:spLocks noChangeShapeType="1"/>
            </p:cNvSpPr>
            <p:nvPr/>
          </p:nvSpPr>
          <p:spPr bwMode="auto">
            <a:xfrm>
              <a:off x="388" y="2663"/>
              <a:ext cx="0" cy="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571" name="Object 49"/>
            <p:cNvGraphicFramePr>
              <a:graphicFrameLocks noChangeAspect="1"/>
            </p:cNvGraphicFramePr>
            <p:nvPr/>
          </p:nvGraphicFramePr>
          <p:xfrm>
            <a:off x="347" y="2845"/>
            <a:ext cx="41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5" name="Equation" r:id="rId18" imgW="177646" imgH="228402" progId="Equation.3">
                    <p:embed/>
                  </p:oleObj>
                </mc:Choice>
                <mc:Fallback>
                  <p:oleObj name="Equation" r:id="rId18" imgW="177646" imgH="228402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845"/>
                          <a:ext cx="41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2" name="Object 50"/>
            <p:cNvGraphicFramePr>
              <a:graphicFrameLocks noChangeAspect="1"/>
            </p:cNvGraphicFramePr>
            <p:nvPr/>
          </p:nvGraphicFramePr>
          <p:xfrm>
            <a:off x="362" y="1890"/>
            <a:ext cx="3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6"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890"/>
                          <a:ext cx="389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51" name="Object 51"/>
          <p:cNvGraphicFramePr>
            <a:graphicFrameLocks noChangeAspect="1"/>
          </p:cNvGraphicFramePr>
          <p:nvPr/>
        </p:nvGraphicFramePr>
        <p:xfrm>
          <a:off x="4392613" y="3465513"/>
          <a:ext cx="2936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" name="Equation" r:id="rId22" imgW="139700" imgH="228600" progId="Equation.3">
                  <p:embed/>
                </p:oleObj>
              </mc:Choice>
              <mc:Fallback>
                <p:oleObj name="Equation" r:id="rId22" imgW="1397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465513"/>
                        <a:ext cx="2936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52"/>
          <p:cNvGraphicFramePr>
            <a:graphicFrameLocks noChangeAspect="1"/>
          </p:cNvGraphicFramePr>
          <p:nvPr/>
        </p:nvGraphicFramePr>
        <p:xfrm>
          <a:off x="4322763" y="6078538"/>
          <a:ext cx="2936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8" name="Equation" r:id="rId24" imgW="139700" imgH="228600" progId="Equation.3">
                  <p:embed/>
                </p:oleObj>
              </mc:Choice>
              <mc:Fallback>
                <p:oleObj name="Equation" r:id="rId24" imgW="1397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6078538"/>
                        <a:ext cx="2936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53"/>
          <p:cNvGraphicFramePr>
            <a:graphicFrameLocks noChangeAspect="1"/>
          </p:cNvGraphicFramePr>
          <p:nvPr/>
        </p:nvGraphicFramePr>
        <p:xfrm>
          <a:off x="6811963" y="4622800"/>
          <a:ext cx="173196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9" name="Equation" r:id="rId25" imgW="825500" imgH="368300" progId="Equation.3">
                  <p:embed/>
                </p:oleObj>
              </mc:Choice>
              <mc:Fallback>
                <p:oleObj name="Equation" r:id="rId25" imgW="825500" imgH="3683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3" y="4622800"/>
                        <a:ext cx="173196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Freeform 55"/>
          <p:cNvSpPr>
            <a:spLocks/>
          </p:cNvSpPr>
          <p:nvPr/>
        </p:nvSpPr>
        <p:spPr bwMode="auto">
          <a:xfrm>
            <a:off x="4413250" y="4519613"/>
            <a:ext cx="3390900" cy="1530350"/>
          </a:xfrm>
          <a:custGeom>
            <a:avLst/>
            <a:gdLst>
              <a:gd name="T0" fmla="*/ 0 w 2136"/>
              <a:gd name="T1" fmla="*/ 0 h 964"/>
              <a:gd name="T2" fmla="*/ 2147483647 w 2136"/>
              <a:gd name="T3" fmla="*/ 2147483647 h 964"/>
              <a:gd name="T4" fmla="*/ 2147483647 w 2136"/>
              <a:gd name="T5" fmla="*/ 2147483647 h 964"/>
              <a:gd name="T6" fmla="*/ 2147483647 w 2136"/>
              <a:gd name="T7" fmla="*/ 2147483647 h 9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6" h="964">
                <a:moveTo>
                  <a:pt x="0" y="0"/>
                </a:moveTo>
                <a:cubicBezTo>
                  <a:pt x="47" y="63"/>
                  <a:pt x="94" y="127"/>
                  <a:pt x="234" y="227"/>
                </a:cubicBezTo>
                <a:cubicBezTo>
                  <a:pt x="374" y="327"/>
                  <a:pt x="526" y="479"/>
                  <a:pt x="843" y="602"/>
                </a:cubicBezTo>
                <a:cubicBezTo>
                  <a:pt x="1160" y="725"/>
                  <a:pt x="1648" y="844"/>
                  <a:pt x="2136" y="964"/>
                </a:cubicBez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Freeform 56"/>
          <p:cNvSpPr>
            <a:spLocks/>
          </p:cNvSpPr>
          <p:nvPr/>
        </p:nvSpPr>
        <p:spPr bwMode="auto">
          <a:xfrm>
            <a:off x="4433888" y="4551363"/>
            <a:ext cx="966787" cy="1498600"/>
          </a:xfrm>
          <a:custGeom>
            <a:avLst/>
            <a:gdLst>
              <a:gd name="T0" fmla="*/ 0 w 609"/>
              <a:gd name="T1" fmla="*/ 0 h 944"/>
              <a:gd name="T2" fmla="*/ 2147483647 w 609"/>
              <a:gd name="T3" fmla="*/ 2147483647 h 944"/>
              <a:gd name="T4" fmla="*/ 2147483647 w 609"/>
              <a:gd name="T5" fmla="*/ 2147483647 h 944"/>
              <a:gd name="T6" fmla="*/ 2147483647 w 609"/>
              <a:gd name="T7" fmla="*/ 2147483647 h 944"/>
              <a:gd name="T8" fmla="*/ 2147483647 w 609"/>
              <a:gd name="T9" fmla="*/ 2147483647 h 9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9" h="944">
                <a:moveTo>
                  <a:pt x="0" y="0"/>
                </a:moveTo>
                <a:cubicBezTo>
                  <a:pt x="11" y="79"/>
                  <a:pt x="23" y="159"/>
                  <a:pt x="47" y="254"/>
                </a:cubicBezTo>
                <a:cubicBezTo>
                  <a:pt x="71" y="349"/>
                  <a:pt x="93" y="472"/>
                  <a:pt x="147" y="569"/>
                </a:cubicBezTo>
                <a:cubicBezTo>
                  <a:pt x="201" y="666"/>
                  <a:pt x="291" y="775"/>
                  <a:pt x="368" y="837"/>
                </a:cubicBezTo>
                <a:cubicBezTo>
                  <a:pt x="445" y="899"/>
                  <a:pt x="527" y="921"/>
                  <a:pt x="609" y="944"/>
                </a:cubicBez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Freeform 57"/>
          <p:cNvSpPr>
            <a:spLocks/>
          </p:cNvSpPr>
          <p:nvPr/>
        </p:nvSpPr>
        <p:spPr bwMode="auto">
          <a:xfrm>
            <a:off x="4657725" y="5316538"/>
            <a:ext cx="1255713" cy="488950"/>
          </a:xfrm>
          <a:custGeom>
            <a:avLst/>
            <a:gdLst>
              <a:gd name="T0" fmla="*/ 2147483647 w 837"/>
              <a:gd name="T1" fmla="*/ 0 h 462"/>
              <a:gd name="T2" fmla="*/ 2147483647 w 837"/>
              <a:gd name="T3" fmla="*/ 2147483647 h 462"/>
              <a:gd name="T4" fmla="*/ 0 w 837"/>
              <a:gd name="T5" fmla="*/ 2147483647 h 4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37" h="462">
                <a:moveTo>
                  <a:pt x="837" y="0"/>
                </a:moveTo>
                <a:cubicBezTo>
                  <a:pt x="786" y="119"/>
                  <a:pt x="735" y="238"/>
                  <a:pt x="596" y="315"/>
                </a:cubicBezTo>
                <a:cubicBezTo>
                  <a:pt x="457" y="392"/>
                  <a:pt x="228" y="427"/>
                  <a:pt x="0" y="4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Text Box 58"/>
          <p:cNvSpPr txBox="1">
            <a:spLocks noChangeArrowheads="1"/>
          </p:cNvSpPr>
          <p:nvPr/>
        </p:nvSpPr>
        <p:spPr bwMode="auto">
          <a:xfrm>
            <a:off x="5227638" y="4902200"/>
            <a:ext cx="1474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t</a:t>
            </a:r>
            <a:r>
              <a:rPr lang="en-US" altLang="en-US" sz="1800" i="1" baseline="-25000"/>
              <a:t>R</a:t>
            </a:r>
            <a:r>
              <a:rPr lang="en-US" altLang="en-US" sz="1800" i="1"/>
              <a:t> decreases</a:t>
            </a:r>
          </a:p>
        </p:txBody>
      </p:sp>
      <p:sp>
        <p:nvSpPr>
          <p:cNvPr id="22558" name="Line 59"/>
          <p:cNvSpPr>
            <a:spLocks noChangeShapeType="1"/>
          </p:cNvSpPr>
          <p:nvPr/>
        </p:nvSpPr>
        <p:spPr bwMode="auto">
          <a:xfrm flipV="1">
            <a:off x="4422775" y="2041525"/>
            <a:ext cx="617538" cy="1489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60"/>
          <p:cNvSpPr>
            <a:spLocks noChangeShapeType="1"/>
          </p:cNvSpPr>
          <p:nvPr/>
        </p:nvSpPr>
        <p:spPr bwMode="auto">
          <a:xfrm flipH="1">
            <a:off x="4902200" y="2584450"/>
            <a:ext cx="5842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Text Box 61"/>
          <p:cNvSpPr txBox="1">
            <a:spLocks noChangeArrowheads="1"/>
          </p:cNvSpPr>
          <p:nvPr/>
        </p:nvSpPr>
        <p:spPr bwMode="auto">
          <a:xfrm>
            <a:off x="5489575" y="23368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Real Strain (Deformation)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F16376-D9D2-4ECB-9F8A-378245DEB5C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5363" name="Text Box 31"/>
          <p:cNvSpPr txBox="1">
            <a:spLocks noChangeArrowheads="1"/>
          </p:cNvSpPr>
          <p:nvPr/>
        </p:nvSpPr>
        <p:spPr bwMode="auto">
          <a:xfrm>
            <a:off x="2667000" y="381000"/>
            <a:ext cx="345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OTHER MODELS</a:t>
            </a:r>
          </a:p>
        </p:txBody>
      </p:sp>
      <p:sp>
        <p:nvSpPr>
          <p:cNvPr id="15364" name="Text Box 32"/>
          <p:cNvSpPr txBox="1">
            <a:spLocks noChangeArrowheads="1"/>
          </p:cNvSpPr>
          <p:nvPr/>
        </p:nvSpPr>
        <p:spPr bwMode="auto">
          <a:xfrm>
            <a:off x="746125" y="1027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Text Box 33"/>
          <p:cNvSpPr txBox="1">
            <a:spLocks noChangeArrowheads="1"/>
          </p:cNvSpPr>
          <p:nvPr/>
        </p:nvSpPr>
        <p:spPr bwMode="auto">
          <a:xfrm>
            <a:off x="746125" y="979488"/>
            <a:ext cx="604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u="sng"/>
              <a:t>Kelvin-Void Model (viscoelastic solid)</a:t>
            </a:r>
          </a:p>
        </p:txBody>
      </p:sp>
      <p:grpSp>
        <p:nvGrpSpPr>
          <p:cNvPr id="15366" name="Group 46"/>
          <p:cNvGrpSpPr>
            <a:grpSpLocks/>
          </p:cNvGrpSpPr>
          <p:nvPr/>
        </p:nvGrpSpPr>
        <p:grpSpPr bwMode="auto">
          <a:xfrm>
            <a:off x="2944813" y="1624013"/>
            <a:ext cx="5575300" cy="4089400"/>
            <a:chOff x="1154" y="1051"/>
            <a:chExt cx="3512" cy="2576"/>
          </a:xfrm>
        </p:grpSpPr>
        <p:grpSp>
          <p:nvGrpSpPr>
            <p:cNvPr id="15369" name="Group 6"/>
            <p:cNvGrpSpPr>
              <a:grpSpLocks/>
            </p:cNvGrpSpPr>
            <p:nvPr/>
          </p:nvGrpSpPr>
          <p:grpSpPr bwMode="auto">
            <a:xfrm>
              <a:off x="1517" y="2131"/>
              <a:ext cx="730" cy="923"/>
              <a:chOff x="547" y="2109"/>
              <a:chExt cx="853" cy="571"/>
            </a:xfrm>
          </p:grpSpPr>
          <p:sp>
            <p:nvSpPr>
              <p:cNvPr id="15392" name="Oval 7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5393" name="Oval 8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5394" name="Oval 9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5395" name="Oval 10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5396" name="Oval 11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5397" name="Oval 12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5398" name="Oval 13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15370" name="Rectangle 14"/>
            <p:cNvSpPr>
              <a:spLocks noChangeArrowheads="1"/>
            </p:cNvSpPr>
            <p:nvPr/>
          </p:nvSpPr>
          <p:spPr bwMode="auto">
            <a:xfrm>
              <a:off x="1853" y="1891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1" name="Freeform 16"/>
            <p:cNvSpPr>
              <a:spLocks/>
            </p:cNvSpPr>
            <p:nvPr/>
          </p:nvSpPr>
          <p:spPr bwMode="auto">
            <a:xfrm>
              <a:off x="2810" y="2174"/>
              <a:ext cx="891" cy="733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1247 h 562"/>
                <a:gd name="T4" fmla="*/ 652 w 1042"/>
                <a:gd name="T5" fmla="*/ 1247 h 562"/>
                <a:gd name="T6" fmla="*/ 652 w 1042"/>
                <a:gd name="T7" fmla="*/ 17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Rectangle 17"/>
            <p:cNvSpPr>
              <a:spLocks noChangeArrowheads="1"/>
            </p:cNvSpPr>
            <p:nvPr/>
          </p:nvSpPr>
          <p:spPr bwMode="auto">
            <a:xfrm>
              <a:off x="2909" y="2467"/>
              <a:ext cx="705" cy="3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3" name="Rectangle 18"/>
            <p:cNvSpPr>
              <a:spLocks noChangeArrowheads="1"/>
            </p:cNvSpPr>
            <p:nvPr/>
          </p:nvSpPr>
          <p:spPr bwMode="auto">
            <a:xfrm>
              <a:off x="3246" y="1891"/>
              <a:ext cx="47" cy="57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4" name="Rectangle 19"/>
            <p:cNvSpPr>
              <a:spLocks noChangeArrowheads="1"/>
            </p:cNvSpPr>
            <p:nvPr/>
          </p:nvSpPr>
          <p:spPr bwMode="auto">
            <a:xfrm>
              <a:off x="3258" y="2915"/>
              <a:ext cx="44" cy="4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5" name="Line 20"/>
            <p:cNvSpPr>
              <a:spLocks noChangeShapeType="1"/>
            </p:cNvSpPr>
            <p:nvPr/>
          </p:nvSpPr>
          <p:spPr bwMode="auto">
            <a:xfrm flipH="1">
              <a:off x="2528" y="1051"/>
              <a:ext cx="19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76" name="Object 22"/>
            <p:cNvGraphicFramePr>
              <a:graphicFrameLocks noChangeAspect="1"/>
            </p:cNvGraphicFramePr>
            <p:nvPr/>
          </p:nvGraphicFramePr>
          <p:xfrm>
            <a:off x="2619" y="1056"/>
            <a:ext cx="3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39" name="Equation" r:id="rId3" imgW="152334" imgH="139639" progId="Equation.3">
                    <p:embed/>
                  </p:oleObj>
                </mc:Choice>
                <mc:Fallback>
                  <p:oleObj name="Equation" r:id="rId3" imgW="152334" imgH="13963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9" y="1056"/>
                          <a:ext cx="3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26"/>
            <p:cNvSpPr>
              <a:spLocks noChangeShapeType="1"/>
            </p:cNvSpPr>
            <p:nvPr/>
          </p:nvSpPr>
          <p:spPr bwMode="auto">
            <a:xfrm flipV="1">
              <a:off x="3292" y="1841"/>
              <a:ext cx="1239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7"/>
            <p:cNvSpPr>
              <a:spLocks noChangeShapeType="1"/>
            </p:cNvSpPr>
            <p:nvPr/>
          </p:nvSpPr>
          <p:spPr bwMode="auto">
            <a:xfrm flipH="1">
              <a:off x="4271" y="1859"/>
              <a:ext cx="9" cy="1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79" name="Object 30"/>
            <p:cNvGraphicFramePr>
              <a:graphicFrameLocks noChangeAspect="1"/>
            </p:cNvGraphicFramePr>
            <p:nvPr/>
          </p:nvGraphicFramePr>
          <p:xfrm>
            <a:off x="3190" y="1305"/>
            <a:ext cx="41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0" name="Equation" r:id="rId5" imgW="203112" imgH="228501" progId="Equation.3">
                    <p:embed/>
                  </p:oleObj>
                </mc:Choice>
                <mc:Fallback>
                  <p:oleObj name="Equation" r:id="rId5" imgW="203112" imgH="22850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1305"/>
                          <a:ext cx="41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Rectangle 34"/>
            <p:cNvSpPr>
              <a:spLocks noChangeArrowheads="1"/>
            </p:cNvSpPr>
            <p:nvPr/>
          </p:nvSpPr>
          <p:spPr bwMode="auto">
            <a:xfrm>
              <a:off x="1853" y="3043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81" name="Line 35"/>
            <p:cNvSpPr>
              <a:spLocks noChangeShapeType="1"/>
            </p:cNvSpPr>
            <p:nvPr/>
          </p:nvSpPr>
          <p:spPr bwMode="auto">
            <a:xfrm>
              <a:off x="1863" y="3341"/>
              <a:ext cx="142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36"/>
            <p:cNvSpPr>
              <a:spLocks noChangeShapeType="1"/>
            </p:cNvSpPr>
            <p:nvPr/>
          </p:nvSpPr>
          <p:spPr bwMode="auto">
            <a:xfrm>
              <a:off x="1844" y="1872"/>
              <a:ext cx="14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Rectangle 37"/>
            <p:cNvSpPr>
              <a:spLocks noChangeArrowheads="1"/>
            </p:cNvSpPr>
            <p:nvPr/>
          </p:nvSpPr>
          <p:spPr bwMode="auto">
            <a:xfrm>
              <a:off x="2554" y="3340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84" name="Rectangle 38"/>
            <p:cNvSpPr>
              <a:spLocks noChangeArrowheads="1"/>
            </p:cNvSpPr>
            <p:nvPr/>
          </p:nvSpPr>
          <p:spPr bwMode="auto">
            <a:xfrm>
              <a:off x="2516" y="1565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15385" name="Object 39"/>
            <p:cNvGraphicFramePr>
              <a:graphicFrameLocks noChangeAspect="1"/>
            </p:cNvGraphicFramePr>
            <p:nvPr/>
          </p:nvGraphicFramePr>
          <p:xfrm>
            <a:off x="4410" y="2332"/>
            <a:ext cx="25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1" name="Equation" r:id="rId7" imgW="126780" imgH="164814" progId="Equation.3">
                    <p:embed/>
                  </p:oleObj>
                </mc:Choice>
                <mc:Fallback>
                  <p:oleObj name="Equation" r:id="rId7" imgW="126780" imgH="16481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332"/>
                          <a:ext cx="25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6" name="Object 40"/>
            <p:cNvGraphicFramePr>
              <a:graphicFrameLocks noChangeAspect="1"/>
            </p:cNvGraphicFramePr>
            <p:nvPr/>
          </p:nvGraphicFramePr>
          <p:xfrm>
            <a:off x="3712" y="2410"/>
            <a:ext cx="3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2" name="Equation" r:id="rId9" imgW="152268" imgH="164957" progId="Equation.3">
                    <p:embed/>
                  </p:oleObj>
                </mc:Choice>
                <mc:Fallback>
                  <p:oleObj name="Equation" r:id="rId9" imgW="152268" imgH="16495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410"/>
                          <a:ext cx="30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7" name="Object 41"/>
            <p:cNvGraphicFramePr>
              <a:graphicFrameLocks noChangeAspect="1"/>
            </p:cNvGraphicFramePr>
            <p:nvPr/>
          </p:nvGraphicFramePr>
          <p:xfrm>
            <a:off x="1154" y="2375"/>
            <a:ext cx="28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3" name="Equation" r:id="rId11" imgW="164814" imgH="177492" progId="Equation.3">
                    <p:embed/>
                  </p:oleObj>
                </mc:Choice>
                <mc:Fallback>
                  <p:oleObj name="Equation" r:id="rId11" imgW="164814" imgH="17749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2375"/>
                          <a:ext cx="28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8" name="Object 42"/>
            <p:cNvGraphicFramePr>
              <a:graphicFrameLocks noChangeAspect="1"/>
            </p:cNvGraphicFramePr>
            <p:nvPr/>
          </p:nvGraphicFramePr>
          <p:xfrm>
            <a:off x="1589" y="1344"/>
            <a:ext cx="384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4" name="Equation" r:id="rId13" imgW="190500" imgH="228600" progId="Equation.3">
                    <p:embed/>
                  </p:oleObj>
                </mc:Choice>
                <mc:Fallback>
                  <p:oleObj name="Equation" r:id="rId13" imgW="19050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344"/>
                          <a:ext cx="384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9" name="Line 43"/>
            <p:cNvSpPr>
              <a:spLocks noChangeShapeType="1"/>
            </p:cNvSpPr>
            <p:nvPr/>
          </p:nvSpPr>
          <p:spPr bwMode="auto">
            <a:xfrm flipV="1">
              <a:off x="3360" y="3290"/>
              <a:ext cx="1239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4"/>
            <p:cNvSpPr>
              <a:spLocks noChangeShapeType="1"/>
            </p:cNvSpPr>
            <p:nvPr/>
          </p:nvSpPr>
          <p:spPr bwMode="auto">
            <a:xfrm>
              <a:off x="1731" y="1713"/>
              <a:ext cx="1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5"/>
            <p:cNvSpPr>
              <a:spLocks noChangeShapeType="1"/>
            </p:cNvSpPr>
            <p:nvPr/>
          </p:nvSpPr>
          <p:spPr bwMode="auto">
            <a:xfrm flipH="1">
              <a:off x="3411" y="1732"/>
              <a:ext cx="0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368" name="Object 74"/>
          <p:cNvGraphicFramePr>
            <a:graphicFrameLocks noChangeAspect="1"/>
          </p:cNvGraphicFramePr>
          <p:nvPr/>
        </p:nvGraphicFramePr>
        <p:xfrm>
          <a:off x="735013" y="2271713"/>
          <a:ext cx="1997075" cy="284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15" imgW="723900" imgH="965200" progId="Equation.3">
                  <p:embed/>
                </p:oleObj>
              </mc:Choice>
              <mc:Fallback>
                <p:oleObj name="Equation" r:id="rId15" imgW="723900" imgH="9652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271713"/>
                        <a:ext cx="1997075" cy="2843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4834" y="5806711"/>
            <a:ext cx="2133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FE1BE9-307D-4824-9AA8-A48CD5A2DC1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60441" y="133985"/>
            <a:ext cx="589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u="sng" dirty="0"/>
              <a:t>CREEP TEST – CONSTANT LOAD</a:t>
            </a:r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V="1">
            <a:off x="4433772" y="1039449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4295659" y="3080974"/>
            <a:ext cx="351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95580"/>
              </p:ext>
            </p:extLst>
          </p:nvPr>
        </p:nvGraphicFramePr>
        <p:xfrm>
          <a:off x="3946409" y="1436324"/>
          <a:ext cx="400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2" name="Equation" r:id="rId3" imgW="190500" imgH="228600" progId="Equation.3">
                  <p:embed/>
                </p:oleObj>
              </mc:Choice>
              <mc:Fallback>
                <p:oleObj name="Equation" r:id="rId3" imgW="190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409" y="1436324"/>
                        <a:ext cx="400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33335"/>
              </p:ext>
            </p:extLst>
          </p:nvPr>
        </p:nvGraphicFramePr>
        <p:xfrm>
          <a:off x="3754322" y="902924"/>
          <a:ext cx="639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3" name="Equation" r:id="rId5" imgW="304536" imgH="203024" progId="Equation.3">
                  <p:embed/>
                </p:oleObj>
              </mc:Choice>
              <mc:Fallback>
                <p:oleObj name="Equation" r:id="rId5" imgW="304536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322" y="902924"/>
                        <a:ext cx="6397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78091"/>
              </p:ext>
            </p:extLst>
          </p:nvPr>
        </p:nvGraphicFramePr>
        <p:xfrm>
          <a:off x="7556384" y="3228611"/>
          <a:ext cx="1873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4" name="Equation" r:id="rId7" imgW="88746" imgH="152136" progId="Equation.3">
                  <p:embed/>
                </p:oleObj>
              </mc:Choice>
              <mc:Fallback>
                <p:oleObj name="Equation" r:id="rId7" imgW="88746" imgH="152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384" y="3228611"/>
                        <a:ext cx="1873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Freeform 10"/>
          <p:cNvSpPr>
            <a:spLocks/>
          </p:cNvSpPr>
          <p:nvPr/>
        </p:nvSpPr>
        <p:spPr bwMode="auto">
          <a:xfrm>
            <a:off x="5017972" y="1868124"/>
            <a:ext cx="1860550" cy="1212850"/>
          </a:xfrm>
          <a:custGeom>
            <a:avLst/>
            <a:gdLst>
              <a:gd name="T0" fmla="*/ 0 w 1172"/>
              <a:gd name="T1" fmla="*/ 2147483647 h 764"/>
              <a:gd name="T2" fmla="*/ 0 w 1172"/>
              <a:gd name="T3" fmla="*/ 0 h 764"/>
              <a:gd name="T4" fmla="*/ 2147483647 w 1172"/>
              <a:gd name="T5" fmla="*/ 0 h 7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2" h="764">
                <a:moveTo>
                  <a:pt x="0" y="764"/>
                </a:moveTo>
                <a:lnTo>
                  <a:pt x="0" y="0"/>
                </a:lnTo>
                <a:lnTo>
                  <a:pt x="1172" y="0"/>
                </a:lnTo>
              </a:path>
            </a:pathLst>
          </a:cu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5017972" y="3101611"/>
            <a:ext cx="0" cy="2424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 flipV="1">
            <a:off x="4438534" y="3455624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3"/>
          <p:cNvSpPr>
            <a:spLocks noChangeShapeType="1"/>
          </p:cNvSpPr>
          <p:nvPr/>
        </p:nvSpPr>
        <p:spPr bwMode="auto">
          <a:xfrm>
            <a:off x="4300422" y="5497149"/>
            <a:ext cx="351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8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51635"/>
              </p:ext>
            </p:extLst>
          </p:nvPr>
        </p:nvGraphicFramePr>
        <p:xfrm>
          <a:off x="3814647" y="3361961"/>
          <a:ext cx="61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5" name="Equation" r:id="rId9" imgW="291973" imgH="203112" progId="Equation.3">
                  <p:embed/>
                </p:oleObj>
              </mc:Choice>
              <mc:Fallback>
                <p:oleObj name="Equation" r:id="rId9" imgW="291973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647" y="3361961"/>
                        <a:ext cx="61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169207"/>
              </p:ext>
            </p:extLst>
          </p:nvPr>
        </p:nvGraphicFramePr>
        <p:xfrm>
          <a:off x="7561147" y="5644786"/>
          <a:ext cx="1873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6" name="Equation" r:id="rId11" imgW="88746" imgH="152136" progId="Equation.3">
                  <p:embed/>
                </p:oleObj>
              </mc:Choice>
              <mc:Fallback>
                <p:oleObj name="Equation" r:id="rId11" imgW="88746" imgH="1521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147" y="5644786"/>
                        <a:ext cx="1873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Line 17"/>
          <p:cNvSpPr>
            <a:spLocks noChangeShapeType="1"/>
          </p:cNvSpPr>
          <p:nvPr/>
        </p:nvSpPr>
        <p:spPr bwMode="auto">
          <a:xfrm flipH="1">
            <a:off x="4444884" y="1868124"/>
            <a:ext cx="573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9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109084"/>
              </p:ext>
            </p:extLst>
          </p:nvPr>
        </p:nvGraphicFramePr>
        <p:xfrm>
          <a:off x="5059247" y="3003186"/>
          <a:ext cx="2936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7" name="Equation" r:id="rId12" imgW="139700" imgH="228600" progId="Equation.3">
                  <p:embed/>
                </p:oleObj>
              </mc:Choice>
              <mc:Fallback>
                <p:oleObj name="Equation" r:id="rId12" imgW="1397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247" y="3003186"/>
                        <a:ext cx="2936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120824"/>
              </p:ext>
            </p:extLst>
          </p:nvPr>
        </p:nvGraphicFramePr>
        <p:xfrm>
          <a:off x="4860809" y="5568586"/>
          <a:ext cx="2936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8" name="Equation" r:id="rId14" imgW="139700" imgH="228600" progId="Equation.3">
                  <p:embed/>
                </p:oleObj>
              </mc:Choice>
              <mc:Fallback>
                <p:oleObj name="Equation" r:id="rId14" imgW="139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809" y="5568586"/>
                        <a:ext cx="2936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Freeform 20"/>
          <p:cNvSpPr>
            <a:spLocks/>
          </p:cNvSpPr>
          <p:nvPr/>
        </p:nvSpPr>
        <p:spPr bwMode="auto">
          <a:xfrm>
            <a:off x="5008447" y="4135074"/>
            <a:ext cx="2519362" cy="1349375"/>
          </a:xfrm>
          <a:custGeom>
            <a:avLst/>
            <a:gdLst>
              <a:gd name="T0" fmla="*/ 0 w 1587"/>
              <a:gd name="T1" fmla="*/ 2147483647 h 850"/>
              <a:gd name="T2" fmla="*/ 2147483647 w 1587"/>
              <a:gd name="T3" fmla="*/ 2147483647 h 850"/>
              <a:gd name="T4" fmla="*/ 2147483647 w 1587"/>
              <a:gd name="T5" fmla="*/ 2147483647 h 850"/>
              <a:gd name="T6" fmla="*/ 2147483647 w 1587"/>
              <a:gd name="T7" fmla="*/ 2147483647 h 850"/>
              <a:gd name="T8" fmla="*/ 2147483647 w 1587"/>
              <a:gd name="T9" fmla="*/ 2147483647 h 850"/>
              <a:gd name="T10" fmla="*/ 2147483647 w 1587"/>
              <a:gd name="T11" fmla="*/ 2147483647 h 850"/>
              <a:gd name="T12" fmla="*/ 2147483647 w 1587"/>
              <a:gd name="T13" fmla="*/ 2147483647 h 8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87" h="850">
                <a:moveTo>
                  <a:pt x="0" y="850"/>
                </a:moveTo>
                <a:cubicBezTo>
                  <a:pt x="12" y="789"/>
                  <a:pt x="24" y="728"/>
                  <a:pt x="53" y="662"/>
                </a:cubicBezTo>
                <a:cubicBezTo>
                  <a:pt x="82" y="596"/>
                  <a:pt x="122" y="521"/>
                  <a:pt x="174" y="454"/>
                </a:cubicBezTo>
                <a:cubicBezTo>
                  <a:pt x="226" y="387"/>
                  <a:pt x="289" y="316"/>
                  <a:pt x="368" y="260"/>
                </a:cubicBezTo>
                <a:cubicBezTo>
                  <a:pt x="447" y="204"/>
                  <a:pt x="521" y="160"/>
                  <a:pt x="649" y="120"/>
                </a:cubicBezTo>
                <a:cubicBezTo>
                  <a:pt x="777" y="80"/>
                  <a:pt x="982" y="38"/>
                  <a:pt x="1138" y="19"/>
                </a:cubicBezTo>
                <a:cubicBezTo>
                  <a:pt x="1294" y="0"/>
                  <a:pt x="1440" y="3"/>
                  <a:pt x="1587" y="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4454409" y="4101736"/>
            <a:ext cx="309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9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25707"/>
              </p:ext>
            </p:extLst>
          </p:nvPr>
        </p:nvGraphicFramePr>
        <p:xfrm>
          <a:off x="3946409" y="3819161"/>
          <a:ext cx="400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9" name="Equation" r:id="rId16" imgW="190335" imgH="215713" progId="Equation.3">
                  <p:embed/>
                </p:oleObj>
              </mc:Choice>
              <mc:Fallback>
                <p:oleObj name="Equation" r:id="rId16" imgW="190335" imgH="21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409" y="3819161"/>
                        <a:ext cx="400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36559"/>
              </p:ext>
            </p:extLst>
          </p:nvPr>
        </p:nvGraphicFramePr>
        <p:xfrm>
          <a:off x="5587884" y="4654186"/>
          <a:ext cx="2852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0" name="Equation" r:id="rId18" imgW="1358640" imgH="253800" progId="Equation.DSMT4">
                  <p:embed/>
                </p:oleObj>
              </mc:Choice>
              <mc:Fallback>
                <p:oleObj name="Equation" r:id="rId18" imgW="1358640" imgH="253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884" y="4654186"/>
                        <a:ext cx="28527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Freeform 24"/>
          <p:cNvSpPr>
            <a:spLocks/>
          </p:cNvSpPr>
          <p:nvPr/>
        </p:nvSpPr>
        <p:spPr bwMode="auto">
          <a:xfrm>
            <a:off x="5359284" y="4733561"/>
            <a:ext cx="339725" cy="303213"/>
          </a:xfrm>
          <a:custGeom>
            <a:avLst/>
            <a:gdLst>
              <a:gd name="T0" fmla="*/ 2147483647 w 214"/>
              <a:gd name="T1" fmla="*/ 2147483647 h 191"/>
              <a:gd name="T2" fmla="*/ 2147483647 w 214"/>
              <a:gd name="T3" fmla="*/ 2147483647 h 191"/>
              <a:gd name="T4" fmla="*/ 0 w 214"/>
              <a:gd name="T5" fmla="*/ 2147483647 h 1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" h="191">
                <a:moveTo>
                  <a:pt x="214" y="191"/>
                </a:moveTo>
                <a:cubicBezTo>
                  <a:pt x="208" y="119"/>
                  <a:pt x="203" y="48"/>
                  <a:pt x="167" y="24"/>
                </a:cubicBezTo>
                <a:cubicBezTo>
                  <a:pt x="131" y="0"/>
                  <a:pt x="65" y="22"/>
                  <a:pt x="0" y="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Freeform 25"/>
          <p:cNvSpPr>
            <a:spLocks/>
          </p:cNvSpPr>
          <p:nvPr/>
        </p:nvSpPr>
        <p:spPr bwMode="auto">
          <a:xfrm>
            <a:off x="4997334" y="4108086"/>
            <a:ext cx="1371600" cy="1397000"/>
          </a:xfrm>
          <a:custGeom>
            <a:avLst/>
            <a:gdLst>
              <a:gd name="T0" fmla="*/ 0 w 864"/>
              <a:gd name="T1" fmla="*/ 2147483647 h 880"/>
              <a:gd name="T2" fmla="*/ 2147483647 w 864"/>
              <a:gd name="T3" fmla="*/ 2147483647 h 880"/>
              <a:gd name="T4" fmla="*/ 2147483647 w 864"/>
              <a:gd name="T5" fmla="*/ 2147483647 h 880"/>
              <a:gd name="T6" fmla="*/ 2147483647 w 864"/>
              <a:gd name="T7" fmla="*/ 2147483647 h 880"/>
              <a:gd name="T8" fmla="*/ 2147483647 w 864"/>
              <a:gd name="T9" fmla="*/ 2147483647 h 880"/>
              <a:gd name="T10" fmla="*/ 2147483647 w 864"/>
              <a:gd name="T11" fmla="*/ 2147483647 h 8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4" h="880">
                <a:moveTo>
                  <a:pt x="0" y="880"/>
                </a:moveTo>
                <a:cubicBezTo>
                  <a:pt x="7" y="787"/>
                  <a:pt x="15" y="694"/>
                  <a:pt x="33" y="605"/>
                </a:cubicBezTo>
                <a:cubicBezTo>
                  <a:pt x="51" y="516"/>
                  <a:pt x="69" y="420"/>
                  <a:pt x="107" y="344"/>
                </a:cubicBezTo>
                <a:cubicBezTo>
                  <a:pt x="145" y="268"/>
                  <a:pt x="191" y="203"/>
                  <a:pt x="261" y="150"/>
                </a:cubicBezTo>
                <a:cubicBezTo>
                  <a:pt x="331" y="97"/>
                  <a:pt x="429" y="46"/>
                  <a:pt x="529" y="23"/>
                </a:cubicBezTo>
                <a:cubicBezTo>
                  <a:pt x="629" y="0"/>
                  <a:pt x="746" y="4"/>
                  <a:pt x="864" y="9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 flipH="1" flipV="1">
            <a:off x="5560897" y="4346211"/>
            <a:ext cx="692150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Text Box 27"/>
          <p:cNvSpPr txBox="1">
            <a:spLocks noChangeArrowheads="1"/>
          </p:cNvSpPr>
          <p:nvPr/>
        </p:nvSpPr>
        <p:spPr bwMode="auto">
          <a:xfrm>
            <a:off x="6233997" y="4270011"/>
            <a:ext cx="18732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ret</a:t>
            </a:r>
            <a:r>
              <a:rPr lang="en-US" altLang="en-US" sz="1800" dirty="0"/>
              <a:t> decreases</a:t>
            </a:r>
          </a:p>
        </p:txBody>
      </p:sp>
      <p:graphicFrame>
        <p:nvGraphicFramePr>
          <p:cNvPr id="2460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5952"/>
              </p:ext>
            </p:extLst>
          </p:nvPr>
        </p:nvGraphicFramePr>
        <p:xfrm>
          <a:off x="454025" y="3143250"/>
          <a:ext cx="24526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1" name="Equation" r:id="rId20" imgW="1168200" imgH="241200" progId="Equation.DSMT4">
                  <p:embed/>
                </p:oleObj>
              </mc:Choice>
              <mc:Fallback>
                <p:oleObj name="Equation" r:id="rId20" imgW="116820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143250"/>
                        <a:ext cx="24526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52072"/>
              </p:ext>
            </p:extLst>
          </p:nvPr>
        </p:nvGraphicFramePr>
        <p:xfrm>
          <a:off x="544513" y="3624263"/>
          <a:ext cx="9858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2" name="Equation" r:id="rId22" imgW="469800" imgH="393480" progId="Equation.DSMT4">
                  <p:embed/>
                </p:oleObj>
              </mc:Choice>
              <mc:Fallback>
                <p:oleObj name="Equation" r:id="rId22" imgW="469800" imgH="393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624263"/>
                        <a:ext cx="9858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4" name="Text Box 30"/>
          <p:cNvSpPr txBox="1">
            <a:spLocks noChangeArrowheads="1"/>
          </p:cNvSpPr>
          <p:nvPr/>
        </p:nvSpPr>
        <p:spPr bwMode="auto">
          <a:xfrm>
            <a:off x="1673225" y="3840163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Retardation time</a:t>
            </a:r>
          </a:p>
        </p:txBody>
      </p:sp>
      <p:grpSp>
        <p:nvGrpSpPr>
          <p:cNvPr id="24605" name="Group 31"/>
          <p:cNvGrpSpPr>
            <a:grpSpLocks/>
          </p:cNvGrpSpPr>
          <p:nvPr/>
        </p:nvGrpSpPr>
        <p:grpSpPr bwMode="auto">
          <a:xfrm>
            <a:off x="212725" y="965200"/>
            <a:ext cx="2981325" cy="2079625"/>
            <a:chOff x="1154" y="1051"/>
            <a:chExt cx="3512" cy="2576"/>
          </a:xfrm>
        </p:grpSpPr>
        <p:grpSp>
          <p:nvGrpSpPr>
            <p:cNvPr id="24611" name="Group 32"/>
            <p:cNvGrpSpPr>
              <a:grpSpLocks/>
            </p:cNvGrpSpPr>
            <p:nvPr/>
          </p:nvGrpSpPr>
          <p:grpSpPr bwMode="auto">
            <a:xfrm>
              <a:off x="1517" y="2131"/>
              <a:ext cx="730" cy="923"/>
              <a:chOff x="547" y="2109"/>
              <a:chExt cx="853" cy="571"/>
            </a:xfrm>
          </p:grpSpPr>
          <p:sp>
            <p:nvSpPr>
              <p:cNvPr id="24634" name="Oval 33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4635" name="Oval 34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4636" name="Oval 35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4637" name="Oval 36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4638" name="Oval 37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4639" name="Oval 38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4640" name="Oval 39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4612" name="Rectangle 40"/>
            <p:cNvSpPr>
              <a:spLocks noChangeArrowheads="1"/>
            </p:cNvSpPr>
            <p:nvPr/>
          </p:nvSpPr>
          <p:spPr bwMode="auto">
            <a:xfrm>
              <a:off x="1853" y="1891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4613" name="Freeform 41"/>
            <p:cNvSpPr>
              <a:spLocks/>
            </p:cNvSpPr>
            <p:nvPr/>
          </p:nvSpPr>
          <p:spPr bwMode="auto">
            <a:xfrm>
              <a:off x="2810" y="2174"/>
              <a:ext cx="891" cy="733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1247 h 562"/>
                <a:gd name="T4" fmla="*/ 652 w 1042"/>
                <a:gd name="T5" fmla="*/ 1247 h 562"/>
                <a:gd name="T6" fmla="*/ 652 w 1042"/>
                <a:gd name="T7" fmla="*/ 17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Rectangle 42"/>
            <p:cNvSpPr>
              <a:spLocks noChangeArrowheads="1"/>
            </p:cNvSpPr>
            <p:nvPr/>
          </p:nvSpPr>
          <p:spPr bwMode="auto">
            <a:xfrm>
              <a:off x="2909" y="2467"/>
              <a:ext cx="705" cy="3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4615" name="Rectangle 43"/>
            <p:cNvSpPr>
              <a:spLocks noChangeArrowheads="1"/>
            </p:cNvSpPr>
            <p:nvPr/>
          </p:nvSpPr>
          <p:spPr bwMode="auto">
            <a:xfrm>
              <a:off x="3246" y="1891"/>
              <a:ext cx="47" cy="57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4616" name="Rectangle 44"/>
            <p:cNvSpPr>
              <a:spLocks noChangeArrowheads="1"/>
            </p:cNvSpPr>
            <p:nvPr/>
          </p:nvSpPr>
          <p:spPr bwMode="auto">
            <a:xfrm>
              <a:off x="3258" y="2915"/>
              <a:ext cx="44" cy="4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4617" name="Line 45"/>
            <p:cNvSpPr>
              <a:spLocks noChangeShapeType="1"/>
            </p:cNvSpPr>
            <p:nvPr/>
          </p:nvSpPr>
          <p:spPr bwMode="auto">
            <a:xfrm flipH="1">
              <a:off x="2528" y="1051"/>
              <a:ext cx="19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4618" name="Object 46"/>
            <p:cNvGraphicFramePr>
              <a:graphicFrameLocks noChangeAspect="1"/>
            </p:cNvGraphicFramePr>
            <p:nvPr/>
          </p:nvGraphicFramePr>
          <p:xfrm>
            <a:off x="2619" y="1056"/>
            <a:ext cx="3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3" name="Equation" r:id="rId24" imgW="152334" imgH="139639" progId="Equation.3">
                    <p:embed/>
                  </p:oleObj>
                </mc:Choice>
                <mc:Fallback>
                  <p:oleObj name="Equation" r:id="rId24" imgW="152334" imgH="13963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9" y="1056"/>
                          <a:ext cx="3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Line 47"/>
            <p:cNvSpPr>
              <a:spLocks noChangeShapeType="1"/>
            </p:cNvSpPr>
            <p:nvPr/>
          </p:nvSpPr>
          <p:spPr bwMode="auto">
            <a:xfrm flipV="1">
              <a:off x="3292" y="1841"/>
              <a:ext cx="1239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8"/>
            <p:cNvSpPr>
              <a:spLocks noChangeShapeType="1"/>
            </p:cNvSpPr>
            <p:nvPr/>
          </p:nvSpPr>
          <p:spPr bwMode="auto">
            <a:xfrm flipH="1">
              <a:off x="4271" y="1859"/>
              <a:ext cx="9" cy="1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4621" name="Object 49"/>
            <p:cNvGraphicFramePr>
              <a:graphicFrameLocks noChangeAspect="1"/>
            </p:cNvGraphicFramePr>
            <p:nvPr/>
          </p:nvGraphicFramePr>
          <p:xfrm>
            <a:off x="3190" y="1305"/>
            <a:ext cx="410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4" name="Equation" r:id="rId26" imgW="203112" imgH="228501" progId="Equation.3">
                    <p:embed/>
                  </p:oleObj>
                </mc:Choice>
                <mc:Fallback>
                  <p:oleObj name="Equation" r:id="rId26" imgW="203112" imgH="2285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1305"/>
                          <a:ext cx="410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Rectangle 50"/>
            <p:cNvSpPr>
              <a:spLocks noChangeArrowheads="1"/>
            </p:cNvSpPr>
            <p:nvPr/>
          </p:nvSpPr>
          <p:spPr bwMode="auto">
            <a:xfrm>
              <a:off x="1853" y="3043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4623" name="Line 51"/>
            <p:cNvSpPr>
              <a:spLocks noChangeShapeType="1"/>
            </p:cNvSpPr>
            <p:nvPr/>
          </p:nvSpPr>
          <p:spPr bwMode="auto">
            <a:xfrm>
              <a:off x="1863" y="3341"/>
              <a:ext cx="142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52"/>
            <p:cNvSpPr>
              <a:spLocks noChangeShapeType="1"/>
            </p:cNvSpPr>
            <p:nvPr/>
          </p:nvSpPr>
          <p:spPr bwMode="auto">
            <a:xfrm>
              <a:off x="1844" y="1872"/>
              <a:ext cx="14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53"/>
            <p:cNvSpPr>
              <a:spLocks noChangeArrowheads="1"/>
            </p:cNvSpPr>
            <p:nvPr/>
          </p:nvSpPr>
          <p:spPr bwMode="auto">
            <a:xfrm>
              <a:off x="2554" y="3340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4626" name="Rectangle 54"/>
            <p:cNvSpPr>
              <a:spLocks noChangeArrowheads="1"/>
            </p:cNvSpPr>
            <p:nvPr/>
          </p:nvSpPr>
          <p:spPr bwMode="auto">
            <a:xfrm>
              <a:off x="2516" y="1565"/>
              <a:ext cx="42" cy="28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24627" name="Object 55"/>
            <p:cNvGraphicFramePr>
              <a:graphicFrameLocks noChangeAspect="1"/>
            </p:cNvGraphicFramePr>
            <p:nvPr/>
          </p:nvGraphicFramePr>
          <p:xfrm>
            <a:off x="4410" y="2332"/>
            <a:ext cx="25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5" name="Equation" r:id="rId28" imgW="126780" imgH="164814" progId="Equation.3">
                    <p:embed/>
                  </p:oleObj>
                </mc:Choice>
                <mc:Fallback>
                  <p:oleObj name="Equation" r:id="rId28" imgW="126780" imgH="164814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332"/>
                          <a:ext cx="25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8" name="Object 56"/>
            <p:cNvGraphicFramePr>
              <a:graphicFrameLocks noChangeAspect="1"/>
            </p:cNvGraphicFramePr>
            <p:nvPr/>
          </p:nvGraphicFramePr>
          <p:xfrm>
            <a:off x="3712" y="2410"/>
            <a:ext cx="3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6" name="Equation" r:id="rId30" imgW="152268" imgH="164957" progId="Equation.3">
                    <p:embed/>
                  </p:oleObj>
                </mc:Choice>
                <mc:Fallback>
                  <p:oleObj name="Equation" r:id="rId30" imgW="152268" imgH="164957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410"/>
                          <a:ext cx="30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9" name="Object 57"/>
            <p:cNvGraphicFramePr>
              <a:graphicFrameLocks noChangeAspect="1"/>
            </p:cNvGraphicFramePr>
            <p:nvPr/>
          </p:nvGraphicFramePr>
          <p:xfrm>
            <a:off x="1154" y="2375"/>
            <a:ext cx="28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7" name="Equation" r:id="rId32" imgW="164814" imgH="177492" progId="Equation.3">
                    <p:embed/>
                  </p:oleObj>
                </mc:Choice>
                <mc:Fallback>
                  <p:oleObj name="Equation" r:id="rId32" imgW="164814" imgH="17749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2375"/>
                          <a:ext cx="28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58"/>
            <p:cNvGraphicFramePr>
              <a:graphicFrameLocks noChangeAspect="1"/>
            </p:cNvGraphicFramePr>
            <p:nvPr/>
          </p:nvGraphicFramePr>
          <p:xfrm>
            <a:off x="1589" y="1344"/>
            <a:ext cx="384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18" name="Equation" r:id="rId34" imgW="190500" imgH="228600" progId="Equation.3">
                    <p:embed/>
                  </p:oleObj>
                </mc:Choice>
                <mc:Fallback>
                  <p:oleObj name="Equation" r:id="rId34" imgW="190500" imgH="2286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344"/>
                          <a:ext cx="384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1" name="Line 59"/>
            <p:cNvSpPr>
              <a:spLocks noChangeShapeType="1"/>
            </p:cNvSpPr>
            <p:nvPr/>
          </p:nvSpPr>
          <p:spPr bwMode="auto">
            <a:xfrm flipV="1">
              <a:off x="3360" y="3290"/>
              <a:ext cx="1239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60"/>
            <p:cNvSpPr>
              <a:spLocks noChangeShapeType="1"/>
            </p:cNvSpPr>
            <p:nvPr/>
          </p:nvSpPr>
          <p:spPr bwMode="auto">
            <a:xfrm>
              <a:off x="1731" y="1713"/>
              <a:ext cx="1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61"/>
            <p:cNvSpPr>
              <a:spLocks noChangeShapeType="1"/>
            </p:cNvSpPr>
            <p:nvPr/>
          </p:nvSpPr>
          <p:spPr bwMode="auto">
            <a:xfrm flipH="1">
              <a:off x="3411" y="1732"/>
              <a:ext cx="0" cy="4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6" name="Text Box 62"/>
          <p:cNvSpPr txBox="1">
            <a:spLocks noChangeArrowheads="1"/>
          </p:cNvSpPr>
          <p:nvPr/>
        </p:nvSpPr>
        <p:spPr bwMode="auto">
          <a:xfrm>
            <a:off x="279400" y="4398963"/>
            <a:ext cx="364331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spcBef>
                <a:spcPct val="20000"/>
              </a:spcBef>
              <a:buChar char="•"/>
              <a:tabLst>
                <a:tab pos="2333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333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333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/>
              <a:t>For Long Times</a:t>
            </a:r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endParaRPr lang="en-US" altLang="en-US" sz="1800"/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Small retardation time reaches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equilibrium quickly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Large retardation times reaches</a:t>
            </a:r>
            <a:br>
              <a:rPr lang="en-US" altLang="en-US" sz="1800"/>
            </a:br>
            <a:r>
              <a:rPr lang="en-US" altLang="en-US" sz="1800"/>
              <a:t>equilibrium slowly </a:t>
            </a:r>
            <a:br>
              <a:rPr lang="en-US" altLang="en-US" sz="1800"/>
            </a:br>
            <a:r>
              <a:rPr lang="en-US" altLang="en-US" sz="1800"/>
              <a:t> </a:t>
            </a:r>
          </a:p>
        </p:txBody>
      </p:sp>
      <p:graphicFrame>
        <p:nvGraphicFramePr>
          <p:cNvPr id="24607" name="Object 63"/>
          <p:cNvGraphicFramePr>
            <a:graphicFrameLocks noChangeAspect="1"/>
          </p:cNvGraphicFramePr>
          <p:nvPr/>
        </p:nvGraphicFramePr>
        <p:xfrm>
          <a:off x="1328738" y="4770438"/>
          <a:ext cx="12255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9" name="Equation" r:id="rId36" imgW="685502" imgH="215806" progId="Equation.3">
                  <p:embed/>
                </p:oleObj>
              </mc:Choice>
              <mc:Fallback>
                <p:oleObj name="Equation" r:id="rId36" imgW="685502" imgH="215806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4770438"/>
                        <a:ext cx="12255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Freeform 64"/>
          <p:cNvSpPr>
            <a:spLocks/>
          </p:cNvSpPr>
          <p:nvPr/>
        </p:nvSpPr>
        <p:spPr bwMode="auto">
          <a:xfrm>
            <a:off x="4997334" y="4112849"/>
            <a:ext cx="2359025" cy="1381125"/>
          </a:xfrm>
          <a:custGeom>
            <a:avLst/>
            <a:gdLst>
              <a:gd name="T0" fmla="*/ 0 w 542"/>
              <a:gd name="T1" fmla="*/ 2147483647 h 870"/>
              <a:gd name="T2" fmla="*/ 2147483647 w 542"/>
              <a:gd name="T3" fmla="*/ 0 h 870"/>
              <a:gd name="T4" fmla="*/ 2147483647 w 542"/>
              <a:gd name="T5" fmla="*/ 0 h 8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2" h="870">
                <a:moveTo>
                  <a:pt x="0" y="870"/>
                </a:moveTo>
                <a:lnTo>
                  <a:pt x="7" y="0"/>
                </a:lnTo>
                <a:lnTo>
                  <a:pt x="542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Line 65"/>
          <p:cNvSpPr>
            <a:spLocks noChangeShapeType="1"/>
          </p:cNvSpPr>
          <p:nvPr/>
        </p:nvSpPr>
        <p:spPr bwMode="auto">
          <a:xfrm flipH="1">
            <a:off x="5538672" y="3728674"/>
            <a:ext cx="649287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Text Box 66"/>
          <p:cNvSpPr txBox="1">
            <a:spLocks noChangeArrowheads="1"/>
          </p:cNvSpPr>
          <p:nvPr/>
        </p:nvSpPr>
        <p:spPr bwMode="auto">
          <a:xfrm>
            <a:off x="6195897" y="3539761"/>
            <a:ext cx="1474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Perfect solid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68328"/>
              </p:ext>
            </p:extLst>
          </p:nvPr>
        </p:nvGraphicFramePr>
        <p:xfrm>
          <a:off x="4151890" y="6109924"/>
          <a:ext cx="3826921" cy="50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0" name="Equation" r:id="rId38" imgW="1815840" imgH="241200" progId="Equation.DSMT4">
                  <p:embed/>
                </p:oleObj>
              </mc:Choice>
              <mc:Fallback>
                <p:oleObj name="Equation" r:id="rId38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151890" y="6109924"/>
                        <a:ext cx="3826921" cy="508472"/>
                      </a:xfrm>
                      <a:prstGeom prst="rect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B5BE4C-DCBE-47B9-9DD9-A1182C16BEA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82750" y="347663"/>
            <a:ext cx="62801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MORE COMPLICATED MODELS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BURGER MODEL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(Good to describe ice cream)</a:t>
            </a:r>
          </a:p>
        </p:txBody>
      </p:sp>
      <p:grpSp>
        <p:nvGrpSpPr>
          <p:cNvPr id="25604" name="Group 73"/>
          <p:cNvGrpSpPr>
            <a:grpSpLocks/>
          </p:cNvGrpSpPr>
          <p:nvPr/>
        </p:nvGrpSpPr>
        <p:grpSpPr bwMode="auto">
          <a:xfrm>
            <a:off x="354013" y="1903413"/>
            <a:ext cx="3457575" cy="4543425"/>
            <a:chOff x="223" y="1199"/>
            <a:chExt cx="2178" cy="2862"/>
          </a:xfrm>
        </p:grpSpPr>
        <p:grpSp>
          <p:nvGrpSpPr>
            <p:cNvPr id="25609" name="Group 70"/>
            <p:cNvGrpSpPr>
              <a:grpSpLocks/>
            </p:cNvGrpSpPr>
            <p:nvPr/>
          </p:nvGrpSpPr>
          <p:grpSpPr bwMode="auto">
            <a:xfrm>
              <a:off x="223" y="1199"/>
              <a:ext cx="2178" cy="2459"/>
              <a:chOff x="1669" y="1326"/>
              <a:chExt cx="2178" cy="2459"/>
            </a:xfrm>
          </p:grpSpPr>
          <p:grpSp>
            <p:nvGrpSpPr>
              <p:cNvPr id="25612" name="Group 6"/>
              <p:cNvGrpSpPr>
                <a:grpSpLocks/>
              </p:cNvGrpSpPr>
              <p:nvPr/>
            </p:nvGrpSpPr>
            <p:grpSpPr bwMode="auto">
              <a:xfrm>
                <a:off x="1868" y="1887"/>
                <a:ext cx="390" cy="470"/>
                <a:chOff x="547" y="2109"/>
                <a:chExt cx="853" cy="571"/>
              </a:xfrm>
            </p:grpSpPr>
            <p:sp>
              <p:nvSpPr>
                <p:cNvPr id="25652" name="Oval 7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53" name="Oval 8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54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55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56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57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58" name="Oval 13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5613" name="Rectangle 14"/>
              <p:cNvSpPr>
                <a:spLocks noChangeArrowheads="1"/>
              </p:cNvSpPr>
              <p:nvPr/>
            </p:nvSpPr>
            <p:spPr bwMode="auto">
              <a:xfrm>
                <a:off x="2048" y="1765"/>
                <a:ext cx="22" cy="1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614" name="Freeform 15"/>
              <p:cNvSpPr>
                <a:spLocks/>
              </p:cNvSpPr>
              <p:nvPr/>
            </p:nvSpPr>
            <p:spPr bwMode="auto">
              <a:xfrm>
                <a:off x="2560" y="1909"/>
                <a:ext cx="476" cy="373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5 h 562"/>
                  <a:gd name="T4" fmla="*/ 99 w 1042"/>
                  <a:gd name="T5" fmla="*/ 165 h 562"/>
                  <a:gd name="T6" fmla="*/ 99 w 1042"/>
                  <a:gd name="T7" fmla="*/ 2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Rectangle 16"/>
              <p:cNvSpPr>
                <a:spLocks noChangeArrowheads="1"/>
              </p:cNvSpPr>
              <p:nvPr/>
            </p:nvSpPr>
            <p:spPr bwMode="auto">
              <a:xfrm>
                <a:off x="2612" y="2058"/>
                <a:ext cx="377" cy="18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616" name="Rectangle 17"/>
              <p:cNvSpPr>
                <a:spLocks noChangeArrowheads="1"/>
              </p:cNvSpPr>
              <p:nvPr/>
            </p:nvSpPr>
            <p:spPr bwMode="auto">
              <a:xfrm>
                <a:off x="2793" y="1765"/>
                <a:ext cx="25" cy="29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617" name="Rectangle 18"/>
              <p:cNvSpPr>
                <a:spLocks noChangeArrowheads="1"/>
              </p:cNvSpPr>
              <p:nvPr/>
            </p:nvSpPr>
            <p:spPr bwMode="auto">
              <a:xfrm>
                <a:off x="2799" y="2286"/>
                <a:ext cx="24" cy="21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618" name="Line 21"/>
              <p:cNvSpPr>
                <a:spLocks noChangeShapeType="1"/>
              </p:cNvSpPr>
              <p:nvPr/>
            </p:nvSpPr>
            <p:spPr bwMode="auto">
              <a:xfrm flipV="1">
                <a:off x="2817" y="1740"/>
                <a:ext cx="663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22"/>
              <p:cNvSpPr>
                <a:spLocks noChangeShapeType="1"/>
              </p:cNvSpPr>
              <p:nvPr/>
            </p:nvSpPr>
            <p:spPr bwMode="auto">
              <a:xfrm flipH="1">
                <a:off x="3341" y="1749"/>
                <a:ext cx="5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Rectangle 24"/>
              <p:cNvSpPr>
                <a:spLocks noChangeArrowheads="1"/>
              </p:cNvSpPr>
              <p:nvPr/>
            </p:nvSpPr>
            <p:spPr bwMode="auto">
              <a:xfrm>
                <a:off x="2048" y="2351"/>
                <a:ext cx="22" cy="1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621" name="Line 25"/>
              <p:cNvSpPr>
                <a:spLocks noChangeShapeType="1"/>
              </p:cNvSpPr>
              <p:nvPr/>
            </p:nvSpPr>
            <p:spPr bwMode="auto">
              <a:xfrm>
                <a:off x="2053" y="2503"/>
                <a:ext cx="76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26"/>
              <p:cNvSpPr>
                <a:spLocks noChangeShapeType="1"/>
              </p:cNvSpPr>
              <p:nvPr/>
            </p:nvSpPr>
            <p:spPr bwMode="auto">
              <a:xfrm>
                <a:off x="2043" y="1756"/>
                <a:ext cx="77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Rectangle 27"/>
              <p:cNvSpPr>
                <a:spLocks noChangeArrowheads="1"/>
              </p:cNvSpPr>
              <p:nvPr/>
            </p:nvSpPr>
            <p:spPr bwMode="auto">
              <a:xfrm>
                <a:off x="2423" y="2502"/>
                <a:ext cx="27" cy="2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624" name="Rectangle 28"/>
              <p:cNvSpPr>
                <a:spLocks noChangeArrowheads="1"/>
              </p:cNvSpPr>
              <p:nvPr/>
            </p:nvSpPr>
            <p:spPr bwMode="auto">
              <a:xfrm>
                <a:off x="2402" y="1465"/>
                <a:ext cx="27" cy="2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graphicFrame>
            <p:nvGraphicFramePr>
              <p:cNvPr id="25625" name="Object 29"/>
              <p:cNvGraphicFramePr>
                <a:graphicFrameLocks noChangeAspect="1"/>
              </p:cNvGraphicFramePr>
              <p:nvPr/>
            </p:nvGraphicFramePr>
            <p:xfrm>
              <a:off x="3420" y="1981"/>
              <a:ext cx="38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19" name="Equation" r:id="rId3" imgW="355446" imgH="228501" progId="Equation.3">
                      <p:embed/>
                    </p:oleObj>
                  </mc:Choice>
                  <mc:Fallback>
                    <p:oleObj name="Equation" r:id="rId3" imgW="355446" imgH="228501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0" y="1981"/>
                            <a:ext cx="38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6" name="Object 30"/>
              <p:cNvGraphicFramePr>
                <a:graphicFrameLocks noChangeAspect="1"/>
              </p:cNvGraphicFramePr>
              <p:nvPr/>
            </p:nvGraphicFramePr>
            <p:xfrm>
              <a:off x="3062" y="2001"/>
              <a:ext cx="191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0" name="Equation" r:id="rId5" imgW="177569" imgH="215619" progId="Equation.3">
                      <p:embed/>
                    </p:oleObj>
                  </mc:Choice>
                  <mc:Fallback>
                    <p:oleObj name="Equation" r:id="rId5" imgW="177569" imgH="215619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2" y="2001"/>
                            <a:ext cx="191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7" name="Object 31"/>
              <p:cNvGraphicFramePr>
                <a:graphicFrameLocks noChangeAspect="1"/>
              </p:cNvGraphicFramePr>
              <p:nvPr/>
            </p:nvGraphicFramePr>
            <p:xfrm>
              <a:off x="1669" y="1993"/>
              <a:ext cx="16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1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9" y="1993"/>
                            <a:ext cx="16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8" name="Line 33"/>
              <p:cNvSpPr>
                <a:spLocks noChangeShapeType="1"/>
              </p:cNvSpPr>
              <p:nvPr/>
            </p:nvSpPr>
            <p:spPr bwMode="auto">
              <a:xfrm flipV="1">
                <a:off x="2854" y="2477"/>
                <a:ext cx="66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Rectangle 36" descr="Wide upward diagonal"/>
              <p:cNvSpPr>
                <a:spLocks noChangeArrowheads="1"/>
              </p:cNvSpPr>
              <p:nvPr/>
            </p:nvSpPr>
            <p:spPr bwMode="auto">
              <a:xfrm>
                <a:off x="2016" y="1326"/>
                <a:ext cx="844" cy="13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5630" name="Line 53"/>
              <p:cNvSpPr>
                <a:spLocks noChangeShapeType="1"/>
              </p:cNvSpPr>
              <p:nvPr/>
            </p:nvSpPr>
            <p:spPr bwMode="auto">
              <a:xfrm>
                <a:off x="2435" y="2606"/>
                <a:ext cx="0" cy="1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31" name="Group 38"/>
              <p:cNvGrpSpPr>
                <a:grpSpLocks/>
              </p:cNvGrpSpPr>
              <p:nvPr/>
            </p:nvGrpSpPr>
            <p:grpSpPr bwMode="auto">
              <a:xfrm>
                <a:off x="2203" y="2654"/>
                <a:ext cx="443" cy="1131"/>
                <a:chOff x="571" y="788"/>
                <a:chExt cx="1042" cy="2643"/>
              </a:xfrm>
            </p:grpSpPr>
            <p:grpSp>
              <p:nvGrpSpPr>
                <p:cNvPr id="25638" name="Group 39"/>
                <p:cNvGrpSpPr>
                  <a:grpSpLocks/>
                </p:cNvGrpSpPr>
                <p:nvPr/>
              </p:nvGrpSpPr>
              <p:grpSpPr bwMode="auto">
                <a:xfrm>
                  <a:off x="679" y="1031"/>
                  <a:ext cx="853" cy="1009"/>
                  <a:chOff x="547" y="2109"/>
                  <a:chExt cx="853" cy="571"/>
                </a:xfrm>
              </p:grpSpPr>
              <p:sp>
                <p:nvSpPr>
                  <p:cNvPr id="25645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9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5646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28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5647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09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5648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7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5649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360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565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07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565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42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</p:grpSp>
            <p:sp>
              <p:nvSpPr>
                <p:cNvPr id="25639" name="Rectangle 47"/>
                <p:cNvSpPr>
                  <a:spLocks noChangeArrowheads="1"/>
                </p:cNvSpPr>
                <p:nvPr/>
              </p:nvSpPr>
              <p:spPr bwMode="auto">
                <a:xfrm>
                  <a:off x="1088" y="788"/>
                  <a:ext cx="49" cy="3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40" name="Rectangle 48"/>
                <p:cNvSpPr>
                  <a:spLocks noChangeArrowheads="1"/>
                </p:cNvSpPr>
                <p:nvPr/>
              </p:nvSpPr>
              <p:spPr bwMode="auto">
                <a:xfrm>
                  <a:off x="1082" y="1978"/>
                  <a:ext cx="49" cy="3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41" name="Freeform 49"/>
                <p:cNvSpPr>
                  <a:spLocks/>
                </p:cNvSpPr>
                <p:nvPr/>
              </p:nvSpPr>
              <p:spPr bwMode="auto">
                <a:xfrm>
                  <a:off x="571" y="2241"/>
                  <a:ext cx="1042" cy="802"/>
                </a:xfrm>
                <a:custGeom>
                  <a:avLst/>
                  <a:gdLst>
                    <a:gd name="T0" fmla="*/ 0 w 1042"/>
                    <a:gd name="T1" fmla="*/ 0 h 562"/>
                    <a:gd name="T2" fmla="*/ 0 w 1042"/>
                    <a:gd name="T3" fmla="*/ 1633 h 562"/>
                    <a:gd name="T4" fmla="*/ 1042 w 1042"/>
                    <a:gd name="T5" fmla="*/ 1633 h 562"/>
                    <a:gd name="T6" fmla="*/ 1042 w 1042"/>
                    <a:gd name="T7" fmla="*/ 23 h 5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2" h="562">
                      <a:moveTo>
                        <a:pt x="0" y="0"/>
                      </a:moveTo>
                      <a:lnTo>
                        <a:pt x="0" y="562"/>
                      </a:lnTo>
                      <a:lnTo>
                        <a:pt x="1042" y="562"/>
                      </a:lnTo>
                      <a:lnTo>
                        <a:pt x="1042" y="8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2" name="Rectangle 50"/>
                <p:cNvSpPr>
                  <a:spLocks noChangeArrowheads="1"/>
                </p:cNvSpPr>
                <p:nvPr/>
              </p:nvSpPr>
              <p:spPr bwMode="auto">
                <a:xfrm>
                  <a:off x="687" y="2562"/>
                  <a:ext cx="824" cy="39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43" name="Rectangle 51"/>
                <p:cNvSpPr>
                  <a:spLocks noChangeArrowheads="1"/>
                </p:cNvSpPr>
                <p:nvPr/>
              </p:nvSpPr>
              <p:spPr bwMode="auto">
                <a:xfrm>
                  <a:off x="1081" y="2293"/>
                  <a:ext cx="49" cy="26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5644" name="Rectangle 52"/>
                <p:cNvSpPr>
                  <a:spLocks noChangeArrowheads="1"/>
                </p:cNvSpPr>
                <p:nvPr/>
              </p:nvSpPr>
              <p:spPr bwMode="auto">
                <a:xfrm>
                  <a:off x="1061" y="3052"/>
                  <a:ext cx="34" cy="37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graphicFrame>
            <p:nvGraphicFramePr>
              <p:cNvPr id="25632" name="Object 56"/>
              <p:cNvGraphicFramePr>
                <a:graphicFrameLocks noChangeAspect="1"/>
              </p:cNvGraphicFramePr>
              <p:nvPr/>
            </p:nvGraphicFramePr>
            <p:xfrm>
              <a:off x="2666" y="3429"/>
              <a:ext cx="19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2" name="Equation" r:id="rId9" imgW="190335" imgH="215713" progId="Equation.3">
                      <p:embed/>
                    </p:oleObj>
                  </mc:Choice>
                  <mc:Fallback>
                    <p:oleObj name="Equation" r:id="rId9" imgW="190335" imgH="215713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6" y="3429"/>
                            <a:ext cx="19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3" name="Object 64"/>
              <p:cNvGraphicFramePr>
                <a:graphicFrameLocks noChangeAspect="1"/>
              </p:cNvGraphicFramePr>
              <p:nvPr/>
            </p:nvGraphicFramePr>
            <p:xfrm>
              <a:off x="2683" y="2989"/>
              <a:ext cx="17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3" name="Equation" r:id="rId11" imgW="203024" imgH="215713" progId="Equation.3">
                      <p:embed/>
                    </p:oleObj>
                  </mc:Choice>
                  <mc:Fallback>
                    <p:oleObj name="Equation" r:id="rId11" imgW="203024" imgH="215713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3" y="2989"/>
                            <a:ext cx="17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4" name="Line 66"/>
              <p:cNvSpPr>
                <a:spLocks noChangeShapeType="1"/>
              </p:cNvSpPr>
              <p:nvPr/>
            </p:nvSpPr>
            <p:spPr bwMode="auto">
              <a:xfrm flipV="1">
                <a:off x="2441" y="2673"/>
                <a:ext cx="950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Line 67"/>
              <p:cNvSpPr>
                <a:spLocks noChangeShapeType="1"/>
              </p:cNvSpPr>
              <p:nvPr/>
            </p:nvSpPr>
            <p:spPr bwMode="auto">
              <a:xfrm flipV="1">
                <a:off x="2430" y="3773"/>
                <a:ext cx="91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Line 68"/>
              <p:cNvSpPr>
                <a:spLocks noChangeShapeType="1"/>
              </p:cNvSpPr>
              <p:nvPr/>
            </p:nvSpPr>
            <p:spPr bwMode="auto">
              <a:xfrm flipH="1">
                <a:off x="3303" y="2688"/>
                <a:ext cx="12" cy="10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5637" name="Object 69"/>
              <p:cNvGraphicFramePr>
                <a:graphicFrameLocks noChangeAspect="1"/>
              </p:cNvGraphicFramePr>
              <p:nvPr/>
            </p:nvGraphicFramePr>
            <p:xfrm>
              <a:off x="3367" y="3048"/>
              <a:ext cx="48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24" name="Equation" r:id="rId13" imgW="444307" imgH="228501" progId="Equation.3">
                      <p:embed/>
                    </p:oleObj>
                  </mc:Choice>
                  <mc:Fallback>
                    <p:oleObj name="Equation" r:id="rId13" imgW="444307" imgH="228501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7" y="3048"/>
                            <a:ext cx="480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10" name="Line 71"/>
            <p:cNvSpPr>
              <a:spLocks noChangeShapeType="1"/>
            </p:cNvSpPr>
            <p:nvPr/>
          </p:nvSpPr>
          <p:spPr bwMode="auto">
            <a:xfrm flipH="1">
              <a:off x="971" y="3711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611" name="Object 72"/>
            <p:cNvGraphicFramePr>
              <a:graphicFrameLocks noChangeAspect="1"/>
            </p:cNvGraphicFramePr>
            <p:nvPr/>
          </p:nvGraphicFramePr>
          <p:xfrm>
            <a:off x="1079" y="3810"/>
            <a:ext cx="2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5" name="Equation" r:id="rId15" imgW="190500" imgH="228600" progId="Equation.3">
                    <p:embed/>
                  </p:oleObj>
                </mc:Choice>
                <mc:Fallback>
                  <p:oleObj name="Equation" r:id="rId15" imgW="190500" imgH="228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3810"/>
                          <a:ext cx="2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Group 76"/>
          <p:cNvGrpSpPr>
            <a:grpSpLocks/>
          </p:cNvGrpSpPr>
          <p:nvPr/>
        </p:nvGrpSpPr>
        <p:grpSpPr bwMode="auto">
          <a:xfrm>
            <a:off x="4002088" y="2354263"/>
            <a:ext cx="4400550" cy="1006475"/>
            <a:chOff x="2521" y="1483"/>
            <a:chExt cx="2772" cy="634"/>
          </a:xfrm>
        </p:grpSpPr>
        <p:sp>
          <p:nvSpPr>
            <p:cNvPr id="25607" name="Text Box 74"/>
            <p:cNvSpPr txBox="1">
              <a:spLocks noChangeArrowheads="1"/>
            </p:cNvSpPr>
            <p:nvPr/>
          </p:nvSpPr>
          <p:spPr bwMode="auto">
            <a:xfrm>
              <a:off x="2521" y="1483"/>
              <a:ext cx="277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What happens if we apply a constant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stress       to the Burger’s model 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graphicFrame>
          <p:nvGraphicFramePr>
            <p:cNvPr id="25608" name="Object 75"/>
            <p:cNvGraphicFramePr>
              <a:graphicFrameLocks noChangeAspect="1"/>
            </p:cNvGraphicFramePr>
            <p:nvPr/>
          </p:nvGraphicFramePr>
          <p:xfrm>
            <a:off x="3034" y="1693"/>
            <a:ext cx="21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6" name="Equation" r:id="rId17" imgW="190500" imgH="228600" progId="Equation.3">
                    <p:embed/>
                  </p:oleObj>
                </mc:Choice>
                <mc:Fallback>
                  <p:oleObj name="Equation" r:id="rId17" imgW="190500" imgH="2286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1693"/>
                          <a:ext cx="21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6" name="Text Box 77"/>
          <p:cNvSpPr txBox="1">
            <a:spLocks noChangeArrowheads="1"/>
          </p:cNvSpPr>
          <p:nvPr/>
        </p:nvSpPr>
        <p:spPr bwMode="auto">
          <a:xfrm>
            <a:off x="3873500" y="3346450"/>
            <a:ext cx="46212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084263" indent="-1084263" eaLnBrk="0" hangingPunct="0">
              <a:spcBef>
                <a:spcPct val="20000"/>
              </a:spcBef>
              <a:buChar char="•"/>
              <a:tabLst>
                <a:tab pos="10842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0842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0842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0842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0842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42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42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42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42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Option 1</a:t>
            </a:r>
            <a:r>
              <a:rPr lang="en-US" altLang="en-US" sz="1800"/>
              <a:t> : 	Develop a mathematical model </a:t>
            </a:r>
            <a:br>
              <a:rPr lang="en-US" altLang="en-US" sz="1800"/>
            </a:br>
            <a:r>
              <a:rPr lang="en-US" altLang="en-US" sz="1800"/>
              <a:t>representing the system.  Good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for modeling/simulation purposes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Option 2</a:t>
            </a:r>
            <a:r>
              <a:rPr lang="en-US" altLang="en-US" sz="1800"/>
              <a:t> :  Do the test and try to get some</a:t>
            </a:r>
            <a:br>
              <a:rPr lang="en-US" altLang="en-US" sz="1800"/>
            </a:br>
            <a:r>
              <a:rPr lang="en-US" altLang="en-US" sz="1800"/>
              <a:t>meaningful parameters out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results</a:t>
            </a:r>
            <a:endParaRPr lang="en-US" altLang="en-US" sz="18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3EAA41-E37A-4031-ABC2-84B82D7761E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778125" y="4365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BURGER’S MODEL</a:t>
            </a: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238125" y="1233488"/>
            <a:ext cx="3457575" cy="4543425"/>
            <a:chOff x="223" y="1199"/>
            <a:chExt cx="2178" cy="2862"/>
          </a:xfrm>
        </p:grpSpPr>
        <p:grpSp>
          <p:nvGrpSpPr>
            <p:cNvPr id="26667" name="Group 6"/>
            <p:cNvGrpSpPr>
              <a:grpSpLocks/>
            </p:cNvGrpSpPr>
            <p:nvPr/>
          </p:nvGrpSpPr>
          <p:grpSpPr bwMode="auto">
            <a:xfrm>
              <a:off x="223" y="1199"/>
              <a:ext cx="2178" cy="2459"/>
              <a:chOff x="1669" y="1326"/>
              <a:chExt cx="2178" cy="2459"/>
            </a:xfrm>
          </p:grpSpPr>
          <p:grpSp>
            <p:nvGrpSpPr>
              <p:cNvPr id="26670" name="Group 7"/>
              <p:cNvGrpSpPr>
                <a:grpSpLocks/>
              </p:cNvGrpSpPr>
              <p:nvPr/>
            </p:nvGrpSpPr>
            <p:grpSpPr bwMode="auto">
              <a:xfrm>
                <a:off x="1868" y="1887"/>
                <a:ext cx="390" cy="470"/>
                <a:chOff x="547" y="2109"/>
                <a:chExt cx="853" cy="571"/>
              </a:xfrm>
            </p:grpSpPr>
            <p:sp>
              <p:nvSpPr>
                <p:cNvPr id="26710" name="Oval 8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11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12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13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14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15" name="Oval 13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16" name="Oval 14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6671" name="Rectangle 15"/>
              <p:cNvSpPr>
                <a:spLocks noChangeArrowheads="1"/>
              </p:cNvSpPr>
              <p:nvPr/>
            </p:nvSpPr>
            <p:spPr bwMode="auto">
              <a:xfrm>
                <a:off x="2048" y="1765"/>
                <a:ext cx="22" cy="1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672" name="Freeform 16"/>
              <p:cNvSpPr>
                <a:spLocks/>
              </p:cNvSpPr>
              <p:nvPr/>
            </p:nvSpPr>
            <p:spPr bwMode="auto">
              <a:xfrm>
                <a:off x="2560" y="1909"/>
                <a:ext cx="476" cy="373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5 h 562"/>
                  <a:gd name="T4" fmla="*/ 99 w 1042"/>
                  <a:gd name="T5" fmla="*/ 165 h 562"/>
                  <a:gd name="T6" fmla="*/ 99 w 1042"/>
                  <a:gd name="T7" fmla="*/ 2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Rectangle 17"/>
              <p:cNvSpPr>
                <a:spLocks noChangeArrowheads="1"/>
              </p:cNvSpPr>
              <p:nvPr/>
            </p:nvSpPr>
            <p:spPr bwMode="auto">
              <a:xfrm>
                <a:off x="2612" y="2058"/>
                <a:ext cx="377" cy="18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674" name="Rectangle 18"/>
              <p:cNvSpPr>
                <a:spLocks noChangeArrowheads="1"/>
              </p:cNvSpPr>
              <p:nvPr/>
            </p:nvSpPr>
            <p:spPr bwMode="auto">
              <a:xfrm>
                <a:off x="2793" y="1765"/>
                <a:ext cx="25" cy="29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675" name="Rectangle 19"/>
              <p:cNvSpPr>
                <a:spLocks noChangeArrowheads="1"/>
              </p:cNvSpPr>
              <p:nvPr/>
            </p:nvSpPr>
            <p:spPr bwMode="auto">
              <a:xfrm>
                <a:off x="2799" y="2286"/>
                <a:ext cx="24" cy="21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676" name="Line 20"/>
              <p:cNvSpPr>
                <a:spLocks noChangeShapeType="1"/>
              </p:cNvSpPr>
              <p:nvPr/>
            </p:nvSpPr>
            <p:spPr bwMode="auto">
              <a:xfrm flipV="1">
                <a:off x="2817" y="1740"/>
                <a:ext cx="663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1"/>
              <p:cNvSpPr>
                <a:spLocks noChangeShapeType="1"/>
              </p:cNvSpPr>
              <p:nvPr/>
            </p:nvSpPr>
            <p:spPr bwMode="auto">
              <a:xfrm flipH="1">
                <a:off x="3341" y="1749"/>
                <a:ext cx="5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Rectangle 22"/>
              <p:cNvSpPr>
                <a:spLocks noChangeArrowheads="1"/>
              </p:cNvSpPr>
              <p:nvPr/>
            </p:nvSpPr>
            <p:spPr bwMode="auto">
              <a:xfrm>
                <a:off x="2048" y="2351"/>
                <a:ext cx="22" cy="1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679" name="Line 23"/>
              <p:cNvSpPr>
                <a:spLocks noChangeShapeType="1"/>
              </p:cNvSpPr>
              <p:nvPr/>
            </p:nvSpPr>
            <p:spPr bwMode="auto">
              <a:xfrm>
                <a:off x="2053" y="2503"/>
                <a:ext cx="76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0" name="Line 24"/>
              <p:cNvSpPr>
                <a:spLocks noChangeShapeType="1"/>
              </p:cNvSpPr>
              <p:nvPr/>
            </p:nvSpPr>
            <p:spPr bwMode="auto">
              <a:xfrm>
                <a:off x="2043" y="1756"/>
                <a:ext cx="77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Rectangle 25"/>
              <p:cNvSpPr>
                <a:spLocks noChangeArrowheads="1"/>
              </p:cNvSpPr>
              <p:nvPr/>
            </p:nvSpPr>
            <p:spPr bwMode="auto">
              <a:xfrm>
                <a:off x="2423" y="2502"/>
                <a:ext cx="27" cy="2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682" name="Rectangle 26"/>
              <p:cNvSpPr>
                <a:spLocks noChangeArrowheads="1"/>
              </p:cNvSpPr>
              <p:nvPr/>
            </p:nvSpPr>
            <p:spPr bwMode="auto">
              <a:xfrm>
                <a:off x="2402" y="1465"/>
                <a:ext cx="27" cy="2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graphicFrame>
            <p:nvGraphicFramePr>
              <p:cNvPr id="26683" name="Object 27"/>
              <p:cNvGraphicFramePr>
                <a:graphicFrameLocks noChangeAspect="1"/>
              </p:cNvGraphicFramePr>
              <p:nvPr/>
            </p:nvGraphicFramePr>
            <p:xfrm>
              <a:off x="3420" y="1981"/>
              <a:ext cx="38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7" name="Equation" r:id="rId3" imgW="355446" imgH="228501" progId="Equation.3">
                      <p:embed/>
                    </p:oleObj>
                  </mc:Choice>
                  <mc:Fallback>
                    <p:oleObj name="Equation" r:id="rId3" imgW="355446" imgH="228501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0" y="1981"/>
                            <a:ext cx="38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84" name="Object 28"/>
              <p:cNvGraphicFramePr>
                <a:graphicFrameLocks noChangeAspect="1"/>
              </p:cNvGraphicFramePr>
              <p:nvPr/>
            </p:nvGraphicFramePr>
            <p:xfrm>
              <a:off x="3062" y="2001"/>
              <a:ext cx="191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8" name="Equation" r:id="rId5" imgW="177569" imgH="215619" progId="Equation.3">
                      <p:embed/>
                    </p:oleObj>
                  </mc:Choice>
                  <mc:Fallback>
                    <p:oleObj name="Equation" r:id="rId5" imgW="177569" imgH="215619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2" y="2001"/>
                            <a:ext cx="191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85" name="Object 29"/>
              <p:cNvGraphicFramePr>
                <a:graphicFrameLocks noChangeAspect="1"/>
              </p:cNvGraphicFramePr>
              <p:nvPr/>
            </p:nvGraphicFramePr>
            <p:xfrm>
              <a:off x="1669" y="1993"/>
              <a:ext cx="16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39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9" y="1993"/>
                            <a:ext cx="16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86" name="Line 30"/>
              <p:cNvSpPr>
                <a:spLocks noChangeShapeType="1"/>
              </p:cNvSpPr>
              <p:nvPr/>
            </p:nvSpPr>
            <p:spPr bwMode="auto">
              <a:xfrm flipV="1">
                <a:off x="2854" y="2477"/>
                <a:ext cx="66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7" name="Rectangle 31" descr="Wide upward diagonal"/>
              <p:cNvSpPr>
                <a:spLocks noChangeArrowheads="1"/>
              </p:cNvSpPr>
              <p:nvPr/>
            </p:nvSpPr>
            <p:spPr bwMode="auto">
              <a:xfrm>
                <a:off x="2016" y="1326"/>
                <a:ext cx="844" cy="13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6688" name="Line 32"/>
              <p:cNvSpPr>
                <a:spLocks noChangeShapeType="1"/>
              </p:cNvSpPr>
              <p:nvPr/>
            </p:nvSpPr>
            <p:spPr bwMode="auto">
              <a:xfrm>
                <a:off x="2435" y="2606"/>
                <a:ext cx="0" cy="1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89" name="Group 33"/>
              <p:cNvGrpSpPr>
                <a:grpSpLocks/>
              </p:cNvGrpSpPr>
              <p:nvPr/>
            </p:nvGrpSpPr>
            <p:grpSpPr bwMode="auto">
              <a:xfrm>
                <a:off x="2203" y="2654"/>
                <a:ext cx="443" cy="1131"/>
                <a:chOff x="571" y="788"/>
                <a:chExt cx="1042" cy="2643"/>
              </a:xfrm>
            </p:grpSpPr>
            <p:grpSp>
              <p:nvGrpSpPr>
                <p:cNvPr id="26696" name="Group 34"/>
                <p:cNvGrpSpPr>
                  <a:grpSpLocks/>
                </p:cNvGrpSpPr>
                <p:nvPr/>
              </p:nvGrpSpPr>
              <p:grpSpPr bwMode="auto">
                <a:xfrm>
                  <a:off x="679" y="1031"/>
                  <a:ext cx="853" cy="1009"/>
                  <a:chOff x="547" y="2109"/>
                  <a:chExt cx="853" cy="571"/>
                </a:xfrm>
              </p:grpSpPr>
              <p:sp>
                <p:nvSpPr>
                  <p:cNvPr id="2670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9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6704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28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670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09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670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7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670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360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670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07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670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42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</p:grpSp>
            <p:sp>
              <p:nvSpPr>
                <p:cNvPr id="26697" name="Rectangle 42"/>
                <p:cNvSpPr>
                  <a:spLocks noChangeArrowheads="1"/>
                </p:cNvSpPr>
                <p:nvPr/>
              </p:nvSpPr>
              <p:spPr bwMode="auto">
                <a:xfrm>
                  <a:off x="1088" y="788"/>
                  <a:ext cx="49" cy="3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698" name="Rectangle 43"/>
                <p:cNvSpPr>
                  <a:spLocks noChangeArrowheads="1"/>
                </p:cNvSpPr>
                <p:nvPr/>
              </p:nvSpPr>
              <p:spPr bwMode="auto">
                <a:xfrm>
                  <a:off x="1082" y="1978"/>
                  <a:ext cx="49" cy="3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699" name="Freeform 44"/>
                <p:cNvSpPr>
                  <a:spLocks/>
                </p:cNvSpPr>
                <p:nvPr/>
              </p:nvSpPr>
              <p:spPr bwMode="auto">
                <a:xfrm>
                  <a:off x="571" y="2241"/>
                  <a:ext cx="1042" cy="802"/>
                </a:xfrm>
                <a:custGeom>
                  <a:avLst/>
                  <a:gdLst>
                    <a:gd name="T0" fmla="*/ 0 w 1042"/>
                    <a:gd name="T1" fmla="*/ 0 h 562"/>
                    <a:gd name="T2" fmla="*/ 0 w 1042"/>
                    <a:gd name="T3" fmla="*/ 1633 h 562"/>
                    <a:gd name="T4" fmla="*/ 1042 w 1042"/>
                    <a:gd name="T5" fmla="*/ 1633 h 562"/>
                    <a:gd name="T6" fmla="*/ 1042 w 1042"/>
                    <a:gd name="T7" fmla="*/ 23 h 5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2" h="562">
                      <a:moveTo>
                        <a:pt x="0" y="0"/>
                      </a:moveTo>
                      <a:lnTo>
                        <a:pt x="0" y="562"/>
                      </a:lnTo>
                      <a:lnTo>
                        <a:pt x="1042" y="562"/>
                      </a:lnTo>
                      <a:lnTo>
                        <a:pt x="1042" y="8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00" name="Rectangle 45"/>
                <p:cNvSpPr>
                  <a:spLocks noChangeArrowheads="1"/>
                </p:cNvSpPr>
                <p:nvPr/>
              </p:nvSpPr>
              <p:spPr bwMode="auto">
                <a:xfrm>
                  <a:off x="687" y="2562"/>
                  <a:ext cx="824" cy="39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01" name="Rectangle 46"/>
                <p:cNvSpPr>
                  <a:spLocks noChangeArrowheads="1"/>
                </p:cNvSpPr>
                <p:nvPr/>
              </p:nvSpPr>
              <p:spPr bwMode="auto">
                <a:xfrm>
                  <a:off x="1081" y="2293"/>
                  <a:ext cx="49" cy="26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6702" name="Rectangle 47"/>
                <p:cNvSpPr>
                  <a:spLocks noChangeArrowheads="1"/>
                </p:cNvSpPr>
                <p:nvPr/>
              </p:nvSpPr>
              <p:spPr bwMode="auto">
                <a:xfrm>
                  <a:off x="1061" y="3052"/>
                  <a:ext cx="34" cy="37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graphicFrame>
            <p:nvGraphicFramePr>
              <p:cNvPr id="26690" name="Object 48"/>
              <p:cNvGraphicFramePr>
                <a:graphicFrameLocks noChangeAspect="1"/>
              </p:cNvGraphicFramePr>
              <p:nvPr/>
            </p:nvGraphicFramePr>
            <p:xfrm>
              <a:off x="2666" y="3429"/>
              <a:ext cx="19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40" name="Equation" r:id="rId9" imgW="190335" imgH="215713" progId="Equation.3">
                      <p:embed/>
                    </p:oleObj>
                  </mc:Choice>
                  <mc:Fallback>
                    <p:oleObj name="Equation" r:id="rId9" imgW="190335" imgH="215713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6" y="3429"/>
                            <a:ext cx="19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91" name="Object 49"/>
              <p:cNvGraphicFramePr>
                <a:graphicFrameLocks noChangeAspect="1"/>
              </p:cNvGraphicFramePr>
              <p:nvPr/>
            </p:nvGraphicFramePr>
            <p:xfrm>
              <a:off x="2683" y="2989"/>
              <a:ext cx="17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41" name="Equation" r:id="rId11" imgW="203024" imgH="215713" progId="Equation.3">
                      <p:embed/>
                    </p:oleObj>
                  </mc:Choice>
                  <mc:Fallback>
                    <p:oleObj name="Equation" r:id="rId11" imgW="203024" imgH="215713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3" y="2989"/>
                            <a:ext cx="17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92" name="Line 50"/>
              <p:cNvSpPr>
                <a:spLocks noChangeShapeType="1"/>
              </p:cNvSpPr>
              <p:nvPr/>
            </p:nvSpPr>
            <p:spPr bwMode="auto">
              <a:xfrm flipV="1">
                <a:off x="2441" y="2673"/>
                <a:ext cx="950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3" name="Line 51"/>
              <p:cNvSpPr>
                <a:spLocks noChangeShapeType="1"/>
              </p:cNvSpPr>
              <p:nvPr/>
            </p:nvSpPr>
            <p:spPr bwMode="auto">
              <a:xfrm flipV="1">
                <a:off x="2430" y="3773"/>
                <a:ext cx="91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4" name="Line 52"/>
              <p:cNvSpPr>
                <a:spLocks noChangeShapeType="1"/>
              </p:cNvSpPr>
              <p:nvPr/>
            </p:nvSpPr>
            <p:spPr bwMode="auto">
              <a:xfrm flipH="1">
                <a:off x="3303" y="2688"/>
                <a:ext cx="12" cy="10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6695" name="Object 53"/>
              <p:cNvGraphicFramePr>
                <a:graphicFrameLocks noChangeAspect="1"/>
              </p:cNvGraphicFramePr>
              <p:nvPr/>
            </p:nvGraphicFramePr>
            <p:xfrm>
              <a:off x="3367" y="3048"/>
              <a:ext cx="48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142" name="Equation" r:id="rId13" imgW="444307" imgH="228501" progId="Equation.3">
                      <p:embed/>
                    </p:oleObj>
                  </mc:Choice>
                  <mc:Fallback>
                    <p:oleObj name="Equation" r:id="rId13" imgW="444307" imgH="228501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7" y="3048"/>
                            <a:ext cx="480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68" name="Line 54"/>
            <p:cNvSpPr>
              <a:spLocks noChangeShapeType="1"/>
            </p:cNvSpPr>
            <p:nvPr/>
          </p:nvSpPr>
          <p:spPr bwMode="auto">
            <a:xfrm flipH="1">
              <a:off x="971" y="3711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669" name="Object 55"/>
            <p:cNvGraphicFramePr>
              <a:graphicFrameLocks noChangeAspect="1"/>
            </p:cNvGraphicFramePr>
            <p:nvPr/>
          </p:nvGraphicFramePr>
          <p:xfrm>
            <a:off x="1079" y="3810"/>
            <a:ext cx="2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3" name="Equation" r:id="rId15" imgW="190500" imgH="228600" progId="Equation.3">
                    <p:embed/>
                  </p:oleObj>
                </mc:Choice>
                <mc:Fallback>
                  <p:oleObj name="Equation" r:id="rId15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3810"/>
                          <a:ext cx="2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9" name="Line 56"/>
          <p:cNvSpPr>
            <a:spLocks noChangeShapeType="1"/>
          </p:cNvSpPr>
          <p:nvPr/>
        </p:nvSpPr>
        <p:spPr bwMode="auto">
          <a:xfrm>
            <a:off x="3943350" y="3221038"/>
            <a:ext cx="451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57"/>
          <p:cNvSpPr>
            <a:spLocks noChangeShapeType="1"/>
          </p:cNvSpPr>
          <p:nvPr/>
        </p:nvSpPr>
        <p:spPr bwMode="auto">
          <a:xfrm flipV="1">
            <a:off x="4135438" y="1201738"/>
            <a:ext cx="0" cy="219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58"/>
          <p:cNvSpPr>
            <a:spLocks noChangeShapeType="1"/>
          </p:cNvSpPr>
          <p:nvPr/>
        </p:nvSpPr>
        <p:spPr bwMode="auto">
          <a:xfrm>
            <a:off x="3948113" y="5732463"/>
            <a:ext cx="4794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59"/>
          <p:cNvSpPr>
            <a:spLocks noChangeShapeType="1"/>
          </p:cNvSpPr>
          <p:nvPr/>
        </p:nvSpPr>
        <p:spPr bwMode="auto">
          <a:xfrm flipV="1">
            <a:off x="4108450" y="3724275"/>
            <a:ext cx="0" cy="2190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Freeform 60"/>
          <p:cNvSpPr>
            <a:spLocks/>
          </p:cNvSpPr>
          <p:nvPr/>
        </p:nvSpPr>
        <p:spPr bwMode="auto">
          <a:xfrm>
            <a:off x="4784725" y="1914525"/>
            <a:ext cx="2327275" cy="1296988"/>
          </a:xfrm>
          <a:custGeom>
            <a:avLst/>
            <a:gdLst>
              <a:gd name="T0" fmla="*/ 0 w 1788"/>
              <a:gd name="T1" fmla="*/ 2147483647 h 817"/>
              <a:gd name="T2" fmla="*/ 0 w 1788"/>
              <a:gd name="T3" fmla="*/ 0 h 817"/>
              <a:gd name="T4" fmla="*/ 2147483647 w 1788"/>
              <a:gd name="T5" fmla="*/ 0 h 817"/>
              <a:gd name="T6" fmla="*/ 2147483647 w 1788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88" h="817">
                <a:moveTo>
                  <a:pt x="0" y="817"/>
                </a:moveTo>
                <a:lnTo>
                  <a:pt x="0" y="0"/>
                </a:lnTo>
                <a:lnTo>
                  <a:pt x="1788" y="0"/>
                </a:lnTo>
                <a:lnTo>
                  <a:pt x="1788" y="81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34" name="Object 61"/>
          <p:cNvGraphicFramePr>
            <a:graphicFrameLocks noChangeAspect="1"/>
          </p:cNvGraphicFramePr>
          <p:nvPr/>
        </p:nvGraphicFramePr>
        <p:xfrm>
          <a:off x="3702050" y="1662113"/>
          <a:ext cx="400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4" name="Equation" r:id="rId17" imgW="190500" imgH="228600" progId="Equation.3">
                  <p:embed/>
                </p:oleObj>
              </mc:Choice>
              <mc:Fallback>
                <p:oleObj name="Equation" r:id="rId17" imgW="19050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1662113"/>
                        <a:ext cx="400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62"/>
          <p:cNvGraphicFramePr>
            <a:graphicFrameLocks noChangeAspect="1"/>
          </p:cNvGraphicFramePr>
          <p:nvPr/>
        </p:nvGraphicFramePr>
        <p:xfrm>
          <a:off x="3521075" y="1096963"/>
          <a:ext cx="639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5" name="Equation" r:id="rId19" imgW="304536" imgH="203024" progId="Equation.3">
                  <p:embed/>
                </p:oleObj>
              </mc:Choice>
              <mc:Fallback>
                <p:oleObj name="Equation" r:id="rId19" imgW="304536" imgH="20302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1096963"/>
                        <a:ext cx="639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Line 63"/>
          <p:cNvSpPr>
            <a:spLocks noChangeShapeType="1"/>
          </p:cNvSpPr>
          <p:nvPr/>
        </p:nvSpPr>
        <p:spPr bwMode="auto">
          <a:xfrm flipH="1">
            <a:off x="4135438" y="1912938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37" name="Object 64"/>
          <p:cNvGraphicFramePr>
            <a:graphicFrameLocks noChangeAspect="1"/>
          </p:cNvGraphicFramePr>
          <p:nvPr/>
        </p:nvGraphicFramePr>
        <p:xfrm>
          <a:off x="3506788" y="3563938"/>
          <a:ext cx="61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6" name="Equation" r:id="rId21" imgW="291973" imgH="203112" progId="Equation.3">
                  <p:embed/>
                </p:oleObj>
              </mc:Choice>
              <mc:Fallback>
                <p:oleObj name="Equation" r:id="rId21" imgW="291973" imgH="203112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563938"/>
                        <a:ext cx="61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66"/>
          <p:cNvGraphicFramePr>
            <a:graphicFrameLocks noChangeAspect="1"/>
          </p:cNvGraphicFramePr>
          <p:nvPr/>
        </p:nvGraphicFramePr>
        <p:xfrm>
          <a:off x="8181975" y="3262313"/>
          <a:ext cx="1857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7" name="Equation" r:id="rId23" imgW="88746" imgH="152136" progId="Equation.3">
                  <p:embed/>
                </p:oleObj>
              </mc:Choice>
              <mc:Fallback>
                <p:oleObj name="Equation" r:id="rId23" imgW="88746" imgH="152136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1975" y="3262313"/>
                        <a:ext cx="1857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67"/>
          <p:cNvGraphicFramePr>
            <a:graphicFrameLocks noChangeAspect="1"/>
          </p:cNvGraphicFramePr>
          <p:nvPr/>
        </p:nvGraphicFramePr>
        <p:xfrm>
          <a:off x="8580438" y="5776913"/>
          <a:ext cx="18573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8" name="Equation" r:id="rId25" imgW="88746" imgH="152136" progId="Equation.3">
                  <p:embed/>
                </p:oleObj>
              </mc:Choice>
              <mc:Fallback>
                <p:oleObj name="Equation" r:id="rId25" imgW="88746" imgH="152136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0438" y="5776913"/>
                        <a:ext cx="18573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68"/>
          <p:cNvGraphicFramePr>
            <a:graphicFrameLocks noChangeAspect="1"/>
          </p:cNvGraphicFramePr>
          <p:nvPr/>
        </p:nvGraphicFramePr>
        <p:xfrm>
          <a:off x="4783138" y="3197225"/>
          <a:ext cx="290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" name="Equation" r:id="rId27" imgW="139700" imgH="228600" progId="Equation.3">
                  <p:embed/>
                </p:oleObj>
              </mc:Choice>
              <mc:Fallback>
                <p:oleObj name="Equation" r:id="rId27" imgW="139700" imgH="2286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3197225"/>
                        <a:ext cx="290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69"/>
          <p:cNvGraphicFramePr>
            <a:graphicFrameLocks noChangeAspect="1"/>
          </p:cNvGraphicFramePr>
          <p:nvPr/>
        </p:nvGraphicFramePr>
        <p:xfrm>
          <a:off x="4860925" y="5684838"/>
          <a:ext cx="290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0" name="Equation" r:id="rId29" imgW="139700" imgH="228600" progId="Equation.3">
                  <p:embed/>
                </p:oleObj>
              </mc:Choice>
              <mc:Fallback>
                <p:oleObj name="Equation" r:id="rId29" imgW="13970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5684838"/>
                        <a:ext cx="2905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Line 70"/>
          <p:cNvSpPr>
            <a:spLocks noChangeShapeType="1"/>
          </p:cNvSpPr>
          <p:nvPr/>
        </p:nvSpPr>
        <p:spPr bwMode="auto">
          <a:xfrm>
            <a:off x="4784725" y="3221038"/>
            <a:ext cx="0" cy="2509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43" name="Object 71"/>
          <p:cNvGraphicFramePr>
            <a:graphicFrameLocks noChangeAspect="1"/>
          </p:cNvGraphicFramePr>
          <p:nvPr/>
        </p:nvGraphicFramePr>
        <p:xfrm>
          <a:off x="7064375" y="5743575"/>
          <a:ext cx="2635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1" name="Equation" r:id="rId31" imgW="126780" imgH="215526" progId="Equation.3">
                  <p:embed/>
                </p:oleObj>
              </mc:Choice>
              <mc:Fallback>
                <p:oleObj name="Equation" r:id="rId31" imgW="126780" imgH="215526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5743575"/>
                        <a:ext cx="2635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72"/>
          <p:cNvGraphicFramePr>
            <a:graphicFrameLocks noChangeAspect="1"/>
          </p:cNvGraphicFramePr>
          <p:nvPr/>
        </p:nvGraphicFramePr>
        <p:xfrm>
          <a:off x="7204075" y="3152775"/>
          <a:ext cx="2651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2" name="Equation" r:id="rId33" imgW="126780" imgH="215526" progId="Equation.3">
                  <p:embed/>
                </p:oleObj>
              </mc:Choice>
              <mc:Fallback>
                <p:oleObj name="Equation" r:id="rId33" imgW="126780" imgH="215526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75" y="3152775"/>
                        <a:ext cx="2651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Line 73"/>
          <p:cNvSpPr>
            <a:spLocks noChangeShapeType="1"/>
          </p:cNvSpPr>
          <p:nvPr/>
        </p:nvSpPr>
        <p:spPr bwMode="auto">
          <a:xfrm flipV="1">
            <a:off x="4773613" y="5029200"/>
            <a:ext cx="0" cy="690563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Freeform 75"/>
          <p:cNvSpPr>
            <a:spLocks/>
          </p:cNvSpPr>
          <p:nvPr/>
        </p:nvSpPr>
        <p:spPr bwMode="auto">
          <a:xfrm>
            <a:off x="4773613" y="3424238"/>
            <a:ext cx="2338387" cy="1604962"/>
          </a:xfrm>
          <a:custGeom>
            <a:avLst/>
            <a:gdLst>
              <a:gd name="T0" fmla="*/ 0 w 1815"/>
              <a:gd name="T1" fmla="*/ 2147483647 h 958"/>
              <a:gd name="T2" fmla="*/ 2147483647 w 1815"/>
              <a:gd name="T3" fmla="*/ 2147483647 h 958"/>
              <a:gd name="T4" fmla="*/ 2147483647 w 1815"/>
              <a:gd name="T5" fmla="*/ 2147483647 h 958"/>
              <a:gd name="T6" fmla="*/ 2147483647 w 1815"/>
              <a:gd name="T7" fmla="*/ 2147483647 h 958"/>
              <a:gd name="T8" fmla="*/ 2147483647 w 1815"/>
              <a:gd name="T9" fmla="*/ 2147483647 h 958"/>
              <a:gd name="T10" fmla="*/ 2147483647 w 1815"/>
              <a:gd name="T11" fmla="*/ 2147483647 h 958"/>
              <a:gd name="T12" fmla="*/ 2147483647 w 1815"/>
              <a:gd name="T13" fmla="*/ 2147483647 h 958"/>
              <a:gd name="T14" fmla="*/ 2147483647 w 1815"/>
              <a:gd name="T15" fmla="*/ 0 h 9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15" h="958">
                <a:moveTo>
                  <a:pt x="0" y="958"/>
                </a:moveTo>
                <a:cubicBezTo>
                  <a:pt x="10" y="921"/>
                  <a:pt x="20" y="884"/>
                  <a:pt x="34" y="851"/>
                </a:cubicBezTo>
                <a:cubicBezTo>
                  <a:pt x="48" y="818"/>
                  <a:pt x="64" y="790"/>
                  <a:pt x="87" y="757"/>
                </a:cubicBezTo>
                <a:cubicBezTo>
                  <a:pt x="110" y="724"/>
                  <a:pt x="138" y="688"/>
                  <a:pt x="174" y="650"/>
                </a:cubicBezTo>
                <a:cubicBezTo>
                  <a:pt x="210" y="612"/>
                  <a:pt x="250" y="566"/>
                  <a:pt x="302" y="529"/>
                </a:cubicBezTo>
                <a:cubicBezTo>
                  <a:pt x="354" y="492"/>
                  <a:pt x="421" y="460"/>
                  <a:pt x="489" y="429"/>
                </a:cubicBezTo>
                <a:cubicBezTo>
                  <a:pt x="557" y="398"/>
                  <a:pt x="489" y="413"/>
                  <a:pt x="710" y="342"/>
                </a:cubicBezTo>
                <a:cubicBezTo>
                  <a:pt x="931" y="271"/>
                  <a:pt x="1373" y="135"/>
                  <a:pt x="1815" y="0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76"/>
          <p:cNvSpPr>
            <a:spLocks noChangeShapeType="1"/>
          </p:cNvSpPr>
          <p:nvPr/>
        </p:nvSpPr>
        <p:spPr bwMode="auto">
          <a:xfrm>
            <a:off x="7105650" y="3194050"/>
            <a:ext cx="0" cy="2509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77"/>
          <p:cNvSpPr>
            <a:spLocks noChangeShapeType="1"/>
          </p:cNvSpPr>
          <p:nvPr/>
        </p:nvSpPr>
        <p:spPr bwMode="auto">
          <a:xfrm flipV="1">
            <a:off x="7116763" y="3427413"/>
            <a:ext cx="0" cy="6905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Freeform 78"/>
          <p:cNvSpPr>
            <a:spLocks/>
          </p:cNvSpPr>
          <p:nvPr/>
        </p:nvSpPr>
        <p:spPr bwMode="auto">
          <a:xfrm>
            <a:off x="7113588" y="4071938"/>
            <a:ext cx="1573212" cy="866775"/>
          </a:xfrm>
          <a:custGeom>
            <a:avLst/>
            <a:gdLst>
              <a:gd name="T0" fmla="*/ 2147483647 w 991"/>
              <a:gd name="T1" fmla="*/ 0 h 546"/>
              <a:gd name="T2" fmla="*/ 2147483647 w 991"/>
              <a:gd name="T3" fmla="*/ 2147483647 h 546"/>
              <a:gd name="T4" fmla="*/ 2147483647 w 991"/>
              <a:gd name="T5" fmla="*/ 2147483647 h 546"/>
              <a:gd name="T6" fmla="*/ 2147483647 w 991"/>
              <a:gd name="T7" fmla="*/ 2147483647 h 546"/>
              <a:gd name="T8" fmla="*/ 2147483647 w 991"/>
              <a:gd name="T9" fmla="*/ 2147483647 h 546"/>
              <a:gd name="T10" fmla="*/ 2147483647 w 991"/>
              <a:gd name="T11" fmla="*/ 2147483647 h 546"/>
              <a:gd name="T12" fmla="*/ 2147483647 w 991"/>
              <a:gd name="T13" fmla="*/ 2147483647 h 5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1" h="546">
                <a:moveTo>
                  <a:pt x="6" y="0"/>
                </a:moveTo>
                <a:cubicBezTo>
                  <a:pt x="3" y="52"/>
                  <a:pt x="0" y="104"/>
                  <a:pt x="13" y="154"/>
                </a:cubicBezTo>
                <a:cubicBezTo>
                  <a:pt x="26" y="204"/>
                  <a:pt x="52" y="258"/>
                  <a:pt x="87" y="301"/>
                </a:cubicBezTo>
                <a:cubicBezTo>
                  <a:pt x="122" y="344"/>
                  <a:pt x="170" y="385"/>
                  <a:pt x="221" y="415"/>
                </a:cubicBezTo>
                <a:cubicBezTo>
                  <a:pt x="272" y="445"/>
                  <a:pt x="309" y="462"/>
                  <a:pt x="395" y="482"/>
                </a:cubicBezTo>
                <a:cubicBezTo>
                  <a:pt x="481" y="502"/>
                  <a:pt x="637" y="526"/>
                  <a:pt x="736" y="536"/>
                </a:cubicBezTo>
                <a:cubicBezTo>
                  <a:pt x="835" y="546"/>
                  <a:pt x="913" y="544"/>
                  <a:pt x="991" y="543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50" name="Object 79"/>
          <p:cNvGraphicFramePr>
            <a:graphicFrameLocks noChangeAspect="1"/>
          </p:cNvGraphicFramePr>
          <p:nvPr/>
        </p:nvGraphicFramePr>
        <p:xfrm>
          <a:off x="4418013" y="5218113"/>
          <a:ext cx="32543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" name="Equation" r:id="rId35" imgW="203024" imgH="215713" progId="Equation.3">
                  <p:embed/>
                </p:oleObj>
              </mc:Choice>
              <mc:Fallback>
                <p:oleObj name="Equation" r:id="rId35" imgW="203024" imgH="215713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218113"/>
                        <a:ext cx="325437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80"/>
          <p:cNvGraphicFramePr>
            <a:graphicFrameLocks noChangeAspect="1"/>
          </p:cNvGraphicFramePr>
          <p:nvPr/>
        </p:nvGraphicFramePr>
        <p:xfrm>
          <a:off x="4786313" y="3660775"/>
          <a:ext cx="93503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" name="Equation" r:id="rId37" imgW="583693" imgH="215713" progId="Equation.3">
                  <p:embed/>
                </p:oleObj>
              </mc:Choice>
              <mc:Fallback>
                <p:oleObj name="Equation" r:id="rId37" imgW="583693" imgH="215713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660775"/>
                        <a:ext cx="935037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Line 81"/>
          <p:cNvSpPr>
            <a:spLocks noChangeShapeType="1"/>
          </p:cNvSpPr>
          <p:nvPr/>
        </p:nvSpPr>
        <p:spPr bwMode="auto">
          <a:xfrm flipH="1">
            <a:off x="4954588" y="4113213"/>
            <a:ext cx="65087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53" name="Object 82"/>
          <p:cNvGraphicFramePr>
            <a:graphicFrameLocks noChangeAspect="1"/>
          </p:cNvGraphicFramePr>
          <p:nvPr/>
        </p:nvGraphicFramePr>
        <p:xfrm>
          <a:off x="6007100" y="3832225"/>
          <a:ext cx="517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5" name="Equation" r:id="rId39" imgW="190335" imgH="215713" progId="Equation.3">
                  <p:embed/>
                </p:oleObj>
              </mc:Choice>
              <mc:Fallback>
                <p:oleObj name="Equation" r:id="rId39" imgW="190335" imgH="215713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832225"/>
                        <a:ext cx="517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Text Box 83"/>
          <p:cNvSpPr txBox="1">
            <a:spLocks noChangeArrowheads="1"/>
          </p:cNvSpPr>
          <p:nvPr/>
        </p:nvSpPr>
        <p:spPr bwMode="auto">
          <a:xfrm>
            <a:off x="5054600" y="5092700"/>
            <a:ext cx="1449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Instant Elastic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Deformation</a:t>
            </a:r>
          </a:p>
        </p:txBody>
      </p:sp>
      <p:sp>
        <p:nvSpPr>
          <p:cNvPr id="26655" name="Text Box 84"/>
          <p:cNvSpPr txBox="1">
            <a:spLocks noChangeArrowheads="1"/>
          </p:cNvSpPr>
          <p:nvPr/>
        </p:nvSpPr>
        <p:spPr bwMode="auto">
          <a:xfrm>
            <a:off x="4984750" y="4437063"/>
            <a:ext cx="1673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Retarded Elastic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Deformation</a:t>
            </a:r>
          </a:p>
        </p:txBody>
      </p:sp>
      <p:sp>
        <p:nvSpPr>
          <p:cNvPr id="26656" name="Text Box 85"/>
          <p:cNvSpPr txBox="1">
            <a:spLocks noChangeArrowheads="1"/>
          </p:cNvSpPr>
          <p:nvPr/>
        </p:nvSpPr>
        <p:spPr bwMode="auto">
          <a:xfrm>
            <a:off x="5710238" y="3081338"/>
            <a:ext cx="950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Viscous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Flow</a:t>
            </a:r>
          </a:p>
        </p:txBody>
      </p:sp>
      <p:sp>
        <p:nvSpPr>
          <p:cNvPr id="26657" name="Line 86"/>
          <p:cNvSpPr>
            <a:spLocks noChangeShapeType="1"/>
          </p:cNvSpPr>
          <p:nvPr/>
        </p:nvSpPr>
        <p:spPr bwMode="auto">
          <a:xfrm flipH="1" flipV="1">
            <a:off x="5221288" y="4338638"/>
            <a:ext cx="233362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87"/>
          <p:cNvSpPr>
            <a:spLocks noChangeShapeType="1"/>
          </p:cNvSpPr>
          <p:nvPr/>
        </p:nvSpPr>
        <p:spPr bwMode="auto">
          <a:xfrm flipH="1">
            <a:off x="4818063" y="5348288"/>
            <a:ext cx="276225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88"/>
          <p:cNvSpPr>
            <a:spLocks noChangeShapeType="1"/>
          </p:cNvSpPr>
          <p:nvPr/>
        </p:nvSpPr>
        <p:spPr bwMode="auto">
          <a:xfrm>
            <a:off x="5932488" y="3636963"/>
            <a:ext cx="138112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Text Box 89"/>
          <p:cNvSpPr txBox="1">
            <a:spLocks noChangeArrowheads="1"/>
          </p:cNvSpPr>
          <p:nvPr/>
        </p:nvSpPr>
        <p:spPr bwMode="auto">
          <a:xfrm>
            <a:off x="7108825" y="3671888"/>
            <a:ext cx="1041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Instant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Recovery</a:t>
            </a:r>
          </a:p>
        </p:txBody>
      </p:sp>
      <p:graphicFrame>
        <p:nvGraphicFramePr>
          <p:cNvPr id="26661" name="Object 90"/>
          <p:cNvGraphicFramePr>
            <a:graphicFrameLocks noChangeAspect="1"/>
          </p:cNvGraphicFramePr>
          <p:nvPr/>
        </p:nvGraphicFramePr>
        <p:xfrm>
          <a:off x="6727825" y="3743325"/>
          <a:ext cx="3254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6" name="Equation" r:id="rId41" imgW="203024" imgH="215713" progId="Equation.3">
                  <p:embed/>
                </p:oleObj>
              </mc:Choice>
              <mc:Fallback>
                <p:oleObj name="Equation" r:id="rId41" imgW="203024" imgH="215713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25" y="3743325"/>
                        <a:ext cx="32543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Text Box 91"/>
          <p:cNvSpPr txBox="1">
            <a:spLocks noChangeArrowheads="1"/>
          </p:cNvSpPr>
          <p:nvPr/>
        </p:nvSpPr>
        <p:spPr bwMode="auto">
          <a:xfrm>
            <a:off x="6997700" y="5099050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Retarded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Recovery</a:t>
            </a:r>
          </a:p>
        </p:txBody>
      </p:sp>
      <p:sp>
        <p:nvSpPr>
          <p:cNvPr id="26663" name="Line 92"/>
          <p:cNvSpPr>
            <a:spLocks noChangeShapeType="1"/>
          </p:cNvSpPr>
          <p:nvPr/>
        </p:nvSpPr>
        <p:spPr bwMode="auto">
          <a:xfrm flipV="1">
            <a:off x="7208838" y="4848225"/>
            <a:ext cx="192087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Text Box 93"/>
          <p:cNvSpPr txBox="1">
            <a:spLocks noChangeArrowheads="1"/>
          </p:cNvSpPr>
          <p:nvPr/>
        </p:nvSpPr>
        <p:spPr bwMode="auto">
          <a:xfrm>
            <a:off x="7853363" y="4262438"/>
            <a:ext cx="12906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Permanent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Deformation</a:t>
            </a:r>
          </a:p>
        </p:txBody>
      </p:sp>
      <p:sp>
        <p:nvSpPr>
          <p:cNvPr id="26665" name="Line 94"/>
          <p:cNvSpPr>
            <a:spLocks noChangeShapeType="1"/>
          </p:cNvSpPr>
          <p:nvPr/>
        </p:nvSpPr>
        <p:spPr bwMode="auto">
          <a:xfrm>
            <a:off x="8474075" y="5008563"/>
            <a:ext cx="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6666" name="Object 95"/>
          <p:cNvGraphicFramePr>
            <a:graphicFrameLocks noChangeAspect="1"/>
          </p:cNvGraphicFramePr>
          <p:nvPr/>
        </p:nvGraphicFramePr>
        <p:xfrm>
          <a:off x="6684963" y="4546600"/>
          <a:ext cx="5889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" name="Equation" r:id="rId42" imgW="368140" imgH="215806" progId="Equation.3">
                  <p:embed/>
                </p:oleObj>
              </mc:Choice>
              <mc:Fallback>
                <p:oleObj name="Equation" r:id="rId42" imgW="368140" imgH="215806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963" y="4546600"/>
                        <a:ext cx="58896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DEBCEE-2A95-492B-9F61-E2F919D7A7D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889000" y="1222375"/>
            <a:ext cx="2882900" cy="3714750"/>
            <a:chOff x="223" y="1199"/>
            <a:chExt cx="2178" cy="2862"/>
          </a:xfrm>
        </p:grpSpPr>
        <p:grpSp>
          <p:nvGrpSpPr>
            <p:cNvPr id="27696" name="Group 5"/>
            <p:cNvGrpSpPr>
              <a:grpSpLocks/>
            </p:cNvGrpSpPr>
            <p:nvPr/>
          </p:nvGrpSpPr>
          <p:grpSpPr bwMode="auto">
            <a:xfrm>
              <a:off x="223" y="1199"/>
              <a:ext cx="2178" cy="2459"/>
              <a:chOff x="1669" y="1326"/>
              <a:chExt cx="2178" cy="2459"/>
            </a:xfrm>
          </p:grpSpPr>
          <p:grpSp>
            <p:nvGrpSpPr>
              <p:cNvPr id="27699" name="Group 6"/>
              <p:cNvGrpSpPr>
                <a:grpSpLocks/>
              </p:cNvGrpSpPr>
              <p:nvPr/>
            </p:nvGrpSpPr>
            <p:grpSpPr bwMode="auto">
              <a:xfrm>
                <a:off x="1868" y="1887"/>
                <a:ext cx="390" cy="470"/>
                <a:chOff x="547" y="2109"/>
                <a:chExt cx="853" cy="571"/>
              </a:xfrm>
            </p:grpSpPr>
            <p:sp>
              <p:nvSpPr>
                <p:cNvPr id="27739" name="Oval 7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40" name="Oval 8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41" name="Oval 9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42" name="Oval 10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43" name="Oval 11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44" name="Oval 12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45" name="Oval 13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7700" name="Rectangle 14"/>
              <p:cNvSpPr>
                <a:spLocks noChangeArrowheads="1"/>
              </p:cNvSpPr>
              <p:nvPr/>
            </p:nvSpPr>
            <p:spPr bwMode="auto">
              <a:xfrm>
                <a:off x="2048" y="1765"/>
                <a:ext cx="22" cy="1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701" name="Freeform 15"/>
              <p:cNvSpPr>
                <a:spLocks/>
              </p:cNvSpPr>
              <p:nvPr/>
            </p:nvSpPr>
            <p:spPr bwMode="auto">
              <a:xfrm>
                <a:off x="2560" y="1909"/>
                <a:ext cx="476" cy="373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5 h 562"/>
                  <a:gd name="T4" fmla="*/ 99 w 1042"/>
                  <a:gd name="T5" fmla="*/ 165 h 562"/>
                  <a:gd name="T6" fmla="*/ 99 w 1042"/>
                  <a:gd name="T7" fmla="*/ 2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Rectangle 16"/>
              <p:cNvSpPr>
                <a:spLocks noChangeArrowheads="1"/>
              </p:cNvSpPr>
              <p:nvPr/>
            </p:nvSpPr>
            <p:spPr bwMode="auto">
              <a:xfrm>
                <a:off x="2612" y="2058"/>
                <a:ext cx="377" cy="18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703" name="Rectangle 17"/>
              <p:cNvSpPr>
                <a:spLocks noChangeArrowheads="1"/>
              </p:cNvSpPr>
              <p:nvPr/>
            </p:nvSpPr>
            <p:spPr bwMode="auto">
              <a:xfrm>
                <a:off x="2793" y="1765"/>
                <a:ext cx="25" cy="29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704" name="Rectangle 18"/>
              <p:cNvSpPr>
                <a:spLocks noChangeArrowheads="1"/>
              </p:cNvSpPr>
              <p:nvPr/>
            </p:nvSpPr>
            <p:spPr bwMode="auto">
              <a:xfrm>
                <a:off x="2799" y="2286"/>
                <a:ext cx="24" cy="21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705" name="Line 19"/>
              <p:cNvSpPr>
                <a:spLocks noChangeShapeType="1"/>
              </p:cNvSpPr>
              <p:nvPr/>
            </p:nvSpPr>
            <p:spPr bwMode="auto">
              <a:xfrm flipV="1">
                <a:off x="2817" y="1740"/>
                <a:ext cx="663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20"/>
              <p:cNvSpPr>
                <a:spLocks noChangeShapeType="1"/>
              </p:cNvSpPr>
              <p:nvPr/>
            </p:nvSpPr>
            <p:spPr bwMode="auto">
              <a:xfrm flipH="1">
                <a:off x="3341" y="1749"/>
                <a:ext cx="5" cy="7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Rectangle 21"/>
              <p:cNvSpPr>
                <a:spLocks noChangeArrowheads="1"/>
              </p:cNvSpPr>
              <p:nvPr/>
            </p:nvSpPr>
            <p:spPr bwMode="auto">
              <a:xfrm>
                <a:off x="2048" y="2351"/>
                <a:ext cx="22" cy="1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708" name="Line 22"/>
              <p:cNvSpPr>
                <a:spLocks noChangeShapeType="1"/>
              </p:cNvSpPr>
              <p:nvPr/>
            </p:nvSpPr>
            <p:spPr bwMode="auto">
              <a:xfrm>
                <a:off x="2053" y="2503"/>
                <a:ext cx="76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Line 23"/>
              <p:cNvSpPr>
                <a:spLocks noChangeShapeType="1"/>
              </p:cNvSpPr>
              <p:nvPr/>
            </p:nvSpPr>
            <p:spPr bwMode="auto">
              <a:xfrm>
                <a:off x="2043" y="1756"/>
                <a:ext cx="77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Rectangle 24"/>
              <p:cNvSpPr>
                <a:spLocks noChangeArrowheads="1"/>
              </p:cNvSpPr>
              <p:nvPr/>
            </p:nvSpPr>
            <p:spPr bwMode="auto">
              <a:xfrm>
                <a:off x="2423" y="2502"/>
                <a:ext cx="27" cy="2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711" name="Rectangle 25"/>
              <p:cNvSpPr>
                <a:spLocks noChangeArrowheads="1"/>
              </p:cNvSpPr>
              <p:nvPr/>
            </p:nvSpPr>
            <p:spPr bwMode="auto">
              <a:xfrm>
                <a:off x="2402" y="1465"/>
                <a:ext cx="27" cy="2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graphicFrame>
            <p:nvGraphicFramePr>
              <p:cNvPr id="27712" name="Object 26"/>
              <p:cNvGraphicFramePr>
                <a:graphicFrameLocks noChangeAspect="1"/>
              </p:cNvGraphicFramePr>
              <p:nvPr/>
            </p:nvGraphicFramePr>
            <p:xfrm>
              <a:off x="3420" y="1981"/>
              <a:ext cx="38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6" name="Equation" r:id="rId3" imgW="355446" imgH="228501" progId="Equation.3">
                      <p:embed/>
                    </p:oleObj>
                  </mc:Choice>
                  <mc:Fallback>
                    <p:oleObj name="Equation" r:id="rId3" imgW="355446" imgH="228501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0" y="1981"/>
                            <a:ext cx="384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13" name="Object 27"/>
              <p:cNvGraphicFramePr>
                <a:graphicFrameLocks noChangeAspect="1"/>
              </p:cNvGraphicFramePr>
              <p:nvPr/>
            </p:nvGraphicFramePr>
            <p:xfrm>
              <a:off x="3062" y="2001"/>
              <a:ext cx="191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7" name="Equation" r:id="rId5" imgW="177569" imgH="215619" progId="Equation.3">
                      <p:embed/>
                    </p:oleObj>
                  </mc:Choice>
                  <mc:Fallback>
                    <p:oleObj name="Equation" r:id="rId5" imgW="177569" imgH="21561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2" y="2001"/>
                            <a:ext cx="191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14" name="Object 28"/>
              <p:cNvGraphicFramePr>
                <a:graphicFrameLocks noChangeAspect="1"/>
              </p:cNvGraphicFramePr>
              <p:nvPr/>
            </p:nvGraphicFramePr>
            <p:xfrm>
              <a:off x="1669" y="1993"/>
              <a:ext cx="163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8" name="Equation" r:id="rId7" imgW="177569" imgH="215619" progId="Equation.3">
                      <p:embed/>
                    </p:oleObj>
                  </mc:Choice>
                  <mc:Fallback>
                    <p:oleObj name="Equation" r:id="rId7" imgW="177569" imgH="215619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9" y="1993"/>
                            <a:ext cx="163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715" name="Line 29"/>
              <p:cNvSpPr>
                <a:spLocks noChangeShapeType="1"/>
              </p:cNvSpPr>
              <p:nvPr/>
            </p:nvSpPr>
            <p:spPr bwMode="auto">
              <a:xfrm flipV="1">
                <a:off x="2854" y="2477"/>
                <a:ext cx="66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Rectangle 30" descr="Wide upward diagonal"/>
              <p:cNvSpPr>
                <a:spLocks noChangeArrowheads="1"/>
              </p:cNvSpPr>
              <p:nvPr/>
            </p:nvSpPr>
            <p:spPr bwMode="auto">
              <a:xfrm>
                <a:off x="2016" y="1326"/>
                <a:ext cx="844" cy="13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717" name="Line 31"/>
              <p:cNvSpPr>
                <a:spLocks noChangeShapeType="1"/>
              </p:cNvSpPr>
              <p:nvPr/>
            </p:nvSpPr>
            <p:spPr bwMode="auto">
              <a:xfrm>
                <a:off x="2435" y="2606"/>
                <a:ext cx="0" cy="1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18" name="Group 32"/>
              <p:cNvGrpSpPr>
                <a:grpSpLocks/>
              </p:cNvGrpSpPr>
              <p:nvPr/>
            </p:nvGrpSpPr>
            <p:grpSpPr bwMode="auto">
              <a:xfrm>
                <a:off x="2203" y="2654"/>
                <a:ext cx="443" cy="1131"/>
                <a:chOff x="571" y="788"/>
                <a:chExt cx="1042" cy="2643"/>
              </a:xfrm>
            </p:grpSpPr>
            <p:grpSp>
              <p:nvGrpSpPr>
                <p:cNvPr id="27725" name="Group 33"/>
                <p:cNvGrpSpPr>
                  <a:grpSpLocks/>
                </p:cNvGrpSpPr>
                <p:nvPr/>
              </p:nvGrpSpPr>
              <p:grpSpPr bwMode="auto">
                <a:xfrm>
                  <a:off x="679" y="1031"/>
                  <a:ext cx="853" cy="1009"/>
                  <a:chOff x="547" y="2109"/>
                  <a:chExt cx="853" cy="571"/>
                </a:xfrm>
              </p:grpSpPr>
              <p:sp>
                <p:nvSpPr>
                  <p:cNvPr id="2773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9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773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284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7734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109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773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7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773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360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773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507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  <p:sp>
                <p:nvSpPr>
                  <p:cNvPr id="2773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547" y="2428"/>
                    <a:ext cx="853" cy="10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600"/>
                  </a:p>
                </p:txBody>
              </p:sp>
            </p:grpSp>
            <p:sp>
              <p:nvSpPr>
                <p:cNvPr id="27726" name="Rectangle 41"/>
                <p:cNvSpPr>
                  <a:spLocks noChangeArrowheads="1"/>
                </p:cNvSpPr>
                <p:nvPr/>
              </p:nvSpPr>
              <p:spPr bwMode="auto">
                <a:xfrm>
                  <a:off x="1088" y="788"/>
                  <a:ext cx="49" cy="31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27" name="Rectangle 42"/>
                <p:cNvSpPr>
                  <a:spLocks noChangeArrowheads="1"/>
                </p:cNvSpPr>
                <p:nvPr/>
              </p:nvSpPr>
              <p:spPr bwMode="auto">
                <a:xfrm>
                  <a:off x="1082" y="1978"/>
                  <a:ext cx="49" cy="33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28" name="Freeform 43"/>
                <p:cNvSpPr>
                  <a:spLocks/>
                </p:cNvSpPr>
                <p:nvPr/>
              </p:nvSpPr>
              <p:spPr bwMode="auto">
                <a:xfrm>
                  <a:off x="571" y="2241"/>
                  <a:ext cx="1042" cy="802"/>
                </a:xfrm>
                <a:custGeom>
                  <a:avLst/>
                  <a:gdLst>
                    <a:gd name="T0" fmla="*/ 0 w 1042"/>
                    <a:gd name="T1" fmla="*/ 0 h 562"/>
                    <a:gd name="T2" fmla="*/ 0 w 1042"/>
                    <a:gd name="T3" fmla="*/ 1633 h 562"/>
                    <a:gd name="T4" fmla="*/ 1042 w 1042"/>
                    <a:gd name="T5" fmla="*/ 1633 h 562"/>
                    <a:gd name="T6" fmla="*/ 1042 w 1042"/>
                    <a:gd name="T7" fmla="*/ 23 h 5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042" h="562">
                      <a:moveTo>
                        <a:pt x="0" y="0"/>
                      </a:moveTo>
                      <a:lnTo>
                        <a:pt x="0" y="562"/>
                      </a:lnTo>
                      <a:lnTo>
                        <a:pt x="1042" y="562"/>
                      </a:lnTo>
                      <a:lnTo>
                        <a:pt x="1042" y="8"/>
                      </a:ln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Rectangle 44"/>
                <p:cNvSpPr>
                  <a:spLocks noChangeArrowheads="1"/>
                </p:cNvSpPr>
                <p:nvPr/>
              </p:nvSpPr>
              <p:spPr bwMode="auto">
                <a:xfrm>
                  <a:off x="687" y="2562"/>
                  <a:ext cx="824" cy="39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3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81" y="2293"/>
                  <a:ext cx="49" cy="263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7731" name="Rectangle 46"/>
                <p:cNvSpPr>
                  <a:spLocks noChangeArrowheads="1"/>
                </p:cNvSpPr>
                <p:nvPr/>
              </p:nvSpPr>
              <p:spPr bwMode="auto">
                <a:xfrm>
                  <a:off x="1061" y="3052"/>
                  <a:ext cx="34" cy="37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graphicFrame>
            <p:nvGraphicFramePr>
              <p:cNvPr id="27719" name="Object 47"/>
              <p:cNvGraphicFramePr>
                <a:graphicFrameLocks noChangeAspect="1"/>
              </p:cNvGraphicFramePr>
              <p:nvPr/>
            </p:nvGraphicFramePr>
            <p:xfrm>
              <a:off x="2666" y="3429"/>
              <a:ext cx="191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89" name="Equation" r:id="rId9" imgW="190335" imgH="215713" progId="Equation.3">
                      <p:embed/>
                    </p:oleObj>
                  </mc:Choice>
                  <mc:Fallback>
                    <p:oleObj name="Equation" r:id="rId9" imgW="190335" imgH="215713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6" y="3429"/>
                            <a:ext cx="191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20" name="Object 48"/>
              <p:cNvGraphicFramePr>
                <a:graphicFrameLocks noChangeAspect="1"/>
              </p:cNvGraphicFramePr>
              <p:nvPr/>
            </p:nvGraphicFramePr>
            <p:xfrm>
              <a:off x="2683" y="2989"/>
              <a:ext cx="17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0" name="Equation" r:id="rId11" imgW="203024" imgH="215713" progId="Equation.3">
                      <p:embed/>
                    </p:oleObj>
                  </mc:Choice>
                  <mc:Fallback>
                    <p:oleObj name="Equation" r:id="rId11" imgW="203024" imgH="215713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3" y="2989"/>
                            <a:ext cx="17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721" name="Line 49"/>
              <p:cNvSpPr>
                <a:spLocks noChangeShapeType="1"/>
              </p:cNvSpPr>
              <p:nvPr/>
            </p:nvSpPr>
            <p:spPr bwMode="auto">
              <a:xfrm flipV="1">
                <a:off x="2441" y="2673"/>
                <a:ext cx="950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50"/>
              <p:cNvSpPr>
                <a:spLocks noChangeShapeType="1"/>
              </p:cNvSpPr>
              <p:nvPr/>
            </p:nvSpPr>
            <p:spPr bwMode="auto">
              <a:xfrm flipV="1">
                <a:off x="2430" y="3773"/>
                <a:ext cx="91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51"/>
              <p:cNvSpPr>
                <a:spLocks noChangeShapeType="1"/>
              </p:cNvSpPr>
              <p:nvPr/>
            </p:nvSpPr>
            <p:spPr bwMode="auto">
              <a:xfrm flipH="1">
                <a:off x="3303" y="2688"/>
                <a:ext cx="12" cy="10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7724" name="Object 52"/>
              <p:cNvGraphicFramePr>
                <a:graphicFrameLocks noChangeAspect="1"/>
              </p:cNvGraphicFramePr>
              <p:nvPr/>
            </p:nvGraphicFramePr>
            <p:xfrm>
              <a:off x="3367" y="3048"/>
              <a:ext cx="48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91" name="Equation" r:id="rId13" imgW="444307" imgH="228501" progId="Equation.3">
                      <p:embed/>
                    </p:oleObj>
                  </mc:Choice>
                  <mc:Fallback>
                    <p:oleObj name="Equation" r:id="rId13" imgW="444307" imgH="228501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7" y="3048"/>
                            <a:ext cx="480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97" name="Line 53"/>
            <p:cNvSpPr>
              <a:spLocks noChangeShapeType="1"/>
            </p:cNvSpPr>
            <p:nvPr/>
          </p:nvSpPr>
          <p:spPr bwMode="auto">
            <a:xfrm flipH="1">
              <a:off x="971" y="3711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98" name="Object 54"/>
            <p:cNvGraphicFramePr>
              <a:graphicFrameLocks noChangeAspect="1"/>
            </p:cNvGraphicFramePr>
            <p:nvPr/>
          </p:nvGraphicFramePr>
          <p:xfrm>
            <a:off x="1079" y="3810"/>
            <a:ext cx="2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2" name="Equation" r:id="rId15" imgW="190500" imgH="228600" progId="Equation.3">
                    <p:embed/>
                  </p:oleObj>
                </mc:Choice>
                <mc:Fallback>
                  <p:oleObj name="Equation" r:id="rId15" imgW="190500" imgH="2286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3810"/>
                          <a:ext cx="2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2" name="Text Box 56"/>
          <p:cNvSpPr txBox="1">
            <a:spLocks noChangeArrowheads="1"/>
          </p:cNvSpPr>
          <p:nvPr/>
        </p:nvSpPr>
        <p:spPr bwMode="auto">
          <a:xfrm>
            <a:off x="439738" y="625475"/>
            <a:ext cx="419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Step 1 – A sudden constant stress is applied</a:t>
            </a:r>
          </a:p>
        </p:txBody>
      </p:sp>
      <p:graphicFrame>
        <p:nvGraphicFramePr>
          <p:cNvPr id="27653" name="Object 57"/>
          <p:cNvGraphicFramePr>
            <a:graphicFrameLocks noChangeAspect="1"/>
          </p:cNvGraphicFramePr>
          <p:nvPr/>
        </p:nvGraphicFramePr>
        <p:xfrm>
          <a:off x="3916363" y="2090738"/>
          <a:ext cx="10541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3" name="Equation" r:id="rId17" imgW="139639" imgH="101556" progId="Equation.3">
                  <p:embed/>
                </p:oleObj>
              </mc:Choice>
              <mc:Fallback>
                <p:oleObj name="Equation" r:id="rId17" imgW="139639" imgH="10155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090738"/>
                        <a:ext cx="10541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Group 116"/>
          <p:cNvGrpSpPr>
            <a:grpSpLocks/>
          </p:cNvGrpSpPr>
          <p:nvPr/>
        </p:nvGrpSpPr>
        <p:grpSpPr bwMode="auto">
          <a:xfrm>
            <a:off x="5208588" y="1131888"/>
            <a:ext cx="2538412" cy="3829050"/>
            <a:chOff x="2786" y="579"/>
            <a:chExt cx="1599" cy="2412"/>
          </a:xfrm>
        </p:grpSpPr>
        <p:grpSp>
          <p:nvGrpSpPr>
            <p:cNvPr id="27658" name="Group 60"/>
            <p:cNvGrpSpPr>
              <a:grpSpLocks/>
            </p:cNvGrpSpPr>
            <p:nvPr/>
          </p:nvGrpSpPr>
          <p:grpSpPr bwMode="auto">
            <a:xfrm>
              <a:off x="2952" y="1038"/>
              <a:ext cx="325" cy="384"/>
              <a:chOff x="547" y="2109"/>
              <a:chExt cx="853" cy="571"/>
            </a:xfrm>
          </p:grpSpPr>
          <p:sp>
            <p:nvSpPr>
              <p:cNvPr id="27689" name="Oval 61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90" name="Oval 62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91" name="Oval 63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92" name="Oval 64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93" name="Oval 65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94" name="Oval 66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95" name="Oval 67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659" name="Rectangle 68"/>
            <p:cNvSpPr>
              <a:spLocks noChangeArrowheads="1"/>
            </p:cNvSpPr>
            <p:nvPr/>
          </p:nvSpPr>
          <p:spPr bwMode="auto">
            <a:xfrm>
              <a:off x="3102" y="938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60" name="Rectangle 71"/>
            <p:cNvSpPr>
              <a:spLocks noChangeArrowheads="1"/>
            </p:cNvSpPr>
            <p:nvPr/>
          </p:nvSpPr>
          <p:spPr bwMode="auto">
            <a:xfrm>
              <a:off x="3723" y="938"/>
              <a:ext cx="21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61" name="Rectangle 72"/>
            <p:cNvSpPr>
              <a:spLocks noChangeArrowheads="1"/>
            </p:cNvSpPr>
            <p:nvPr/>
          </p:nvSpPr>
          <p:spPr bwMode="auto">
            <a:xfrm>
              <a:off x="3728" y="1364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62" name="Rectangle 75"/>
            <p:cNvSpPr>
              <a:spLocks noChangeArrowheads="1"/>
            </p:cNvSpPr>
            <p:nvPr/>
          </p:nvSpPr>
          <p:spPr bwMode="auto">
            <a:xfrm>
              <a:off x="3102" y="1417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63" name="Line 76"/>
            <p:cNvSpPr>
              <a:spLocks noChangeShapeType="1"/>
            </p:cNvSpPr>
            <p:nvPr/>
          </p:nvSpPr>
          <p:spPr bwMode="auto">
            <a:xfrm>
              <a:off x="3106" y="1542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77"/>
            <p:cNvSpPr>
              <a:spLocks noChangeShapeType="1"/>
            </p:cNvSpPr>
            <p:nvPr/>
          </p:nvSpPr>
          <p:spPr bwMode="auto">
            <a:xfrm>
              <a:off x="3098" y="931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Rectangle 78"/>
            <p:cNvSpPr>
              <a:spLocks noChangeArrowheads="1"/>
            </p:cNvSpPr>
            <p:nvPr/>
          </p:nvSpPr>
          <p:spPr bwMode="auto">
            <a:xfrm>
              <a:off x="3415" y="1541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66" name="Rectangle 79"/>
            <p:cNvSpPr>
              <a:spLocks noChangeArrowheads="1"/>
            </p:cNvSpPr>
            <p:nvPr/>
          </p:nvSpPr>
          <p:spPr bwMode="auto">
            <a:xfrm>
              <a:off x="3397" y="693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27667" name="Object 82"/>
            <p:cNvGraphicFramePr>
              <a:graphicFrameLocks noChangeAspect="1"/>
            </p:cNvGraphicFramePr>
            <p:nvPr/>
          </p:nvGraphicFramePr>
          <p:xfrm>
            <a:off x="2786" y="1124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4" name="Equation" r:id="rId19" imgW="177569" imgH="215619" progId="Equation.3">
                    <p:embed/>
                  </p:oleObj>
                </mc:Choice>
                <mc:Fallback>
                  <p:oleObj name="Equation" r:id="rId19" imgW="177569" imgH="215619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" y="1124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Rectangle 84" descr="Wide upward diagonal"/>
            <p:cNvSpPr>
              <a:spLocks noChangeArrowheads="1"/>
            </p:cNvSpPr>
            <p:nvPr/>
          </p:nvSpPr>
          <p:spPr bwMode="auto">
            <a:xfrm>
              <a:off x="3075" y="579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69" name="Line 85"/>
            <p:cNvSpPr>
              <a:spLocks noChangeShapeType="1"/>
            </p:cNvSpPr>
            <p:nvPr/>
          </p:nvSpPr>
          <p:spPr bwMode="auto">
            <a:xfrm>
              <a:off x="3425" y="1626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70" name="Group 87"/>
            <p:cNvGrpSpPr>
              <a:grpSpLocks/>
            </p:cNvGrpSpPr>
            <p:nvPr/>
          </p:nvGrpSpPr>
          <p:grpSpPr bwMode="auto">
            <a:xfrm>
              <a:off x="3269" y="1750"/>
              <a:ext cx="303" cy="353"/>
              <a:chOff x="547" y="2109"/>
              <a:chExt cx="853" cy="571"/>
            </a:xfrm>
          </p:grpSpPr>
          <p:sp>
            <p:nvSpPr>
              <p:cNvPr id="27682" name="Oval 88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83" name="Oval 89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84" name="Oval 90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85" name="Oval 91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86" name="Oval 92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87" name="Oval 93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7688" name="Oval 94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7671" name="Rectangle 95"/>
            <p:cNvSpPr>
              <a:spLocks noChangeArrowheads="1"/>
            </p:cNvSpPr>
            <p:nvPr/>
          </p:nvSpPr>
          <p:spPr bwMode="auto">
            <a:xfrm>
              <a:off x="3415" y="1665"/>
              <a:ext cx="17" cy="1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72" name="Rectangle 96"/>
            <p:cNvSpPr>
              <a:spLocks noChangeArrowheads="1"/>
            </p:cNvSpPr>
            <p:nvPr/>
          </p:nvSpPr>
          <p:spPr bwMode="auto">
            <a:xfrm>
              <a:off x="3412" y="2081"/>
              <a:ext cx="18" cy="1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73" name="Rectangle 100"/>
            <p:cNvSpPr>
              <a:spLocks noChangeArrowheads="1"/>
            </p:cNvSpPr>
            <p:nvPr/>
          </p:nvSpPr>
          <p:spPr bwMode="auto">
            <a:xfrm>
              <a:off x="3405" y="2096"/>
              <a:ext cx="27" cy="1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27674" name="Object 102"/>
            <p:cNvGraphicFramePr>
              <a:graphicFrameLocks noChangeAspect="1"/>
            </p:cNvGraphicFramePr>
            <p:nvPr/>
          </p:nvGraphicFramePr>
          <p:xfrm>
            <a:off x="3631" y="1939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5" name="Equation" r:id="rId20" imgW="203024" imgH="215713" progId="Equation.3">
                    <p:embed/>
                  </p:oleObj>
                </mc:Choice>
                <mc:Fallback>
                  <p:oleObj name="Equation" r:id="rId20" imgW="203024" imgH="215713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939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5" name="Line 107"/>
            <p:cNvSpPr>
              <a:spLocks noChangeShapeType="1"/>
            </p:cNvSpPr>
            <p:nvPr/>
          </p:nvSpPr>
          <p:spPr bwMode="auto">
            <a:xfrm flipH="1">
              <a:off x="3411" y="2734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76" name="Object 108"/>
            <p:cNvGraphicFramePr>
              <a:graphicFrameLocks noChangeAspect="1"/>
            </p:cNvGraphicFramePr>
            <p:nvPr/>
          </p:nvGraphicFramePr>
          <p:xfrm>
            <a:off x="3500" y="2714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6" name="Equation" r:id="rId21" imgW="190500" imgH="228600" progId="Equation.3">
                    <p:embed/>
                  </p:oleObj>
                </mc:Choice>
                <mc:Fallback>
                  <p:oleObj name="Equation" r:id="rId21" imgW="190500" imgH="22860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2714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Rectangle 109"/>
            <p:cNvSpPr>
              <a:spLocks noChangeArrowheads="1"/>
            </p:cNvSpPr>
            <p:nvPr/>
          </p:nvSpPr>
          <p:spPr bwMode="auto">
            <a:xfrm>
              <a:off x="3690" y="1179"/>
              <a:ext cx="81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78" name="Rectangle 110"/>
            <p:cNvSpPr>
              <a:spLocks noChangeArrowheads="1"/>
            </p:cNvSpPr>
            <p:nvPr/>
          </p:nvSpPr>
          <p:spPr bwMode="auto">
            <a:xfrm>
              <a:off x="3391" y="2206"/>
              <a:ext cx="54" cy="2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79" name="Rectangle 111"/>
            <p:cNvSpPr>
              <a:spLocks noChangeArrowheads="1"/>
            </p:cNvSpPr>
            <p:nvPr/>
          </p:nvSpPr>
          <p:spPr bwMode="auto">
            <a:xfrm>
              <a:off x="3394" y="2473"/>
              <a:ext cx="27" cy="1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7680" name="Text Box 112"/>
            <p:cNvSpPr txBox="1">
              <a:spLocks noChangeArrowheads="1"/>
            </p:cNvSpPr>
            <p:nvPr/>
          </p:nvSpPr>
          <p:spPr bwMode="auto">
            <a:xfrm>
              <a:off x="3786" y="1192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solid bar</a:t>
              </a:r>
            </a:p>
          </p:txBody>
        </p:sp>
        <p:sp>
          <p:nvSpPr>
            <p:cNvPr id="27681" name="Text Box 113"/>
            <p:cNvSpPr txBox="1">
              <a:spLocks noChangeArrowheads="1"/>
            </p:cNvSpPr>
            <p:nvPr/>
          </p:nvSpPr>
          <p:spPr bwMode="auto">
            <a:xfrm>
              <a:off x="3534" y="2267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solid bar</a:t>
              </a:r>
            </a:p>
          </p:txBody>
        </p:sp>
      </p:grpSp>
      <p:sp>
        <p:nvSpPr>
          <p:cNvPr id="27655" name="Text Box 114"/>
          <p:cNvSpPr txBox="1">
            <a:spLocks noChangeArrowheads="1"/>
          </p:cNvSpPr>
          <p:nvPr/>
        </p:nvSpPr>
        <p:spPr bwMode="auto">
          <a:xfrm>
            <a:off x="1225550" y="5072063"/>
            <a:ext cx="74771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600"/>
              <a:t> The only element acting is the spring 2 (G</a:t>
            </a:r>
            <a:r>
              <a:rPr lang="en-US" altLang="en-US" sz="1600" baseline="-25000"/>
              <a:t>2</a:t>
            </a:r>
            <a:r>
              <a:rPr lang="en-US" altLang="en-US" sz="160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/>
              <a:t> Under a sudden stress the two dashpots act as solid bars.  Short Time behavior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/>
              <a:t> Instant deformation of spring 2 is: </a:t>
            </a:r>
          </a:p>
        </p:txBody>
      </p:sp>
      <p:graphicFrame>
        <p:nvGraphicFramePr>
          <p:cNvPr id="27656" name="Object 115"/>
          <p:cNvGraphicFramePr>
            <a:graphicFrameLocks noChangeAspect="1"/>
          </p:cNvGraphicFramePr>
          <p:nvPr/>
        </p:nvGraphicFramePr>
        <p:xfrm>
          <a:off x="4411663" y="5997575"/>
          <a:ext cx="6810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7" name="Equation" r:id="rId22" imgW="469696" imgH="431613" progId="Equation.3">
                  <p:embed/>
                </p:oleObj>
              </mc:Choice>
              <mc:Fallback>
                <p:oleObj name="Equation" r:id="rId22" imgW="469696" imgH="431613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5997575"/>
                        <a:ext cx="6810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68"/>
          <p:cNvSpPr txBox="1">
            <a:spLocks noChangeArrowheads="1"/>
          </p:cNvSpPr>
          <p:nvPr/>
        </p:nvSpPr>
        <p:spPr bwMode="auto">
          <a:xfrm>
            <a:off x="2949575" y="192088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BURGER’S MODEL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FE8AF7-0197-4EC4-A8E4-6D36697AD2C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949575" y="192088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BURGER’S MODEL</a:t>
            </a:r>
          </a:p>
        </p:txBody>
      </p:sp>
      <p:grpSp>
        <p:nvGrpSpPr>
          <p:cNvPr id="28676" name="Group 56"/>
          <p:cNvGrpSpPr>
            <a:grpSpLocks/>
          </p:cNvGrpSpPr>
          <p:nvPr/>
        </p:nvGrpSpPr>
        <p:grpSpPr bwMode="auto">
          <a:xfrm>
            <a:off x="519113" y="1936750"/>
            <a:ext cx="2097087" cy="3714750"/>
            <a:chOff x="312" y="690"/>
            <a:chExt cx="1321" cy="2340"/>
          </a:xfrm>
        </p:grpSpPr>
        <p:grpSp>
          <p:nvGrpSpPr>
            <p:cNvPr id="28690" name="Group 7"/>
            <p:cNvGrpSpPr>
              <a:grpSpLocks/>
            </p:cNvGrpSpPr>
            <p:nvPr/>
          </p:nvGrpSpPr>
          <p:grpSpPr bwMode="auto">
            <a:xfrm>
              <a:off x="478" y="1149"/>
              <a:ext cx="325" cy="384"/>
              <a:chOff x="547" y="2109"/>
              <a:chExt cx="853" cy="571"/>
            </a:xfrm>
          </p:grpSpPr>
          <p:sp>
            <p:nvSpPr>
              <p:cNvPr id="28724" name="Oval 8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25" name="Oval 9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26" name="Oval 10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27" name="Oval 11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28" name="Oval 12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29" name="Oval 13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30" name="Oval 14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8691" name="Rectangle 15"/>
            <p:cNvSpPr>
              <a:spLocks noChangeArrowheads="1"/>
            </p:cNvSpPr>
            <p:nvPr/>
          </p:nvSpPr>
          <p:spPr bwMode="auto">
            <a:xfrm>
              <a:off x="628" y="1049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8692" name="Freeform 16"/>
            <p:cNvSpPr>
              <a:spLocks/>
            </p:cNvSpPr>
            <p:nvPr/>
          </p:nvSpPr>
          <p:spPr bwMode="auto">
            <a:xfrm>
              <a:off x="1055" y="1167"/>
              <a:ext cx="397" cy="305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90 h 562"/>
                <a:gd name="T4" fmla="*/ 58 w 1042"/>
                <a:gd name="T5" fmla="*/ 90 h 562"/>
                <a:gd name="T6" fmla="*/ 58 w 1042"/>
                <a:gd name="T7" fmla="*/ 1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Rectangle 17"/>
            <p:cNvSpPr>
              <a:spLocks noChangeArrowheads="1"/>
            </p:cNvSpPr>
            <p:nvPr/>
          </p:nvSpPr>
          <p:spPr bwMode="auto">
            <a:xfrm>
              <a:off x="1098" y="1289"/>
              <a:ext cx="315" cy="1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1249" y="1049"/>
              <a:ext cx="21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8695" name="Rectangle 19"/>
            <p:cNvSpPr>
              <a:spLocks noChangeArrowheads="1"/>
            </p:cNvSpPr>
            <p:nvPr/>
          </p:nvSpPr>
          <p:spPr bwMode="auto">
            <a:xfrm>
              <a:off x="1254" y="1475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8696" name="Rectangle 22"/>
            <p:cNvSpPr>
              <a:spLocks noChangeArrowheads="1"/>
            </p:cNvSpPr>
            <p:nvPr/>
          </p:nvSpPr>
          <p:spPr bwMode="auto">
            <a:xfrm>
              <a:off x="628" y="1528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>
              <a:off x="632" y="1653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>
              <a:off x="624" y="1042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Rectangle 25"/>
            <p:cNvSpPr>
              <a:spLocks noChangeArrowheads="1"/>
            </p:cNvSpPr>
            <p:nvPr/>
          </p:nvSpPr>
          <p:spPr bwMode="auto">
            <a:xfrm>
              <a:off x="941" y="1652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8700" name="Rectangle 26"/>
            <p:cNvSpPr>
              <a:spLocks noChangeArrowheads="1"/>
            </p:cNvSpPr>
            <p:nvPr/>
          </p:nvSpPr>
          <p:spPr bwMode="auto">
            <a:xfrm>
              <a:off x="923" y="804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28701" name="Object 28"/>
            <p:cNvGraphicFramePr>
              <a:graphicFrameLocks noChangeAspect="1"/>
            </p:cNvGraphicFramePr>
            <p:nvPr/>
          </p:nvGraphicFramePr>
          <p:xfrm>
            <a:off x="1473" y="1242"/>
            <a:ext cx="1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1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242"/>
                          <a:ext cx="16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2" name="Object 29"/>
            <p:cNvGraphicFramePr>
              <a:graphicFrameLocks noChangeAspect="1"/>
            </p:cNvGraphicFramePr>
            <p:nvPr/>
          </p:nvGraphicFramePr>
          <p:xfrm>
            <a:off x="312" y="1235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2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235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3" name="Rectangle 31" descr="Wide upward diagonal"/>
            <p:cNvSpPr>
              <a:spLocks noChangeArrowheads="1"/>
            </p:cNvSpPr>
            <p:nvPr/>
          </p:nvSpPr>
          <p:spPr bwMode="auto">
            <a:xfrm>
              <a:off x="601" y="690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951" y="173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5" name="Group 33"/>
            <p:cNvGrpSpPr>
              <a:grpSpLocks/>
            </p:cNvGrpSpPr>
            <p:nvPr/>
          </p:nvGrpSpPr>
          <p:grpSpPr bwMode="auto">
            <a:xfrm>
              <a:off x="757" y="1776"/>
              <a:ext cx="370" cy="925"/>
              <a:chOff x="571" y="788"/>
              <a:chExt cx="1042" cy="2643"/>
            </a:xfrm>
          </p:grpSpPr>
          <p:grpSp>
            <p:nvGrpSpPr>
              <p:cNvPr id="28710" name="Group 34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28717" name="Oval 35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8718" name="Oval 36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8719" name="Oval 37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8720" name="Oval 38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8721" name="Oval 39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8722" name="Oval 40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8723" name="Oval 41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8711" name="Rectangle 42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12" name="Rectangle 43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13" name="Freeform 44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4" name="Rectangle 45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15" name="Rectangle 46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8716" name="Rectangle 47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graphicFrame>
          <p:nvGraphicFramePr>
            <p:cNvPr id="28706" name="Object 48"/>
            <p:cNvGraphicFramePr>
              <a:graphicFrameLocks noChangeAspect="1"/>
            </p:cNvGraphicFramePr>
            <p:nvPr/>
          </p:nvGraphicFramePr>
          <p:xfrm>
            <a:off x="1143" y="2410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3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410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7" name="Object 49"/>
            <p:cNvGraphicFramePr>
              <a:graphicFrameLocks noChangeAspect="1"/>
            </p:cNvGraphicFramePr>
            <p:nvPr/>
          </p:nvGraphicFramePr>
          <p:xfrm>
            <a:off x="1157" y="2050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4" name="Equation" r:id="rId9" imgW="203024" imgH="215713" progId="Equation.3">
                    <p:embed/>
                  </p:oleObj>
                </mc:Choice>
                <mc:Fallback>
                  <p:oleObj name="Equation" r:id="rId9" imgW="203024" imgH="215713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050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Line 54"/>
            <p:cNvSpPr>
              <a:spLocks noChangeShapeType="1"/>
            </p:cNvSpPr>
            <p:nvPr/>
          </p:nvSpPr>
          <p:spPr bwMode="auto">
            <a:xfrm flipH="1">
              <a:off x="936" y="2744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709" name="Object 55"/>
            <p:cNvGraphicFramePr>
              <a:graphicFrameLocks noChangeAspect="1"/>
            </p:cNvGraphicFramePr>
            <p:nvPr/>
          </p:nvGraphicFramePr>
          <p:xfrm>
            <a:off x="1026" y="2825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5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25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7" name="Line 58"/>
          <p:cNvSpPr>
            <a:spLocks noChangeShapeType="1"/>
          </p:cNvSpPr>
          <p:nvPr/>
        </p:nvSpPr>
        <p:spPr bwMode="auto">
          <a:xfrm flipV="1">
            <a:off x="3700463" y="18240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59"/>
          <p:cNvSpPr>
            <a:spLocks noChangeShapeType="1"/>
          </p:cNvSpPr>
          <p:nvPr/>
        </p:nvSpPr>
        <p:spPr bwMode="auto">
          <a:xfrm>
            <a:off x="3455988" y="4356100"/>
            <a:ext cx="4837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79" name="Object 60"/>
          <p:cNvGraphicFramePr>
            <a:graphicFrameLocks noChangeAspect="1"/>
          </p:cNvGraphicFramePr>
          <p:nvPr/>
        </p:nvGraphicFramePr>
        <p:xfrm>
          <a:off x="3057525" y="1908175"/>
          <a:ext cx="61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6" name="Equation" r:id="rId13" imgW="291973" imgH="203112" progId="Equation.3">
                  <p:embed/>
                </p:oleObj>
              </mc:Choice>
              <mc:Fallback>
                <p:oleObj name="Equation" r:id="rId13" imgW="291973" imgH="20311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1908175"/>
                        <a:ext cx="61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61"/>
          <p:cNvGraphicFramePr>
            <a:graphicFrameLocks noChangeAspect="1"/>
          </p:cNvGraphicFramePr>
          <p:nvPr/>
        </p:nvGraphicFramePr>
        <p:xfrm>
          <a:off x="8177213" y="4411663"/>
          <a:ext cx="18573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7" name="Equation" r:id="rId15" imgW="88746" imgH="152136" progId="Equation.3">
                  <p:embed/>
                </p:oleObj>
              </mc:Choice>
              <mc:Fallback>
                <p:oleObj name="Equation" r:id="rId15" imgW="88746" imgH="15213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4411663"/>
                        <a:ext cx="18573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Line 62"/>
          <p:cNvSpPr>
            <a:spLocks noChangeShapeType="1"/>
          </p:cNvSpPr>
          <p:nvPr/>
        </p:nvSpPr>
        <p:spPr bwMode="auto">
          <a:xfrm flipV="1">
            <a:off x="4349750" y="3441700"/>
            <a:ext cx="0" cy="914400"/>
          </a:xfrm>
          <a:prstGeom prst="line">
            <a:avLst/>
          </a:prstGeom>
          <a:noFill/>
          <a:ln w="412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63"/>
          <p:cNvSpPr>
            <a:spLocks noChangeShapeType="1"/>
          </p:cNvSpPr>
          <p:nvPr/>
        </p:nvSpPr>
        <p:spPr bwMode="auto">
          <a:xfrm flipH="1">
            <a:off x="3700463" y="3441700"/>
            <a:ext cx="6588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83" name="Object 64"/>
          <p:cNvGraphicFramePr>
            <a:graphicFrameLocks noChangeAspect="1"/>
          </p:cNvGraphicFramePr>
          <p:nvPr/>
        </p:nvGraphicFramePr>
        <p:xfrm>
          <a:off x="2998788" y="3100388"/>
          <a:ext cx="6810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8" name="Equation" r:id="rId17" imgW="469696" imgH="431613" progId="Equation.3">
                  <p:embed/>
                </p:oleObj>
              </mc:Choice>
              <mc:Fallback>
                <p:oleObj name="Equation" r:id="rId17" imgW="469696" imgH="431613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100388"/>
                        <a:ext cx="68103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Freeform 65"/>
          <p:cNvSpPr>
            <a:spLocks/>
          </p:cNvSpPr>
          <p:nvPr/>
        </p:nvSpPr>
        <p:spPr bwMode="auto">
          <a:xfrm>
            <a:off x="4349750" y="2324100"/>
            <a:ext cx="1466850" cy="1127125"/>
          </a:xfrm>
          <a:custGeom>
            <a:avLst/>
            <a:gdLst>
              <a:gd name="T0" fmla="*/ 0 w 924"/>
              <a:gd name="T1" fmla="*/ 2147483647 h 710"/>
              <a:gd name="T2" fmla="*/ 2147483647 w 924"/>
              <a:gd name="T3" fmla="*/ 2147483647 h 710"/>
              <a:gd name="T4" fmla="*/ 2147483647 w 924"/>
              <a:gd name="T5" fmla="*/ 2147483647 h 710"/>
              <a:gd name="T6" fmla="*/ 2147483647 w 924"/>
              <a:gd name="T7" fmla="*/ 2147483647 h 710"/>
              <a:gd name="T8" fmla="*/ 2147483647 w 924"/>
              <a:gd name="T9" fmla="*/ 2147483647 h 710"/>
              <a:gd name="T10" fmla="*/ 2147483647 w 924"/>
              <a:gd name="T11" fmla="*/ 0 h 7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4" h="710">
                <a:moveTo>
                  <a:pt x="0" y="710"/>
                </a:moveTo>
                <a:cubicBezTo>
                  <a:pt x="9" y="666"/>
                  <a:pt x="19" y="622"/>
                  <a:pt x="40" y="576"/>
                </a:cubicBezTo>
                <a:cubicBezTo>
                  <a:pt x="61" y="530"/>
                  <a:pt x="81" y="487"/>
                  <a:pt x="127" y="436"/>
                </a:cubicBezTo>
                <a:cubicBezTo>
                  <a:pt x="173" y="385"/>
                  <a:pt x="217" y="328"/>
                  <a:pt x="314" y="268"/>
                </a:cubicBezTo>
                <a:cubicBezTo>
                  <a:pt x="411" y="208"/>
                  <a:pt x="608" y="119"/>
                  <a:pt x="710" y="74"/>
                </a:cubicBezTo>
                <a:cubicBezTo>
                  <a:pt x="812" y="29"/>
                  <a:pt x="868" y="14"/>
                  <a:pt x="924" y="0"/>
                </a:cubicBezTo>
              </a:path>
            </a:pathLst>
          </a:custGeom>
          <a:noFill/>
          <a:ln w="412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85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7561"/>
              </p:ext>
            </p:extLst>
          </p:nvPr>
        </p:nvGraphicFramePr>
        <p:xfrm>
          <a:off x="4376738" y="1865313"/>
          <a:ext cx="8477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9" name="Equation" r:id="rId19" imgW="583920" imgH="215640" progId="Equation.DSMT4">
                  <p:embed/>
                </p:oleObj>
              </mc:Choice>
              <mc:Fallback>
                <p:oleObj name="Equation" r:id="rId19" imgW="583920" imgH="2156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1865313"/>
                        <a:ext cx="8477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Line 67"/>
          <p:cNvSpPr>
            <a:spLocks noChangeShapeType="1"/>
          </p:cNvSpPr>
          <p:nvPr/>
        </p:nvSpPr>
        <p:spPr bwMode="auto">
          <a:xfrm>
            <a:off x="4540250" y="2197100"/>
            <a:ext cx="31750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68"/>
          <p:cNvSpPr txBox="1">
            <a:spLocks noChangeArrowheads="1"/>
          </p:cNvSpPr>
          <p:nvPr/>
        </p:nvSpPr>
        <p:spPr bwMode="auto">
          <a:xfrm>
            <a:off x="5405438" y="1704975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Retarded elastic response</a:t>
            </a:r>
          </a:p>
        </p:txBody>
      </p:sp>
      <p:sp>
        <p:nvSpPr>
          <p:cNvPr id="28688" name="Text Box 69"/>
          <p:cNvSpPr txBox="1">
            <a:spLocks noChangeArrowheads="1"/>
          </p:cNvSpPr>
          <p:nvPr/>
        </p:nvSpPr>
        <p:spPr bwMode="auto">
          <a:xfrm>
            <a:off x="2473325" y="5060950"/>
            <a:ext cx="61734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Why the modulus of the spring 2 is not used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to describe the retarded elastic response ?</a:t>
            </a:r>
          </a:p>
        </p:txBody>
      </p:sp>
      <p:sp>
        <p:nvSpPr>
          <p:cNvPr id="28689" name="Text Box 70"/>
          <p:cNvSpPr txBox="1">
            <a:spLocks noChangeArrowheads="1"/>
          </p:cNvSpPr>
          <p:nvPr/>
        </p:nvSpPr>
        <p:spPr bwMode="auto">
          <a:xfrm>
            <a:off x="376238" y="715963"/>
            <a:ext cx="814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033463" indent="-1033463" eaLnBrk="0" hangingPunct="0">
              <a:spcBef>
                <a:spcPct val="20000"/>
              </a:spcBef>
              <a:buChar char="•"/>
              <a:tabLst>
                <a:tab pos="10334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0334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0334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/>
              <a:t>Step 2  </a:t>
            </a:r>
            <a:r>
              <a:rPr lang="en-US" altLang="en-US" sz="2400"/>
              <a:t>What happens with the system after the stress has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been applied for some time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7AE837-29D6-4BAB-847B-4E1EE2F049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1. Start-up Flow</a:t>
            </a:r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 flipV="1">
            <a:off x="1676400" y="609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1600200" y="28956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 flipV="1">
            <a:off x="1676400" y="3352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1524000" y="5715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 flipV="1">
            <a:off x="2438400" y="1524000"/>
            <a:ext cx="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>
            <a:off x="2438400" y="1524000"/>
            <a:ext cx="2362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 flipH="1">
            <a:off x="1752600" y="1524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07" name="Object 13"/>
          <p:cNvGraphicFramePr>
            <a:graphicFrameLocks noChangeAspect="1"/>
          </p:cNvGraphicFramePr>
          <p:nvPr/>
        </p:nvGraphicFramePr>
        <p:xfrm>
          <a:off x="1219200" y="1219200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44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4"/>
          <p:cNvGraphicFramePr>
            <a:graphicFrameLocks noChangeAspect="1"/>
          </p:cNvGraphicFramePr>
          <p:nvPr/>
        </p:nvGraphicFramePr>
        <p:xfrm>
          <a:off x="5521325" y="299085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5" imgW="88746" imgH="152136" progId="Equation.3">
                  <p:embed/>
                </p:oleObj>
              </mc:Choice>
              <mc:Fallback>
                <p:oleObj name="Equation" r:id="rId5" imgW="88746" imgH="1521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299085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5"/>
          <p:cNvGraphicFramePr>
            <a:graphicFrameLocks noChangeAspect="1"/>
          </p:cNvGraphicFramePr>
          <p:nvPr/>
        </p:nvGraphicFramePr>
        <p:xfrm>
          <a:off x="2438400" y="2819400"/>
          <a:ext cx="34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7" imgW="139700" imgH="228600" progId="Equation.3">
                  <p:embed/>
                </p:oleObj>
              </mc:Choice>
              <mc:Fallback>
                <p:oleObj name="Equation" r:id="rId7" imgW="139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34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6"/>
          <p:cNvGraphicFramePr>
            <a:graphicFrameLocks noChangeAspect="1"/>
          </p:cNvGraphicFramePr>
          <p:nvPr/>
        </p:nvGraphicFramePr>
        <p:xfrm>
          <a:off x="685800" y="32766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9" imgW="342751" imgH="203112" progId="Equation.3">
                  <p:embed/>
                </p:oleObj>
              </mc:Choice>
              <mc:Fallback>
                <p:oleObj name="Equation" r:id="rId9" imgW="342751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7"/>
          <p:cNvGraphicFramePr>
            <a:graphicFrameLocks noChangeAspect="1"/>
          </p:cNvGraphicFramePr>
          <p:nvPr/>
        </p:nvGraphicFramePr>
        <p:xfrm>
          <a:off x="5562600" y="56388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11" imgW="88746" imgH="152136" progId="Equation.3">
                  <p:embed/>
                </p:oleObj>
              </mc:Choice>
              <mc:Fallback>
                <p:oleObj name="Equation" r:id="rId11" imgW="88746" imgH="15213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6388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16764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>
            <a:off x="24384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14" name="Object 20"/>
          <p:cNvGraphicFramePr>
            <a:graphicFrameLocks noChangeAspect="1"/>
          </p:cNvGraphicFramePr>
          <p:nvPr/>
        </p:nvGraphicFramePr>
        <p:xfrm>
          <a:off x="2362200" y="5715000"/>
          <a:ext cx="34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12" imgW="139700" imgH="228600" progId="Equation.3">
                  <p:embed/>
                </p:oleObj>
              </mc:Choice>
              <mc:Fallback>
                <p:oleObj name="Equation" r:id="rId12" imgW="1397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34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Freeform 22"/>
          <p:cNvSpPr>
            <a:spLocks/>
          </p:cNvSpPr>
          <p:nvPr/>
        </p:nvSpPr>
        <p:spPr bwMode="auto">
          <a:xfrm>
            <a:off x="2438400" y="4267200"/>
            <a:ext cx="2362200" cy="1447800"/>
          </a:xfrm>
          <a:custGeom>
            <a:avLst/>
            <a:gdLst>
              <a:gd name="T0" fmla="*/ 0 w 1488"/>
              <a:gd name="T1" fmla="*/ 2147483647 h 912"/>
              <a:gd name="T2" fmla="*/ 0 w 1488"/>
              <a:gd name="T3" fmla="*/ 0 h 912"/>
              <a:gd name="T4" fmla="*/ 2147483647 w 1488"/>
              <a:gd name="T5" fmla="*/ 0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8" h="912">
                <a:moveTo>
                  <a:pt x="0" y="912"/>
                </a:moveTo>
                <a:lnTo>
                  <a:pt x="0" y="0"/>
                </a:lnTo>
                <a:lnTo>
                  <a:pt x="14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16" name="Object 23"/>
          <p:cNvGraphicFramePr>
            <a:graphicFrameLocks noChangeAspect="1"/>
          </p:cNvGraphicFramePr>
          <p:nvPr/>
        </p:nvGraphicFramePr>
        <p:xfrm>
          <a:off x="1028700" y="393065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13" imgW="190500" imgH="228600" progId="Equation.3">
                  <p:embed/>
                </p:oleObj>
              </mc:Choice>
              <mc:Fallback>
                <p:oleObj name="Equation" r:id="rId13" imgW="1905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93065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Freeform 25"/>
          <p:cNvSpPr>
            <a:spLocks/>
          </p:cNvSpPr>
          <p:nvPr/>
        </p:nvSpPr>
        <p:spPr bwMode="auto">
          <a:xfrm>
            <a:off x="2438400" y="3657600"/>
            <a:ext cx="2819400" cy="2057400"/>
          </a:xfrm>
          <a:custGeom>
            <a:avLst/>
            <a:gdLst>
              <a:gd name="T0" fmla="*/ 0 w 1776"/>
              <a:gd name="T1" fmla="*/ 2147483647 h 1424"/>
              <a:gd name="T2" fmla="*/ 2147483647 w 1776"/>
              <a:gd name="T3" fmla="*/ 2147483647 h 1424"/>
              <a:gd name="T4" fmla="*/ 2147483647 w 1776"/>
              <a:gd name="T5" fmla="*/ 2147483647 h 1424"/>
              <a:gd name="T6" fmla="*/ 2147483647 w 1776"/>
              <a:gd name="T7" fmla="*/ 2147483647 h 1424"/>
              <a:gd name="T8" fmla="*/ 2147483647 w 1776"/>
              <a:gd name="T9" fmla="*/ 2147483647 h 1424"/>
              <a:gd name="T10" fmla="*/ 2147483647 w 1776"/>
              <a:gd name="T11" fmla="*/ 2147483647 h 1424"/>
              <a:gd name="T12" fmla="*/ 2147483647 w 1776"/>
              <a:gd name="T13" fmla="*/ 2147483647 h 1424"/>
              <a:gd name="T14" fmla="*/ 2147483647 w 1776"/>
              <a:gd name="T15" fmla="*/ 2147483647 h 1424"/>
              <a:gd name="T16" fmla="*/ 2147483647 w 1776"/>
              <a:gd name="T17" fmla="*/ 2147483647 h 1424"/>
              <a:gd name="T18" fmla="*/ 2147483647 w 1776"/>
              <a:gd name="T19" fmla="*/ 2147483647 h 14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76" h="1424">
                <a:moveTo>
                  <a:pt x="0" y="1424"/>
                </a:moveTo>
                <a:cubicBezTo>
                  <a:pt x="48" y="1332"/>
                  <a:pt x="96" y="1240"/>
                  <a:pt x="144" y="1136"/>
                </a:cubicBezTo>
                <a:cubicBezTo>
                  <a:pt x="192" y="1032"/>
                  <a:pt x="232" y="920"/>
                  <a:pt x="288" y="800"/>
                </a:cubicBezTo>
                <a:cubicBezTo>
                  <a:pt x="344" y="680"/>
                  <a:pt x="416" y="520"/>
                  <a:pt x="480" y="416"/>
                </a:cubicBezTo>
                <a:cubicBezTo>
                  <a:pt x="544" y="312"/>
                  <a:pt x="616" y="240"/>
                  <a:pt x="672" y="176"/>
                </a:cubicBezTo>
                <a:cubicBezTo>
                  <a:pt x="728" y="112"/>
                  <a:pt x="760" y="56"/>
                  <a:pt x="816" y="32"/>
                </a:cubicBezTo>
                <a:cubicBezTo>
                  <a:pt x="872" y="8"/>
                  <a:pt x="944" y="0"/>
                  <a:pt x="1008" y="32"/>
                </a:cubicBezTo>
                <a:cubicBezTo>
                  <a:pt x="1072" y="64"/>
                  <a:pt x="1136" y="168"/>
                  <a:pt x="1200" y="224"/>
                </a:cubicBezTo>
                <a:cubicBezTo>
                  <a:pt x="1264" y="280"/>
                  <a:pt x="1296" y="336"/>
                  <a:pt x="1392" y="368"/>
                </a:cubicBezTo>
                <a:cubicBezTo>
                  <a:pt x="1488" y="400"/>
                  <a:pt x="1632" y="408"/>
                  <a:pt x="1776" y="41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Freeform 26"/>
          <p:cNvSpPr>
            <a:spLocks/>
          </p:cNvSpPr>
          <p:nvPr/>
        </p:nvSpPr>
        <p:spPr bwMode="auto">
          <a:xfrm>
            <a:off x="2438400" y="3263900"/>
            <a:ext cx="2362200" cy="2451100"/>
          </a:xfrm>
          <a:custGeom>
            <a:avLst/>
            <a:gdLst>
              <a:gd name="T0" fmla="*/ 0 w 1488"/>
              <a:gd name="T1" fmla="*/ 2147483647 h 1544"/>
              <a:gd name="T2" fmla="*/ 2147483647 w 1488"/>
              <a:gd name="T3" fmla="*/ 2147483647 h 1544"/>
              <a:gd name="T4" fmla="*/ 2147483647 w 1488"/>
              <a:gd name="T5" fmla="*/ 2147483647 h 1544"/>
              <a:gd name="T6" fmla="*/ 2147483647 w 1488"/>
              <a:gd name="T7" fmla="*/ 2147483647 h 1544"/>
              <a:gd name="T8" fmla="*/ 2147483647 w 1488"/>
              <a:gd name="T9" fmla="*/ 2147483647 h 1544"/>
              <a:gd name="T10" fmla="*/ 2147483647 w 1488"/>
              <a:gd name="T11" fmla="*/ 2147483647 h 1544"/>
              <a:gd name="T12" fmla="*/ 2147483647 w 1488"/>
              <a:gd name="T13" fmla="*/ 2147483647 h 1544"/>
              <a:gd name="T14" fmla="*/ 2147483647 w 1488"/>
              <a:gd name="T15" fmla="*/ 2147483647 h 1544"/>
              <a:gd name="T16" fmla="*/ 2147483647 w 1488"/>
              <a:gd name="T17" fmla="*/ 2147483647 h 1544"/>
              <a:gd name="T18" fmla="*/ 2147483647 w 1488"/>
              <a:gd name="T19" fmla="*/ 2147483647 h 1544"/>
              <a:gd name="T20" fmla="*/ 2147483647 w 1488"/>
              <a:gd name="T21" fmla="*/ 2147483647 h 15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88" h="1544">
                <a:moveTo>
                  <a:pt x="0" y="1544"/>
                </a:moveTo>
                <a:cubicBezTo>
                  <a:pt x="32" y="1376"/>
                  <a:pt x="64" y="1208"/>
                  <a:pt x="96" y="1016"/>
                </a:cubicBezTo>
                <a:cubicBezTo>
                  <a:pt x="128" y="824"/>
                  <a:pt x="168" y="544"/>
                  <a:pt x="192" y="392"/>
                </a:cubicBezTo>
                <a:cubicBezTo>
                  <a:pt x="216" y="240"/>
                  <a:pt x="216" y="168"/>
                  <a:pt x="240" y="104"/>
                </a:cubicBezTo>
                <a:cubicBezTo>
                  <a:pt x="264" y="40"/>
                  <a:pt x="296" y="16"/>
                  <a:pt x="336" y="8"/>
                </a:cubicBezTo>
                <a:cubicBezTo>
                  <a:pt x="376" y="0"/>
                  <a:pt x="448" y="16"/>
                  <a:pt x="480" y="56"/>
                </a:cubicBezTo>
                <a:cubicBezTo>
                  <a:pt x="512" y="96"/>
                  <a:pt x="504" y="200"/>
                  <a:pt x="528" y="248"/>
                </a:cubicBezTo>
                <a:cubicBezTo>
                  <a:pt x="552" y="296"/>
                  <a:pt x="576" y="304"/>
                  <a:pt x="624" y="344"/>
                </a:cubicBezTo>
                <a:cubicBezTo>
                  <a:pt x="672" y="384"/>
                  <a:pt x="736" y="456"/>
                  <a:pt x="816" y="488"/>
                </a:cubicBezTo>
                <a:cubicBezTo>
                  <a:pt x="896" y="520"/>
                  <a:pt x="992" y="520"/>
                  <a:pt x="1104" y="536"/>
                </a:cubicBezTo>
                <a:cubicBezTo>
                  <a:pt x="1216" y="552"/>
                  <a:pt x="1352" y="568"/>
                  <a:pt x="1488" y="584"/>
                </a:cubicBezTo>
              </a:path>
            </a:pathLst>
          </a:cu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19" name="Object 27"/>
          <p:cNvGraphicFramePr>
            <a:graphicFrameLocks noChangeAspect="1"/>
          </p:cNvGraphicFramePr>
          <p:nvPr/>
        </p:nvGraphicFramePr>
        <p:xfrm>
          <a:off x="6324600" y="533400"/>
          <a:ext cx="1371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Equation" r:id="rId15" imgW="647419" imgH="444307" progId="Equation.3">
                  <p:embed/>
                </p:oleObj>
              </mc:Choice>
              <mc:Fallback>
                <p:oleObj name="Equation" r:id="rId15" imgW="647419" imgH="44430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33400"/>
                        <a:ext cx="1371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Text Box 28"/>
          <p:cNvSpPr txBox="1">
            <a:spLocks noChangeArrowheads="1"/>
          </p:cNvSpPr>
          <p:nvPr/>
        </p:nvSpPr>
        <p:spPr bwMode="auto">
          <a:xfrm>
            <a:off x="6019800" y="1447800"/>
            <a:ext cx="27273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 Large Deborah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  Elastic Behavior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 Small Deborah Number</a:t>
            </a:r>
            <a:br>
              <a:rPr lang="en-US" altLang="en-US" sz="1800" dirty="0"/>
            </a:br>
            <a:r>
              <a:rPr lang="en-US" altLang="en-US" sz="1800" dirty="0"/>
              <a:t>  Viscous Behavior</a:t>
            </a:r>
          </a:p>
        </p:txBody>
      </p:sp>
      <p:sp>
        <p:nvSpPr>
          <p:cNvPr id="4121" name="Line 29"/>
          <p:cNvSpPr>
            <a:spLocks noChangeShapeType="1"/>
          </p:cNvSpPr>
          <p:nvPr/>
        </p:nvSpPr>
        <p:spPr bwMode="auto">
          <a:xfrm flipH="1">
            <a:off x="3124200" y="36576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Text Box 30"/>
          <p:cNvSpPr txBox="1">
            <a:spLocks noChangeArrowheads="1"/>
          </p:cNvSpPr>
          <p:nvPr/>
        </p:nvSpPr>
        <p:spPr bwMode="auto">
          <a:xfrm>
            <a:off x="4419600" y="3276600"/>
            <a:ext cx="244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Increasing shear rates</a:t>
            </a:r>
          </a:p>
        </p:txBody>
      </p:sp>
      <p:sp>
        <p:nvSpPr>
          <p:cNvPr id="4123" name="Freeform 32"/>
          <p:cNvSpPr>
            <a:spLocks/>
          </p:cNvSpPr>
          <p:nvPr/>
        </p:nvSpPr>
        <p:spPr bwMode="auto">
          <a:xfrm>
            <a:off x="2438400" y="4267200"/>
            <a:ext cx="2362200" cy="1447800"/>
          </a:xfrm>
          <a:custGeom>
            <a:avLst/>
            <a:gdLst>
              <a:gd name="T0" fmla="*/ 0 w 1488"/>
              <a:gd name="T1" fmla="*/ 2147483647 h 912"/>
              <a:gd name="T2" fmla="*/ 2147483647 w 1488"/>
              <a:gd name="T3" fmla="*/ 2147483647 h 912"/>
              <a:gd name="T4" fmla="*/ 2147483647 w 1488"/>
              <a:gd name="T5" fmla="*/ 2147483647 h 912"/>
              <a:gd name="T6" fmla="*/ 2147483647 w 1488"/>
              <a:gd name="T7" fmla="*/ 0 h 9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912">
                <a:moveTo>
                  <a:pt x="0" y="912"/>
                </a:moveTo>
                <a:cubicBezTo>
                  <a:pt x="120" y="740"/>
                  <a:pt x="240" y="568"/>
                  <a:pt x="384" y="432"/>
                </a:cubicBezTo>
                <a:cubicBezTo>
                  <a:pt x="528" y="296"/>
                  <a:pt x="680" y="168"/>
                  <a:pt x="864" y="96"/>
                </a:cubicBezTo>
                <a:cubicBezTo>
                  <a:pt x="1048" y="24"/>
                  <a:pt x="1268" y="12"/>
                  <a:pt x="148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24" name="Object 33"/>
          <p:cNvGraphicFramePr>
            <a:graphicFrameLocks noChangeAspect="1"/>
          </p:cNvGraphicFramePr>
          <p:nvPr/>
        </p:nvGraphicFramePr>
        <p:xfrm>
          <a:off x="6858000" y="3200400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name="Equation" r:id="rId17" imgW="177646" imgH="228402" progId="Equation.3">
                  <p:embed/>
                </p:oleObj>
              </mc:Choice>
              <mc:Fallback>
                <p:oleObj name="Equation" r:id="rId17" imgW="177646" imgH="22840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00400"/>
                        <a:ext cx="44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34"/>
          <p:cNvGraphicFramePr>
            <a:graphicFrameLocks noChangeAspect="1"/>
          </p:cNvGraphicFramePr>
          <p:nvPr/>
        </p:nvGraphicFramePr>
        <p:xfrm>
          <a:off x="7696200" y="3048000"/>
          <a:ext cx="11620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" name="Equation" r:id="rId19" imgW="583947" imgH="431613" progId="Equation.3">
                  <p:embed/>
                </p:oleObj>
              </mc:Choice>
              <mc:Fallback>
                <p:oleObj name="Equation" r:id="rId19" imgW="583947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48000"/>
                        <a:ext cx="11620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Line 35"/>
          <p:cNvSpPr>
            <a:spLocks noChangeShapeType="1"/>
          </p:cNvSpPr>
          <p:nvPr/>
        </p:nvSpPr>
        <p:spPr bwMode="auto">
          <a:xfrm flipH="1" flipV="1">
            <a:off x="3429000" y="4724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Text Box 36"/>
          <p:cNvSpPr txBox="1">
            <a:spLocks noChangeArrowheads="1"/>
          </p:cNvSpPr>
          <p:nvPr/>
        </p:nvSpPr>
        <p:spPr bwMode="auto">
          <a:xfrm>
            <a:off x="3124200" y="51816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Extremely low shear rate</a:t>
            </a:r>
          </a:p>
        </p:txBody>
      </p:sp>
      <p:sp>
        <p:nvSpPr>
          <p:cNvPr id="4128" name="Line 37"/>
          <p:cNvSpPr>
            <a:spLocks noChangeShapeType="1"/>
          </p:cNvSpPr>
          <p:nvPr/>
        </p:nvSpPr>
        <p:spPr bwMode="auto">
          <a:xfrm flipV="1">
            <a:off x="1524000" y="4800600"/>
            <a:ext cx="838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9" name="Text Box 38"/>
          <p:cNvSpPr txBox="1">
            <a:spLocks noChangeArrowheads="1"/>
          </p:cNvSpPr>
          <p:nvPr/>
        </p:nvSpPr>
        <p:spPr bwMode="auto">
          <a:xfrm>
            <a:off x="365125" y="4860925"/>
            <a:ext cx="1198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Non-elastic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fluid</a:t>
            </a:r>
          </a:p>
        </p:txBody>
      </p:sp>
      <p:graphicFrame>
        <p:nvGraphicFramePr>
          <p:cNvPr id="4130" name="Object 39"/>
          <p:cNvGraphicFramePr>
            <a:graphicFrameLocks noChangeAspect="1"/>
          </p:cNvGraphicFramePr>
          <p:nvPr/>
        </p:nvGraphicFramePr>
        <p:xfrm>
          <a:off x="6151563" y="4191000"/>
          <a:ext cx="2630487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Equation" r:id="rId21" imgW="1473200" imgH="965200" progId="Equation.3">
                  <p:embed/>
                </p:oleObj>
              </mc:Choice>
              <mc:Fallback>
                <p:oleObj name="Equation" r:id="rId21" imgW="1473200" imgH="965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4191000"/>
                        <a:ext cx="2630487" cy="1579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8D601B-B38C-487B-82A8-7C2EA6C4382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949575" y="192088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BURGER’S MODEL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92113" y="715963"/>
            <a:ext cx="535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033463" indent="-1033463" eaLnBrk="0" hangingPunct="0">
              <a:spcBef>
                <a:spcPct val="20000"/>
              </a:spcBef>
              <a:buChar char="•"/>
              <a:tabLst>
                <a:tab pos="10334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10334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10334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334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u="sng"/>
              <a:t>Step 3</a:t>
            </a:r>
            <a:r>
              <a:rPr lang="en-US" altLang="en-US" sz="2400"/>
              <a:t>   What happens at long times ?</a:t>
            </a:r>
          </a:p>
        </p:txBody>
      </p:sp>
      <p:grpSp>
        <p:nvGrpSpPr>
          <p:cNvPr id="29701" name="Group 6"/>
          <p:cNvGrpSpPr>
            <a:grpSpLocks/>
          </p:cNvGrpSpPr>
          <p:nvPr/>
        </p:nvGrpSpPr>
        <p:grpSpPr bwMode="auto">
          <a:xfrm>
            <a:off x="322263" y="1252538"/>
            <a:ext cx="2097087" cy="3714750"/>
            <a:chOff x="312" y="690"/>
            <a:chExt cx="1321" cy="2340"/>
          </a:xfrm>
        </p:grpSpPr>
        <p:grpSp>
          <p:nvGrpSpPr>
            <p:cNvPr id="29723" name="Group 7"/>
            <p:cNvGrpSpPr>
              <a:grpSpLocks/>
            </p:cNvGrpSpPr>
            <p:nvPr/>
          </p:nvGrpSpPr>
          <p:grpSpPr bwMode="auto">
            <a:xfrm>
              <a:off x="478" y="1149"/>
              <a:ext cx="325" cy="384"/>
              <a:chOff x="547" y="2109"/>
              <a:chExt cx="853" cy="571"/>
            </a:xfrm>
          </p:grpSpPr>
          <p:sp>
            <p:nvSpPr>
              <p:cNvPr id="29757" name="Oval 8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58" name="Oval 9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59" name="Oval 10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60" name="Oval 11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61" name="Oval 12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62" name="Oval 13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63" name="Oval 14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29724" name="Rectangle 15"/>
            <p:cNvSpPr>
              <a:spLocks noChangeArrowheads="1"/>
            </p:cNvSpPr>
            <p:nvPr/>
          </p:nvSpPr>
          <p:spPr bwMode="auto">
            <a:xfrm>
              <a:off x="628" y="1049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25" name="Freeform 16"/>
            <p:cNvSpPr>
              <a:spLocks/>
            </p:cNvSpPr>
            <p:nvPr/>
          </p:nvSpPr>
          <p:spPr bwMode="auto">
            <a:xfrm>
              <a:off x="1055" y="1167"/>
              <a:ext cx="397" cy="305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90 h 562"/>
                <a:gd name="T4" fmla="*/ 58 w 1042"/>
                <a:gd name="T5" fmla="*/ 90 h 562"/>
                <a:gd name="T6" fmla="*/ 58 w 1042"/>
                <a:gd name="T7" fmla="*/ 1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Rectangle 17"/>
            <p:cNvSpPr>
              <a:spLocks noChangeArrowheads="1"/>
            </p:cNvSpPr>
            <p:nvPr/>
          </p:nvSpPr>
          <p:spPr bwMode="auto">
            <a:xfrm>
              <a:off x="1098" y="1289"/>
              <a:ext cx="315" cy="1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27" name="Rectangle 18"/>
            <p:cNvSpPr>
              <a:spLocks noChangeArrowheads="1"/>
            </p:cNvSpPr>
            <p:nvPr/>
          </p:nvSpPr>
          <p:spPr bwMode="auto">
            <a:xfrm>
              <a:off x="1249" y="1049"/>
              <a:ext cx="21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28" name="Rectangle 19"/>
            <p:cNvSpPr>
              <a:spLocks noChangeArrowheads="1"/>
            </p:cNvSpPr>
            <p:nvPr/>
          </p:nvSpPr>
          <p:spPr bwMode="auto">
            <a:xfrm>
              <a:off x="1254" y="1475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29" name="Rectangle 20"/>
            <p:cNvSpPr>
              <a:spLocks noChangeArrowheads="1"/>
            </p:cNvSpPr>
            <p:nvPr/>
          </p:nvSpPr>
          <p:spPr bwMode="auto">
            <a:xfrm>
              <a:off x="628" y="1528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30" name="Line 21"/>
            <p:cNvSpPr>
              <a:spLocks noChangeShapeType="1"/>
            </p:cNvSpPr>
            <p:nvPr/>
          </p:nvSpPr>
          <p:spPr bwMode="auto">
            <a:xfrm>
              <a:off x="632" y="1653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22"/>
            <p:cNvSpPr>
              <a:spLocks noChangeShapeType="1"/>
            </p:cNvSpPr>
            <p:nvPr/>
          </p:nvSpPr>
          <p:spPr bwMode="auto">
            <a:xfrm>
              <a:off x="624" y="1042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Rectangle 23"/>
            <p:cNvSpPr>
              <a:spLocks noChangeArrowheads="1"/>
            </p:cNvSpPr>
            <p:nvPr/>
          </p:nvSpPr>
          <p:spPr bwMode="auto">
            <a:xfrm>
              <a:off x="941" y="1652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33" name="Rectangle 24"/>
            <p:cNvSpPr>
              <a:spLocks noChangeArrowheads="1"/>
            </p:cNvSpPr>
            <p:nvPr/>
          </p:nvSpPr>
          <p:spPr bwMode="auto">
            <a:xfrm>
              <a:off x="923" y="804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29734" name="Object 25"/>
            <p:cNvGraphicFramePr>
              <a:graphicFrameLocks noChangeAspect="1"/>
            </p:cNvGraphicFramePr>
            <p:nvPr/>
          </p:nvGraphicFramePr>
          <p:xfrm>
            <a:off x="1473" y="1242"/>
            <a:ext cx="1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4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242"/>
                          <a:ext cx="16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26"/>
            <p:cNvGraphicFramePr>
              <a:graphicFrameLocks noChangeAspect="1"/>
            </p:cNvGraphicFramePr>
            <p:nvPr/>
          </p:nvGraphicFramePr>
          <p:xfrm>
            <a:off x="312" y="1235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5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235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6" name="Rectangle 27" descr="Wide upward diagonal"/>
            <p:cNvSpPr>
              <a:spLocks noChangeArrowheads="1"/>
            </p:cNvSpPr>
            <p:nvPr/>
          </p:nvSpPr>
          <p:spPr bwMode="auto">
            <a:xfrm>
              <a:off x="601" y="690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37" name="Line 28"/>
            <p:cNvSpPr>
              <a:spLocks noChangeShapeType="1"/>
            </p:cNvSpPr>
            <p:nvPr/>
          </p:nvSpPr>
          <p:spPr bwMode="auto">
            <a:xfrm>
              <a:off x="951" y="173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38" name="Group 29"/>
            <p:cNvGrpSpPr>
              <a:grpSpLocks/>
            </p:cNvGrpSpPr>
            <p:nvPr/>
          </p:nvGrpSpPr>
          <p:grpSpPr bwMode="auto">
            <a:xfrm>
              <a:off x="757" y="1776"/>
              <a:ext cx="370" cy="925"/>
              <a:chOff x="571" y="788"/>
              <a:chExt cx="1042" cy="2643"/>
            </a:xfrm>
          </p:grpSpPr>
          <p:grpSp>
            <p:nvGrpSpPr>
              <p:cNvPr id="29743" name="Group 30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29750" name="Oval 31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9751" name="Oval 32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9752" name="Oval 33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9753" name="Oval 34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9754" name="Oval 35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9755" name="Oval 36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29756" name="Oval 37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29744" name="Rectangle 38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45" name="Rectangle 39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46" name="Freeform 40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7" name="Rectangle 41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48" name="Rectangle 42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29749" name="Rectangle 43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graphicFrame>
          <p:nvGraphicFramePr>
            <p:cNvPr id="29739" name="Object 44"/>
            <p:cNvGraphicFramePr>
              <a:graphicFrameLocks noChangeAspect="1"/>
            </p:cNvGraphicFramePr>
            <p:nvPr/>
          </p:nvGraphicFramePr>
          <p:xfrm>
            <a:off x="1143" y="2410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6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410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0" name="Object 45"/>
            <p:cNvGraphicFramePr>
              <a:graphicFrameLocks noChangeAspect="1"/>
            </p:cNvGraphicFramePr>
            <p:nvPr/>
          </p:nvGraphicFramePr>
          <p:xfrm>
            <a:off x="1157" y="2050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7" name="Equation" r:id="rId9" imgW="203024" imgH="215713" progId="Equation.3">
                    <p:embed/>
                  </p:oleObj>
                </mc:Choice>
                <mc:Fallback>
                  <p:oleObj name="Equation" r:id="rId9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050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1" name="Line 46"/>
            <p:cNvSpPr>
              <a:spLocks noChangeShapeType="1"/>
            </p:cNvSpPr>
            <p:nvPr/>
          </p:nvSpPr>
          <p:spPr bwMode="auto">
            <a:xfrm flipH="1">
              <a:off x="936" y="2744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9742" name="Object 47"/>
            <p:cNvGraphicFramePr>
              <a:graphicFrameLocks noChangeAspect="1"/>
            </p:cNvGraphicFramePr>
            <p:nvPr/>
          </p:nvGraphicFramePr>
          <p:xfrm>
            <a:off x="1026" y="2825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8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25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2" name="Line 48"/>
          <p:cNvSpPr>
            <a:spLocks noChangeShapeType="1"/>
          </p:cNvSpPr>
          <p:nvPr/>
        </p:nvSpPr>
        <p:spPr bwMode="auto">
          <a:xfrm flipV="1">
            <a:off x="4694238" y="1417638"/>
            <a:ext cx="0" cy="2224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49"/>
          <p:cNvSpPr>
            <a:spLocks noChangeShapeType="1"/>
          </p:cNvSpPr>
          <p:nvPr/>
        </p:nvSpPr>
        <p:spPr bwMode="auto">
          <a:xfrm>
            <a:off x="4541838" y="3459163"/>
            <a:ext cx="399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4" name="Object 50"/>
          <p:cNvGraphicFramePr>
            <a:graphicFrameLocks noChangeAspect="1"/>
          </p:cNvGraphicFramePr>
          <p:nvPr/>
        </p:nvGraphicFramePr>
        <p:xfrm>
          <a:off x="3930650" y="1309688"/>
          <a:ext cx="639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9" name="Equation" r:id="rId13" imgW="304536" imgH="203024" progId="Equation.3">
                  <p:embed/>
                </p:oleObj>
              </mc:Choice>
              <mc:Fallback>
                <p:oleObj name="Equation" r:id="rId13" imgW="304536" imgH="20302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309688"/>
                        <a:ext cx="639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51"/>
          <p:cNvGraphicFramePr>
            <a:graphicFrameLocks noChangeAspect="1"/>
          </p:cNvGraphicFramePr>
          <p:nvPr/>
        </p:nvGraphicFramePr>
        <p:xfrm>
          <a:off x="8499475" y="3489325"/>
          <a:ext cx="18573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0" name="Equation" r:id="rId15" imgW="88746" imgH="152136" progId="Equation.3">
                  <p:embed/>
                </p:oleObj>
              </mc:Choice>
              <mc:Fallback>
                <p:oleObj name="Equation" r:id="rId15" imgW="88746" imgH="15213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3489325"/>
                        <a:ext cx="1857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Freeform 52"/>
          <p:cNvSpPr>
            <a:spLocks/>
          </p:cNvSpPr>
          <p:nvPr/>
        </p:nvSpPr>
        <p:spPr bwMode="auto">
          <a:xfrm>
            <a:off x="5257800" y="2117725"/>
            <a:ext cx="2239963" cy="1311275"/>
          </a:xfrm>
          <a:custGeom>
            <a:avLst/>
            <a:gdLst>
              <a:gd name="T0" fmla="*/ 0 w 1411"/>
              <a:gd name="T1" fmla="*/ 2147483647 h 826"/>
              <a:gd name="T2" fmla="*/ 0 w 1411"/>
              <a:gd name="T3" fmla="*/ 0 h 826"/>
              <a:gd name="T4" fmla="*/ 2147483647 w 1411"/>
              <a:gd name="T5" fmla="*/ 0 h 8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11" h="826">
                <a:moveTo>
                  <a:pt x="0" y="826"/>
                </a:moveTo>
                <a:lnTo>
                  <a:pt x="0" y="0"/>
                </a:lnTo>
                <a:lnTo>
                  <a:pt x="141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53"/>
          <p:cNvSpPr>
            <a:spLocks noChangeShapeType="1"/>
          </p:cNvSpPr>
          <p:nvPr/>
        </p:nvSpPr>
        <p:spPr bwMode="auto">
          <a:xfrm flipV="1">
            <a:off x="4710113" y="3719513"/>
            <a:ext cx="0" cy="2224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54"/>
          <p:cNvSpPr>
            <a:spLocks noChangeShapeType="1"/>
          </p:cNvSpPr>
          <p:nvPr/>
        </p:nvSpPr>
        <p:spPr bwMode="auto">
          <a:xfrm>
            <a:off x="4557713" y="5761038"/>
            <a:ext cx="399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56"/>
          <p:cNvSpPr>
            <a:spLocks noChangeShapeType="1"/>
          </p:cNvSpPr>
          <p:nvPr/>
        </p:nvSpPr>
        <p:spPr bwMode="auto">
          <a:xfrm>
            <a:off x="5257800" y="3429000"/>
            <a:ext cx="0" cy="23320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10" name="Object 57"/>
          <p:cNvGraphicFramePr>
            <a:graphicFrameLocks noChangeAspect="1"/>
          </p:cNvGraphicFramePr>
          <p:nvPr/>
        </p:nvGraphicFramePr>
        <p:xfrm>
          <a:off x="5321300" y="3394075"/>
          <a:ext cx="292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1" name="Equation" r:id="rId17" imgW="139700" imgH="228600" progId="Equation.3">
                  <p:embed/>
                </p:oleObj>
              </mc:Choice>
              <mc:Fallback>
                <p:oleObj name="Equation" r:id="rId17" imgW="1397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394075"/>
                        <a:ext cx="2921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58"/>
          <p:cNvGraphicFramePr>
            <a:graphicFrameLocks noChangeAspect="1"/>
          </p:cNvGraphicFramePr>
          <p:nvPr/>
        </p:nvGraphicFramePr>
        <p:xfrm>
          <a:off x="4160838" y="1935163"/>
          <a:ext cx="400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2" name="Equation" r:id="rId19" imgW="190500" imgH="228600" progId="Equation.3">
                  <p:embed/>
                </p:oleObj>
              </mc:Choice>
              <mc:Fallback>
                <p:oleObj name="Equation" r:id="rId19" imgW="19050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1935163"/>
                        <a:ext cx="400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Line 60"/>
          <p:cNvSpPr>
            <a:spLocks noChangeShapeType="1"/>
          </p:cNvSpPr>
          <p:nvPr/>
        </p:nvSpPr>
        <p:spPr bwMode="auto">
          <a:xfrm flipH="1">
            <a:off x="4710113" y="2117725"/>
            <a:ext cx="5635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13" name="Object 61"/>
          <p:cNvGraphicFramePr>
            <a:graphicFrameLocks noChangeAspect="1"/>
          </p:cNvGraphicFramePr>
          <p:nvPr/>
        </p:nvGraphicFramePr>
        <p:xfrm>
          <a:off x="8467725" y="5821363"/>
          <a:ext cx="1857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3" name="Equation" r:id="rId21" imgW="88746" imgH="152136" progId="Equation.3">
                  <p:embed/>
                </p:oleObj>
              </mc:Choice>
              <mc:Fallback>
                <p:oleObj name="Equation" r:id="rId21" imgW="88746" imgH="15213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725" y="5821363"/>
                        <a:ext cx="1857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Line 63"/>
          <p:cNvSpPr>
            <a:spLocks noChangeShapeType="1"/>
          </p:cNvSpPr>
          <p:nvPr/>
        </p:nvSpPr>
        <p:spPr bwMode="auto">
          <a:xfrm>
            <a:off x="5259388" y="5167313"/>
            <a:ext cx="0" cy="608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Freeform 66"/>
          <p:cNvSpPr>
            <a:spLocks/>
          </p:cNvSpPr>
          <p:nvPr/>
        </p:nvSpPr>
        <p:spPr bwMode="auto">
          <a:xfrm>
            <a:off x="5257800" y="3733800"/>
            <a:ext cx="2346325" cy="1416050"/>
          </a:xfrm>
          <a:custGeom>
            <a:avLst/>
            <a:gdLst>
              <a:gd name="T0" fmla="*/ 0 w 1459"/>
              <a:gd name="T1" fmla="*/ 2147483647 h 1180"/>
              <a:gd name="T2" fmla="*/ 2147483647 w 1459"/>
              <a:gd name="T3" fmla="*/ 2147483647 h 1180"/>
              <a:gd name="T4" fmla="*/ 2147483647 w 1459"/>
              <a:gd name="T5" fmla="*/ 2147483647 h 1180"/>
              <a:gd name="T6" fmla="*/ 2147483647 w 1459"/>
              <a:gd name="T7" fmla="*/ 2147483647 h 1180"/>
              <a:gd name="T8" fmla="*/ 2147483647 w 1459"/>
              <a:gd name="T9" fmla="*/ 2147483647 h 1180"/>
              <a:gd name="T10" fmla="*/ 2147483647 w 1459"/>
              <a:gd name="T11" fmla="*/ 0 h 1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9" h="1180">
                <a:moveTo>
                  <a:pt x="0" y="1180"/>
                </a:moveTo>
                <a:cubicBezTo>
                  <a:pt x="10" y="1121"/>
                  <a:pt x="21" y="1062"/>
                  <a:pt x="48" y="998"/>
                </a:cubicBezTo>
                <a:cubicBezTo>
                  <a:pt x="75" y="934"/>
                  <a:pt x="118" y="855"/>
                  <a:pt x="163" y="796"/>
                </a:cubicBezTo>
                <a:cubicBezTo>
                  <a:pt x="208" y="737"/>
                  <a:pt x="186" y="729"/>
                  <a:pt x="317" y="643"/>
                </a:cubicBezTo>
                <a:cubicBezTo>
                  <a:pt x="448" y="557"/>
                  <a:pt x="761" y="385"/>
                  <a:pt x="951" y="278"/>
                </a:cubicBezTo>
                <a:cubicBezTo>
                  <a:pt x="1141" y="171"/>
                  <a:pt x="1300" y="85"/>
                  <a:pt x="145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16" name="Object 67"/>
          <p:cNvGraphicFramePr>
            <a:graphicFrameLocks noChangeAspect="1"/>
          </p:cNvGraphicFramePr>
          <p:nvPr/>
        </p:nvGraphicFramePr>
        <p:xfrm>
          <a:off x="5276850" y="3903663"/>
          <a:ext cx="93503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4" name="Equation" r:id="rId22" imgW="583693" imgH="215713" progId="Equation.3">
                  <p:embed/>
                </p:oleObj>
              </mc:Choice>
              <mc:Fallback>
                <p:oleObj name="Equation" r:id="rId22" imgW="583693" imgH="215713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903663"/>
                        <a:ext cx="93503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Freeform 68"/>
          <p:cNvSpPr>
            <a:spLocks/>
          </p:cNvSpPr>
          <p:nvPr/>
        </p:nvSpPr>
        <p:spPr bwMode="auto">
          <a:xfrm>
            <a:off x="5356225" y="4313238"/>
            <a:ext cx="69850" cy="411162"/>
          </a:xfrm>
          <a:custGeom>
            <a:avLst/>
            <a:gdLst>
              <a:gd name="T0" fmla="*/ 2147483647 w 44"/>
              <a:gd name="T1" fmla="*/ 0 h 259"/>
              <a:gd name="T2" fmla="*/ 2147483647 w 44"/>
              <a:gd name="T3" fmla="*/ 2147483647 h 259"/>
              <a:gd name="T4" fmla="*/ 2147483647 w 44"/>
              <a:gd name="T5" fmla="*/ 2147483647 h 2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" h="259">
                <a:moveTo>
                  <a:pt x="15" y="0"/>
                </a:moveTo>
                <a:cubicBezTo>
                  <a:pt x="7" y="60"/>
                  <a:pt x="0" y="120"/>
                  <a:pt x="5" y="163"/>
                </a:cubicBezTo>
                <a:cubicBezTo>
                  <a:pt x="10" y="206"/>
                  <a:pt x="27" y="232"/>
                  <a:pt x="44" y="2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18" name="Object 69"/>
          <p:cNvGraphicFramePr>
            <a:graphicFrameLocks noChangeAspect="1"/>
          </p:cNvGraphicFramePr>
          <p:nvPr/>
        </p:nvGraphicFramePr>
        <p:xfrm>
          <a:off x="7480300" y="4011613"/>
          <a:ext cx="3048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5" name="Equation" r:id="rId24" imgW="190335" imgH="215713" progId="Equation.3">
                  <p:embed/>
                </p:oleObj>
              </mc:Choice>
              <mc:Fallback>
                <p:oleObj name="Equation" r:id="rId24" imgW="190335" imgH="215713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011613"/>
                        <a:ext cx="3048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Freeform 70"/>
          <p:cNvSpPr>
            <a:spLocks/>
          </p:cNvSpPr>
          <p:nvPr/>
        </p:nvSpPr>
        <p:spPr bwMode="auto">
          <a:xfrm>
            <a:off x="6904038" y="4098925"/>
            <a:ext cx="563562" cy="212725"/>
          </a:xfrm>
          <a:custGeom>
            <a:avLst/>
            <a:gdLst>
              <a:gd name="T0" fmla="*/ 2147483647 w 355"/>
              <a:gd name="T1" fmla="*/ 2147483647 h 134"/>
              <a:gd name="T2" fmla="*/ 2147483647 w 355"/>
              <a:gd name="T3" fmla="*/ 2147483647 h 134"/>
              <a:gd name="T4" fmla="*/ 0 w 355"/>
              <a:gd name="T5" fmla="*/ 0 h 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" h="134">
                <a:moveTo>
                  <a:pt x="355" y="106"/>
                </a:moveTo>
                <a:cubicBezTo>
                  <a:pt x="307" y="120"/>
                  <a:pt x="260" y="134"/>
                  <a:pt x="201" y="116"/>
                </a:cubicBezTo>
                <a:cubicBezTo>
                  <a:pt x="142" y="98"/>
                  <a:pt x="71" y="4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20" name="Object 71"/>
          <p:cNvGraphicFramePr>
            <a:graphicFrameLocks noChangeAspect="1"/>
          </p:cNvGraphicFramePr>
          <p:nvPr/>
        </p:nvGraphicFramePr>
        <p:xfrm>
          <a:off x="5391150" y="5067300"/>
          <a:ext cx="6810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6" name="Equation" r:id="rId26" imgW="469696" imgH="431613" progId="Equation.3">
                  <p:embed/>
                </p:oleObj>
              </mc:Choice>
              <mc:Fallback>
                <p:oleObj name="Equation" r:id="rId26" imgW="469696" imgH="431613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067300"/>
                        <a:ext cx="6810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72"/>
          <p:cNvSpPr txBox="1">
            <a:spLocks noChangeArrowheads="1"/>
          </p:cNvSpPr>
          <p:nvPr/>
        </p:nvSpPr>
        <p:spPr bwMode="auto">
          <a:xfrm>
            <a:off x="349250" y="5202238"/>
            <a:ext cx="45704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 Why a linear response is observed 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 When a linear behavior starts 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 Why spring 2 does not participate </a:t>
            </a:r>
            <a:br>
              <a:rPr lang="en-US" altLang="en-US" sz="1800" dirty="0"/>
            </a:br>
            <a:r>
              <a:rPr lang="en-US" altLang="en-US" sz="1800" dirty="0"/>
              <a:t>   in the curved part of the strain response?</a:t>
            </a:r>
          </a:p>
        </p:txBody>
      </p:sp>
      <p:graphicFrame>
        <p:nvGraphicFramePr>
          <p:cNvPr id="29722" name="Object 73"/>
          <p:cNvGraphicFramePr>
            <a:graphicFrameLocks noChangeAspect="1"/>
          </p:cNvGraphicFramePr>
          <p:nvPr/>
        </p:nvGraphicFramePr>
        <p:xfrm>
          <a:off x="3941763" y="3736975"/>
          <a:ext cx="61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57" name="Equation" r:id="rId28" imgW="291973" imgH="203112" progId="Equation.3">
                  <p:embed/>
                </p:oleObj>
              </mc:Choice>
              <mc:Fallback>
                <p:oleObj name="Equation" r:id="rId28" imgW="291973" imgH="203112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736975"/>
                        <a:ext cx="61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555DEF-D4FF-47BD-B99E-C1C565807FA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949575" y="192088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BURGER’S MODEL</a:t>
            </a: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519113" y="1252538"/>
            <a:ext cx="2097087" cy="3714750"/>
            <a:chOff x="312" y="690"/>
            <a:chExt cx="1321" cy="2340"/>
          </a:xfrm>
        </p:grpSpPr>
        <p:grpSp>
          <p:nvGrpSpPr>
            <p:cNvPr id="30743" name="Group 6"/>
            <p:cNvGrpSpPr>
              <a:grpSpLocks/>
            </p:cNvGrpSpPr>
            <p:nvPr/>
          </p:nvGrpSpPr>
          <p:grpSpPr bwMode="auto">
            <a:xfrm>
              <a:off x="478" y="1149"/>
              <a:ext cx="325" cy="384"/>
              <a:chOff x="547" y="2109"/>
              <a:chExt cx="853" cy="571"/>
            </a:xfrm>
          </p:grpSpPr>
          <p:sp>
            <p:nvSpPr>
              <p:cNvPr id="30777" name="Oval 7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78" name="Oval 8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79" name="Oval 9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80" name="Oval 10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81" name="Oval 11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82" name="Oval 12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83" name="Oval 13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0744" name="Rectangle 14"/>
            <p:cNvSpPr>
              <a:spLocks noChangeArrowheads="1"/>
            </p:cNvSpPr>
            <p:nvPr/>
          </p:nvSpPr>
          <p:spPr bwMode="auto">
            <a:xfrm>
              <a:off x="628" y="1049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5" name="Freeform 15"/>
            <p:cNvSpPr>
              <a:spLocks/>
            </p:cNvSpPr>
            <p:nvPr/>
          </p:nvSpPr>
          <p:spPr bwMode="auto">
            <a:xfrm>
              <a:off x="1055" y="1167"/>
              <a:ext cx="397" cy="305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90 h 562"/>
                <a:gd name="T4" fmla="*/ 58 w 1042"/>
                <a:gd name="T5" fmla="*/ 90 h 562"/>
                <a:gd name="T6" fmla="*/ 58 w 1042"/>
                <a:gd name="T7" fmla="*/ 1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Rectangle 16"/>
            <p:cNvSpPr>
              <a:spLocks noChangeArrowheads="1"/>
            </p:cNvSpPr>
            <p:nvPr/>
          </p:nvSpPr>
          <p:spPr bwMode="auto">
            <a:xfrm>
              <a:off x="1098" y="1289"/>
              <a:ext cx="315" cy="1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7" name="Rectangle 17"/>
            <p:cNvSpPr>
              <a:spLocks noChangeArrowheads="1"/>
            </p:cNvSpPr>
            <p:nvPr/>
          </p:nvSpPr>
          <p:spPr bwMode="auto">
            <a:xfrm>
              <a:off x="1249" y="1049"/>
              <a:ext cx="21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8" name="Rectangle 18"/>
            <p:cNvSpPr>
              <a:spLocks noChangeArrowheads="1"/>
            </p:cNvSpPr>
            <p:nvPr/>
          </p:nvSpPr>
          <p:spPr bwMode="auto">
            <a:xfrm>
              <a:off x="1254" y="1475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9" name="Rectangle 19"/>
            <p:cNvSpPr>
              <a:spLocks noChangeArrowheads="1"/>
            </p:cNvSpPr>
            <p:nvPr/>
          </p:nvSpPr>
          <p:spPr bwMode="auto">
            <a:xfrm>
              <a:off x="628" y="1528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50" name="Line 20"/>
            <p:cNvSpPr>
              <a:spLocks noChangeShapeType="1"/>
            </p:cNvSpPr>
            <p:nvPr/>
          </p:nvSpPr>
          <p:spPr bwMode="auto">
            <a:xfrm>
              <a:off x="632" y="1653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21"/>
            <p:cNvSpPr>
              <a:spLocks noChangeShapeType="1"/>
            </p:cNvSpPr>
            <p:nvPr/>
          </p:nvSpPr>
          <p:spPr bwMode="auto">
            <a:xfrm>
              <a:off x="624" y="1042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Rectangle 22"/>
            <p:cNvSpPr>
              <a:spLocks noChangeArrowheads="1"/>
            </p:cNvSpPr>
            <p:nvPr/>
          </p:nvSpPr>
          <p:spPr bwMode="auto">
            <a:xfrm>
              <a:off x="941" y="1652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923" y="804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30754" name="Object 24"/>
            <p:cNvGraphicFramePr>
              <a:graphicFrameLocks noChangeAspect="1"/>
            </p:cNvGraphicFramePr>
            <p:nvPr/>
          </p:nvGraphicFramePr>
          <p:xfrm>
            <a:off x="1473" y="1242"/>
            <a:ext cx="1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4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242"/>
                          <a:ext cx="16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25"/>
            <p:cNvGraphicFramePr>
              <a:graphicFrameLocks noChangeAspect="1"/>
            </p:cNvGraphicFramePr>
            <p:nvPr/>
          </p:nvGraphicFramePr>
          <p:xfrm>
            <a:off x="312" y="1235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5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235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Rectangle 26" descr="Wide upward diagonal"/>
            <p:cNvSpPr>
              <a:spLocks noChangeArrowheads="1"/>
            </p:cNvSpPr>
            <p:nvPr/>
          </p:nvSpPr>
          <p:spPr bwMode="auto">
            <a:xfrm>
              <a:off x="601" y="690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57" name="Line 27"/>
            <p:cNvSpPr>
              <a:spLocks noChangeShapeType="1"/>
            </p:cNvSpPr>
            <p:nvPr/>
          </p:nvSpPr>
          <p:spPr bwMode="auto">
            <a:xfrm>
              <a:off x="951" y="173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58" name="Group 28"/>
            <p:cNvGrpSpPr>
              <a:grpSpLocks/>
            </p:cNvGrpSpPr>
            <p:nvPr/>
          </p:nvGrpSpPr>
          <p:grpSpPr bwMode="auto">
            <a:xfrm>
              <a:off x="757" y="1776"/>
              <a:ext cx="370" cy="925"/>
              <a:chOff x="571" y="788"/>
              <a:chExt cx="1042" cy="2643"/>
            </a:xfrm>
          </p:grpSpPr>
          <p:grpSp>
            <p:nvGrpSpPr>
              <p:cNvPr id="30763" name="Group 29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30770" name="Oval 30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0771" name="Oval 31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0772" name="Oval 32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0773" name="Oval 33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0774" name="Oval 34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0775" name="Oval 35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0776" name="Oval 36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30764" name="Rectangle 37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65" name="Rectangle 38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66" name="Freeform 39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Rectangle 40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68" name="Rectangle 41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0769" name="Rectangle 42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graphicFrame>
          <p:nvGraphicFramePr>
            <p:cNvPr id="30759" name="Object 43"/>
            <p:cNvGraphicFramePr>
              <a:graphicFrameLocks noChangeAspect="1"/>
            </p:cNvGraphicFramePr>
            <p:nvPr/>
          </p:nvGraphicFramePr>
          <p:xfrm>
            <a:off x="1143" y="2410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6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410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0" name="Object 44"/>
            <p:cNvGraphicFramePr>
              <a:graphicFrameLocks noChangeAspect="1"/>
            </p:cNvGraphicFramePr>
            <p:nvPr/>
          </p:nvGraphicFramePr>
          <p:xfrm>
            <a:off x="1157" y="2050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7" name="Equation" r:id="rId9" imgW="203024" imgH="215713" progId="Equation.3">
                    <p:embed/>
                  </p:oleObj>
                </mc:Choice>
                <mc:Fallback>
                  <p:oleObj name="Equation" r:id="rId9" imgW="203024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050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1" name="Line 45"/>
            <p:cNvSpPr>
              <a:spLocks noChangeShapeType="1"/>
            </p:cNvSpPr>
            <p:nvPr/>
          </p:nvSpPr>
          <p:spPr bwMode="auto">
            <a:xfrm flipH="1">
              <a:off x="936" y="2744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762" name="Object 46"/>
            <p:cNvGraphicFramePr>
              <a:graphicFrameLocks noChangeAspect="1"/>
            </p:cNvGraphicFramePr>
            <p:nvPr/>
          </p:nvGraphicFramePr>
          <p:xfrm>
            <a:off x="1026" y="2825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8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25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5" name="Text Box 47"/>
          <p:cNvSpPr txBox="1">
            <a:spLocks noChangeArrowheads="1"/>
          </p:cNvSpPr>
          <p:nvPr/>
        </p:nvSpPr>
        <p:spPr bwMode="auto">
          <a:xfrm>
            <a:off x="2802239" y="684581"/>
            <a:ext cx="626325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86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 u="sng" dirty="0"/>
              <a:t>Answers to Previous questions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Spring 1 will deform until reaches its equilibrium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	strain for a given stress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After spring 1 reaches the equilibrium strain it will restrain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 dirty="0"/>
              <a:t>	the deformation of dashpot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Spring 2 has been deformed initially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spcBef>
                <a:spcPct val="0"/>
              </a:spcBef>
            </a:pPr>
            <a:r>
              <a:rPr lang="en-US" altLang="en-US" sz="1800" dirty="0"/>
              <a:t>Only dashpot 2 will deform and the strain will be :</a:t>
            </a:r>
          </a:p>
        </p:txBody>
      </p:sp>
      <p:sp>
        <p:nvSpPr>
          <p:cNvPr id="30726" name="Line 48"/>
          <p:cNvSpPr>
            <a:spLocks noChangeShapeType="1"/>
          </p:cNvSpPr>
          <p:nvPr/>
        </p:nvSpPr>
        <p:spPr bwMode="auto">
          <a:xfrm>
            <a:off x="427038" y="178276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27" name="Object 49"/>
          <p:cNvGraphicFramePr>
            <a:graphicFrameLocks noChangeAspect="1"/>
          </p:cNvGraphicFramePr>
          <p:nvPr/>
        </p:nvGraphicFramePr>
        <p:xfrm>
          <a:off x="225425" y="1304925"/>
          <a:ext cx="4794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9" name="Equation" r:id="rId13" imgW="190500" imgH="228600" progId="Equation.3">
                  <p:embed/>
                </p:oleObj>
              </mc:Choice>
              <mc:Fallback>
                <p:oleObj name="Equation" r:id="rId13" imgW="1905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304925"/>
                        <a:ext cx="4794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553277"/>
              </p:ext>
            </p:extLst>
          </p:nvPr>
        </p:nvGraphicFramePr>
        <p:xfrm>
          <a:off x="5529263" y="1360922"/>
          <a:ext cx="4032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0" name="Equation" r:id="rId15" imgW="190500" imgH="228600" progId="Equation.3">
                  <p:embed/>
                </p:oleObj>
              </mc:Choice>
              <mc:Fallback>
                <p:oleObj name="Equation" r:id="rId15" imgW="19050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1360922"/>
                        <a:ext cx="4032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51"/>
          <p:cNvGraphicFramePr>
            <a:graphicFrameLocks noChangeAspect="1"/>
          </p:cNvGraphicFramePr>
          <p:nvPr/>
        </p:nvGraphicFramePr>
        <p:xfrm>
          <a:off x="2190750" y="1290638"/>
          <a:ext cx="511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1" name="Equation" r:id="rId16" imgW="203112" imgH="228501" progId="Equation.3">
                  <p:embed/>
                </p:oleObj>
              </mc:Choice>
              <mc:Fallback>
                <p:oleObj name="Equation" r:id="rId16" imgW="203112" imgH="228501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290638"/>
                        <a:ext cx="5111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Line 52"/>
          <p:cNvSpPr>
            <a:spLocks noChangeShapeType="1"/>
          </p:cNvSpPr>
          <p:nvPr/>
        </p:nvSpPr>
        <p:spPr bwMode="auto">
          <a:xfrm>
            <a:off x="2606675" y="193516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31" name="Object 53"/>
          <p:cNvGraphicFramePr>
            <a:graphicFrameLocks noChangeAspect="1"/>
          </p:cNvGraphicFramePr>
          <p:nvPr/>
        </p:nvGraphicFramePr>
        <p:xfrm>
          <a:off x="385763" y="541338"/>
          <a:ext cx="2101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2" name="Equation" r:id="rId18" imgW="812447" imgH="228501" progId="Equation.3">
                  <p:embed/>
                </p:oleObj>
              </mc:Choice>
              <mc:Fallback>
                <p:oleObj name="Equation" r:id="rId18" imgW="812447" imgH="22850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541338"/>
                        <a:ext cx="2101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54"/>
          <p:cNvGraphicFramePr>
            <a:graphicFrameLocks noChangeAspect="1"/>
          </p:cNvGraphicFramePr>
          <p:nvPr/>
        </p:nvGraphicFramePr>
        <p:xfrm>
          <a:off x="4606925" y="3751263"/>
          <a:ext cx="12668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3" name="Equation" r:id="rId20" imgW="698197" imgH="431613" progId="Equation.3">
                  <p:embed/>
                </p:oleObj>
              </mc:Choice>
              <mc:Fallback>
                <p:oleObj name="Equation" r:id="rId20" imgW="698197" imgH="4316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3751263"/>
                        <a:ext cx="12668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Line 55"/>
          <p:cNvSpPr>
            <a:spLocks noChangeShapeType="1"/>
          </p:cNvSpPr>
          <p:nvPr/>
        </p:nvSpPr>
        <p:spPr bwMode="auto">
          <a:xfrm flipV="1">
            <a:off x="4160838" y="4070350"/>
            <a:ext cx="0" cy="222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56"/>
          <p:cNvSpPr>
            <a:spLocks noChangeShapeType="1"/>
          </p:cNvSpPr>
          <p:nvPr/>
        </p:nvSpPr>
        <p:spPr bwMode="auto">
          <a:xfrm>
            <a:off x="4008438" y="6111875"/>
            <a:ext cx="3992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35" name="Object 57"/>
          <p:cNvGraphicFramePr>
            <a:graphicFrameLocks noChangeAspect="1"/>
          </p:cNvGraphicFramePr>
          <p:nvPr/>
        </p:nvGraphicFramePr>
        <p:xfrm>
          <a:off x="7918450" y="6172200"/>
          <a:ext cx="18573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4" name="Equation" r:id="rId22" imgW="88746" imgH="152136" progId="Equation.3">
                  <p:embed/>
                </p:oleObj>
              </mc:Choice>
              <mc:Fallback>
                <p:oleObj name="Equation" r:id="rId22" imgW="88746" imgH="15213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6172200"/>
                        <a:ext cx="1857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Line 58"/>
          <p:cNvSpPr>
            <a:spLocks noChangeShapeType="1"/>
          </p:cNvSpPr>
          <p:nvPr/>
        </p:nvSpPr>
        <p:spPr bwMode="auto">
          <a:xfrm>
            <a:off x="4710113" y="5518150"/>
            <a:ext cx="0" cy="6080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59"/>
          <p:cNvSpPr>
            <a:spLocks/>
          </p:cNvSpPr>
          <p:nvPr/>
        </p:nvSpPr>
        <p:spPr bwMode="auto">
          <a:xfrm>
            <a:off x="4708525" y="4084638"/>
            <a:ext cx="2346325" cy="1416050"/>
          </a:xfrm>
          <a:custGeom>
            <a:avLst/>
            <a:gdLst>
              <a:gd name="T0" fmla="*/ 0 w 1459"/>
              <a:gd name="T1" fmla="*/ 2147483647 h 1180"/>
              <a:gd name="T2" fmla="*/ 2147483647 w 1459"/>
              <a:gd name="T3" fmla="*/ 2147483647 h 1180"/>
              <a:gd name="T4" fmla="*/ 2147483647 w 1459"/>
              <a:gd name="T5" fmla="*/ 2147483647 h 1180"/>
              <a:gd name="T6" fmla="*/ 2147483647 w 1459"/>
              <a:gd name="T7" fmla="*/ 2147483647 h 1180"/>
              <a:gd name="T8" fmla="*/ 2147483647 w 1459"/>
              <a:gd name="T9" fmla="*/ 2147483647 h 1180"/>
              <a:gd name="T10" fmla="*/ 2147483647 w 1459"/>
              <a:gd name="T11" fmla="*/ 0 h 1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9" h="1180">
                <a:moveTo>
                  <a:pt x="0" y="1180"/>
                </a:moveTo>
                <a:cubicBezTo>
                  <a:pt x="10" y="1121"/>
                  <a:pt x="21" y="1062"/>
                  <a:pt x="48" y="998"/>
                </a:cubicBezTo>
                <a:cubicBezTo>
                  <a:pt x="75" y="934"/>
                  <a:pt x="118" y="855"/>
                  <a:pt x="163" y="796"/>
                </a:cubicBezTo>
                <a:cubicBezTo>
                  <a:pt x="208" y="737"/>
                  <a:pt x="186" y="729"/>
                  <a:pt x="317" y="643"/>
                </a:cubicBezTo>
                <a:cubicBezTo>
                  <a:pt x="448" y="557"/>
                  <a:pt x="761" y="385"/>
                  <a:pt x="951" y="278"/>
                </a:cubicBezTo>
                <a:cubicBezTo>
                  <a:pt x="1141" y="171"/>
                  <a:pt x="1300" y="85"/>
                  <a:pt x="145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38" name="Object 65"/>
          <p:cNvGraphicFramePr>
            <a:graphicFrameLocks noChangeAspect="1"/>
          </p:cNvGraphicFramePr>
          <p:nvPr/>
        </p:nvGraphicFramePr>
        <p:xfrm>
          <a:off x="3392488" y="4087813"/>
          <a:ext cx="61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5" name="Equation" r:id="rId24" imgW="291973" imgH="203112" progId="Equation.3">
                  <p:embed/>
                </p:oleObj>
              </mc:Choice>
              <mc:Fallback>
                <p:oleObj name="Equation" r:id="rId24" imgW="291973" imgH="203112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087813"/>
                        <a:ext cx="61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Freeform 66"/>
          <p:cNvSpPr>
            <a:spLocks/>
          </p:cNvSpPr>
          <p:nvPr/>
        </p:nvSpPr>
        <p:spPr bwMode="auto">
          <a:xfrm>
            <a:off x="5943600" y="4000500"/>
            <a:ext cx="609600" cy="250825"/>
          </a:xfrm>
          <a:custGeom>
            <a:avLst/>
            <a:gdLst>
              <a:gd name="T0" fmla="*/ 0 w 384"/>
              <a:gd name="T1" fmla="*/ 2147483647 h 158"/>
              <a:gd name="T2" fmla="*/ 2147483647 w 384"/>
              <a:gd name="T3" fmla="*/ 2147483647 h 158"/>
              <a:gd name="T4" fmla="*/ 2147483647 w 384"/>
              <a:gd name="T5" fmla="*/ 2147483647 h 1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158">
                <a:moveTo>
                  <a:pt x="0" y="14"/>
                </a:moveTo>
                <a:cubicBezTo>
                  <a:pt x="92" y="7"/>
                  <a:pt x="185" y="0"/>
                  <a:pt x="249" y="24"/>
                </a:cubicBezTo>
                <a:cubicBezTo>
                  <a:pt x="313" y="48"/>
                  <a:pt x="348" y="103"/>
                  <a:pt x="384" y="1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67"/>
          <p:cNvSpPr>
            <a:spLocks noChangeShapeType="1"/>
          </p:cNvSpPr>
          <p:nvPr/>
        </p:nvSpPr>
        <p:spPr bwMode="auto">
          <a:xfrm flipH="1" flipV="1">
            <a:off x="6553200" y="4373563"/>
            <a:ext cx="2587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Text Box 68"/>
          <p:cNvSpPr txBox="1">
            <a:spLocks noChangeArrowheads="1"/>
          </p:cNvSpPr>
          <p:nvPr/>
        </p:nvSpPr>
        <p:spPr bwMode="auto">
          <a:xfrm>
            <a:off x="5911850" y="488315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Straight line with slope</a:t>
            </a:r>
          </a:p>
        </p:txBody>
      </p:sp>
      <p:graphicFrame>
        <p:nvGraphicFramePr>
          <p:cNvPr id="30742" name="Object 69"/>
          <p:cNvGraphicFramePr>
            <a:graphicFrameLocks noChangeAspect="1"/>
          </p:cNvGraphicFramePr>
          <p:nvPr/>
        </p:nvGraphicFramePr>
        <p:xfrm>
          <a:off x="7240588" y="5246688"/>
          <a:ext cx="4826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6" name="Equation" r:id="rId26" imgW="266469" imgH="431425" progId="Equation.3">
                  <p:embed/>
                </p:oleObj>
              </mc:Choice>
              <mc:Fallback>
                <p:oleObj name="Equation" r:id="rId26" imgW="266469" imgH="431425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5246688"/>
                        <a:ext cx="4826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C2E8B4-CA08-42F8-BCF4-70CC71D3FD7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949575" y="192088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BURGER’S MODEL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47688" y="695325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What happens when the stress      is off?</a:t>
            </a:r>
          </a:p>
        </p:txBody>
      </p:sp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214313" y="1358900"/>
            <a:ext cx="2097087" cy="3714750"/>
            <a:chOff x="312" y="690"/>
            <a:chExt cx="1321" cy="2340"/>
          </a:xfrm>
        </p:grpSpPr>
        <p:grpSp>
          <p:nvGrpSpPr>
            <p:cNvPr id="31775" name="Group 7"/>
            <p:cNvGrpSpPr>
              <a:grpSpLocks/>
            </p:cNvGrpSpPr>
            <p:nvPr/>
          </p:nvGrpSpPr>
          <p:grpSpPr bwMode="auto">
            <a:xfrm>
              <a:off x="478" y="1149"/>
              <a:ext cx="325" cy="384"/>
              <a:chOff x="547" y="2109"/>
              <a:chExt cx="853" cy="571"/>
            </a:xfrm>
          </p:grpSpPr>
          <p:sp>
            <p:nvSpPr>
              <p:cNvPr id="31809" name="Oval 8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10" name="Oval 9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11" name="Oval 10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12" name="Oval 11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13" name="Oval 12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14" name="Oval 13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15" name="Oval 14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1776" name="Rectangle 15"/>
            <p:cNvSpPr>
              <a:spLocks noChangeArrowheads="1"/>
            </p:cNvSpPr>
            <p:nvPr/>
          </p:nvSpPr>
          <p:spPr bwMode="auto">
            <a:xfrm>
              <a:off x="628" y="1049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1777" name="Freeform 16"/>
            <p:cNvSpPr>
              <a:spLocks/>
            </p:cNvSpPr>
            <p:nvPr/>
          </p:nvSpPr>
          <p:spPr bwMode="auto">
            <a:xfrm>
              <a:off x="1055" y="1167"/>
              <a:ext cx="397" cy="305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90 h 562"/>
                <a:gd name="T4" fmla="*/ 58 w 1042"/>
                <a:gd name="T5" fmla="*/ 90 h 562"/>
                <a:gd name="T6" fmla="*/ 58 w 1042"/>
                <a:gd name="T7" fmla="*/ 1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Rectangle 17"/>
            <p:cNvSpPr>
              <a:spLocks noChangeArrowheads="1"/>
            </p:cNvSpPr>
            <p:nvPr/>
          </p:nvSpPr>
          <p:spPr bwMode="auto">
            <a:xfrm>
              <a:off x="1098" y="1289"/>
              <a:ext cx="315" cy="1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1779" name="Rectangle 18"/>
            <p:cNvSpPr>
              <a:spLocks noChangeArrowheads="1"/>
            </p:cNvSpPr>
            <p:nvPr/>
          </p:nvSpPr>
          <p:spPr bwMode="auto">
            <a:xfrm>
              <a:off x="1249" y="1049"/>
              <a:ext cx="21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1780" name="Rectangle 19"/>
            <p:cNvSpPr>
              <a:spLocks noChangeArrowheads="1"/>
            </p:cNvSpPr>
            <p:nvPr/>
          </p:nvSpPr>
          <p:spPr bwMode="auto">
            <a:xfrm>
              <a:off x="1254" y="1475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1781" name="Rectangle 20"/>
            <p:cNvSpPr>
              <a:spLocks noChangeArrowheads="1"/>
            </p:cNvSpPr>
            <p:nvPr/>
          </p:nvSpPr>
          <p:spPr bwMode="auto">
            <a:xfrm>
              <a:off x="628" y="1528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1782" name="Line 21"/>
            <p:cNvSpPr>
              <a:spLocks noChangeShapeType="1"/>
            </p:cNvSpPr>
            <p:nvPr/>
          </p:nvSpPr>
          <p:spPr bwMode="auto">
            <a:xfrm>
              <a:off x="632" y="1653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22"/>
            <p:cNvSpPr>
              <a:spLocks noChangeShapeType="1"/>
            </p:cNvSpPr>
            <p:nvPr/>
          </p:nvSpPr>
          <p:spPr bwMode="auto">
            <a:xfrm>
              <a:off x="624" y="1042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Rectangle 23"/>
            <p:cNvSpPr>
              <a:spLocks noChangeArrowheads="1"/>
            </p:cNvSpPr>
            <p:nvPr/>
          </p:nvSpPr>
          <p:spPr bwMode="auto">
            <a:xfrm>
              <a:off x="941" y="1652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1785" name="Rectangle 24"/>
            <p:cNvSpPr>
              <a:spLocks noChangeArrowheads="1"/>
            </p:cNvSpPr>
            <p:nvPr/>
          </p:nvSpPr>
          <p:spPr bwMode="auto">
            <a:xfrm>
              <a:off x="923" y="804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31786" name="Object 25"/>
            <p:cNvGraphicFramePr>
              <a:graphicFrameLocks noChangeAspect="1"/>
            </p:cNvGraphicFramePr>
            <p:nvPr/>
          </p:nvGraphicFramePr>
          <p:xfrm>
            <a:off x="1473" y="1242"/>
            <a:ext cx="1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6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242"/>
                          <a:ext cx="16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26"/>
            <p:cNvGraphicFramePr>
              <a:graphicFrameLocks noChangeAspect="1"/>
            </p:cNvGraphicFramePr>
            <p:nvPr/>
          </p:nvGraphicFramePr>
          <p:xfrm>
            <a:off x="312" y="1235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7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235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8" name="Rectangle 27" descr="Wide upward diagonal"/>
            <p:cNvSpPr>
              <a:spLocks noChangeArrowheads="1"/>
            </p:cNvSpPr>
            <p:nvPr/>
          </p:nvSpPr>
          <p:spPr bwMode="auto">
            <a:xfrm>
              <a:off x="601" y="690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1789" name="Line 28"/>
            <p:cNvSpPr>
              <a:spLocks noChangeShapeType="1"/>
            </p:cNvSpPr>
            <p:nvPr/>
          </p:nvSpPr>
          <p:spPr bwMode="auto">
            <a:xfrm>
              <a:off x="951" y="173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90" name="Group 29"/>
            <p:cNvGrpSpPr>
              <a:grpSpLocks/>
            </p:cNvGrpSpPr>
            <p:nvPr/>
          </p:nvGrpSpPr>
          <p:grpSpPr bwMode="auto">
            <a:xfrm>
              <a:off x="757" y="1776"/>
              <a:ext cx="370" cy="925"/>
              <a:chOff x="571" y="788"/>
              <a:chExt cx="1042" cy="2643"/>
            </a:xfrm>
          </p:grpSpPr>
          <p:grpSp>
            <p:nvGrpSpPr>
              <p:cNvPr id="31795" name="Group 30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31802" name="Oval 31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1803" name="Oval 32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1804" name="Oval 33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1805" name="Oval 34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1806" name="Oval 35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1807" name="Oval 36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1808" name="Oval 37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31796" name="Rectangle 38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797" name="Rectangle 39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798" name="Freeform 40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9" name="Rectangle 41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00" name="Rectangle 42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1801" name="Rectangle 43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graphicFrame>
          <p:nvGraphicFramePr>
            <p:cNvPr id="31791" name="Object 44"/>
            <p:cNvGraphicFramePr>
              <a:graphicFrameLocks noChangeAspect="1"/>
            </p:cNvGraphicFramePr>
            <p:nvPr/>
          </p:nvGraphicFramePr>
          <p:xfrm>
            <a:off x="1143" y="2410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8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410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2" name="Object 45"/>
            <p:cNvGraphicFramePr>
              <a:graphicFrameLocks noChangeAspect="1"/>
            </p:cNvGraphicFramePr>
            <p:nvPr/>
          </p:nvGraphicFramePr>
          <p:xfrm>
            <a:off x="1157" y="2050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9" name="Equation" r:id="rId9" imgW="203024" imgH="215713" progId="Equation.3">
                    <p:embed/>
                  </p:oleObj>
                </mc:Choice>
                <mc:Fallback>
                  <p:oleObj name="Equation" r:id="rId9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050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3" name="Line 46"/>
            <p:cNvSpPr>
              <a:spLocks noChangeShapeType="1"/>
            </p:cNvSpPr>
            <p:nvPr/>
          </p:nvSpPr>
          <p:spPr bwMode="auto">
            <a:xfrm flipH="1">
              <a:off x="936" y="2744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1794" name="Object 47"/>
            <p:cNvGraphicFramePr>
              <a:graphicFrameLocks noChangeAspect="1"/>
            </p:cNvGraphicFramePr>
            <p:nvPr/>
          </p:nvGraphicFramePr>
          <p:xfrm>
            <a:off x="1026" y="2825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0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25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0" name="Line 48"/>
          <p:cNvSpPr>
            <a:spLocks noChangeShapeType="1"/>
          </p:cNvSpPr>
          <p:nvPr/>
        </p:nvSpPr>
        <p:spPr bwMode="auto">
          <a:xfrm flipV="1">
            <a:off x="4586288" y="1385888"/>
            <a:ext cx="0" cy="190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49"/>
          <p:cNvSpPr>
            <a:spLocks noChangeShapeType="1"/>
          </p:cNvSpPr>
          <p:nvPr/>
        </p:nvSpPr>
        <p:spPr bwMode="auto">
          <a:xfrm>
            <a:off x="4457700" y="313848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52" name="Object 50"/>
          <p:cNvGraphicFramePr>
            <a:graphicFrameLocks noChangeAspect="1"/>
          </p:cNvGraphicFramePr>
          <p:nvPr/>
        </p:nvGraphicFramePr>
        <p:xfrm>
          <a:off x="3944938" y="1293813"/>
          <a:ext cx="5365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Equation" r:id="rId13" imgW="304536" imgH="203024" progId="Equation.3">
                  <p:embed/>
                </p:oleObj>
              </mc:Choice>
              <mc:Fallback>
                <p:oleObj name="Equation" r:id="rId13" imgW="304536" imgH="20302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1293813"/>
                        <a:ext cx="5365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51"/>
          <p:cNvGraphicFramePr>
            <a:graphicFrameLocks noChangeAspect="1"/>
          </p:cNvGraphicFramePr>
          <p:nvPr/>
        </p:nvGraphicFramePr>
        <p:xfrm>
          <a:off x="7781925" y="3163888"/>
          <a:ext cx="1555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2" name="Equation" r:id="rId15" imgW="88746" imgH="152136" progId="Equation.3">
                  <p:embed/>
                </p:oleObj>
              </mc:Choice>
              <mc:Fallback>
                <p:oleObj name="Equation" r:id="rId15" imgW="88746" imgH="15213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3163888"/>
                        <a:ext cx="15557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Freeform 52"/>
          <p:cNvSpPr>
            <a:spLocks/>
          </p:cNvSpPr>
          <p:nvPr/>
        </p:nvSpPr>
        <p:spPr bwMode="auto">
          <a:xfrm>
            <a:off x="5059363" y="1987550"/>
            <a:ext cx="1881187" cy="1123950"/>
          </a:xfrm>
          <a:custGeom>
            <a:avLst/>
            <a:gdLst>
              <a:gd name="T0" fmla="*/ 0 w 1411"/>
              <a:gd name="T1" fmla="*/ 2147483647 h 826"/>
              <a:gd name="T2" fmla="*/ 0 w 1411"/>
              <a:gd name="T3" fmla="*/ 0 h 826"/>
              <a:gd name="T4" fmla="*/ 2147483647 w 1411"/>
              <a:gd name="T5" fmla="*/ 0 h 8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11" h="826">
                <a:moveTo>
                  <a:pt x="0" y="826"/>
                </a:moveTo>
                <a:lnTo>
                  <a:pt x="0" y="0"/>
                </a:lnTo>
                <a:lnTo>
                  <a:pt x="141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53"/>
          <p:cNvSpPr>
            <a:spLocks noChangeShapeType="1"/>
          </p:cNvSpPr>
          <p:nvPr/>
        </p:nvSpPr>
        <p:spPr bwMode="auto">
          <a:xfrm flipV="1">
            <a:off x="4598988" y="3360738"/>
            <a:ext cx="0" cy="190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54"/>
          <p:cNvSpPr>
            <a:spLocks noChangeShapeType="1"/>
          </p:cNvSpPr>
          <p:nvPr/>
        </p:nvSpPr>
        <p:spPr bwMode="auto">
          <a:xfrm>
            <a:off x="4471988" y="5113338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55"/>
          <p:cNvSpPr>
            <a:spLocks noChangeShapeType="1"/>
          </p:cNvSpPr>
          <p:nvPr/>
        </p:nvSpPr>
        <p:spPr bwMode="auto">
          <a:xfrm>
            <a:off x="5059363" y="3111500"/>
            <a:ext cx="0" cy="20018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58" name="Object 56"/>
          <p:cNvGraphicFramePr>
            <a:graphicFrameLocks noChangeAspect="1"/>
          </p:cNvGraphicFramePr>
          <p:nvPr/>
        </p:nvGraphicFramePr>
        <p:xfrm>
          <a:off x="5113338" y="3082925"/>
          <a:ext cx="2444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3" name="Equation" r:id="rId17" imgW="139700" imgH="228600" progId="Equation.3">
                  <p:embed/>
                </p:oleObj>
              </mc:Choice>
              <mc:Fallback>
                <p:oleObj name="Equation" r:id="rId17" imgW="13970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3082925"/>
                        <a:ext cx="2444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57"/>
          <p:cNvGraphicFramePr>
            <a:graphicFrameLocks noChangeAspect="1"/>
          </p:cNvGraphicFramePr>
          <p:nvPr/>
        </p:nvGraphicFramePr>
        <p:xfrm>
          <a:off x="4138613" y="1830388"/>
          <a:ext cx="3349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4" name="Equation" r:id="rId19" imgW="190500" imgH="228600" progId="Equation.3">
                  <p:embed/>
                </p:oleObj>
              </mc:Choice>
              <mc:Fallback>
                <p:oleObj name="Equation" r:id="rId19" imgW="1905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1830388"/>
                        <a:ext cx="3349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Line 58"/>
          <p:cNvSpPr>
            <a:spLocks noChangeShapeType="1"/>
          </p:cNvSpPr>
          <p:nvPr/>
        </p:nvSpPr>
        <p:spPr bwMode="auto">
          <a:xfrm flipH="1">
            <a:off x="4598988" y="1987550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61" name="Object 59"/>
          <p:cNvGraphicFramePr>
            <a:graphicFrameLocks noChangeAspect="1"/>
          </p:cNvGraphicFramePr>
          <p:nvPr/>
        </p:nvGraphicFramePr>
        <p:xfrm>
          <a:off x="7754938" y="5165725"/>
          <a:ext cx="1555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5" name="Equation" r:id="rId21" imgW="88746" imgH="152136" progId="Equation.3">
                  <p:embed/>
                </p:oleObj>
              </mc:Choice>
              <mc:Fallback>
                <p:oleObj name="Equation" r:id="rId21" imgW="88746" imgH="15213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8" y="5165725"/>
                        <a:ext cx="1555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Line 60"/>
          <p:cNvSpPr>
            <a:spLocks noChangeShapeType="1"/>
          </p:cNvSpPr>
          <p:nvPr/>
        </p:nvSpPr>
        <p:spPr bwMode="auto">
          <a:xfrm>
            <a:off x="5060950" y="4603750"/>
            <a:ext cx="0" cy="522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Freeform 61"/>
          <p:cNvSpPr>
            <a:spLocks/>
          </p:cNvSpPr>
          <p:nvPr/>
        </p:nvSpPr>
        <p:spPr bwMode="auto">
          <a:xfrm>
            <a:off x="5059363" y="3403600"/>
            <a:ext cx="1909762" cy="1185863"/>
          </a:xfrm>
          <a:custGeom>
            <a:avLst/>
            <a:gdLst>
              <a:gd name="T0" fmla="*/ 0 w 1459"/>
              <a:gd name="T1" fmla="*/ 2147483647 h 1180"/>
              <a:gd name="T2" fmla="*/ 2147483647 w 1459"/>
              <a:gd name="T3" fmla="*/ 2147483647 h 1180"/>
              <a:gd name="T4" fmla="*/ 2147483647 w 1459"/>
              <a:gd name="T5" fmla="*/ 2147483647 h 1180"/>
              <a:gd name="T6" fmla="*/ 2147483647 w 1459"/>
              <a:gd name="T7" fmla="*/ 2147483647 h 1180"/>
              <a:gd name="T8" fmla="*/ 2147483647 w 1459"/>
              <a:gd name="T9" fmla="*/ 2147483647 h 1180"/>
              <a:gd name="T10" fmla="*/ 2147483647 w 1459"/>
              <a:gd name="T11" fmla="*/ 0 h 1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9" h="1180">
                <a:moveTo>
                  <a:pt x="0" y="1180"/>
                </a:moveTo>
                <a:cubicBezTo>
                  <a:pt x="10" y="1121"/>
                  <a:pt x="21" y="1062"/>
                  <a:pt x="48" y="998"/>
                </a:cubicBezTo>
                <a:cubicBezTo>
                  <a:pt x="75" y="934"/>
                  <a:pt x="118" y="855"/>
                  <a:pt x="163" y="796"/>
                </a:cubicBezTo>
                <a:cubicBezTo>
                  <a:pt x="208" y="737"/>
                  <a:pt x="186" y="729"/>
                  <a:pt x="317" y="643"/>
                </a:cubicBezTo>
                <a:cubicBezTo>
                  <a:pt x="448" y="557"/>
                  <a:pt x="761" y="385"/>
                  <a:pt x="951" y="278"/>
                </a:cubicBezTo>
                <a:cubicBezTo>
                  <a:pt x="1141" y="171"/>
                  <a:pt x="1300" y="85"/>
                  <a:pt x="145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64" name="Object 62"/>
          <p:cNvGraphicFramePr>
            <a:graphicFrameLocks noChangeAspect="1"/>
          </p:cNvGraphicFramePr>
          <p:nvPr/>
        </p:nvGraphicFramePr>
        <p:xfrm>
          <a:off x="5075238" y="3519488"/>
          <a:ext cx="7858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6" name="Equation" r:id="rId22" imgW="583693" imgH="215713" progId="Equation.3">
                  <p:embed/>
                </p:oleObj>
              </mc:Choice>
              <mc:Fallback>
                <p:oleObj name="Equation" r:id="rId22" imgW="583693" imgH="21571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3519488"/>
                        <a:ext cx="78581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Freeform 63"/>
          <p:cNvSpPr>
            <a:spLocks/>
          </p:cNvSpPr>
          <p:nvPr/>
        </p:nvSpPr>
        <p:spPr bwMode="auto">
          <a:xfrm>
            <a:off x="5141913" y="3870325"/>
            <a:ext cx="58737" cy="354013"/>
          </a:xfrm>
          <a:custGeom>
            <a:avLst/>
            <a:gdLst>
              <a:gd name="T0" fmla="*/ 2147483647 w 44"/>
              <a:gd name="T1" fmla="*/ 0 h 259"/>
              <a:gd name="T2" fmla="*/ 2147483647 w 44"/>
              <a:gd name="T3" fmla="*/ 2147483647 h 259"/>
              <a:gd name="T4" fmla="*/ 2147483647 w 44"/>
              <a:gd name="T5" fmla="*/ 2147483647 h 2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" h="259">
                <a:moveTo>
                  <a:pt x="15" y="0"/>
                </a:moveTo>
                <a:cubicBezTo>
                  <a:pt x="7" y="60"/>
                  <a:pt x="0" y="120"/>
                  <a:pt x="5" y="163"/>
                </a:cubicBezTo>
                <a:cubicBezTo>
                  <a:pt x="10" y="206"/>
                  <a:pt x="27" y="232"/>
                  <a:pt x="44" y="2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66" name="Object 64"/>
          <p:cNvGraphicFramePr>
            <a:graphicFrameLocks noChangeAspect="1"/>
          </p:cNvGraphicFramePr>
          <p:nvPr/>
        </p:nvGraphicFramePr>
        <p:xfrm>
          <a:off x="6926263" y="3611563"/>
          <a:ext cx="2555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7" name="Equation" r:id="rId24" imgW="190335" imgH="215713" progId="Equation.3">
                  <p:embed/>
                </p:oleObj>
              </mc:Choice>
              <mc:Fallback>
                <p:oleObj name="Equation" r:id="rId24" imgW="190335" imgH="215713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611563"/>
                        <a:ext cx="2555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Freeform 65"/>
          <p:cNvSpPr>
            <a:spLocks/>
          </p:cNvSpPr>
          <p:nvPr/>
        </p:nvSpPr>
        <p:spPr bwMode="auto">
          <a:xfrm>
            <a:off x="6442075" y="3687763"/>
            <a:ext cx="473075" cy="182562"/>
          </a:xfrm>
          <a:custGeom>
            <a:avLst/>
            <a:gdLst>
              <a:gd name="T0" fmla="*/ 2147483647 w 355"/>
              <a:gd name="T1" fmla="*/ 2147483647 h 134"/>
              <a:gd name="T2" fmla="*/ 2147483647 w 355"/>
              <a:gd name="T3" fmla="*/ 2147483647 h 134"/>
              <a:gd name="T4" fmla="*/ 0 w 355"/>
              <a:gd name="T5" fmla="*/ 0 h 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" h="134">
                <a:moveTo>
                  <a:pt x="355" y="106"/>
                </a:moveTo>
                <a:cubicBezTo>
                  <a:pt x="307" y="120"/>
                  <a:pt x="260" y="134"/>
                  <a:pt x="201" y="116"/>
                </a:cubicBezTo>
                <a:cubicBezTo>
                  <a:pt x="142" y="98"/>
                  <a:pt x="71" y="4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68" name="Object 66"/>
          <p:cNvGraphicFramePr>
            <a:graphicFrameLocks noChangeAspect="1"/>
          </p:cNvGraphicFramePr>
          <p:nvPr/>
        </p:nvGraphicFramePr>
        <p:xfrm>
          <a:off x="5172075" y="4518025"/>
          <a:ext cx="571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8" name="Equation" r:id="rId26" imgW="469696" imgH="431613" progId="Equation.3">
                  <p:embed/>
                </p:oleObj>
              </mc:Choice>
              <mc:Fallback>
                <p:oleObj name="Equation" r:id="rId26" imgW="469696" imgH="431613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518025"/>
                        <a:ext cx="5715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67"/>
          <p:cNvGraphicFramePr>
            <a:graphicFrameLocks noChangeAspect="1"/>
          </p:cNvGraphicFramePr>
          <p:nvPr/>
        </p:nvGraphicFramePr>
        <p:xfrm>
          <a:off x="3954463" y="3376613"/>
          <a:ext cx="5143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9" name="Equation" r:id="rId28" imgW="291973" imgH="203112" progId="Equation.3">
                  <p:embed/>
                </p:oleObj>
              </mc:Choice>
              <mc:Fallback>
                <p:oleObj name="Equation" r:id="rId28" imgW="291973" imgH="203112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376613"/>
                        <a:ext cx="5143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69"/>
          <p:cNvGraphicFramePr>
            <a:graphicFrameLocks noChangeAspect="1"/>
          </p:cNvGraphicFramePr>
          <p:nvPr/>
        </p:nvGraphicFramePr>
        <p:xfrm>
          <a:off x="4846638" y="730250"/>
          <a:ext cx="400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0" name="Equation" r:id="rId30" imgW="190500" imgH="228600" progId="Equation.3">
                  <p:embed/>
                </p:oleObj>
              </mc:Choice>
              <mc:Fallback>
                <p:oleObj name="Equation" r:id="rId30" imgW="190500" imgH="2286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730250"/>
                        <a:ext cx="400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Line 70"/>
          <p:cNvSpPr>
            <a:spLocks noChangeShapeType="1"/>
          </p:cNvSpPr>
          <p:nvPr/>
        </p:nvSpPr>
        <p:spPr bwMode="auto">
          <a:xfrm>
            <a:off x="6996113" y="1295400"/>
            <a:ext cx="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2" name="Line 71"/>
          <p:cNvSpPr>
            <a:spLocks noChangeShapeType="1"/>
          </p:cNvSpPr>
          <p:nvPr/>
        </p:nvSpPr>
        <p:spPr bwMode="auto">
          <a:xfrm>
            <a:off x="6950075" y="1981200"/>
            <a:ext cx="0" cy="1173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73" name="Object 72"/>
          <p:cNvGraphicFramePr>
            <a:graphicFrameLocks noChangeAspect="1"/>
          </p:cNvGraphicFramePr>
          <p:nvPr/>
        </p:nvGraphicFramePr>
        <p:xfrm>
          <a:off x="6559550" y="836613"/>
          <a:ext cx="13335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1" name="Equation" r:id="rId31" imgW="634725" imgH="228501" progId="Equation.3">
                  <p:embed/>
                </p:oleObj>
              </mc:Choice>
              <mc:Fallback>
                <p:oleObj name="Equation" r:id="rId31" imgW="634725" imgH="228501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836613"/>
                        <a:ext cx="13335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4" name="Text Box 73"/>
          <p:cNvSpPr txBox="1">
            <a:spLocks noChangeArrowheads="1"/>
          </p:cNvSpPr>
          <p:nvPr/>
        </p:nvSpPr>
        <p:spPr bwMode="auto">
          <a:xfrm>
            <a:off x="1720850" y="5357813"/>
            <a:ext cx="5341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 Can Spring 2 recover its initial state?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What about Spring 1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3B3E6C-8E10-4BF7-A1BB-25219C72812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949575" y="192088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BURGER’S MODEL</a:t>
            </a: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214313" y="1130300"/>
            <a:ext cx="2097087" cy="3714750"/>
            <a:chOff x="312" y="690"/>
            <a:chExt cx="1321" cy="2340"/>
          </a:xfrm>
        </p:grpSpPr>
        <p:grpSp>
          <p:nvGrpSpPr>
            <p:cNvPr id="32843" name="Group 6"/>
            <p:cNvGrpSpPr>
              <a:grpSpLocks/>
            </p:cNvGrpSpPr>
            <p:nvPr/>
          </p:nvGrpSpPr>
          <p:grpSpPr bwMode="auto">
            <a:xfrm>
              <a:off x="478" y="1149"/>
              <a:ext cx="325" cy="384"/>
              <a:chOff x="547" y="2109"/>
              <a:chExt cx="853" cy="571"/>
            </a:xfrm>
          </p:grpSpPr>
          <p:sp>
            <p:nvSpPr>
              <p:cNvPr id="32877" name="Oval 7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78" name="Oval 8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79" name="Oval 9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80" name="Oval 10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81" name="Oval 11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82" name="Oval 12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83" name="Oval 13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844" name="Rectangle 14"/>
            <p:cNvSpPr>
              <a:spLocks noChangeArrowheads="1"/>
            </p:cNvSpPr>
            <p:nvPr/>
          </p:nvSpPr>
          <p:spPr bwMode="auto">
            <a:xfrm>
              <a:off x="628" y="1049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45" name="Freeform 15"/>
            <p:cNvSpPr>
              <a:spLocks/>
            </p:cNvSpPr>
            <p:nvPr/>
          </p:nvSpPr>
          <p:spPr bwMode="auto">
            <a:xfrm>
              <a:off x="1055" y="1167"/>
              <a:ext cx="397" cy="305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90 h 562"/>
                <a:gd name="T4" fmla="*/ 58 w 1042"/>
                <a:gd name="T5" fmla="*/ 90 h 562"/>
                <a:gd name="T6" fmla="*/ 58 w 1042"/>
                <a:gd name="T7" fmla="*/ 1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Rectangle 16"/>
            <p:cNvSpPr>
              <a:spLocks noChangeArrowheads="1"/>
            </p:cNvSpPr>
            <p:nvPr/>
          </p:nvSpPr>
          <p:spPr bwMode="auto">
            <a:xfrm>
              <a:off x="1098" y="1289"/>
              <a:ext cx="315" cy="1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47" name="Rectangle 17"/>
            <p:cNvSpPr>
              <a:spLocks noChangeArrowheads="1"/>
            </p:cNvSpPr>
            <p:nvPr/>
          </p:nvSpPr>
          <p:spPr bwMode="auto">
            <a:xfrm>
              <a:off x="1249" y="1049"/>
              <a:ext cx="21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48" name="Rectangle 18"/>
            <p:cNvSpPr>
              <a:spLocks noChangeArrowheads="1"/>
            </p:cNvSpPr>
            <p:nvPr/>
          </p:nvSpPr>
          <p:spPr bwMode="auto">
            <a:xfrm>
              <a:off x="1254" y="1475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49" name="Rectangle 19"/>
            <p:cNvSpPr>
              <a:spLocks noChangeArrowheads="1"/>
            </p:cNvSpPr>
            <p:nvPr/>
          </p:nvSpPr>
          <p:spPr bwMode="auto">
            <a:xfrm>
              <a:off x="628" y="1528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50" name="Line 20"/>
            <p:cNvSpPr>
              <a:spLocks noChangeShapeType="1"/>
            </p:cNvSpPr>
            <p:nvPr/>
          </p:nvSpPr>
          <p:spPr bwMode="auto">
            <a:xfrm>
              <a:off x="632" y="1653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21"/>
            <p:cNvSpPr>
              <a:spLocks noChangeShapeType="1"/>
            </p:cNvSpPr>
            <p:nvPr/>
          </p:nvSpPr>
          <p:spPr bwMode="auto">
            <a:xfrm>
              <a:off x="624" y="1042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Rectangle 22"/>
            <p:cNvSpPr>
              <a:spLocks noChangeArrowheads="1"/>
            </p:cNvSpPr>
            <p:nvPr/>
          </p:nvSpPr>
          <p:spPr bwMode="auto">
            <a:xfrm>
              <a:off x="941" y="1652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53" name="Rectangle 23"/>
            <p:cNvSpPr>
              <a:spLocks noChangeArrowheads="1"/>
            </p:cNvSpPr>
            <p:nvPr/>
          </p:nvSpPr>
          <p:spPr bwMode="auto">
            <a:xfrm>
              <a:off x="923" y="804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32854" name="Object 24"/>
            <p:cNvGraphicFramePr>
              <a:graphicFrameLocks noChangeAspect="1"/>
            </p:cNvGraphicFramePr>
            <p:nvPr/>
          </p:nvGraphicFramePr>
          <p:xfrm>
            <a:off x="1473" y="1242"/>
            <a:ext cx="1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4" name="Equation" r:id="rId3" imgW="177569" imgH="215619" progId="Equation.3">
                    <p:embed/>
                  </p:oleObj>
                </mc:Choice>
                <mc:Fallback>
                  <p:oleObj name="Equation" r:id="rId3" imgW="177569" imgH="21561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242"/>
                          <a:ext cx="16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55" name="Object 25"/>
            <p:cNvGraphicFramePr>
              <a:graphicFrameLocks noChangeAspect="1"/>
            </p:cNvGraphicFramePr>
            <p:nvPr/>
          </p:nvGraphicFramePr>
          <p:xfrm>
            <a:off x="312" y="1235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5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235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56" name="Rectangle 26" descr="Wide upward diagonal"/>
            <p:cNvSpPr>
              <a:spLocks noChangeArrowheads="1"/>
            </p:cNvSpPr>
            <p:nvPr/>
          </p:nvSpPr>
          <p:spPr bwMode="auto">
            <a:xfrm>
              <a:off x="601" y="690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57" name="Line 27"/>
            <p:cNvSpPr>
              <a:spLocks noChangeShapeType="1"/>
            </p:cNvSpPr>
            <p:nvPr/>
          </p:nvSpPr>
          <p:spPr bwMode="auto">
            <a:xfrm>
              <a:off x="951" y="173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58" name="Group 28"/>
            <p:cNvGrpSpPr>
              <a:grpSpLocks/>
            </p:cNvGrpSpPr>
            <p:nvPr/>
          </p:nvGrpSpPr>
          <p:grpSpPr bwMode="auto">
            <a:xfrm>
              <a:off x="757" y="1776"/>
              <a:ext cx="370" cy="925"/>
              <a:chOff x="571" y="788"/>
              <a:chExt cx="1042" cy="2643"/>
            </a:xfrm>
          </p:grpSpPr>
          <p:grpSp>
            <p:nvGrpSpPr>
              <p:cNvPr id="32863" name="Group 29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32870" name="Oval 30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2871" name="Oval 31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2872" name="Oval 32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2873" name="Oval 33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2874" name="Oval 34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2875" name="Oval 35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2876" name="Oval 36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32864" name="Rectangle 37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65" name="Rectangle 38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66" name="Freeform 39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7" name="Rectangle 40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68" name="Rectangle 41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69" name="Rectangle 42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graphicFrame>
          <p:nvGraphicFramePr>
            <p:cNvPr id="32859" name="Object 43"/>
            <p:cNvGraphicFramePr>
              <a:graphicFrameLocks noChangeAspect="1"/>
            </p:cNvGraphicFramePr>
            <p:nvPr/>
          </p:nvGraphicFramePr>
          <p:xfrm>
            <a:off x="1143" y="2410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6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410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60" name="Object 44"/>
            <p:cNvGraphicFramePr>
              <a:graphicFrameLocks noChangeAspect="1"/>
            </p:cNvGraphicFramePr>
            <p:nvPr/>
          </p:nvGraphicFramePr>
          <p:xfrm>
            <a:off x="1157" y="2050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7" name="Equation" r:id="rId9" imgW="203024" imgH="215713" progId="Equation.3">
                    <p:embed/>
                  </p:oleObj>
                </mc:Choice>
                <mc:Fallback>
                  <p:oleObj name="Equation" r:id="rId9" imgW="203024" imgH="2157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050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61" name="Line 45"/>
            <p:cNvSpPr>
              <a:spLocks noChangeShapeType="1"/>
            </p:cNvSpPr>
            <p:nvPr/>
          </p:nvSpPr>
          <p:spPr bwMode="auto">
            <a:xfrm flipH="1">
              <a:off x="936" y="2744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2862" name="Object 46"/>
            <p:cNvGraphicFramePr>
              <a:graphicFrameLocks noChangeAspect="1"/>
            </p:cNvGraphicFramePr>
            <p:nvPr/>
          </p:nvGraphicFramePr>
          <p:xfrm>
            <a:off x="1026" y="2825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8" name="Equation" r:id="rId11" imgW="190500" imgH="228600" progId="Equation.3">
                    <p:embed/>
                  </p:oleObj>
                </mc:Choice>
                <mc:Fallback>
                  <p:oleObj name="Equation" r:id="rId11" imgW="190500" imgH="228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25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3" name="Object 47"/>
          <p:cNvGraphicFramePr>
            <a:graphicFrameLocks noChangeAspect="1"/>
          </p:cNvGraphicFramePr>
          <p:nvPr/>
        </p:nvGraphicFramePr>
        <p:xfrm>
          <a:off x="2087563" y="2182813"/>
          <a:ext cx="10541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9" name="Equation" r:id="rId13" imgW="139639" imgH="101556" progId="Equation.3">
                  <p:embed/>
                </p:oleObj>
              </mc:Choice>
              <mc:Fallback>
                <p:oleObj name="Equation" r:id="rId13" imgW="139639" imgH="10155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82813"/>
                        <a:ext cx="10541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96"/>
          <p:cNvSpPr>
            <a:spLocks noChangeShapeType="1"/>
          </p:cNvSpPr>
          <p:nvPr/>
        </p:nvSpPr>
        <p:spPr bwMode="auto">
          <a:xfrm>
            <a:off x="5464175" y="286385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5" name="Object 98"/>
          <p:cNvGraphicFramePr>
            <a:graphicFrameLocks noChangeAspect="1"/>
          </p:cNvGraphicFramePr>
          <p:nvPr/>
        </p:nvGraphicFramePr>
        <p:xfrm>
          <a:off x="8788400" y="2889250"/>
          <a:ext cx="1555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0" name="Equation" r:id="rId15" imgW="88746" imgH="152136" progId="Equation.3">
                  <p:embed/>
                </p:oleObj>
              </mc:Choice>
              <mc:Fallback>
                <p:oleObj name="Equation" r:id="rId15" imgW="88746" imgH="152136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400" y="2889250"/>
                        <a:ext cx="1555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Freeform 99"/>
          <p:cNvSpPr>
            <a:spLocks/>
          </p:cNvSpPr>
          <p:nvPr/>
        </p:nvSpPr>
        <p:spPr bwMode="auto">
          <a:xfrm>
            <a:off x="6065838" y="1712913"/>
            <a:ext cx="1881187" cy="1123950"/>
          </a:xfrm>
          <a:custGeom>
            <a:avLst/>
            <a:gdLst>
              <a:gd name="T0" fmla="*/ 0 w 1411"/>
              <a:gd name="T1" fmla="*/ 2147483647 h 826"/>
              <a:gd name="T2" fmla="*/ 0 w 1411"/>
              <a:gd name="T3" fmla="*/ 0 h 826"/>
              <a:gd name="T4" fmla="*/ 2147483647 w 1411"/>
              <a:gd name="T5" fmla="*/ 0 h 8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11" h="826">
                <a:moveTo>
                  <a:pt x="0" y="826"/>
                </a:moveTo>
                <a:lnTo>
                  <a:pt x="0" y="0"/>
                </a:lnTo>
                <a:lnTo>
                  <a:pt x="141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7" name="Object 100"/>
          <p:cNvGraphicFramePr>
            <a:graphicFrameLocks noChangeAspect="1"/>
          </p:cNvGraphicFramePr>
          <p:nvPr/>
        </p:nvGraphicFramePr>
        <p:xfrm>
          <a:off x="6119813" y="2808288"/>
          <a:ext cx="2444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1" name="Equation" r:id="rId17" imgW="139700" imgH="228600" progId="Equation.3">
                  <p:embed/>
                </p:oleObj>
              </mc:Choice>
              <mc:Fallback>
                <p:oleObj name="Equation" r:id="rId17" imgW="139700" imgH="2286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2808288"/>
                        <a:ext cx="2444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8" name="Group 107"/>
          <p:cNvGrpSpPr>
            <a:grpSpLocks/>
          </p:cNvGrpSpPr>
          <p:nvPr/>
        </p:nvGrpSpPr>
        <p:grpSpPr bwMode="auto">
          <a:xfrm>
            <a:off x="2774950" y="971550"/>
            <a:ext cx="3121025" cy="3751263"/>
            <a:chOff x="1863" y="622"/>
            <a:chExt cx="1966" cy="2363"/>
          </a:xfrm>
        </p:grpSpPr>
        <p:grpSp>
          <p:nvGrpSpPr>
            <p:cNvPr id="32801" name="Group 49"/>
            <p:cNvGrpSpPr>
              <a:grpSpLocks/>
            </p:cNvGrpSpPr>
            <p:nvPr/>
          </p:nvGrpSpPr>
          <p:grpSpPr bwMode="auto">
            <a:xfrm>
              <a:off x="2029" y="1104"/>
              <a:ext cx="325" cy="384"/>
              <a:chOff x="547" y="2109"/>
              <a:chExt cx="853" cy="571"/>
            </a:xfrm>
          </p:grpSpPr>
          <p:sp>
            <p:nvSpPr>
              <p:cNvPr id="32836" name="Oval 50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7" name="Oval 51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8" name="Oval 52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9" name="Oval 53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40" name="Oval 54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41" name="Oval 55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42" name="Oval 56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802" name="Rectangle 57"/>
            <p:cNvSpPr>
              <a:spLocks noChangeArrowheads="1"/>
            </p:cNvSpPr>
            <p:nvPr/>
          </p:nvSpPr>
          <p:spPr bwMode="auto">
            <a:xfrm>
              <a:off x="2179" y="1004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03" name="Rectangle 60"/>
            <p:cNvSpPr>
              <a:spLocks noChangeArrowheads="1"/>
            </p:cNvSpPr>
            <p:nvPr/>
          </p:nvSpPr>
          <p:spPr bwMode="auto">
            <a:xfrm>
              <a:off x="2800" y="1004"/>
              <a:ext cx="27" cy="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04" name="Rectangle 61"/>
            <p:cNvSpPr>
              <a:spLocks noChangeArrowheads="1"/>
            </p:cNvSpPr>
            <p:nvPr/>
          </p:nvSpPr>
          <p:spPr bwMode="auto">
            <a:xfrm>
              <a:off x="2805" y="1430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05" name="Rectangle 62"/>
            <p:cNvSpPr>
              <a:spLocks noChangeArrowheads="1"/>
            </p:cNvSpPr>
            <p:nvPr/>
          </p:nvSpPr>
          <p:spPr bwMode="auto">
            <a:xfrm>
              <a:off x="2179" y="1483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06" name="Line 63"/>
            <p:cNvSpPr>
              <a:spLocks noChangeShapeType="1"/>
            </p:cNvSpPr>
            <p:nvPr/>
          </p:nvSpPr>
          <p:spPr bwMode="auto">
            <a:xfrm>
              <a:off x="2183" y="1608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64"/>
            <p:cNvSpPr>
              <a:spLocks noChangeShapeType="1"/>
            </p:cNvSpPr>
            <p:nvPr/>
          </p:nvSpPr>
          <p:spPr bwMode="auto">
            <a:xfrm>
              <a:off x="2175" y="997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Rectangle 65"/>
            <p:cNvSpPr>
              <a:spLocks noChangeArrowheads="1"/>
            </p:cNvSpPr>
            <p:nvPr/>
          </p:nvSpPr>
          <p:spPr bwMode="auto">
            <a:xfrm>
              <a:off x="2492" y="1607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09" name="Rectangle 66"/>
            <p:cNvSpPr>
              <a:spLocks noChangeArrowheads="1"/>
            </p:cNvSpPr>
            <p:nvPr/>
          </p:nvSpPr>
          <p:spPr bwMode="auto">
            <a:xfrm>
              <a:off x="2474" y="759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32810" name="Object 68"/>
            <p:cNvGraphicFramePr>
              <a:graphicFrameLocks noChangeAspect="1"/>
            </p:cNvGraphicFramePr>
            <p:nvPr/>
          </p:nvGraphicFramePr>
          <p:xfrm>
            <a:off x="1863" y="1190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2" name="Equation" r:id="rId19" imgW="177569" imgH="215619" progId="Equation.3">
                    <p:embed/>
                  </p:oleObj>
                </mc:Choice>
                <mc:Fallback>
                  <p:oleObj name="Equation" r:id="rId19" imgW="177569" imgH="21561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1190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Rectangle 69" descr="Wide upward diagonal"/>
            <p:cNvSpPr>
              <a:spLocks noChangeArrowheads="1"/>
            </p:cNvSpPr>
            <p:nvPr/>
          </p:nvSpPr>
          <p:spPr bwMode="auto">
            <a:xfrm>
              <a:off x="2152" y="645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12" name="Line 70"/>
            <p:cNvSpPr>
              <a:spLocks noChangeShapeType="1"/>
            </p:cNvSpPr>
            <p:nvPr/>
          </p:nvSpPr>
          <p:spPr bwMode="auto">
            <a:xfrm>
              <a:off x="2502" y="1692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13" name="Group 72"/>
            <p:cNvGrpSpPr>
              <a:grpSpLocks/>
            </p:cNvGrpSpPr>
            <p:nvPr/>
          </p:nvGrpSpPr>
          <p:grpSpPr bwMode="auto">
            <a:xfrm>
              <a:off x="2346" y="1816"/>
              <a:ext cx="303" cy="353"/>
              <a:chOff x="547" y="2109"/>
              <a:chExt cx="853" cy="571"/>
            </a:xfrm>
          </p:grpSpPr>
          <p:sp>
            <p:nvSpPr>
              <p:cNvPr id="32829" name="Oval 73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0" name="Oval 74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1" name="Oval 75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2" name="Oval 76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3" name="Oval 77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4" name="Oval 78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2835" name="Oval 79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2814" name="Rectangle 80"/>
            <p:cNvSpPr>
              <a:spLocks noChangeArrowheads="1"/>
            </p:cNvSpPr>
            <p:nvPr/>
          </p:nvSpPr>
          <p:spPr bwMode="auto">
            <a:xfrm>
              <a:off x="2492" y="1731"/>
              <a:ext cx="17" cy="11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15" name="Rectangle 81"/>
            <p:cNvSpPr>
              <a:spLocks noChangeArrowheads="1"/>
            </p:cNvSpPr>
            <p:nvPr/>
          </p:nvSpPr>
          <p:spPr bwMode="auto">
            <a:xfrm>
              <a:off x="2489" y="2147"/>
              <a:ext cx="18" cy="11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16" name="Rectangle 84"/>
            <p:cNvSpPr>
              <a:spLocks noChangeArrowheads="1"/>
            </p:cNvSpPr>
            <p:nvPr/>
          </p:nvSpPr>
          <p:spPr bwMode="auto">
            <a:xfrm>
              <a:off x="2489" y="2258"/>
              <a:ext cx="17" cy="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17" name="Rectangle 85"/>
            <p:cNvSpPr>
              <a:spLocks noChangeArrowheads="1"/>
            </p:cNvSpPr>
            <p:nvPr/>
          </p:nvSpPr>
          <p:spPr bwMode="auto">
            <a:xfrm>
              <a:off x="2482" y="2523"/>
              <a:ext cx="12" cy="13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32818" name="Object 87"/>
            <p:cNvGraphicFramePr>
              <a:graphicFrameLocks noChangeAspect="1"/>
            </p:cNvGraphicFramePr>
            <p:nvPr/>
          </p:nvGraphicFramePr>
          <p:xfrm>
            <a:off x="2708" y="2005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3" name="Equation" r:id="rId20" imgW="203024" imgH="215713" progId="Equation.3">
                    <p:embed/>
                  </p:oleObj>
                </mc:Choice>
                <mc:Fallback>
                  <p:oleObj name="Equation" r:id="rId20" imgW="203024" imgH="215713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2005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9" name="Line 88"/>
            <p:cNvSpPr>
              <a:spLocks noChangeShapeType="1"/>
            </p:cNvSpPr>
            <p:nvPr/>
          </p:nvSpPr>
          <p:spPr bwMode="auto">
            <a:xfrm flipH="1">
              <a:off x="2487" y="2699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2820" name="Object 89"/>
            <p:cNvGraphicFramePr>
              <a:graphicFrameLocks noChangeAspect="1"/>
            </p:cNvGraphicFramePr>
            <p:nvPr/>
          </p:nvGraphicFramePr>
          <p:xfrm>
            <a:off x="2577" y="2780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4" name="Equation" r:id="rId21" imgW="190500" imgH="228600" progId="Equation.3">
                    <p:embed/>
                  </p:oleObj>
                </mc:Choice>
                <mc:Fallback>
                  <p:oleObj name="Equation" r:id="rId21" imgW="190500" imgH="22860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2780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1" name="Rectangle 90"/>
            <p:cNvSpPr>
              <a:spLocks noChangeArrowheads="1"/>
            </p:cNvSpPr>
            <p:nvPr/>
          </p:nvSpPr>
          <p:spPr bwMode="auto">
            <a:xfrm>
              <a:off x="2774" y="1210"/>
              <a:ext cx="77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22" name="Rectangle 91"/>
            <p:cNvSpPr>
              <a:spLocks noChangeArrowheads="1"/>
            </p:cNvSpPr>
            <p:nvPr/>
          </p:nvSpPr>
          <p:spPr bwMode="auto">
            <a:xfrm>
              <a:off x="2457" y="2333"/>
              <a:ext cx="77" cy="2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2823" name="Text Box 93"/>
            <p:cNvSpPr txBox="1">
              <a:spLocks noChangeArrowheads="1"/>
            </p:cNvSpPr>
            <p:nvPr/>
          </p:nvSpPr>
          <p:spPr bwMode="auto">
            <a:xfrm>
              <a:off x="2832" y="1226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solid bar</a:t>
              </a:r>
            </a:p>
          </p:txBody>
        </p:sp>
        <p:sp>
          <p:nvSpPr>
            <p:cNvPr id="32824" name="Text Box 94"/>
            <p:cNvSpPr txBox="1">
              <a:spLocks noChangeArrowheads="1"/>
            </p:cNvSpPr>
            <p:nvPr/>
          </p:nvSpPr>
          <p:spPr bwMode="auto">
            <a:xfrm>
              <a:off x="2592" y="2321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solid bar</a:t>
              </a:r>
            </a:p>
          </p:txBody>
        </p:sp>
        <p:sp>
          <p:nvSpPr>
            <p:cNvPr id="32825" name="Line 95"/>
            <p:cNvSpPr>
              <a:spLocks noChangeShapeType="1"/>
            </p:cNvSpPr>
            <p:nvPr/>
          </p:nvSpPr>
          <p:spPr bwMode="auto">
            <a:xfrm flipV="1">
              <a:off x="3523" y="700"/>
              <a:ext cx="0" cy="1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2826" name="Object 97"/>
            <p:cNvGraphicFramePr>
              <a:graphicFrameLocks noChangeAspect="1"/>
            </p:cNvGraphicFramePr>
            <p:nvPr/>
          </p:nvGraphicFramePr>
          <p:xfrm>
            <a:off x="3139" y="622"/>
            <a:ext cx="33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5" name="Equation" r:id="rId22" imgW="304536" imgH="203024" progId="Equation.3">
                    <p:embed/>
                  </p:oleObj>
                </mc:Choice>
                <mc:Fallback>
                  <p:oleObj name="Equation" r:id="rId22" imgW="304536" imgH="203024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622"/>
                          <a:ext cx="33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7" name="Object 101"/>
            <p:cNvGraphicFramePr>
              <a:graphicFrameLocks noChangeAspect="1"/>
            </p:cNvGraphicFramePr>
            <p:nvPr/>
          </p:nvGraphicFramePr>
          <p:xfrm>
            <a:off x="3222" y="932"/>
            <a:ext cx="21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6" name="Equation" r:id="rId24" imgW="190500" imgH="228600" progId="Equation.3">
                    <p:embed/>
                  </p:oleObj>
                </mc:Choice>
                <mc:Fallback>
                  <p:oleObj name="Equation" r:id="rId24" imgW="190500" imgH="2286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932"/>
                          <a:ext cx="21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8" name="Line 102"/>
            <p:cNvSpPr>
              <a:spLocks noChangeShapeType="1"/>
            </p:cNvSpPr>
            <p:nvPr/>
          </p:nvSpPr>
          <p:spPr bwMode="auto">
            <a:xfrm flipH="1">
              <a:off x="3531" y="1079"/>
              <a:ext cx="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9" name="Line 103"/>
          <p:cNvSpPr>
            <a:spLocks noChangeShapeType="1"/>
          </p:cNvSpPr>
          <p:nvPr/>
        </p:nvSpPr>
        <p:spPr bwMode="auto">
          <a:xfrm>
            <a:off x="7956550" y="1201738"/>
            <a:ext cx="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04"/>
          <p:cNvSpPr>
            <a:spLocks noChangeShapeType="1"/>
          </p:cNvSpPr>
          <p:nvPr/>
        </p:nvSpPr>
        <p:spPr bwMode="auto">
          <a:xfrm>
            <a:off x="7956550" y="1706563"/>
            <a:ext cx="0" cy="1173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81" name="Object 105"/>
          <p:cNvGraphicFramePr>
            <a:graphicFrameLocks noChangeAspect="1"/>
          </p:cNvGraphicFramePr>
          <p:nvPr/>
        </p:nvGraphicFramePr>
        <p:xfrm>
          <a:off x="7567613" y="763588"/>
          <a:ext cx="3349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7" name="Equation" r:id="rId26" imgW="190500" imgH="228600" progId="Equation.3">
                  <p:embed/>
                </p:oleObj>
              </mc:Choice>
              <mc:Fallback>
                <p:oleObj name="Equation" r:id="rId26" imgW="190500" imgH="2286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763588"/>
                        <a:ext cx="3349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06"/>
          <p:cNvSpPr txBox="1">
            <a:spLocks noChangeArrowheads="1"/>
          </p:cNvSpPr>
          <p:nvPr/>
        </p:nvSpPr>
        <p:spPr bwMode="auto">
          <a:xfrm>
            <a:off x="7893050" y="82232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Off</a:t>
            </a:r>
          </a:p>
        </p:txBody>
      </p:sp>
      <p:sp>
        <p:nvSpPr>
          <p:cNvPr id="32783" name="Line 109"/>
          <p:cNvSpPr>
            <a:spLocks noChangeShapeType="1"/>
          </p:cNvSpPr>
          <p:nvPr/>
        </p:nvSpPr>
        <p:spPr bwMode="auto">
          <a:xfrm flipV="1">
            <a:off x="5421313" y="3406775"/>
            <a:ext cx="0" cy="190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10"/>
          <p:cNvSpPr>
            <a:spLocks noChangeShapeType="1"/>
          </p:cNvSpPr>
          <p:nvPr/>
        </p:nvSpPr>
        <p:spPr bwMode="auto">
          <a:xfrm>
            <a:off x="5294313" y="51593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85" name="Object 111"/>
          <p:cNvGraphicFramePr>
            <a:graphicFrameLocks noChangeAspect="1"/>
          </p:cNvGraphicFramePr>
          <p:nvPr/>
        </p:nvGraphicFramePr>
        <p:xfrm>
          <a:off x="8577263" y="5211763"/>
          <a:ext cx="1555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8" name="Equation" r:id="rId27" imgW="88746" imgH="152136" progId="Equation.3">
                  <p:embed/>
                </p:oleObj>
              </mc:Choice>
              <mc:Fallback>
                <p:oleObj name="Equation" r:id="rId27" imgW="88746" imgH="152136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263" y="5211763"/>
                        <a:ext cx="1555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Line 112"/>
          <p:cNvSpPr>
            <a:spLocks noChangeShapeType="1"/>
          </p:cNvSpPr>
          <p:nvPr/>
        </p:nvSpPr>
        <p:spPr bwMode="auto">
          <a:xfrm>
            <a:off x="5883275" y="4649788"/>
            <a:ext cx="0" cy="522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113"/>
          <p:cNvSpPr>
            <a:spLocks/>
          </p:cNvSpPr>
          <p:nvPr/>
        </p:nvSpPr>
        <p:spPr bwMode="auto">
          <a:xfrm>
            <a:off x="5881688" y="3373438"/>
            <a:ext cx="2047875" cy="1262062"/>
          </a:xfrm>
          <a:custGeom>
            <a:avLst/>
            <a:gdLst>
              <a:gd name="T0" fmla="*/ 0 w 1459"/>
              <a:gd name="T1" fmla="*/ 2147483647 h 1180"/>
              <a:gd name="T2" fmla="*/ 2147483647 w 1459"/>
              <a:gd name="T3" fmla="*/ 2147483647 h 1180"/>
              <a:gd name="T4" fmla="*/ 2147483647 w 1459"/>
              <a:gd name="T5" fmla="*/ 2147483647 h 1180"/>
              <a:gd name="T6" fmla="*/ 2147483647 w 1459"/>
              <a:gd name="T7" fmla="*/ 2147483647 h 1180"/>
              <a:gd name="T8" fmla="*/ 2147483647 w 1459"/>
              <a:gd name="T9" fmla="*/ 2147483647 h 1180"/>
              <a:gd name="T10" fmla="*/ 2147483647 w 1459"/>
              <a:gd name="T11" fmla="*/ 0 h 11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9" h="1180">
                <a:moveTo>
                  <a:pt x="0" y="1180"/>
                </a:moveTo>
                <a:cubicBezTo>
                  <a:pt x="10" y="1121"/>
                  <a:pt x="21" y="1062"/>
                  <a:pt x="48" y="998"/>
                </a:cubicBezTo>
                <a:cubicBezTo>
                  <a:pt x="75" y="934"/>
                  <a:pt x="118" y="855"/>
                  <a:pt x="163" y="796"/>
                </a:cubicBezTo>
                <a:cubicBezTo>
                  <a:pt x="208" y="737"/>
                  <a:pt x="186" y="729"/>
                  <a:pt x="317" y="643"/>
                </a:cubicBezTo>
                <a:cubicBezTo>
                  <a:pt x="448" y="557"/>
                  <a:pt x="761" y="385"/>
                  <a:pt x="951" y="278"/>
                </a:cubicBezTo>
                <a:cubicBezTo>
                  <a:pt x="1141" y="171"/>
                  <a:pt x="1300" y="85"/>
                  <a:pt x="1459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88" name="Object 114"/>
          <p:cNvGraphicFramePr>
            <a:graphicFrameLocks noChangeAspect="1"/>
          </p:cNvGraphicFramePr>
          <p:nvPr/>
        </p:nvGraphicFramePr>
        <p:xfrm>
          <a:off x="5897563" y="3565525"/>
          <a:ext cx="7858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9" name="Equation" r:id="rId28" imgW="583693" imgH="215713" progId="Equation.3">
                  <p:embed/>
                </p:oleObj>
              </mc:Choice>
              <mc:Fallback>
                <p:oleObj name="Equation" r:id="rId28" imgW="583693" imgH="215713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565525"/>
                        <a:ext cx="78581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Freeform 115"/>
          <p:cNvSpPr>
            <a:spLocks/>
          </p:cNvSpPr>
          <p:nvPr/>
        </p:nvSpPr>
        <p:spPr bwMode="auto">
          <a:xfrm>
            <a:off x="5964238" y="3916363"/>
            <a:ext cx="58737" cy="354012"/>
          </a:xfrm>
          <a:custGeom>
            <a:avLst/>
            <a:gdLst>
              <a:gd name="T0" fmla="*/ 2147483647 w 44"/>
              <a:gd name="T1" fmla="*/ 0 h 259"/>
              <a:gd name="T2" fmla="*/ 2147483647 w 44"/>
              <a:gd name="T3" fmla="*/ 2147483647 h 259"/>
              <a:gd name="T4" fmla="*/ 2147483647 w 44"/>
              <a:gd name="T5" fmla="*/ 2147483647 h 2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" h="259">
                <a:moveTo>
                  <a:pt x="15" y="0"/>
                </a:moveTo>
                <a:cubicBezTo>
                  <a:pt x="7" y="60"/>
                  <a:pt x="0" y="120"/>
                  <a:pt x="5" y="163"/>
                </a:cubicBezTo>
                <a:cubicBezTo>
                  <a:pt x="10" y="206"/>
                  <a:pt x="27" y="232"/>
                  <a:pt x="44" y="2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90" name="Object 116"/>
          <p:cNvGraphicFramePr>
            <a:graphicFrameLocks noChangeAspect="1"/>
          </p:cNvGraphicFramePr>
          <p:nvPr/>
        </p:nvGraphicFramePr>
        <p:xfrm>
          <a:off x="7199313" y="4038600"/>
          <a:ext cx="2555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0" name="Equation" r:id="rId30" imgW="190335" imgH="215713" progId="Equation.3">
                  <p:embed/>
                </p:oleObj>
              </mc:Choice>
              <mc:Fallback>
                <p:oleObj name="Equation" r:id="rId30" imgW="190335" imgH="215713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4038600"/>
                        <a:ext cx="2555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Freeform 117"/>
          <p:cNvSpPr>
            <a:spLocks/>
          </p:cNvSpPr>
          <p:nvPr/>
        </p:nvSpPr>
        <p:spPr bwMode="auto">
          <a:xfrm>
            <a:off x="7081838" y="3840163"/>
            <a:ext cx="473075" cy="182562"/>
          </a:xfrm>
          <a:custGeom>
            <a:avLst/>
            <a:gdLst>
              <a:gd name="T0" fmla="*/ 2147483647 w 355"/>
              <a:gd name="T1" fmla="*/ 2147483647 h 134"/>
              <a:gd name="T2" fmla="*/ 2147483647 w 355"/>
              <a:gd name="T3" fmla="*/ 2147483647 h 134"/>
              <a:gd name="T4" fmla="*/ 0 w 355"/>
              <a:gd name="T5" fmla="*/ 0 h 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" h="134">
                <a:moveTo>
                  <a:pt x="355" y="106"/>
                </a:moveTo>
                <a:cubicBezTo>
                  <a:pt x="307" y="120"/>
                  <a:pt x="260" y="134"/>
                  <a:pt x="201" y="116"/>
                </a:cubicBezTo>
                <a:cubicBezTo>
                  <a:pt x="142" y="98"/>
                  <a:pt x="71" y="4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92" name="Object 118"/>
          <p:cNvGraphicFramePr>
            <a:graphicFrameLocks noChangeAspect="1"/>
          </p:cNvGraphicFramePr>
          <p:nvPr/>
        </p:nvGraphicFramePr>
        <p:xfrm>
          <a:off x="5994400" y="4564063"/>
          <a:ext cx="571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1" name="Equation" r:id="rId32" imgW="469696" imgH="431613" progId="Equation.3">
                  <p:embed/>
                </p:oleObj>
              </mc:Choice>
              <mc:Fallback>
                <p:oleObj name="Equation" r:id="rId32" imgW="469696" imgH="431613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564063"/>
                        <a:ext cx="5715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119"/>
          <p:cNvGraphicFramePr>
            <a:graphicFrameLocks noChangeAspect="1"/>
          </p:cNvGraphicFramePr>
          <p:nvPr/>
        </p:nvGraphicFramePr>
        <p:xfrm>
          <a:off x="4776788" y="3422650"/>
          <a:ext cx="5143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2" name="Equation" r:id="rId34" imgW="291973" imgH="203112" progId="Equation.3">
                  <p:embed/>
                </p:oleObj>
              </mc:Choice>
              <mc:Fallback>
                <p:oleObj name="Equation" r:id="rId34" imgW="291973" imgH="203112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3422650"/>
                        <a:ext cx="5143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Line 120"/>
          <p:cNvSpPr>
            <a:spLocks noChangeShapeType="1"/>
          </p:cNvSpPr>
          <p:nvPr/>
        </p:nvSpPr>
        <p:spPr bwMode="auto">
          <a:xfrm>
            <a:off x="7940675" y="3382963"/>
            <a:ext cx="0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95" name="Object 121"/>
          <p:cNvGraphicFramePr>
            <a:graphicFrameLocks noChangeAspect="1"/>
          </p:cNvGraphicFramePr>
          <p:nvPr/>
        </p:nvGraphicFramePr>
        <p:xfrm>
          <a:off x="8112125" y="3373438"/>
          <a:ext cx="2936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3" name="Equation" r:id="rId36" imgW="241195" imgH="431613" progId="Equation.3">
                  <p:embed/>
                </p:oleObj>
              </mc:Choice>
              <mc:Fallback>
                <p:oleObj name="Equation" r:id="rId36" imgW="241195" imgH="431613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3373438"/>
                        <a:ext cx="2936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Freeform 122"/>
          <p:cNvSpPr>
            <a:spLocks/>
          </p:cNvSpPr>
          <p:nvPr/>
        </p:nvSpPr>
        <p:spPr bwMode="auto">
          <a:xfrm>
            <a:off x="7956550" y="4067175"/>
            <a:ext cx="715963" cy="366713"/>
          </a:xfrm>
          <a:custGeom>
            <a:avLst/>
            <a:gdLst>
              <a:gd name="T0" fmla="*/ 0 w 451"/>
              <a:gd name="T1" fmla="*/ 0 h 231"/>
              <a:gd name="T2" fmla="*/ 2147483647 w 451"/>
              <a:gd name="T3" fmla="*/ 2147483647 h 231"/>
              <a:gd name="T4" fmla="*/ 2147483647 w 451"/>
              <a:gd name="T5" fmla="*/ 2147483647 h 231"/>
              <a:gd name="T6" fmla="*/ 2147483647 w 451"/>
              <a:gd name="T7" fmla="*/ 2147483647 h 231"/>
              <a:gd name="T8" fmla="*/ 2147483647 w 451"/>
              <a:gd name="T9" fmla="*/ 2147483647 h 231"/>
              <a:gd name="T10" fmla="*/ 2147483647 w 451"/>
              <a:gd name="T11" fmla="*/ 2147483647 h 2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1" h="231">
                <a:moveTo>
                  <a:pt x="0" y="0"/>
                </a:moveTo>
                <a:cubicBezTo>
                  <a:pt x="3" y="28"/>
                  <a:pt x="6" y="56"/>
                  <a:pt x="19" y="77"/>
                </a:cubicBezTo>
                <a:cubicBezTo>
                  <a:pt x="32" y="98"/>
                  <a:pt x="47" y="107"/>
                  <a:pt x="76" y="125"/>
                </a:cubicBezTo>
                <a:cubicBezTo>
                  <a:pt x="105" y="143"/>
                  <a:pt x="149" y="167"/>
                  <a:pt x="192" y="183"/>
                </a:cubicBezTo>
                <a:cubicBezTo>
                  <a:pt x="235" y="199"/>
                  <a:pt x="293" y="213"/>
                  <a:pt x="336" y="221"/>
                </a:cubicBezTo>
                <a:cubicBezTo>
                  <a:pt x="379" y="229"/>
                  <a:pt x="415" y="230"/>
                  <a:pt x="451" y="231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97" name="Object 123"/>
          <p:cNvGraphicFramePr>
            <a:graphicFrameLocks noChangeAspect="1"/>
          </p:cNvGraphicFramePr>
          <p:nvPr/>
        </p:nvGraphicFramePr>
        <p:xfrm>
          <a:off x="7807325" y="2849563"/>
          <a:ext cx="222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4" name="Equation" r:id="rId38" imgW="126780" imgH="215526" progId="Equation.3">
                  <p:embed/>
                </p:oleObj>
              </mc:Choice>
              <mc:Fallback>
                <p:oleObj name="Equation" r:id="rId38" imgW="126780" imgH="215526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325" y="2849563"/>
                        <a:ext cx="2222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8" name="Line 124"/>
          <p:cNvSpPr>
            <a:spLocks noChangeShapeType="1"/>
          </p:cNvSpPr>
          <p:nvPr/>
        </p:nvSpPr>
        <p:spPr bwMode="auto">
          <a:xfrm flipV="1">
            <a:off x="7910513" y="4435475"/>
            <a:ext cx="379412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Text Box 125"/>
          <p:cNvSpPr txBox="1">
            <a:spLocks noChangeArrowheads="1"/>
          </p:cNvSpPr>
          <p:nvPr/>
        </p:nvSpPr>
        <p:spPr bwMode="auto">
          <a:xfrm>
            <a:off x="6948488" y="4494213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Retarded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recovery</a:t>
            </a:r>
          </a:p>
        </p:txBody>
      </p:sp>
      <p:graphicFrame>
        <p:nvGraphicFramePr>
          <p:cNvPr id="32800" name="Object 126"/>
          <p:cNvGraphicFramePr>
            <a:graphicFrameLocks noChangeAspect="1"/>
          </p:cNvGraphicFramePr>
          <p:nvPr/>
        </p:nvGraphicFramePr>
        <p:xfrm>
          <a:off x="7991475" y="4646613"/>
          <a:ext cx="5286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5" name="Equation" r:id="rId40" imgW="393359" imgH="215713" progId="Equation.3">
                  <p:embed/>
                </p:oleObj>
              </mc:Choice>
              <mc:Fallback>
                <p:oleObj name="Equation" r:id="rId40" imgW="393359" imgH="215713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4646613"/>
                        <a:ext cx="52863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8FCE41-B198-4650-B536-D3EF367051C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grpSp>
        <p:nvGrpSpPr>
          <p:cNvPr id="33795" name="Group 22"/>
          <p:cNvGrpSpPr>
            <a:grpSpLocks/>
          </p:cNvGrpSpPr>
          <p:nvPr/>
        </p:nvGrpSpPr>
        <p:grpSpPr bwMode="auto">
          <a:xfrm>
            <a:off x="4137025" y="1058863"/>
            <a:ext cx="3956050" cy="2111375"/>
            <a:chOff x="2433" y="551"/>
            <a:chExt cx="2492" cy="1330"/>
          </a:xfrm>
        </p:grpSpPr>
        <p:sp>
          <p:nvSpPr>
            <p:cNvPr id="33846" name="Line 5"/>
            <p:cNvSpPr>
              <a:spLocks noChangeShapeType="1"/>
            </p:cNvSpPr>
            <p:nvPr/>
          </p:nvSpPr>
          <p:spPr bwMode="auto">
            <a:xfrm flipV="1">
              <a:off x="2839" y="572"/>
              <a:ext cx="0" cy="1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6"/>
            <p:cNvSpPr>
              <a:spLocks noChangeShapeType="1"/>
            </p:cNvSpPr>
            <p:nvPr/>
          </p:nvSpPr>
          <p:spPr bwMode="auto">
            <a:xfrm>
              <a:off x="2759" y="167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848" name="Object 7"/>
            <p:cNvGraphicFramePr>
              <a:graphicFrameLocks noChangeAspect="1"/>
            </p:cNvGraphicFramePr>
            <p:nvPr/>
          </p:nvGraphicFramePr>
          <p:xfrm>
            <a:off x="4827" y="1709"/>
            <a:ext cx="9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3" name="Equation" r:id="rId3" imgW="88746" imgH="152136" progId="Equation.3">
                    <p:embed/>
                  </p:oleObj>
                </mc:Choice>
                <mc:Fallback>
                  <p:oleObj name="Equation" r:id="rId3" imgW="88746" imgH="1521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" y="1709"/>
                          <a:ext cx="98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9" name="Line 8"/>
            <p:cNvSpPr>
              <a:spLocks noChangeShapeType="1"/>
            </p:cNvSpPr>
            <p:nvPr/>
          </p:nvSpPr>
          <p:spPr bwMode="auto">
            <a:xfrm>
              <a:off x="3130" y="1355"/>
              <a:ext cx="0" cy="32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Freeform 9"/>
            <p:cNvSpPr>
              <a:spLocks/>
            </p:cNvSpPr>
            <p:nvPr/>
          </p:nvSpPr>
          <p:spPr bwMode="auto">
            <a:xfrm>
              <a:off x="3129" y="551"/>
              <a:ext cx="1290" cy="795"/>
            </a:xfrm>
            <a:custGeom>
              <a:avLst/>
              <a:gdLst>
                <a:gd name="T0" fmla="*/ 0 w 1459"/>
                <a:gd name="T1" fmla="*/ 361 h 1180"/>
                <a:gd name="T2" fmla="*/ 33 w 1459"/>
                <a:gd name="T3" fmla="*/ 305 h 1180"/>
                <a:gd name="T4" fmla="*/ 112 w 1459"/>
                <a:gd name="T5" fmla="*/ 243 h 1180"/>
                <a:gd name="T6" fmla="*/ 219 w 1459"/>
                <a:gd name="T7" fmla="*/ 197 h 1180"/>
                <a:gd name="T8" fmla="*/ 658 w 1459"/>
                <a:gd name="T9" fmla="*/ 85 h 1180"/>
                <a:gd name="T10" fmla="*/ 1009 w 1459"/>
                <a:gd name="T11" fmla="*/ 0 h 1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9" h="1180">
                  <a:moveTo>
                    <a:pt x="0" y="1180"/>
                  </a:moveTo>
                  <a:cubicBezTo>
                    <a:pt x="10" y="1121"/>
                    <a:pt x="21" y="1062"/>
                    <a:pt x="48" y="998"/>
                  </a:cubicBezTo>
                  <a:cubicBezTo>
                    <a:pt x="75" y="934"/>
                    <a:pt x="118" y="855"/>
                    <a:pt x="163" y="796"/>
                  </a:cubicBezTo>
                  <a:cubicBezTo>
                    <a:pt x="208" y="737"/>
                    <a:pt x="186" y="729"/>
                    <a:pt x="317" y="643"/>
                  </a:cubicBezTo>
                  <a:cubicBezTo>
                    <a:pt x="448" y="557"/>
                    <a:pt x="761" y="385"/>
                    <a:pt x="951" y="278"/>
                  </a:cubicBezTo>
                  <a:cubicBezTo>
                    <a:pt x="1141" y="171"/>
                    <a:pt x="1300" y="85"/>
                    <a:pt x="145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851" name="Object 10"/>
            <p:cNvGraphicFramePr>
              <a:graphicFrameLocks noChangeAspect="1"/>
            </p:cNvGraphicFramePr>
            <p:nvPr/>
          </p:nvGraphicFramePr>
          <p:xfrm>
            <a:off x="3139" y="672"/>
            <a:ext cx="49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4" name="Equation" r:id="rId5" imgW="583693" imgH="215713" progId="Equation.3">
                    <p:embed/>
                  </p:oleObj>
                </mc:Choice>
                <mc:Fallback>
                  <p:oleObj name="Equation" r:id="rId5" imgW="583693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672"/>
                          <a:ext cx="495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2" name="Freeform 11"/>
            <p:cNvSpPr>
              <a:spLocks/>
            </p:cNvSpPr>
            <p:nvPr/>
          </p:nvSpPr>
          <p:spPr bwMode="auto">
            <a:xfrm>
              <a:off x="3181" y="893"/>
              <a:ext cx="37" cy="223"/>
            </a:xfrm>
            <a:custGeom>
              <a:avLst/>
              <a:gdLst>
                <a:gd name="T0" fmla="*/ 9 w 44"/>
                <a:gd name="T1" fmla="*/ 0 h 259"/>
                <a:gd name="T2" fmla="*/ 3 w 44"/>
                <a:gd name="T3" fmla="*/ 104 h 259"/>
                <a:gd name="T4" fmla="*/ 26 w 44"/>
                <a:gd name="T5" fmla="*/ 165 h 2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" h="259">
                  <a:moveTo>
                    <a:pt x="15" y="0"/>
                  </a:moveTo>
                  <a:cubicBezTo>
                    <a:pt x="7" y="60"/>
                    <a:pt x="0" y="120"/>
                    <a:pt x="5" y="163"/>
                  </a:cubicBezTo>
                  <a:cubicBezTo>
                    <a:pt x="10" y="206"/>
                    <a:pt x="27" y="232"/>
                    <a:pt x="44" y="2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853" name="Object 12"/>
            <p:cNvGraphicFramePr>
              <a:graphicFrameLocks noChangeAspect="1"/>
            </p:cNvGraphicFramePr>
            <p:nvPr/>
          </p:nvGraphicFramePr>
          <p:xfrm>
            <a:off x="3959" y="970"/>
            <a:ext cx="16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5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970"/>
                          <a:ext cx="16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4" name="Freeform 13"/>
            <p:cNvSpPr>
              <a:spLocks/>
            </p:cNvSpPr>
            <p:nvPr/>
          </p:nvSpPr>
          <p:spPr bwMode="auto">
            <a:xfrm>
              <a:off x="3885" y="845"/>
              <a:ext cx="298" cy="115"/>
            </a:xfrm>
            <a:custGeom>
              <a:avLst/>
              <a:gdLst>
                <a:gd name="T0" fmla="*/ 210 w 355"/>
                <a:gd name="T1" fmla="*/ 67 h 134"/>
                <a:gd name="T2" fmla="*/ 119 w 355"/>
                <a:gd name="T3" fmla="*/ 74 h 134"/>
                <a:gd name="T4" fmla="*/ 0 w 355"/>
                <a:gd name="T5" fmla="*/ 0 h 1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" h="134">
                  <a:moveTo>
                    <a:pt x="355" y="106"/>
                  </a:moveTo>
                  <a:cubicBezTo>
                    <a:pt x="307" y="120"/>
                    <a:pt x="260" y="134"/>
                    <a:pt x="201" y="116"/>
                  </a:cubicBezTo>
                  <a:cubicBezTo>
                    <a:pt x="142" y="98"/>
                    <a:pt x="71" y="4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855" name="Object 14"/>
            <p:cNvGraphicFramePr>
              <a:graphicFrameLocks noChangeAspect="1"/>
            </p:cNvGraphicFramePr>
            <p:nvPr/>
          </p:nvGraphicFramePr>
          <p:xfrm>
            <a:off x="3200" y="1301"/>
            <a:ext cx="36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6" name="Equation" r:id="rId9" imgW="469696" imgH="431613" progId="Equation.3">
                    <p:embed/>
                  </p:oleObj>
                </mc:Choice>
                <mc:Fallback>
                  <p:oleObj name="Equation" r:id="rId9" imgW="469696" imgH="4316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1301"/>
                          <a:ext cx="36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6" name="Object 15"/>
            <p:cNvGraphicFramePr>
              <a:graphicFrameLocks noChangeAspect="1"/>
            </p:cNvGraphicFramePr>
            <p:nvPr/>
          </p:nvGraphicFramePr>
          <p:xfrm>
            <a:off x="2433" y="582"/>
            <a:ext cx="32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7" name="Equation" r:id="rId11" imgW="291973" imgH="203112" progId="Equation.3">
                    <p:embed/>
                  </p:oleObj>
                </mc:Choice>
                <mc:Fallback>
                  <p:oleObj name="Equation" r:id="rId11" imgW="291973" imgH="20311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582"/>
                          <a:ext cx="324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7" name="Line 16"/>
            <p:cNvSpPr>
              <a:spLocks noChangeShapeType="1"/>
            </p:cNvSpPr>
            <p:nvPr/>
          </p:nvSpPr>
          <p:spPr bwMode="auto">
            <a:xfrm>
              <a:off x="4426" y="557"/>
              <a:ext cx="0" cy="4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858" name="Object 17"/>
            <p:cNvGraphicFramePr>
              <a:graphicFrameLocks noChangeAspect="1"/>
            </p:cNvGraphicFramePr>
            <p:nvPr/>
          </p:nvGraphicFramePr>
          <p:xfrm>
            <a:off x="4534" y="551"/>
            <a:ext cx="18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8" name="Equation" r:id="rId13" imgW="241195" imgH="431613" progId="Equation.3">
                    <p:embed/>
                  </p:oleObj>
                </mc:Choice>
                <mc:Fallback>
                  <p:oleObj name="Equation" r:id="rId13" imgW="241195" imgH="4316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551"/>
                          <a:ext cx="18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9" name="Freeform 18"/>
            <p:cNvSpPr>
              <a:spLocks/>
            </p:cNvSpPr>
            <p:nvPr/>
          </p:nvSpPr>
          <p:spPr bwMode="auto">
            <a:xfrm>
              <a:off x="4436" y="988"/>
              <a:ext cx="451" cy="231"/>
            </a:xfrm>
            <a:custGeom>
              <a:avLst/>
              <a:gdLst>
                <a:gd name="T0" fmla="*/ 0 w 451"/>
                <a:gd name="T1" fmla="*/ 0 h 231"/>
                <a:gd name="T2" fmla="*/ 19 w 451"/>
                <a:gd name="T3" fmla="*/ 77 h 231"/>
                <a:gd name="T4" fmla="*/ 76 w 451"/>
                <a:gd name="T5" fmla="*/ 125 h 231"/>
                <a:gd name="T6" fmla="*/ 192 w 451"/>
                <a:gd name="T7" fmla="*/ 183 h 231"/>
                <a:gd name="T8" fmla="*/ 336 w 451"/>
                <a:gd name="T9" fmla="*/ 221 h 231"/>
                <a:gd name="T10" fmla="*/ 451 w 451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1" h="231">
                  <a:moveTo>
                    <a:pt x="0" y="0"/>
                  </a:moveTo>
                  <a:cubicBezTo>
                    <a:pt x="3" y="28"/>
                    <a:pt x="6" y="56"/>
                    <a:pt x="19" y="77"/>
                  </a:cubicBezTo>
                  <a:cubicBezTo>
                    <a:pt x="32" y="98"/>
                    <a:pt x="47" y="107"/>
                    <a:pt x="76" y="125"/>
                  </a:cubicBezTo>
                  <a:cubicBezTo>
                    <a:pt x="105" y="143"/>
                    <a:pt x="149" y="167"/>
                    <a:pt x="192" y="183"/>
                  </a:cubicBezTo>
                  <a:cubicBezTo>
                    <a:pt x="235" y="199"/>
                    <a:pt x="293" y="213"/>
                    <a:pt x="336" y="221"/>
                  </a:cubicBezTo>
                  <a:cubicBezTo>
                    <a:pt x="379" y="229"/>
                    <a:pt x="415" y="230"/>
                    <a:pt x="451" y="231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Line 19"/>
            <p:cNvSpPr>
              <a:spLocks noChangeShapeType="1"/>
            </p:cNvSpPr>
            <p:nvPr/>
          </p:nvSpPr>
          <p:spPr bwMode="auto">
            <a:xfrm flipV="1">
              <a:off x="4407" y="1220"/>
              <a:ext cx="23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Text Box 20"/>
            <p:cNvSpPr txBox="1">
              <a:spLocks noChangeArrowheads="1"/>
            </p:cNvSpPr>
            <p:nvPr/>
          </p:nvSpPr>
          <p:spPr bwMode="auto">
            <a:xfrm>
              <a:off x="3801" y="1257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Retarded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recovery</a:t>
              </a:r>
            </a:p>
          </p:txBody>
        </p:sp>
        <p:graphicFrame>
          <p:nvGraphicFramePr>
            <p:cNvPr id="33862" name="Object 21"/>
            <p:cNvGraphicFramePr>
              <a:graphicFrameLocks noChangeAspect="1"/>
            </p:cNvGraphicFramePr>
            <p:nvPr/>
          </p:nvGraphicFramePr>
          <p:xfrm>
            <a:off x="4458" y="1353"/>
            <a:ext cx="33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9" name="Equation" r:id="rId15" imgW="393359" imgH="215713" progId="Equation.3">
                    <p:embed/>
                  </p:oleObj>
                </mc:Choice>
                <mc:Fallback>
                  <p:oleObj name="Equation" r:id="rId15" imgW="393359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1353"/>
                          <a:ext cx="33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6" name="Text Box 23"/>
          <p:cNvSpPr txBox="1">
            <a:spLocks noChangeArrowheads="1"/>
          </p:cNvSpPr>
          <p:nvPr/>
        </p:nvSpPr>
        <p:spPr bwMode="auto">
          <a:xfrm>
            <a:off x="2919413" y="344488"/>
            <a:ext cx="292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BURGER’S MODEL</a:t>
            </a:r>
          </a:p>
        </p:txBody>
      </p:sp>
      <p:grpSp>
        <p:nvGrpSpPr>
          <p:cNvPr id="33797" name="Group 24"/>
          <p:cNvGrpSpPr>
            <a:grpSpLocks/>
          </p:cNvGrpSpPr>
          <p:nvPr/>
        </p:nvGrpSpPr>
        <p:grpSpPr bwMode="auto">
          <a:xfrm>
            <a:off x="534988" y="520700"/>
            <a:ext cx="2097087" cy="3714750"/>
            <a:chOff x="312" y="690"/>
            <a:chExt cx="1321" cy="2340"/>
          </a:xfrm>
        </p:grpSpPr>
        <p:grpSp>
          <p:nvGrpSpPr>
            <p:cNvPr id="33805" name="Group 25"/>
            <p:cNvGrpSpPr>
              <a:grpSpLocks/>
            </p:cNvGrpSpPr>
            <p:nvPr/>
          </p:nvGrpSpPr>
          <p:grpSpPr bwMode="auto">
            <a:xfrm>
              <a:off x="478" y="1149"/>
              <a:ext cx="325" cy="384"/>
              <a:chOff x="547" y="2109"/>
              <a:chExt cx="853" cy="571"/>
            </a:xfrm>
          </p:grpSpPr>
          <p:sp>
            <p:nvSpPr>
              <p:cNvPr id="33839" name="Oval 26"/>
              <p:cNvSpPr>
                <a:spLocks noChangeArrowheads="1"/>
              </p:cNvSpPr>
              <p:nvPr/>
            </p:nvSpPr>
            <p:spPr bwMode="auto">
              <a:xfrm>
                <a:off x="547" y="219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40" name="Oval 27"/>
              <p:cNvSpPr>
                <a:spLocks noChangeArrowheads="1"/>
              </p:cNvSpPr>
              <p:nvPr/>
            </p:nvSpPr>
            <p:spPr bwMode="auto">
              <a:xfrm>
                <a:off x="547" y="2284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41" name="Oval 28"/>
              <p:cNvSpPr>
                <a:spLocks noChangeArrowheads="1"/>
              </p:cNvSpPr>
              <p:nvPr/>
            </p:nvSpPr>
            <p:spPr bwMode="auto">
              <a:xfrm>
                <a:off x="547" y="2109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42" name="Oval 29"/>
              <p:cNvSpPr>
                <a:spLocks noChangeArrowheads="1"/>
              </p:cNvSpPr>
              <p:nvPr/>
            </p:nvSpPr>
            <p:spPr bwMode="auto">
              <a:xfrm>
                <a:off x="547" y="257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43" name="Oval 30"/>
              <p:cNvSpPr>
                <a:spLocks noChangeArrowheads="1"/>
              </p:cNvSpPr>
              <p:nvPr/>
            </p:nvSpPr>
            <p:spPr bwMode="auto">
              <a:xfrm>
                <a:off x="547" y="2360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44" name="Oval 31"/>
              <p:cNvSpPr>
                <a:spLocks noChangeArrowheads="1"/>
              </p:cNvSpPr>
              <p:nvPr/>
            </p:nvSpPr>
            <p:spPr bwMode="auto">
              <a:xfrm>
                <a:off x="547" y="2507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45" name="Oval 32"/>
              <p:cNvSpPr>
                <a:spLocks noChangeArrowheads="1"/>
              </p:cNvSpPr>
              <p:nvPr/>
            </p:nvSpPr>
            <p:spPr bwMode="auto">
              <a:xfrm>
                <a:off x="547" y="2428"/>
                <a:ext cx="853" cy="10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sp>
          <p:nvSpPr>
            <p:cNvPr id="33806" name="Rectangle 33"/>
            <p:cNvSpPr>
              <a:spLocks noChangeArrowheads="1"/>
            </p:cNvSpPr>
            <p:nvPr/>
          </p:nvSpPr>
          <p:spPr bwMode="auto">
            <a:xfrm>
              <a:off x="628" y="1049"/>
              <a:ext cx="18" cy="11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3807" name="Freeform 34"/>
            <p:cNvSpPr>
              <a:spLocks/>
            </p:cNvSpPr>
            <p:nvPr/>
          </p:nvSpPr>
          <p:spPr bwMode="auto">
            <a:xfrm>
              <a:off x="1055" y="1167"/>
              <a:ext cx="397" cy="305"/>
            </a:xfrm>
            <a:custGeom>
              <a:avLst/>
              <a:gdLst>
                <a:gd name="T0" fmla="*/ 0 w 1042"/>
                <a:gd name="T1" fmla="*/ 0 h 562"/>
                <a:gd name="T2" fmla="*/ 0 w 1042"/>
                <a:gd name="T3" fmla="*/ 90 h 562"/>
                <a:gd name="T4" fmla="*/ 58 w 1042"/>
                <a:gd name="T5" fmla="*/ 90 h 562"/>
                <a:gd name="T6" fmla="*/ 58 w 1042"/>
                <a:gd name="T7" fmla="*/ 1 h 5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2" h="562">
                  <a:moveTo>
                    <a:pt x="0" y="0"/>
                  </a:moveTo>
                  <a:lnTo>
                    <a:pt x="0" y="562"/>
                  </a:lnTo>
                  <a:lnTo>
                    <a:pt x="1042" y="562"/>
                  </a:lnTo>
                  <a:lnTo>
                    <a:pt x="1042" y="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Rectangle 35"/>
            <p:cNvSpPr>
              <a:spLocks noChangeArrowheads="1"/>
            </p:cNvSpPr>
            <p:nvPr/>
          </p:nvSpPr>
          <p:spPr bwMode="auto">
            <a:xfrm>
              <a:off x="1098" y="1289"/>
              <a:ext cx="315" cy="1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3809" name="Rectangle 36"/>
            <p:cNvSpPr>
              <a:spLocks noChangeArrowheads="1"/>
            </p:cNvSpPr>
            <p:nvPr/>
          </p:nvSpPr>
          <p:spPr bwMode="auto">
            <a:xfrm>
              <a:off x="1249" y="1049"/>
              <a:ext cx="21" cy="23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3810" name="Rectangle 37"/>
            <p:cNvSpPr>
              <a:spLocks noChangeArrowheads="1"/>
            </p:cNvSpPr>
            <p:nvPr/>
          </p:nvSpPr>
          <p:spPr bwMode="auto">
            <a:xfrm>
              <a:off x="1254" y="1475"/>
              <a:ext cx="20" cy="17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3811" name="Rectangle 38"/>
            <p:cNvSpPr>
              <a:spLocks noChangeArrowheads="1"/>
            </p:cNvSpPr>
            <p:nvPr/>
          </p:nvSpPr>
          <p:spPr bwMode="auto">
            <a:xfrm>
              <a:off x="628" y="1528"/>
              <a:ext cx="18" cy="1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3812" name="Line 39"/>
            <p:cNvSpPr>
              <a:spLocks noChangeShapeType="1"/>
            </p:cNvSpPr>
            <p:nvPr/>
          </p:nvSpPr>
          <p:spPr bwMode="auto">
            <a:xfrm>
              <a:off x="632" y="1653"/>
              <a:ext cx="63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40"/>
            <p:cNvSpPr>
              <a:spLocks noChangeShapeType="1"/>
            </p:cNvSpPr>
            <p:nvPr/>
          </p:nvSpPr>
          <p:spPr bwMode="auto">
            <a:xfrm>
              <a:off x="624" y="1042"/>
              <a:ext cx="64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Rectangle 41"/>
            <p:cNvSpPr>
              <a:spLocks noChangeArrowheads="1"/>
            </p:cNvSpPr>
            <p:nvPr/>
          </p:nvSpPr>
          <p:spPr bwMode="auto">
            <a:xfrm>
              <a:off x="941" y="1652"/>
              <a:ext cx="22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3815" name="Rectangle 42"/>
            <p:cNvSpPr>
              <a:spLocks noChangeArrowheads="1"/>
            </p:cNvSpPr>
            <p:nvPr/>
          </p:nvSpPr>
          <p:spPr bwMode="auto">
            <a:xfrm>
              <a:off x="923" y="804"/>
              <a:ext cx="23" cy="22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graphicFrame>
          <p:nvGraphicFramePr>
            <p:cNvPr id="33816" name="Object 43"/>
            <p:cNvGraphicFramePr>
              <a:graphicFrameLocks noChangeAspect="1"/>
            </p:cNvGraphicFramePr>
            <p:nvPr/>
          </p:nvGraphicFramePr>
          <p:xfrm>
            <a:off x="1473" y="1242"/>
            <a:ext cx="1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0" name="Equation" r:id="rId17" imgW="177569" imgH="215619" progId="Equation.3">
                    <p:embed/>
                  </p:oleObj>
                </mc:Choice>
                <mc:Fallback>
                  <p:oleObj name="Equation" r:id="rId17" imgW="177569" imgH="215619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242"/>
                          <a:ext cx="16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7" name="Object 44"/>
            <p:cNvGraphicFramePr>
              <a:graphicFrameLocks noChangeAspect="1"/>
            </p:cNvGraphicFramePr>
            <p:nvPr/>
          </p:nvGraphicFramePr>
          <p:xfrm>
            <a:off x="312" y="1235"/>
            <a:ext cx="13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1" name="Equation" r:id="rId19" imgW="177569" imgH="215619" progId="Equation.3">
                    <p:embed/>
                  </p:oleObj>
                </mc:Choice>
                <mc:Fallback>
                  <p:oleObj name="Equation" r:id="rId19" imgW="177569" imgH="21561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235"/>
                          <a:ext cx="13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Rectangle 45" descr="Wide upward diagonal"/>
            <p:cNvSpPr>
              <a:spLocks noChangeArrowheads="1"/>
            </p:cNvSpPr>
            <p:nvPr/>
          </p:nvSpPr>
          <p:spPr bwMode="auto">
            <a:xfrm>
              <a:off x="601" y="690"/>
              <a:ext cx="704" cy="11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3819" name="Line 46"/>
            <p:cNvSpPr>
              <a:spLocks noChangeShapeType="1"/>
            </p:cNvSpPr>
            <p:nvPr/>
          </p:nvSpPr>
          <p:spPr bwMode="auto">
            <a:xfrm>
              <a:off x="951" y="173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20" name="Group 47"/>
            <p:cNvGrpSpPr>
              <a:grpSpLocks/>
            </p:cNvGrpSpPr>
            <p:nvPr/>
          </p:nvGrpSpPr>
          <p:grpSpPr bwMode="auto">
            <a:xfrm>
              <a:off x="757" y="1776"/>
              <a:ext cx="370" cy="925"/>
              <a:chOff x="571" y="788"/>
              <a:chExt cx="1042" cy="2643"/>
            </a:xfrm>
          </p:grpSpPr>
          <p:grpSp>
            <p:nvGrpSpPr>
              <p:cNvPr id="33825" name="Group 48"/>
              <p:cNvGrpSpPr>
                <a:grpSpLocks/>
              </p:cNvGrpSpPr>
              <p:nvPr/>
            </p:nvGrpSpPr>
            <p:grpSpPr bwMode="auto">
              <a:xfrm>
                <a:off x="679" y="1031"/>
                <a:ext cx="853" cy="1009"/>
                <a:chOff x="547" y="2109"/>
                <a:chExt cx="853" cy="571"/>
              </a:xfrm>
            </p:grpSpPr>
            <p:sp>
              <p:nvSpPr>
                <p:cNvPr id="33832" name="Oval 49"/>
                <p:cNvSpPr>
                  <a:spLocks noChangeArrowheads="1"/>
                </p:cNvSpPr>
                <p:nvPr/>
              </p:nvSpPr>
              <p:spPr bwMode="auto">
                <a:xfrm>
                  <a:off x="547" y="219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3833" name="Oval 50"/>
                <p:cNvSpPr>
                  <a:spLocks noChangeArrowheads="1"/>
                </p:cNvSpPr>
                <p:nvPr/>
              </p:nvSpPr>
              <p:spPr bwMode="auto">
                <a:xfrm>
                  <a:off x="547" y="2284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3834" name="Oval 51"/>
                <p:cNvSpPr>
                  <a:spLocks noChangeArrowheads="1"/>
                </p:cNvSpPr>
                <p:nvPr/>
              </p:nvSpPr>
              <p:spPr bwMode="auto">
                <a:xfrm>
                  <a:off x="547" y="2109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3835" name="Oval 52"/>
                <p:cNvSpPr>
                  <a:spLocks noChangeArrowheads="1"/>
                </p:cNvSpPr>
                <p:nvPr/>
              </p:nvSpPr>
              <p:spPr bwMode="auto">
                <a:xfrm>
                  <a:off x="547" y="257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3836" name="Oval 53"/>
                <p:cNvSpPr>
                  <a:spLocks noChangeArrowheads="1"/>
                </p:cNvSpPr>
                <p:nvPr/>
              </p:nvSpPr>
              <p:spPr bwMode="auto">
                <a:xfrm>
                  <a:off x="547" y="2360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3837" name="Oval 54"/>
                <p:cNvSpPr>
                  <a:spLocks noChangeArrowheads="1"/>
                </p:cNvSpPr>
                <p:nvPr/>
              </p:nvSpPr>
              <p:spPr bwMode="auto">
                <a:xfrm>
                  <a:off x="547" y="2507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  <p:sp>
              <p:nvSpPr>
                <p:cNvPr id="33838" name="Oval 55"/>
                <p:cNvSpPr>
                  <a:spLocks noChangeArrowheads="1"/>
                </p:cNvSpPr>
                <p:nvPr/>
              </p:nvSpPr>
              <p:spPr bwMode="auto">
                <a:xfrm>
                  <a:off x="547" y="2428"/>
                  <a:ext cx="853" cy="10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/>
                </a:p>
              </p:txBody>
            </p:sp>
          </p:grpSp>
          <p:sp>
            <p:nvSpPr>
              <p:cNvPr id="33826" name="Rectangle 56"/>
              <p:cNvSpPr>
                <a:spLocks noChangeArrowheads="1"/>
              </p:cNvSpPr>
              <p:nvPr/>
            </p:nvSpPr>
            <p:spPr bwMode="auto">
              <a:xfrm>
                <a:off x="1088" y="788"/>
                <a:ext cx="49" cy="31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27" name="Rectangle 57"/>
              <p:cNvSpPr>
                <a:spLocks noChangeArrowheads="1"/>
              </p:cNvSpPr>
              <p:nvPr/>
            </p:nvSpPr>
            <p:spPr bwMode="auto">
              <a:xfrm>
                <a:off x="1082" y="1978"/>
                <a:ext cx="49" cy="33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28" name="Freeform 58"/>
              <p:cNvSpPr>
                <a:spLocks/>
              </p:cNvSpPr>
              <p:nvPr/>
            </p:nvSpPr>
            <p:spPr bwMode="auto">
              <a:xfrm>
                <a:off x="571" y="2241"/>
                <a:ext cx="1042" cy="802"/>
              </a:xfrm>
              <a:custGeom>
                <a:avLst/>
                <a:gdLst>
                  <a:gd name="T0" fmla="*/ 0 w 1042"/>
                  <a:gd name="T1" fmla="*/ 0 h 562"/>
                  <a:gd name="T2" fmla="*/ 0 w 1042"/>
                  <a:gd name="T3" fmla="*/ 1633 h 562"/>
                  <a:gd name="T4" fmla="*/ 1042 w 1042"/>
                  <a:gd name="T5" fmla="*/ 1633 h 562"/>
                  <a:gd name="T6" fmla="*/ 1042 w 1042"/>
                  <a:gd name="T7" fmla="*/ 23 h 5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2" h="562">
                    <a:moveTo>
                      <a:pt x="0" y="0"/>
                    </a:moveTo>
                    <a:lnTo>
                      <a:pt x="0" y="562"/>
                    </a:lnTo>
                    <a:lnTo>
                      <a:pt x="1042" y="562"/>
                    </a:lnTo>
                    <a:lnTo>
                      <a:pt x="1042" y="8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9" name="Rectangle 59"/>
              <p:cNvSpPr>
                <a:spLocks noChangeArrowheads="1"/>
              </p:cNvSpPr>
              <p:nvPr/>
            </p:nvSpPr>
            <p:spPr bwMode="auto">
              <a:xfrm>
                <a:off x="687" y="2562"/>
                <a:ext cx="824" cy="39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30" name="Rectangle 60"/>
              <p:cNvSpPr>
                <a:spLocks noChangeArrowheads="1"/>
              </p:cNvSpPr>
              <p:nvPr/>
            </p:nvSpPr>
            <p:spPr bwMode="auto">
              <a:xfrm>
                <a:off x="1081" y="2293"/>
                <a:ext cx="49" cy="26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33831" name="Rectangle 61"/>
              <p:cNvSpPr>
                <a:spLocks noChangeArrowheads="1"/>
              </p:cNvSpPr>
              <p:nvPr/>
            </p:nvSpPr>
            <p:spPr bwMode="auto">
              <a:xfrm>
                <a:off x="1061" y="3052"/>
                <a:ext cx="34" cy="37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/>
              </a:p>
            </p:txBody>
          </p:sp>
        </p:grpSp>
        <p:graphicFrame>
          <p:nvGraphicFramePr>
            <p:cNvPr id="33821" name="Object 62"/>
            <p:cNvGraphicFramePr>
              <a:graphicFrameLocks noChangeAspect="1"/>
            </p:cNvGraphicFramePr>
            <p:nvPr/>
          </p:nvGraphicFramePr>
          <p:xfrm>
            <a:off x="1143" y="2410"/>
            <a:ext cx="16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2" name="Equation" r:id="rId21" imgW="190335" imgH="215713" progId="Equation.3">
                    <p:embed/>
                  </p:oleObj>
                </mc:Choice>
                <mc:Fallback>
                  <p:oleObj name="Equation" r:id="rId21" imgW="190335" imgH="215713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410"/>
                          <a:ext cx="16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2" name="Object 63"/>
            <p:cNvGraphicFramePr>
              <a:graphicFrameLocks noChangeAspect="1"/>
            </p:cNvGraphicFramePr>
            <p:nvPr/>
          </p:nvGraphicFramePr>
          <p:xfrm>
            <a:off x="1157" y="2050"/>
            <a:ext cx="14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3" name="Equation" r:id="rId23" imgW="203024" imgH="215713" progId="Equation.3">
                    <p:embed/>
                  </p:oleObj>
                </mc:Choice>
                <mc:Fallback>
                  <p:oleObj name="Equation" r:id="rId23" imgW="203024" imgH="215713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050"/>
                          <a:ext cx="14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Line 64"/>
            <p:cNvSpPr>
              <a:spLocks noChangeShapeType="1"/>
            </p:cNvSpPr>
            <p:nvPr/>
          </p:nvSpPr>
          <p:spPr bwMode="auto">
            <a:xfrm flipH="1">
              <a:off x="936" y="2744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824" name="Object 65"/>
            <p:cNvGraphicFramePr>
              <a:graphicFrameLocks noChangeAspect="1"/>
            </p:cNvGraphicFramePr>
            <p:nvPr/>
          </p:nvGraphicFramePr>
          <p:xfrm>
            <a:off x="1026" y="2825"/>
            <a:ext cx="17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4" name="Equation" r:id="rId25" imgW="190500" imgH="228600" progId="Equation.3">
                    <p:embed/>
                  </p:oleObj>
                </mc:Choice>
                <mc:Fallback>
                  <p:oleObj name="Equation" r:id="rId25" imgW="19050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25"/>
                          <a:ext cx="17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8" name="Group 72"/>
          <p:cNvGrpSpPr>
            <a:grpSpLocks/>
          </p:cNvGrpSpPr>
          <p:nvPr/>
        </p:nvGrpSpPr>
        <p:grpSpPr bwMode="auto">
          <a:xfrm>
            <a:off x="2500313" y="3090863"/>
            <a:ext cx="6643687" cy="641350"/>
            <a:chOff x="1575" y="1947"/>
            <a:chExt cx="4185" cy="404"/>
          </a:xfrm>
        </p:grpSpPr>
        <p:sp>
          <p:nvSpPr>
            <p:cNvPr id="33803" name="Text Box 66"/>
            <p:cNvSpPr txBox="1">
              <a:spLocks noChangeArrowheads="1"/>
            </p:cNvSpPr>
            <p:nvPr/>
          </p:nvSpPr>
          <p:spPr bwMode="auto">
            <a:xfrm>
              <a:off x="1575" y="1985"/>
              <a:ext cx="41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tabLst>
                  <a:tab pos="2286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2286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Why only G</a:t>
              </a:r>
              <a:r>
                <a:rPr lang="en-US" altLang="en-US" sz="1600" baseline="-25000"/>
                <a:t>1</a:t>
              </a:r>
              <a:r>
                <a:rPr lang="en-US" altLang="en-US" sz="1600"/>
                <a:t> and        are acting in the retarded recovery of the system?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  </a:t>
              </a:r>
            </a:p>
          </p:txBody>
        </p:sp>
        <p:graphicFrame>
          <p:nvGraphicFramePr>
            <p:cNvPr id="33804" name="Object 67"/>
            <p:cNvGraphicFramePr>
              <a:graphicFrameLocks noChangeAspect="1"/>
            </p:cNvGraphicFramePr>
            <p:nvPr/>
          </p:nvGraphicFramePr>
          <p:xfrm>
            <a:off x="2616" y="1947"/>
            <a:ext cx="22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5" name="Equation" r:id="rId27" imgW="177569" imgH="215619" progId="Equation.3">
                    <p:embed/>
                  </p:oleObj>
                </mc:Choice>
                <mc:Fallback>
                  <p:oleObj name="Equation" r:id="rId27" imgW="177569" imgH="215619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947"/>
                          <a:ext cx="22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9" name="Text Box 68"/>
          <p:cNvSpPr txBox="1">
            <a:spLocks noChangeArrowheads="1"/>
          </p:cNvSpPr>
          <p:nvPr/>
        </p:nvSpPr>
        <p:spPr bwMode="auto">
          <a:xfrm>
            <a:off x="2301875" y="3656013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u="sng"/>
              <a:t>Answers</a:t>
            </a:r>
          </a:p>
        </p:txBody>
      </p:sp>
      <p:grpSp>
        <p:nvGrpSpPr>
          <p:cNvPr id="33800" name="Group 73"/>
          <p:cNvGrpSpPr>
            <a:grpSpLocks/>
          </p:cNvGrpSpPr>
          <p:nvPr/>
        </p:nvGrpSpPr>
        <p:grpSpPr bwMode="auto">
          <a:xfrm>
            <a:off x="2300288" y="4083050"/>
            <a:ext cx="6411912" cy="2292350"/>
            <a:chOff x="1449" y="2572"/>
            <a:chExt cx="4039" cy="1444"/>
          </a:xfrm>
        </p:grpSpPr>
        <p:sp>
          <p:nvSpPr>
            <p:cNvPr id="33801" name="Text Box 69"/>
            <p:cNvSpPr txBox="1">
              <a:spLocks noChangeArrowheads="1"/>
            </p:cNvSpPr>
            <p:nvPr/>
          </p:nvSpPr>
          <p:spPr bwMode="auto">
            <a:xfrm>
              <a:off x="1449" y="2572"/>
              <a:ext cx="4039" cy="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28600" indent="-228600" eaLnBrk="0" hangingPunct="0">
                <a:spcBef>
                  <a:spcPct val="20000"/>
                </a:spcBef>
                <a:buChar char="•"/>
                <a:tabLst>
                  <a:tab pos="2286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2286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600"/>
                <a:t>Spring 2 already reached its initial state (instant recovery)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/>
                <a:t>Dashpot 2 will not further deform any longer because</a:t>
              </a:r>
            </a:p>
            <a:p>
              <a:pPr eaLnBrk="1" hangingPunct="1">
                <a:spcBef>
                  <a:spcPct val="0"/>
                </a:spcBef>
              </a:pPr>
              <a:endParaRPr lang="en-US" altLang="en-US" sz="1600"/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/>
                <a:t>Dashpot 1 is being unstrained for the recovery of spring 1, which is</a:t>
              </a:r>
              <a:br>
                <a:rPr lang="en-US" altLang="en-US" sz="1600"/>
              </a:br>
              <a:r>
                <a:rPr lang="en-US" altLang="en-US" sz="1600"/>
                <a:t>not instantaneous because is “retarded” by dashpot 1</a:t>
              </a:r>
              <a:br>
                <a:rPr lang="en-US" altLang="en-US" sz="1600"/>
              </a:br>
              <a:endParaRPr lang="en-US" altLang="en-US" sz="1600"/>
            </a:p>
            <a:p>
              <a:pPr eaLnBrk="1" hangingPunct="1">
                <a:spcBef>
                  <a:spcPct val="0"/>
                </a:spcBef>
              </a:pPr>
              <a:r>
                <a:rPr lang="en-US" altLang="en-US" sz="1600"/>
                <a:t>Non-recoverable deformation (strain) is due to dashpot 2</a:t>
              </a:r>
              <a:br>
                <a:rPr lang="en-US" altLang="en-US" sz="1600"/>
              </a:br>
              <a:r>
                <a:rPr lang="en-US" altLang="en-US" sz="1600"/>
                <a:t>	 </a:t>
              </a:r>
            </a:p>
          </p:txBody>
        </p:sp>
        <p:graphicFrame>
          <p:nvGraphicFramePr>
            <p:cNvPr id="33802" name="Object 70"/>
            <p:cNvGraphicFramePr>
              <a:graphicFrameLocks noChangeAspect="1"/>
            </p:cNvGraphicFramePr>
            <p:nvPr/>
          </p:nvGraphicFramePr>
          <p:xfrm>
            <a:off x="4717" y="2893"/>
            <a:ext cx="39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6" name="Equation" r:id="rId29" imgW="406224" imgH="228501" progId="Equation.3">
                    <p:embed/>
                  </p:oleObj>
                </mc:Choice>
                <mc:Fallback>
                  <p:oleObj name="Equation" r:id="rId29" imgW="406224" imgH="228501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7" y="2893"/>
                          <a:ext cx="39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F29416-B111-4536-B74A-3BDED0C0B76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370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2. Cessation of Steady Shear Flow</a:t>
            </a: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V="1">
            <a:off x="19812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1524000" y="3200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1371600" y="1752600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44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8"/>
          <p:cNvGraphicFramePr>
            <a:graphicFrameLocks noChangeAspect="1"/>
          </p:cNvGraphicFramePr>
          <p:nvPr/>
        </p:nvGraphicFramePr>
        <p:xfrm>
          <a:off x="1219200" y="762000"/>
          <a:ext cx="79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5" imgW="317225" imgH="203024" progId="Equation.3">
                  <p:embed/>
                </p:oleObj>
              </mc:Choice>
              <mc:Fallback>
                <p:oleObj name="Equation" r:id="rId5" imgW="317225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79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9"/>
          <p:cNvGraphicFramePr>
            <a:graphicFrameLocks noChangeAspect="1"/>
          </p:cNvGraphicFramePr>
          <p:nvPr/>
        </p:nvGraphicFramePr>
        <p:xfrm>
          <a:off x="6762750" y="33401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7" imgW="88746" imgH="152136" progId="Equation.3">
                  <p:embed/>
                </p:oleObj>
              </mc:Choice>
              <mc:Fallback>
                <p:oleObj name="Equation" r:id="rId7" imgW="88746" imgH="1521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33401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Line 10"/>
          <p:cNvSpPr>
            <a:spLocks noChangeShapeType="1"/>
          </p:cNvSpPr>
          <p:nvPr/>
        </p:nvSpPr>
        <p:spPr bwMode="auto">
          <a:xfrm>
            <a:off x="304800" y="1447800"/>
            <a:ext cx="762000" cy="0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1066800" y="1447800"/>
            <a:ext cx="37338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>
            <a:off x="4800600" y="1447800"/>
            <a:ext cx="0" cy="1752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1981200" y="3581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1524000" y="6019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066800" y="4419600"/>
            <a:ext cx="3733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>
            <a:off x="4800600" y="3200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36" name="Object 17"/>
          <p:cNvGraphicFramePr>
            <a:graphicFrameLocks noChangeAspect="1"/>
          </p:cNvGraphicFramePr>
          <p:nvPr/>
        </p:nvGraphicFramePr>
        <p:xfrm>
          <a:off x="1111250" y="3505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9" imgW="342751" imgH="203112" progId="Equation.3">
                  <p:embed/>
                </p:oleObj>
              </mc:Choice>
              <mc:Fallback>
                <p:oleObj name="Equation" r:id="rId9" imgW="342751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505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Line 18"/>
          <p:cNvSpPr>
            <a:spLocks noChangeShapeType="1"/>
          </p:cNvSpPr>
          <p:nvPr/>
        </p:nvSpPr>
        <p:spPr bwMode="auto">
          <a:xfrm>
            <a:off x="304800" y="44196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4800600" y="4419600"/>
            <a:ext cx="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39" name="Object 20"/>
          <p:cNvGraphicFramePr>
            <a:graphicFrameLocks noChangeAspect="1"/>
          </p:cNvGraphicFramePr>
          <p:nvPr/>
        </p:nvGraphicFramePr>
        <p:xfrm>
          <a:off x="4829175" y="3121025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11" imgW="126780" imgH="215526" progId="Equation.3">
                  <p:embed/>
                </p:oleObj>
              </mc:Choice>
              <mc:Fallback>
                <p:oleObj name="Equation" r:id="rId11" imgW="126780" imgH="21552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121025"/>
                        <a:ext cx="31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1"/>
          <p:cNvGraphicFramePr>
            <a:graphicFrameLocks noChangeAspect="1"/>
          </p:cNvGraphicFramePr>
          <p:nvPr/>
        </p:nvGraphicFramePr>
        <p:xfrm>
          <a:off x="4876800" y="6096000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3" imgW="126780" imgH="215526" progId="Equation.3">
                  <p:embed/>
                </p:oleObj>
              </mc:Choice>
              <mc:Fallback>
                <p:oleObj name="Equation" r:id="rId13" imgW="126780" imgH="21552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0"/>
                        <a:ext cx="31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2"/>
          <p:cNvGraphicFramePr>
            <a:graphicFrameLocks noChangeAspect="1"/>
          </p:cNvGraphicFramePr>
          <p:nvPr/>
        </p:nvGraphicFramePr>
        <p:xfrm>
          <a:off x="2209800" y="3886200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14" imgW="190500" imgH="228600" progId="Equation.3">
                  <p:embed/>
                </p:oleObj>
              </mc:Choice>
              <mc:Fallback>
                <p:oleObj name="Equation" r:id="rId14" imgW="1905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2" name="Object 23"/>
          <p:cNvGraphicFramePr>
            <a:graphicFrameLocks noChangeAspect="1"/>
          </p:cNvGraphicFramePr>
          <p:nvPr/>
        </p:nvGraphicFramePr>
        <p:xfrm>
          <a:off x="7086600" y="60960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16" imgW="88746" imgH="152136" progId="Equation.3">
                  <p:embed/>
                </p:oleObj>
              </mc:Choice>
              <mc:Fallback>
                <p:oleObj name="Equation" r:id="rId16" imgW="88746" imgH="15213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60960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Freeform 24"/>
          <p:cNvSpPr>
            <a:spLocks/>
          </p:cNvSpPr>
          <p:nvPr/>
        </p:nvSpPr>
        <p:spPr bwMode="auto">
          <a:xfrm>
            <a:off x="4800600" y="4419600"/>
            <a:ext cx="2057400" cy="1295400"/>
          </a:xfrm>
          <a:custGeom>
            <a:avLst/>
            <a:gdLst>
              <a:gd name="T0" fmla="*/ 0 w 1296"/>
              <a:gd name="T1" fmla="*/ 0 h 816"/>
              <a:gd name="T2" fmla="*/ 2147483647 w 1296"/>
              <a:gd name="T3" fmla="*/ 2147483647 h 816"/>
              <a:gd name="T4" fmla="*/ 2147483647 w 1296"/>
              <a:gd name="T5" fmla="*/ 2147483647 h 816"/>
              <a:gd name="T6" fmla="*/ 2147483647 w 1296"/>
              <a:gd name="T7" fmla="*/ 2147483647 h 816"/>
              <a:gd name="T8" fmla="*/ 2147483647 w 1296"/>
              <a:gd name="T9" fmla="*/ 2147483647 h 816"/>
              <a:gd name="T10" fmla="*/ 2147483647 w 1296"/>
              <a:gd name="T11" fmla="*/ 2147483647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6" h="816">
                <a:moveTo>
                  <a:pt x="0" y="0"/>
                </a:moveTo>
                <a:cubicBezTo>
                  <a:pt x="28" y="104"/>
                  <a:pt x="56" y="208"/>
                  <a:pt x="96" y="288"/>
                </a:cubicBezTo>
                <a:cubicBezTo>
                  <a:pt x="136" y="368"/>
                  <a:pt x="168" y="416"/>
                  <a:pt x="240" y="480"/>
                </a:cubicBezTo>
                <a:cubicBezTo>
                  <a:pt x="312" y="544"/>
                  <a:pt x="424" y="624"/>
                  <a:pt x="528" y="672"/>
                </a:cubicBezTo>
                <a:cubicBezTo>
                  <a:pt x="632" y="720"/>
                  <a:pt x="736" y="744"/>
                  <a:pt x="864" y="768"/>
                </a:cubicBezTo>
                <a:cubicBezTo>
                  <a:pt x="992" y="792"/>
                  <a:pt x="1144" y="804"/>
                  <a:pt x="1296" y="816"/>
                </a:cubicBezTo>
              </a:path>
            </a:pathLst>
          </a:cu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BA691D-92FC-431C-8E50-AECDD3B9DD1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517525" y="493713"/>
            <a:ext cx="683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3. Step Strain or Relaxation Test (not the same than start-up flow)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 flipV="1">
            <a:off x="1676400" y="914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1371600" y="3276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V="1">
            <a:off x="1676400" y="3733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1371600" y="6096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1676400" y="1905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Freeform 11"/>
          <p:cNvSpPr>
            <a:spLocks/>
          </p:cNvSpPr>
          <p:nvPr/>
        </p:nvSpPr>
        <p:spPr bwMode="auto">
          <a:xfrm>
            <a:off x="2667000" y="1905000"/>
            <a:ext cx="3124200" cy="1371600"/>
          </a:xfrm>
          <a:custGeom>
            <a:avLst/>
            <a:gdLst>
              <a:gd name="T0" fmla="*/ 0 w 1536"/>
              <a:gd name="T1" fmla="*/ 2147483647 h 864"/>
              <a:gd name="T2" fmla="*/ 0 w 1536"/>
              <a:gd name="T3" fmla="*/ 0 h 864"/>
              <a:gd name="T4" fmla="*/ 2147483647 w 1536"/>
              <a:gd name="T5" fmla="*/ 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864">
                <a:moveTo>
                  <a:pt x="0" y="864"/>
                </a:moveTo>
                <a:lnTo>
                  <a:pt x="0" y="0"/>
                </a:lnTo>
                <a:lnTo>
                  <a:pt x="1536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" name="Object 12"/>
          <p:cNvGraphicFramePr>
            <a:graphicFrameLocks noChangeAspect="1"/>
          </p:cNvGraphicFramePr>
          <p:nvPr/>
        </p:nvGraphicFramePr>
        <p:xfrm>
          <a:off x="1219200" y="1524000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44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3"/>
          <p:cNvGraphicFramePr>
            <a:graphicFrameLocks noChangeAspect="1"/>
          </p:cNvGraphicFramePr>
          <p:nvPr/>
        </p:nvGraphicFramePr>
        <p:xfrm>
          <a:off x="6686550" y="31115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5" imgW="88746" imgH="152136" progId="Equation.3">
                  <p:embed/>
                </p:oleObj>
              </mc:Choice>
              <mc:Fallback>
                <p:oleObj name="Equation" r:id="rId5" imgW="88746" imgH="1521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1115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4"/>
          <p:cNvGraphicFramePr>
            <a:graphicFrameLocks noChangeAspect="1"/>
          </p:cNvGraphicFramePr>
          <p:nvPr/>
        </p:nvGraphicFramePr>
        <p:xfrm>
          <a:off x="762000" y="36576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7" imgW="342751" imgH="203112" progId="Equation.3">
                  <p:embed/>
                </p:oleObj>
              </mc:Choice>
              <mc:Fallback>
                <p:oleObj name="Equation" r:id="rId7" imgW="34275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5"/>
          <p:cNvGraphicFramePr>
            <a:graphicFrameLocks noChangeAspect="1"/>
          </p:cNvGraphicFramePr>
          <p:nvPr/>
        </p:nvGraphicFramePr>
        <p:xfrm>
          <a:off x="7848600" y="60198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9" imgW="88746" imgH="152136" progId="Equation.3">
                  <p:embed/>
                </p:oleObj>
              </mc:Choice>
              <mc:Fallback>
                <p:oleObj name="Equation" r:id="rId9" imgW="88746" imgH="1521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0198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2667000" y="3276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Freeform 17"/>
          <p:cNvSpPr>
            <a:spLocks/>
          </p:cNvSpPr>
          <p:nvPr/>
        </p:nvSpPr>
        <p:spPr bwMode="auto">
          <a:xfrm>
            <a:off x="2667000" y="4648200"/>
            <a:ext cx="3124200" cy="1447800"/>
          </a:xfrm>
          <a:custGeom>
            <a:avLst/>
            <a:gdLst>
              <a:gd name="T0" fmla="*/ 0 w 1584"/>
              <a:gd name="T1" fmla="*/ 2147483647 h 1104"/>
              <a:gd name="T2" fmla="*/ 0 w 1584"/>
              <a:gd name="T3" fmla="*/ 0 h 1104"/>
              <a:gd name="T4" fmla="*/ 2147483647 w 1584"/>
              <a:gd name="T5" fmla="*/ 0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1104">
                <a:moveTo>
                  <a:pt x="0" y="1104"/>
                </a:moveTo>
                <a:lnTo>
                  <a:pt x="0" y="0"/>
                </a:lnTo>
                <a:lnTo>
                  <a:pt x="15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0" name="Object 18"/>
          <p:cNvGraphicFramePr>
            <a:graphicFrameLocks noChangeAspect="1"/>
          </p:cNvGraphicFramePr>
          <p:nvPr/>
        </p:nvGraphicFramePr>
        <p:xfrm>
          <a:off x="838200" y="838200"/>
          <a:ext cx="79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10" imgW="317225" imgH="203024" progId="Equation.3">
                  <p:embed/>
                </p:oleObj>
              </mc:Choice>
              <mc:Fallback>
                <p:oleObj name="Equation" r:id="rId10" imgW="317225" imgH="2030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79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Line 19"/>
          <p:cNvSpPr>
            <a:spLocks noChangeShapeType="1"/>
          </p:cNvSpPr>
          <p:nvPr/>
        </p:nvSpPr>
        <p:spPr bwMode="auto">
          <a:xfrm flipH="1">
            <a:off x="1676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2" name="Object 20"/>
          <p:cNvGraphicFramePr>
            <a:graphicFrameLocks noChangeAspect="1"/>
          </p:cNvGraphicFramePr>
          <p:nvPr/>
        </p:nvGraphicFramePr>
        <p:xfrm>
          <a:off x="457200" y="4403725"/>
          <a:ext cx="1136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12" imgW="596900" imgH="228600" progId="Equation.3">
                  <p:embed/>
                </p:oleObj>
              </mc:Choice>
              <mc:Fallback>
                <p:oleObj name="Equation" r:id="rId12" imgW="5969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03725"/>
                        <a:ext cx="11366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21"/>
          <p:cNvGraphicFramePr>
            <a:graphicFrameLocks noChangeAspect="1"/>
          </p:cNvGraphicFramePr>
          <p:nvPr/>
        </p:nvGraphicFramePr>
        <p:xfrm>
          <a:off x="2679700" y="3181350"/>
          <a:ext cx="34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14" imgW="139700" imgH="228600" progId="Equation.3">
                  <p:embed/>
                </p:oleObj>
              </mc:Choice>
              <mc:Fallback>
                <p:oleObj name="Equation" r:id="rId14" imgW="139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181350"/>
                        <a:ext cx="34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2"/>
          <p:cNvGraphicFramePr>
            <a:graphicFrameLocks noChangeAspect="1"/>
          </p:cNvGraphicFramePr>
          <p:nvPr/>
        </p:nvGraphicFramePr>
        <p:xfrm>
          <a:off x="2667000" y="6019800"/>
          <a:ext cx="34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16" imgW="139700" imgH="228600" progId="Equation.3">
                  <p:embed/>
                </p:oleObj>
              </mc:Choice>
              <mc:Fallback>
                <p:oleObj name="Equation" r:id="rId16" imgW="1397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19800"/>
                        <a:ext cx="34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Freeform 23"/>
          <p:cNvSpPr>
            <a:spLocks/>
          </p:cNvSpPr>
          <p:nvPr/>
        </p:nvSpPr>
        <p:spPr bwMode="auto">
          <a:xfrm>
            <a:off x="2667000" y="4648200"/>
            <a:ext cx="1447800" cy="1447800"/>
          </a:xfrm>
          <a:custGeom>
            <a:avLst/>
            <a:gdLst>
              <a:gd name="T0" fmla="*/ 0 w 912"/>
              <a:gd name="T1" fmla="*/ 0 h 912"/>
              <a:gd name="T2" fmla="*/ 2147483647 w 912"/>
              <a:gd name="T3" fmla="*/ 2147483647 h 912"/>
              <a:gd name="T4" fmla="*/ 2147483647 w 912"/>
              <a:gd name="T5" fmla="*/ 2147483647 h 912"/>
              <a:gd name="T6" fmla="*/ 2147483647 w 912"/>
              <a:gd name="T7" fmla="*/ 2147483647 h 912"/>
              <a:gd name="T8" fmla="*/ 2147483647 w 912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912">
                <a:moveTo>
                  <a:pt x="0" y="0"/>
                </a:moveTo>
                <a:cubicBezTo>
                  <a:pt x="20" y="88"/>
                  <a:pt x="40" y="176"/>
                  <a:pt x="96" y="288"/>
                </a:cubicBezTo>
                <a:cubicBezTo>
                  <a:pt x="152" y="400"/>
                  <a:pt x="232" y="576"/>
                  <a:pt x="336" y="672"/>
                </a:cubicBezTo>
                <a:cubicBezTo>
                  <a:pt x="440" y="768"/>
                  <a:pt x="624" y="824"/>
                  <a:pt x="720" y="864"/>
                </a:cubicBezTo>
                <a:cubicBezTo>
                  <a:pt x="816" y="904"/>
                  <a:pt x="864" y="908"/>
                  <a:pt x="912" y="9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Freeform 24"/>
          <p:cNvSpPr>
            <a:spLocks/>
          </p:cNvSpPr>
          <p:nvPr/>
        </p:nvSpPr>
        <p:spPr bwMode="auto">
          <a:xfrm>
            <a:off x="2667000" y="4648200"/>
            <a:ext cx="4495800" cy="1371600"/>
          </a:xfrm>
          <a:custGeom>
            <a:avLst/>
            <a:gdLst>
              <a:gd name="T0" fmla="*/ 0 w 2832"/>
              <a:gd name="T1" fmla="*/ 0 h 864"/>
              <a:gd name="T2" fmla="*/ 2147483647 w 2832"/>
              <a:gd name="T3" fmla="*/ 2147483647 h 864"/>
              <a:gd name="T4" fmla="*/ 2147483647 w 2832"/>
              <a:gd name="T5" fmla="*/ 2147483647 h 864"/>
              <a:gd name="T6" fmla="*/ 2147483647 w 2832"/>
              <a:gd name="T7" fmla="*/ 2147483647 h 864"/>
              <a:gd name="T8" fmla="*/ 2147483647 w 2832"/>
              <a:gd name="T9" fmla="*/ 2147483647 h 864"/>
              <a:gd name="T10" fmla="*/ 2147483647 w 2832"/>
              <a:gd name="T11" fmla="*/ 2147483647 h 864"/>
              <a:gd name="T12" fmla="*/ 2147483647 w 2832"/>
              <a:gd name="T13" fmla="*/ 2147483647 h 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32" h="864">
                <a:moveTo>
                  <a:pt x="0" y="0"/>
                </a:moveTo>
                <a:cubicBezTo>
                  <a:pt x="56" y="64"/>
                  <a:pt x="112" y="128"/>
                  <a:pt x="192" y="192"/>
                </a:cubicBezTo>
                <a:cubicBezTo>
                  <a:pt x="272" y="256"/>
                  <a:pt x="360" y="328"/>
                  <a:pt x="480" y="384"/>
                </a:cubicBezTo>
                <a:cubicBezTo>
                  <a:pt x="600" y="440"/>
                  <a:pt x="736" y="480"/>
                  <a:pt x="912" y="528"/>
                </a:cubicBezTo>
                <a:cubicBezTo>
                  <a:pt x="1088" y="576"/>
                  <a:pt x="1296" y="624"/>
                  <a:pt x="1536" y="672"/>
                </a:cubicBezTo>
                <a:cubicBezTo>
                  <a:pt x="1776" y="720"/>
                  <a:pt x="2136" y="784"/>
                  <a:pt x="2352" y="816"/>
                </a:cubicBezTo>
                <a:cubicBezTo>
                  <a:pt x="2568" y="848"/>
                  <a:pt x="2700" y="856"/>
                  <a:pt x="2832" y="864"/>
                </a:cubicBezTo>
              </a:path>
            </a:pathLst>
          </a:cu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Freeform 25"/>
          <p:cNvSpPr>
            <a:spLocks/>
          </p:cNvSpPr>
          <p:nvPr/>
        </p:nvSpPr>
        <p:spPr bwMode="auto">
          <a:xfrm>
            <a:off x="2667000" y="4648200"/>
            <a:ext cx="4191000" cy="622300"/>
          </a:xfrm>
          <a:custGeom>
            <a:avLst/>
            <a:gdLst>
              <a:gd name="T0" fmla="*/ 0 w 2640"/>
              <a:gd name="T1" fmla="*/ 0 h 392"/>
              <a:gd name="T2" fmla="*/ 2147483647 w 2640"/>
              <a:gd name="T3" fmla="*/ 2147483647 h 392"/>
              <a:gd name="T4" fmla="*/ 2147483647 w 2640"/>
              <a:gd name="T5" fmla="*/ 2147483647 h 392"/>
              <a:gd name="T6" fmla="*/ 2147483647 w 2640"/>
              <a:gd name="T7" fmla="*/ 2147483647 h 392"/>
              <a:gd name="T8" fmla="*/ 2147483647 w 2640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0" h="392">
                <a:moveTo>
                  <a:pt x="0" y="0"/>
                </a:moveTo>
                <a:cubicBezTo>
                  <a:pt x="124" y="68"/>
                  <a:pt x="248" y="136"/>
                  <a:pt x="480" y="192"/>
                </a:cubicBezTo>
                <a:cubicBezTo>
                  <a:pt x="712" y="248"/>
                  <a:pt x="1096" y="304"/>
                  <a:pt x="1392" y="336"/>
                </a:cubicBezTo>
                <a:cubicBezTo>
                  <a:pt x="1688" y="368"/>
                  <a:pt x="2048" y="376"/>
                  <a:pt x="2256" y="384"/>
                </a:cubicBezTo>
                <a:cubicBezTo>
                  <a:pt x="2464" y="392"/>
                  <a:pt x="2552" y="388"/>
                  <a:pt x="2640" y="384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Text Box 26"/>
          <p:cNvSpPr txBox="1">
            <a:spLocks noChangeArrowheads="1"/>
          </p:cNvSpPr>
          <p:nvPr/>
        </p:nvSpPr>
        <p:spPr bwMode="auto">
          <a:xfrm>
            <a:off x="6705600" y="4114800"/>
            <a:ext cx="1955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Relaxation stresses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for materials with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different relaxation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times</a:t>
            </a:r>
          </a:p>
        </p:txBody>
      </p:sp>
      <p:sp>
        <p:nvSpPr>
          <p:cNvPr id="6169" name="Line 27"/>
          <p:cNvSpPr>
            <a:spLocks noChangeShapeType="1"/>
          </p:cNvSpPr>
          <p:nvPr/>
        </p:nvSpPr>
        <p:spPr bwMode="auto">
          <a:xfrm>
            <a:off x="6477000" y="5257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Text Box 29"/>
          <p:cNvSpPr txBox="1">
            <a:spLocks noChangeArrowheads="1"/>
          </p:cNvSpPr>
          <p:nvPr/>
        </p:nvSpPr>
        <p:spPr bwMode="auto">
          <a:xfrm>
            <a:off x="6477000" y="5486400"/>
            <a:ext cx="1571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Residual stress</a:t>
            </a:r>
          </a:p>
        </p:txBody>
      </p:sp>
      <p:sp>
        <p:nvSpPr>
          <p:cNvPr id="6171" name="Line 30"/>
          <p:cNvSpPr>
            <a:spLocks noChangeShapeType="1"/>
          </p:cNvSpPr>
          <p:nvPr/>
        </p:nvSpPr>
        <p:spPr bwMode="auto">
          <a:xfrm flipV="1">
            <a:off x="3352800" y="49530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Text Box 31"/>
          <p:cNvSpPr txBox="1">
            <a:spLocks noChangeArrowheads="1"/>
          </p:cNvSpPr>
          <p:nvPr/>
        </p:nvSpPr>
        <p:spPr bwMode="auto">
          <a:xfrm>
            <a:off x="4343400" y="5181600"/>
            <a:ext cx="116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Different t</a:t>
            </a:r>
            <a:r>
              <a:rPr lang="en-US" altLang="en-US" sz="1600" baseline="-25000"/>
              <a:t>R</a:t>
            </a:r>
            <a:endParaRPr lang="en-US" altLang="en-US" sz="1600"/>
          </a:p>
        </p:txBody>
      </p:sp>
      <p:graphicFrame>
        <p:nvGraphicFramePr>
          <p:cNvPr id="6173" name="Object 32"/>
          <p:cNvGraphicFramePr>
            <a:graphicFrameLocks noChangeAspect="1"/>
          </p:cNvGraphicFramePr>
          <p:nvPr/>
        </p:nvGraphicFramePr>
        <p:xfrm>
          <a:off x="6781800" y="1981200"/>
          <a:ext cx="15001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17" imgW="787400" imgH="431800" progId="Equation.3">
                  <p:embed/>
                </p:oleObj>
              </mc:Choice>
              <mc:Fallback>
                <p:oleObj name="Equation" r:id="rId17" imgW="787400" imgH="431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81200"/>
                        <a:ext cx="150018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 Box 33"/>
          <p:cNvSpPr txBox="1">
            <a:spLocks noChangeArrowheads="1"/>
          </p:cNvSpPr>
          <p:nvPr/>
        </p:nvSpPr>
        <p:spPr bwMode="auto">
          <a:xfrm>
            <a:off x="6384925" y="1560513"/>
            <a:ext cx="219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/>
              <a:t>Relaxation Modulus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C825DE-96E6-4538-82FD-86DB097D107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521075" y="160338"/>
            <a:ext cx="2736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CREEP TEST</a:t>
            </a:r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1468438" y="1625600"/>
            <a:ext cx="925512" cy="1350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649413" y="2073275"/>
            <a:ext cx="169862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2025650" y="2076450"/>
            <a:ext cx="169863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1866900" y="2320925"/>
            <a:ext cx="8572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0" name="Freeform 9"/>
          <p:cNvSpPr>
            <a:spLocks/>
          </p:cNvSpPr>
          <p:nvPr/>
        </p:nvSpPr>
        <p:spPr bwMode="auto">
          <a:xfrm>
            <a:off x="1776413" y="2668588"/>
            <a:ext cx="287337" cy="171450"/>
          </a:xfrm>
          <a:custGeom>
            <a:avLst/>
            <a:gdLst>
              <a:gd name="T0" fmla="*/ 0 w 181"/>
              <a:gd name="T1" fmla="*/ 0 h 68"/>
              <a:gd name="T2" fmla="*/ 2147483647 w 181"/>
              <a:gd name="T3" fmla="*/ 2147483647 h 68"/>
              <a:gd name="T4" fmla="*/ 2147483647 w 181"/>
              <a:gd name="T5" fmla="*/ 2147483647 h 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68">
                <a:moveTo>
                  <a:pt x="0" y="0"/>
                </a:moveTo>
                <a:cubicBezTo>
                  <a:pt x="22" y="33"/>
                  <a:pt x="44" y="66"/>
                  <a:pt x="74" y="67"/>
                </a:cubicBezTo>
                <a:cubicBezTo>
                  <a:pt x="104" y="68"/>
                  <a:pt x="142" y="37"/>
                  <a:pt x="181" y="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935163" y="2976563"/>
            <a:ext cx="0" cy="1722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 flipH="1">
            <a:off x="1255713" y="4710113"/>
            <a:ext cx="669925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2"/>
          <p:cNvSpPr>
            <a:spLocks noChangeShapeType="1"/>
          </p:cNvSpPr>
          <p:nvPr/>
        </p:nvSpPr>
        <p:spPr bwMode="auto">
          <a:xfrm>
            <a:off x="1254125" y="5667375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1935163" y="4730750"/>
            <a:ext cx="500062" cy="100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>
            <a:off x="2435225" y="5730875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Oval 15"/>
          <p:cNvSpPr>
            <a:spLocks noChangeArrowheads="1"/>
          </p:cNvSpPr>
          <p:nvPr/>
        </p:nvSpPr>
        <p:spPr bwMode="auto">
          <a:xfrm rot="1806241">
            <a:off x="1112838" y="6013450"/>
            <a:ext cx="119062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7" name="Oval 16"/>
          <p:cNvSpPr>
            <a:spLocks noChangeArrowheads="1"/>
          </p:cNvSpPr>
          <p:nvPr/>
        </p:nvSpPr>
        <p:spPr bwMode="auto">
          <a:xfrm rot="1806241">
            <a:off x="2278063" y="6051550"/>
            <a:ext cx="125412" cy="382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 flipH="1" flipV="1">
            <a:off x="1128713" y="2730500"/>
            <a:ext cx="796925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9"/>
          <p:cNvSpPr>
            <a:spLocks noChangeShapeType="1"/>
          </p:cNvSpPr>
          <p:nvPr/>
        </p:nvSpPr>
        <p:spPr bwMode="auto">
          <a:xfrm flipV="1">
            <a:off x="1116013" y="1147763"/>
            <a:ext cx="0" cy="15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20"/>
          <p:cNvSpPr>
            <a:spLocks noChangeShapeType="1"/>
          </p:cNvSpPr>
          <p:nvPr/>
        </p:nvSpPr>
        <p:spPr bwMode="auto">
          <a:xfrm flipV="1">
            <a:off x="1957388" y="2655888"/>
            <a:ext cx="862012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21"/>
          <p:cNvSpPr>
            <a:spLocks noChangeShapeType="1"/>
          </p:cNvSpPr>
          <p:nvPr/>
        </p:nvSpPr>
        <p:spPr bwMode="auto">
          <a:xfrm flipV="1">
            <a:off x="2828925" y="1181100"/>
            <a:ext cx="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382588" y="1106488"/>
            <a:ext cx="3209925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638175" y="584200"/>
            <a:ext cx="180975" cy="11922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4" name="Rectangle 25"/>
          <p:cNvSpPr>
            <a:spLocks noChangeArrowheads="1"/>
          </p:cNvSpPr>
          <p:nvPr/>
        </p:nvSpPr>
        <p:spPr bwMode="auto">
          <a:xfrm>
            <a:off x="788988" y="596900"/>
            <a:ext cx="265112" cy="11922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5" name="Rectangle 26"/>
          <p:cNvSpPr>
            <a:spLocks noChangeArrowheads="1"/>
          </p:cNvSpPr>
          <p:nvPr/>
        </p:nvSpPr>
        <p:spPr bwMode="auto">
          <a:xfrm>
            <a:off x="503238" y="598488"/>
            <a:ext cx="180975" cy="1192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6" name="Rectangle 27"/>
          <p:cNvSpPr>
            <a:spLocks noChangeArrowheads="1"/>
          </p:cNvSpPr>
          <p:nvPr/>
        </p:nvSpPr>
        <p:spPr bwMode="auto">
          <a:xfrm>
            <a:off x="3108325" y="736600"/>
            <a:ext cx="180975" cy="11922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7" name="Rectangle 28"/>
          <p:cNvSpPr>
            <a:spLocks noChangeArrowheads="1"/>
          </p:cNvSpPr>
          <p:nvPr/>
        </p:nvSpPr>
        <p:spPr bwMode="auto">
          <a:xfrm>
            <a:off x="3259138" y="749300"/>
            <a:ext cx="265112" cy="11922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8" name="Rectangle 29"/>
          <p:cNvSpPr>
            <a:spLocks noChangeArrowheads="1"/>
          </p:cNvSpPr>
          <p:nvPr/>
        </p:nvSpPr>
        <p:spPr bwMode="auto">
          <a:xfrm>
            <a:off x="2973388" y="750888"/>
            <a:ext cx="180975" cy="1192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9" name="Oval 53"/>
          <p:cNvSpPr>
            <a:spLocks noChangeArrowheads="1"/>
          </p:cNvSpPr>
          <p:nvPr/>
        </p:nvSpPr>
        <p:spPr bwMode="auto">
          <a:xfrm>
            <a:off x="5565775" y="2001838"/>
            <a:ext cx="925513" cy="13509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80" name="Oval 54"/>
          <p:cNvSpPr>
            <a:spLocks noChangeArrowheads="1"/>
          </p:cNvSpPr>
          <p:nvPr/>
        </p:nvSpPr>
        <p:spPr bwMode="auto">
          <a:xfrm>
            <a:off x="5757863" y="2341563"/>
            <a:ext cx="169862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81" name="Oval 55"/>
          <p:cNvSpPr>
            <a:spLocks noChangeArrowheads="1"/>
          </p:cNvSpPr>
          <p:nvPr/>
        </p:nvSpPr>
        <p:spPr bwMode="auto">
          <a:xfrm>
            <a:off x="6122988" y="2335213"/>
            <a:ext cx="169862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82" name="Oval 56"/>
          <p:cNvSpPr>
            <a:spLocks noChangeArrowheads="1"/>
          </p:cNvSpPr>
          <p:nvPr/>
        </p:nvSpPr>
        <p:spPr bwMode="auto">
          <a:xfrm>
            <a:off x="5995988" y="2516188"/>
            <a:ext cx="8572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83" name="Freeform 57"/>
          <p:cNvSpPr>
            <a:spLocks/>
          </p:cNvSpPr>
          <p:nvPr/>
        </p:nvSpPr>
        <p:spPr bwMode="auto">
          <a:xfrm rot="10800000">
            <a:off x="5873750" y="3044825"/>
            <a:ext cx="287338" cy="171450"/>
          </a:xfrm>
          <a:custGeom>
            <a:avLst/>
            <a:gdLst>
              <a:gd name="T0" fmla="*/ 0 w 181"/>
              <a:gd name="T1" fmla="*/ 0 h 68"/>
              <a:gd name="T2" fmla="*/ 2147483647 w 181"/>
              <a:gd name="T3" fmla="*/ 2147483647 h 68"/>
              <a:gd name="T4" fmla="*/ 2147483647 w 181"/>
              <a:gd name="T5" fmla="*/ 2147483647 h 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1" h="68">
                <a:moveTo>
                  <a:pt x="0" y="0"/>
                </a:moveTo>
                <a:cubicBezTo>
                  <a:pt x="22" y="33"/>
                  <a:pt x="44" y="66"/>
                  <a:pt x="74" y="67"/>
                </a:cubicBezTo>
                <a:cubicBezTo>
                  <a:pt x="104" y="68"/>
                  <a:pt x="142" y="37"/>
                  <a:pt x="181" y="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58"/>
          <p:cNvSpPr>
            <a:spLocks noChangeShapeType="1"/>
          </p:cNvSpPr>
          <p:nvPr/>
        </p:nvSpPr>
        <p:spPr bwMode="auto">
          <a:xfrm>
            <a:off x="5957888" y="3895725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60"/>
          <p:cNvSpPr>
            <a:spLocks noChangeShapeType="1"/>
          </p:cNvSpPr>
          <p:nvPr/>
        </p:nvSpPr>
        <p:spPr bwMode="auto">
          <a:xfrm>
            <a:off x="5308600" y="5788025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62"/>
          <p:cNvSpPr>
            <a:spLocks noChangeShapeType="1"/>
          </p:cNvSpPr>
          <p:nvPr/>
        </p:nvSpPr>
        <p:spPr bwMode="auto">
          <a:xfrm>
            <a:off x="6489700" y="5851525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Oval 63"/>
          <p:cNvSpPr>
            <a:spLocks noChangeArrowheads="1"/>
          </p:cNvSpPr>
          <p:nvPr/>
        </p:nvSpPr>
        <p:spPr bwMode="auto">
          <a:xfrm rot="1806241">
            <a:off x="5167313" y="6134100"/>
            <a:ext cx="119062" cy="395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88" name="Oval 64"/>
          <p:cNvSpPr>
            <a:spLocks noChangeArrowheads="1"/>
          </p:cNvSpPr>
          <p:nvPr/>
        </p:nvSpPr>
        <p:spPr bwMode="auto">
          <a:xfrm rot="1806241">
            <a:off x="6332538" y="6172200"/>
            <a:ext cx="125412" cy="382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89" name="Line 65"/>
          <p:cNvSpPr>
            <a:spLocks noChangeShapeType="1"/>
          </p:cNvSpPr>
          <p:nvPr/>
        </p:nvSpPr>
        <p:spPr bwMode="auto">
          <a:xfrm flipH="1" flipV="1">
            <a:off x="5375275" y="3106738"/>
            <a:ext cx="573088" cy="820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66"/>
          <p:cNvSpPr>
            <a:spLocks noChangeShapeType="1"/>
          </p:cNvSpPr>
          <p:nvPr/>
        </p:nvSpPr>
        <p:spPr bwMode="auto">
          <a:xfrm flipH="1" flipV="1">
            <a:off x="5351463" y="1873250"/>
            <a:ext cx="11112" cy="120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68"/>
          <p:cNvSpPr>
            <a:spLocks noChangeShapeType="1"/>
          </p:cNvSpPr>
          <p:nvPr/>
        </p:nvSpPr>
        <p:spPr bwMode="auto">
          <a:xfrm flipH="1" flipV="1">
            <a:off x="6799263" y="1885950"/>
            <a:ext cx="9525" cy="1042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Rectangle 69"/>
          <p:cNvSpPr>
            <a:spLocks noChangeArrowheads="1"/>
          </p:cNvSpPr>
          <p:nvPr/>
        </p:nvSpPr>
        <p:spPr bwMode="auto">
          <a:xfrm>
            <a:off x="4394200" y="1727200"/>
            <a:ext cx="3209925" cy="138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3" name="Rectangle 70"/>
          <p:cNvSpPr>
            <a:spLocks noChangeArrowheads="1"/>
          </p:cNvSpPr>
          <p:nvPr/>
        </p:nvSpPr>
        <p:spPr bwMode="auto">
          <a:xfrm>
            <a:off x="4649788" y="1204913"/>
            <a:ext cx="180975" cy="1192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4" name="Rectangle 71"/>
          <p:cNvSpPr>
            <a:spLocks noChangeArrowheads="1"/>
          </p:cNvSpPr>
          <p:nvPr/>
        </p:nvSpPr>
        <p:spPr bwMode="auto">
          <a:xfrm>
            <a:off x="4800600" y="1217613"/>
            <a:ext cx="265113" cy="1192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5" name="Rectangle 72"/>
          <p:cNvSpPr>
            <a:spLocks noChangeArrowheads="1"/>
          </p:cNvSpPr>
          <p:nvPr/>
        </p:nvSpPr>
        <p:spPr bwMode="auto">
          <a:xfrm>
            <a:off x="4514850" y="1219200"/>
            <a:ext cx="180975" cy="11922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6" name="Rectangle 73"/>
          <p:cNvSpPr>
            <a:spLocks noChangeArrowheads="1"/>
          </p:cNvSpPr>
          <p:nvPr/>
        </p:nvSpPr>
        <p:spPr bwMode="auto">
          <a:xfrm>
            <a:off x="7119938" y="1357313"/>
            <a:ext cx="180975" cy="1192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7" name="Rectangle 74"/>
          <p:cNvSpPr>
            <a:spLocks noChangeArrowheads="1"/>
          </p:cNvSpPr>
          <p:nvPr/>
        </p:nvSpPr>
        <p:spPr bwMode="auto">
          <a:xfrm>
            <a:off x="7270750" y="1370013"/>
            <a:ext cx="265113" cy="11922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8" name="Rectangle 75"/>
          <p:cNvSpPr>
            <a:spLocks noChangeArrowheads="1"/>
          </p:cNvSpPr>
          <p:nvPr/>
        </p:nvSpPr>
        <p:spPr bwMode="auto">
          <a:xfrm>
            <a:off x="6985000" y="1371600"/>
            <a:ext cx="180975" cy="11922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99" name="Freeform 76"/>
          <p:cNvSpPr>
            <a:spLocks/>
          </p:cNvSpPr>
          <p:nvPr/>
        </p:nvSpPr>
        <p:spPr bwMode="auto">
          <a:xfrm>
            <a:off x="5302250" y="4879975"/>
            <a:ext cx="673100" cy="914400"/>
          </a:xfrm>
          <a:custGeom>
            <a:avLst/>
            <a:gdLst>
              <a:gd name="T0" fmla="*/ 2147483647 w 424"/>
              <a:gd name="T1" fmla="*/ 2147483647 h 576"/>
              <a:gd name="T2" fmla="*/ 2147483647 w 424"/>
              <a:gd name="T3" fmla="*/ 2147483647 h 576"/>
              <a:gd name="T4" fmla="*/ 2147483647 w 424"/>
              <a:gd name="T5" fmla="*/ 2147483647 h 576"/>
              <a:gd name="T6" fmla="*/ 2147483647 w 424"/>
              <a:gd name="T7" fmla="*/ 2147483647 h 576"/>
              <a:gd name="T8" fmla="*/ 2147483647 w 424"/>
              <a:gd name="T9" fmla="*/ 2147483647 h 576"/>
              <a:gd name="T10" fmla="*/ 2147483647 w 424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4" h="576">
                <a:moveTo>
                  <a:pt x="2" y="576"/>
                </a:moveTo>
                <a:cubicBezTo>
                  <a:pt x="119" y="574"/>
                  <a:pt x="237" y="573"/>
                  <a:pt x="237" y="543"/>
                </a:cubicBezTo>
                <a:cubicBezTo>
                  <a:pt x="237" y="513"/>
                  <a:pt x="4" y="441"/>
                  <a:pt x="2" y="395"/>
                </a:cubicBezTo>
                <a:cubicBezTo>
                  <a:pt x="0" y="349"/>
                  <a:pt x="172" y="270"/>
                  <a:pt x="223" y="268"/>
                </a:cubicBezTo>
                <a:cubicBezTo>
                  <a:pt x="274" y="266"/>
                  <a:pt x="277" y="427"/>
                  <a:pt x="310" y="382"/>
                </a:cubicBezTo>
                <a:cubicBezTo>
                  <a:pt x="343" y="337"/>
                  <a:pt x="383" y="168"/>
                  <a:pt x="4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Freeform 77"/>
          <p:cNvSpPr>
            <a:spLocks/>
          </p:cNvSpPr>
          <p:nvPr/>
        </p:nvSpPr>
        <p:spPr bwMode="auto">
          <a:xfrm>
            <a:off x="5964238" y="4902200"/>
            <a:ext cx="606425" cy="977900"/>
          </a:xfrm>
          <a:custGeom>
            <a:avLst/>
            <a:gdLst>
              <a:gd name="T0" fmla="*/ 0 w 382"/>
              <a:gd name="T1" fmla="*/ 0 h 616"/>
              <a:gd name="T2" fmla="*/ 2147483647 w 382"/>
              <a:gd name="T3" fmla="*/ 2147483647 h 616"/>
              <a:gd name="T4" fmla="*/ 2147483647 w 382"/>
              <a:gd name="T5" fmla="*/ 2147483647 h 616"/>
              <a:gd name="T6" fmla="*/ 2147483647 w 382"/>
              <a:gd name="T7" fmla="*/ 2147483647 h 616"/>
              <a:gd name="T8" fmla="*/ 2147483647 w 382"/>
              <a:gd name="T9" fmla="*/ 2147483647 h 616"/>
              <a:gd name="T10" fmla="*/ 2147483647 w 382"/>
              <a:gd name="T11" fmla="*/ 2147483647 h 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2" h="616">
                <a:moveTo>
                  <a:pt x="0" y="0"/>
                </a:moveTo>
                <a:lnTo>
                  <a:pt x="34" y="301"/>
                </a:lnTo>
                <a:lnTo>
                  <a:pt x="282" y="127"/>
                </a:lnTo>
                <a:lnTo>
                  <a:pt x="154" y="509"/>
                </a:lnTo>
                <a:lnTo>
                  <a:pt x="382" y="355"/>
                </a:lnTo>
                <a:lnTo>
                  <a:pt x="315" y="6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Freeform 78"/>
          <p:cNvSpPr>
            <a:spLocks/>
          </p:cNvSpPr>
          <p:nvPr/>
        </p:nvSpPr>
        <p:spPr bwMode="auto">
          <a:xfrm>
            <a:off x="5965825" y="2924175"/>
            <a:ext cx="849313" cy="998538"/>
          </a:xfrm>
          <a:custGeom>
            <a:avLst/>
            <a:gdLst>
              <a:gd name="T0" fmla="*/ 0 w 589"/>
              <a:gd name="T1" fmla="*/ 2147483647 h 683"/>
              <a:gd name="T2" fmla="*/ 2147483647 w 589"/>
              <a:gd name="T3" fmla="*/ 2147483647 h 683"/>
              <a:gd name="T4" fmla="*/ 2147483647 w 589"/>
              <a:gd name="T5" fmla="*/ 2147483647 h 683"/>
              <a:gd name="T6" fmla="*/ 2147483647 w 589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9" h="683">
                <a:moveTo>
                  <a:pt x="0" y="683"/>
                </a:moveTo>
                <a:lnTo>
                  <a:pt x="140" y="442"/>
                </a:lnTo>
                <a:lnTo>
                  <a:pt x="442" y="556"/>
                </a:lnTo>
                <a:lnTo>
                  <a:pt x="58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Line 79"/>
          <p:cNvSpPr>
            <a:spLocks noChangeShapeType="1"/>
          </p:cNvSpPr>
          <p:nvPr/>
        </p:nvSpPr>
        <p:spPr bwMode="auto">
          <a:xfrm flipH="1">
            <a:off x="5954713" y="3349625"/>
            <a:ext cx="52387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3" name="Text Box 80"/>
          <p:cNvSpPr txBox="1">
            <a:spLocks noChangeArrowheads="1"/>
          </p:cNvSpPr>
          <p:nvPr/>
        </p:nvSpPr>
        <p:spPr bwMode="auto">
          <a:xfrm>
            <a:off x="2352675" y="3929063"/>
            <a:ext cx="760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t=0</a:t>
            </a:r>
          </a:p>
        </p:txBody>
      </p:sp>
      <p:sp>
        <p:nvSpPr>
          <p:cNvPr id="23604" name="Text Box 81"/>
          <p:cNvSpPr txBox="1">
            <a:spLocks noChangeArrowheads="1"/>
          </p:cNvSpPr>
          <p:nvPr/>
        </p:nvSpPr>
        <p:spPr bwMode="auto">
          <a:xfrm>
            <a:off x="6396038" y="4029075"/>
            <a:ext cx="760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t&gt;0</a:t>
            </a:r>
          </a:p>
        </p:txBody>
      </p:sp>
      <p:sp>
        <p:nvSpPr>
          <p:cNvPr id="23605" name="AutoShape 82"/>
          <p:cNvSpPr>
            <a:spLocks noChangeArrowheads="1"/>
          </p:cNvSpPr>
          <p:nvPr/>
        </p:nvSpPr>
        <p:spPr bwMode="auto">
          <a:xfrm rot="1288327">
            <a:off x="6497638" y="1816100"/>
            <a:ext cx="88900" cy="404813"/>
          </a:xfrm>
          <a:prstGeom prst="parallelogram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606" name="AutoShape 83"/>
          <p:cNvSpPr>
            <a:spLocks noChangeArrowheads="1"/>
          </p:cNvSpPr>
          <p:nvPr/>
        </p:nvSpPr>
        <p:spPr bwMode="auto">
          <a:xfrm rot="-1230461">
            <a:off x="5948363" y="1252538"/>
            <a:ext cx="85725" cy="404812"/>
          </a:xfrm>
          <a:prstGeom prst="parallelogram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607" name="AutoShape 84"/>
          <p:cNvSpPr>
            <a:spLocks noChangeArrowheads="1"/>
          </p:cNvSpPr>
          <p:nvPr/>
        </p:nvSpPr>
        <p:spPr bwMode="auto">
          <a:xfrm rot="-1645939">
            <a:off x="5464175" y="955675"/>
            <a:ext cx="131763" cy="62706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608" name="AutoShape 85"/>
          <p:cNvSpPr>
            <a:spLocks noChangeArrowheads="1"/>
          </p:cNvSpPr>
          <p:nvPr/>
        </p:nvSpPr>
        <p:spPr bwMode="auto">
          <a:xfrm rot="-1645939">
            <a:off x="5370513" y="1470025"/>
            <a:ext cx="131762" cy="62706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609" name="AutoShape 86"/>
          <p:cNvSpPr>
            <a:spLocks noChangeArrowheads="1"/>
          </p:cNvSpPr>
          <p:nvPr/>
        </p:nvSpPr>
        <p:spPr bwMode="auto">
          <a:xfrm rot="1030721">
            <a:off x="6597650" y="889000"/>
            <a:ext cx="131763" cy="62706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610" name="AutoShape 87"/>
          <p:cNvSpPr>
            <a:spLocks noChangeArrowheads="1"/>
          </p:cNvSpPr>
          <p:nvPr/>
        </p:nvSpPr>
        <p:spPr bwMode="auto">
          <a:xfrm rot="921847">
            <a:off x="6332538" y="819150"/>
            <a:ext cx="131762" cy="62706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1D2DA2-5501-4B1B-9727-00E284B1ED9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46125" y="41751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4. Creep Test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 flipV="1">
            <a:off x="1828800" y="838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1524000" y="30480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V="1">
            <a:off x="1828800" y="3657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1524000" y="6172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76" name="Object 9"/>
          <p:cNvGraphicFramePr>
            <a:graphicFrameLocks noChangeAspect="1"/>
          </p:cNvGraphicFramePr>
          <p:nvPr/>
        </p:nvGraphicFramePr>
        <p:xfrm>
          <a:off x="990600" y="9144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3" imgW="342751" imgH="203112" progId="Equation.3">
                  <p:embed/>
                </p:oleObj>
              </mc:Choice>
              <mc:Fallback>
                <p:oleObj name="Equation" r:id="rId3" imgW="34275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7239000" y="29718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5" imgW="88746" imgH="152136" progId="Equation.3">
                  <p:embed/>
                </p:oleObj>
              </mc:Choice>
              <mc:Fallback>
                <p:oleObj name="Equation" r:id="rId5" imgW="88746" imgH="1521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718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1"/>
          <p:cNvGraphicFramePr>
            <a:graphicFrameLocks noChangeAspect="1"/>
          </p:cNvGraphicFramePr>
          <p:nvPr/>
        </p:nvGraphicFramePr>
        <p:xfrm>
          <a:off x="990600" y="3657600"/>
          <a:ext cx="79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7" imgW="317225" imgH="203024" progId="Equation.3">
                  <p:embed/>
                </p:oleObj>
              </mc:Choice>
              <mc:Fallback>
                <p:oleObj name="Equation" r:id="rId7" imgW="317225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793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2"/>
          <p:cNvGraphicFramePr>
            <a:graphicFrameLocks noChangeAspect="1"/>
          </p:cNvGraphicFramePr>
          <p:nvPr/>
        </p:nvGraphicFramePr>
        <p:xfrm>
          <a:off x="7239000" y="60198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9" imgW="88746" imgH="152136" progId="Equation.3">
                  <p:embed/>
                </p:oleObj>
              </mc:Choice>
              <mc:Fallback>
                <p:oleObj name="Equation" r:id="rId9" imgW="88746" imgH="15213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60198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2971800" y="3048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Freeform 14"/>
          <p:cNvSpPr>
            <a:spLocks/>
          </p:cNvSpPr>
          <p:nvPr/>
        </p:nvSpPr>
        <p:spPr bwMode="auto">
          <a:xfrm>
            <a:off x="2971800" y="1600200"/>
            <a:ext cx="3429000" cy="1447800"/>
          </a:xfrm>
          <a:custGeom>
            <a:avLst/>
            <a:gdLst>
              <a:gd name="T0" fmla="*/ 0 w 2160"/>
              <a:gd name="T1" fmla="*/ 2147483647 h 1104"/>
              <a:gd name="T2" fmla="*/ 0 w 2160"/>
              <a:gd name="T3" fmla="*/ 0 h 1104"/>
              <a:gd name="T4" fmla="*/ 2147483647 w 2160"/>
              <a:gd name="T5" fmla="*/ 0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" h="1104">
                <a:moveTo>
                  <a:pt x="0" y="1104"/>
                </a:moveTo>
                <a:lnTo>
                  <a:pt x="0" y="0"/>
                </a:lnTo>
                <a:lnTo>
                  <a:pt x="2160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15"/>
          <p:cNvSpPr>
            <a:spLocks/>
          </p:cNvSpPr>
          <p:nvPr/>
        </p:nvSpPr>
        <p:spPr bwMode="auto">
          <a:xfrm>
            <a:off x="2971800" y="4572000"/>
            <a:ext cx="3352800" cy="1600200"/>
          </a:xfrm>
          <a:custGeom>
            <a:avLst/>
            <a:gdLst>
              <a:gd name="T0" fmla="*/ 0 w 2112"/>
              <a:gd name="T1" fmla="*/ 2147483647 h 1152"/>
              <a:gd name="T2" fmla="*/ 0 w 2112"/>
              <a:gd name="T3" fmla="*/ 0 h 1152"/>
              <a:gd name="T4" fmla="*/ 2147483647 w 2112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2" h="1152">
                <a:moveTo>
                  <a:pt x="0" y="1152"/>
                </a:moveTo>
                <a:lnTo>
                  <a:pt x="0" y="0"/>
                </a:lnTo>
                <a:lnTo>
                  <a:pt x="211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83" name="Object 16"/>
          <p:cNvGraphicFramePr>
            <a:graphicFrameLocks noChangeAspect="1"/>
          </p:cNvGraphicFramePr>
          <p:nvPr/>
        </p:nvGraphicFramePr>
        <p:xfrm>
          <a:off x="914400" y="4191000"/>
          <a:ext cx="863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8636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Line 17"/>
          <p:cNvSpPr>
            <a:spLocks noChangeShapeType="1"/>
          </p:cNvSpPr>
          <p:nvPr/>
        </p:nvSpPr>
        <p:spPr bwMode="auto">
          <a:xfrm>
            <a:off x="1828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 flipV="1">
            <a:off x="2971800" y="4648200"/>
            <a:ext cx="32766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Freeform 19"/>
          <p:cNvSpPr>
            <a:spLocks/>
          </p:cNvSpPr>
          <p:nvPr/>
        </p:nvSpPr>
        <p:spPr bwMode="auto">
          <a:xfrm>
            <a:off x="2959100" y="3886200"/>
            <a:ext cx="2832100" cy="2286000"/>
          </a:xfrm>
          <a:custGeom>
            <a:avLst/>
            <a:gdLst>
              <a:gd name="T0" fmla="*/ 2147483647 w 1688"/>
              <a:gd name="T1" fmla="*/ 2147483647 h 1584"/>
              <a:gd name="T2" fmla="*/ 2147483647 w 1688"/>
              <a:gd name="T3" fmla="*/ 2147483647 h 1584"/>
              <a:gd name="T4" fmla="*/ 2147483647 w 1688"/>
              <a:gd name="T5" fmla="*/ 2147483647 h 1584"/>
              <a:gd name="T6" fmla="*/ 2147483647 w 1688"/>
              <a:gd name="T7" fmla="*/ 2147483647 h 1584"/>
              <a:gd name="T8" fmla="*/ 2147483647 w 1688"/>
              <a:gd name="T9" fmla="*/ 2147483647 h 1584"/>
              <a:gd name="T10" fmla="*/ 2147483647 w 1688"/>
              <a:gd name="T11" fmla="*/ 2147483647 h 1584"/>
              <a:gd name="T12" fmla="*/ 2147483647 w 1688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88" h="1584">
                <a:moveTo>
                  <a:pt x="8" y="1584"/>
                </a:moveTo>
                <a:cubicBezTo>
                  <a:pt x="4" y="1424"/>
                  <a:pt x="0" y="1264"/>
                  <a:pt x="8" y="1152"/>
                </a:cubicBezTo>
                <a:cubicBezTo>
                  <a:pt x="16" y="1040"/>
                  <a:pt x="24" y="992"/>
                  <a:pt x="56" y="912"/>
                </a:cubicBezTo>
                <a:cubicBezTo>
                  <a:pt x="88" y="832"/>
                  <a:pt x="136" y="744"/>
                  <a:pt x="200" y="672"/>
                </a:cubicBezTo>
                <a:cubicBezTo>
                  <a:pt x="264" y="600"/>
                  <a:pt x="336" y="544"/>
                  <a:pt x="440" y="480"/>
                </a:cubicBezTo>
                <a:cubicBezTo>
                  <a:pt x="544" y="416"/>
                  <a:pt x="616" y="368"/>
                  <a:pt x="824" y="288"/>
                </a:cubicBezTo>
                <a:cubicBezTo>
                  <a:pt x="1032" y="208"/>
                  <a:pt x="1360" y="104"/>
                  <a:pt x="168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8F7E46-F93E-4101-9853-9C098223A64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746125" y="417513"/>
            <a:ext cx="158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5. Recoil Test</a:t>
            </a:r>
          </a:p>
        </p:txBody>
      </p:sp>
      <p:sp>
        <p:nvSpPr>
          <p:cNvPr id="8196" name="Line 5"/>
          <p:cNvSpPr>
            <a:spLocks noChangeShapeType="1"/>
          </p:cNvSpPr>
          <p:nvPr/>
        </p:nvSpPr>
        <p:spPr bwMode="auto">
          <a:xfrm flipV="1">
            <a:off x="1828800" y="838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1524000" y="30480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V="1">
            <a:off x="1828800" y="3657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1524000" y="61722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990600" y="9144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3" imgW="342751" imgH="203112" progId="Equation.3">
                  <p:embed/>
                </p:oleObj>
              </mc:Choice>
              <mc:Fallback>
                <p:oleObj name="Equation" r:id="rId3" imgW="34275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0"/>
          <p:cNvGraphicFramePr>
            <a:graphicFrameLocks noChangeAspect="1"/>
          </p:cNvGraphicFramePr>
          <p:nvPr/>
        </p:nvGraphicFramePr>
        <p:xfrm>
          <a:off x="7620000" y="31242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5" imgW="88746" imgH="152136" progId="Equation.3">
                  <p:embed/>
                </p:oleObj>
              </mc:Choice>
              <mc:Fallback>
                <p:oleObj name="Equation" r:id="rId5" imgW="88746" imgH="1521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1242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1"/>
          <p:cNvGraphicFramePr>
            <a:graphicFrameLocks noChangeAspect="1"/>
          </p:cNvGraphicFramePr>
          <p:nvPr/>
        </p:nvGraphicFramePr>
        <p:xfrm>
          <a:off x="7696200" y="61722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7" imgW="88746" imgH="152136" progId="Equation.3">
                  <p:embed/>
                </p:oleObj>
              </mc:Choice>
              <mc:Fallback>
                <p:oleObj name="Equation" r:id="rId7" imgW="88746" imgH="1521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1722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2"/>
          <p:cNvGraphicFramePr>
            <a:graphicFrameLocks noChangeAspect="1"/>
          </p:cNvGraphicFramePr>
          <p:nvPr/>
        </p:nvGraphicFramePr>
        <p:xfrm>
          <a:off x="914400" y="4191000"/>
          <a:ext cx="863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8" imgW="495085" imgH="393529" progId="Equation.3">
                  <p:embed/>
                </p:oleObj>
              </mc:Choice>
              <mc:Fallback>
                <p:oleObj name="Equation" r:id="rId8" imgW="495085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8636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2971800" y="3048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971800" y="1600200"/>
            <a:ext cx="2286000" cy="1447800"/>
          </a:xfrm>
          <a:custGeom>
            <a:avLst/>
            <a:gdLst>
              <a:gd name="T0" fmla="*/ 0 w 2160"/>
              <a:gd name="T1" fmla="*/ 2147483647 h 1104"/>
              <a:gd name="T2" fmla="*/ 0 w 2160"/>
              <a:gd name="T3" fmla="*/ 0 h 1104"/>
              <a:gd name="T4" fmla="*/ 2147483647 w 2160"/>
              <a:gd name="T5" fmla="*/ 0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" h="1104">
                <a:moveTo>
                  <a:pt x="0" y="1104"/>
                </a:moveTo>
                <a:lnTo>
                  <a:pt x="0" y="0"/>
                </a:lnTo>
                <a:lnTo>
                  <a:pt x="2160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2971800" y="4572000"/>
            <a:ext cx="2286000" cy="1600200"/>
          </a:xfrm>
          <a:custGeom>
            <a:avLst/>
            <a:gdLst>
              <a:gd name="T0" fmla="*/ 0 w 2112"/>
              <a:gd name="T1" fmla="*/ 2147483647 h 1152"/>
              <a:gd name="T2" fmla="*/ 0 w 2112"/>
              <a:gd name="T3" fmla="*/ 0 h 1152"/>
              <a:gd name="T4" fmla="*/ 2147483647 w 2112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2" h="1152">
                <a:moveTo>
                  <a:pt x="0" y="1152"/>
                </a:moveTo>
                <a:lnTo>
                  <a:pt x="0" y="0"/>
                </a:lnTo>
                <a:lnTo>
                  <a:pt x="211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 flipV="1">
            <a:off x="2971800" y="4953000"/>
            <a:ext cx="2286000" cy="1219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2959100" y="3962400"/>
            <a:ext cx="2298700" cy="2209800"/>
          </a:xfrm>
          <a:custGeom>
            <a:avLst/>
            <a:gdLst>
              <a:gd name="T0" fmla="*/ 2147483647 w 1688"/>
              <a:gd name="T1" fmla="*/ 2147483647 h 1584"/>
              <a:gd name="T2" fmla="*/ 2147483647 w 1688"/>
              <a:gd name="T3" fmla="*/ 2147483647 h 1584"/>
              <a:gd name="T4" fmla="*/ 2147483647 w 1688"/>
              <a:gd name="T5" fmla="*/ 2147483647 h 1584"/>
              <a:gd name="T6" fmla="*/ 2147483647 w 1688"/>
              <a:gd name="T7" fmla="*/ 2147483647 h 1584"/>
              <a:gd name="T8" fmla="*/ 2147483647 w 1688"/>
              <a:gd name="T9" fmla="*/ 2147483647 h 1584"/>
              <a:gd name="T10" fmla="*/ 2147483647 w 1688"/>
              <a:gd name="T11" fmla="*/ 2147483647 h 1584"/>
              <a:gd name="T12" fmla="*/ 2147483647 w 1688"/>
              <a:gd name="T13" fmla="*/ 0 h 1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88" h="1584">
                <a:moveTo>
                  <a:pt x="8" y="1584"/>
                </a:moveTo>
                <a:cubicBezTo>
                  <a:pt x="4" y="1424"/>
                  <a:pt x="0" y="1264"/>
                  <a:pt x="8" y="1152"/>
                </a:cubicBezTo>
                <a:cubicBezTo>
                  <a:pt x="16" y="1040"/>
                  <a:pt x="24" y="992"/>
                  <a:pt x="56" y="912"/>
                </a:cubicBezTo>
                <a:cubicBezTo>
                  <a:pt x="88" y="832"/>
                  <a:pt x="136" y="744"/>
                  <a:pt x="200" y="672"/>
                </a:cubicBezTo>
                <a:cubicBezTo>
                  <a:pt x="264" y="600"/>
                  <a:pt x="336" y="544"/>
                  <a:pt x="440" y="480"/>
                </a:cubicBezTo>
                <a:cubicBezTo>
                  <a:pt x="544" y="416"/>
                  <a:pt x="616" y="368"/>
                  <a:pt x="824" y="288"/>
                </a:cubicBezTo>
                <a:cubicBezTo>
                  <a:pt x="1032" y="208"/>
                  <a:pt x="1360" y="104"/>
                  <a:pt x="168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8"/>
          <p:cNvSpPr>
            <a:spLocks noChangeShapeType="1"/>
          </p:cNvSpPr>
          <p:nvPr/>
        </p:nvSpPr>
        <p:spPr bwMode="auto">
          <a:xfrm flipH="1">
            <a:off x="5257800" y="1600200"/>
            <a:ext cx="0" cy="14478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9"/>
          <p:cNvSpPr>
            <a:spLocks noChangeShapeType="1"/>
          </p:cNvSpPr>
          <p:nvPr/>
        </p:nvSpPr>
        <p:spPr bwMode="auto">
          <a:xfrm>
            <a:off x="5257800" y="3048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11" name="Object 20"/>
          <p:cNvGraphicFramePr>
            <a:graphicFrameLocks noChangeAspect="1"/>
          </p:cNvGraphicFramePr>
          <p:nvPr/>
        </p:nvGraphicFramePr>
        <p:xfrm>
          <a:off x="5286375" y="2968625"/>
          <a:ext cx="317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10" imgW="126780" imgH="215526" progId="Equation.3">
                  <p:embed/>
                </p:oleObj>
              </mc:Choice>
              <mc:Fallback>
                <p:oleObj name="Equation" r:id="rId10" imgW="126780" imgH="21552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968625"/>
                        <a:ext cx="317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1"/>
          <p:cNvGraphicFramePr>
            <a:graphicFrameLocks noChangeAspect="1"/>
          </p:cNvGraphicFramePr>
          <p:nvPr/>
        </p:nvGraphicFramePr>
        <p:xfrm>
          <a:off x="2984500" y="2952750"/>
          <a:ext cx="34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12" imgW="139700" imgH="228600" progId="Equation.3">
                  <p:embed/>
                </p:oleObj>
              </mc:Choice>
              <mc:Fallback>
                <p:oleObj name="Equation" r:id="rId12" imgW="1397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952750"/>
                        <a:ext cx="34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Line 22"/>
          <p:cNvSpPr>
            <a:spLocks noChangeShapeType="1"/>
          </p:cNvSpPr>
          <p:nvPr/>
        </p:nvSpPr>
        <p:spPr bwMode="auto">
          <a:xfrm>
            <a:off x="5257800" y="4953000"/>
            <a:ext cx="0" cy="1219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3"/>
          <p:cNvSpPr>
            <a:spLocks noChangeShapeType="1"/>
          </p:cNvSpPr>
          <p:nvPr/>
        </p:nvSpPr>
        <p:spPr bwMode="auto">
          <a:xfrm>
            <a:off x="5257800" y="4572000"/>
            <a:ext cx="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>
            <a:off x="5257800" y="4953000"/>
            <a:ext cx="1600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Freeform 25"/>
          <p:cNvSpPr>
            <a:spLocks/>
          </p:cNvSpPr>
          <p:nvPr/>
        </p:nvSpPr>
        <p:spPr bwMode="auto">
          <a:xfrm>
            <a:off x="5257800" y="3962400"/>
            <a:ext cx="2209800" cy="1155700"/>
          </a:xfrm>
          <a:custGeom>
            <a:avLst/>
            <a:gdLst>
              <a:gd name="T0" fmla="*/ 0 w 1392"/>
              <a:gd name="T1" fmla="*/ 0 h 728"/>
              <a:gd name="T2" fmla="*/ 2147483647 w 1392"/>
              <a:gd name="T3" fmla="*/ 2147483647 h 728"/>
              <a:gd name="T4" fmla="*/ 2147483647 w 1392"/>
              <a:gd name="T5" fmla="*/ 2147483647 h 728"/>
              <a:gd name="T6" fmla="*/ 2147483647 w 1392"/>
              <a:gd name="T7" fmla="*/ 2147483647 h 728"/>
              <a:gd name="T8" fmla="*/ 2147483647 w 1392"/>
              <a:gd name="T9" fmla="*/ 2147483647 h 728"/>
              <a:gd name="T10" fmla="*/ 2147483647 w 1392"/>
              <a:gd name="T11" fmla="*/ 2147483647 h 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2" h="728">
                <a:moveTo>
                  <a:pt x="0" y="0"/>
                </a:moveTo>
                <a:cubicBezTo>
                  <a:pt x="20" y="104"/>
                  <a:pt x="40" y="208"/>
                  <a:pt x="96" y="288"/>
                </a:cubicBezTo>
                <a:cubicBezTo>
                  <a:pt x="152" y="368"/>
                  <a:pt x="224" y="416"/>
                  <a:pt x="336" y="480"/>
                </a:cubicBezTo>
                <a:cubicBezTo>
                  <a:pt x="448" y="544"/>
                  <a:pt x="624" y="632"/>
                  <a:pt x="768" y="672"/>
                </a:cubicBezTo>
                <a:cubicBezTo>
                  <a:pt x="912" y="712"/>
                  <a:pt x="1096" y="712"/>
                  <a:pt x="1200" y="720"/>
                </a:cubicBezTo>
                <a:cubicBezTo>
                  <a:pt x="1304" y="728"/>
                  <a:pt x="1348" y="724"/>
                  <a:pt x="1392" y="7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6"/>
          <p:cNvSpPr>
            <a:spLocks noChangeShapeType="1"/>
          </p:cNvSpPr>
          <p:nvPr/>
        </p:nvSpPr>
        <p:spPr bwMode="auto">
          <a:xfrm flipH="1">
            <a:off x="55626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27"/>
          <p:cNvSpPr txBox="1">
            <a:spLocks noChangeArrowheads="1"/>
          </p:cNvSpPr>
          <p:nvPr/>
        </p:nvSpPr>
        <p:spPr bwMode="auto">
          <a:xfrm>
            <a:off x="6477000" y="3810000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Partial Recoil</a:t>
            </a:r>
          </a:p>
        </p:txBody>
      </p:sp>
      <p:sp>
        <p:nvSpPr>
          <p:cNvPr id="8219" name="Line 28"/>
          <p:cNvSpPr>
            <a:spLocks noChangeShapeType="1"/>
          </p:cNvSpPr>
          <p:nvPr/>
        </p:nvSpPr>
        <p:spPr bwMode="auto">
          <a:xfrm flipH="1">
            <a:off x="7239000" y="5105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7223125" y="5394325"/>
            <a:ext cx="1257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permanent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deformation</a:t>
            </a:r>
          </a:p>
        </p:txBody>
      </p:sp>
      <p:sp>
        <p:nvSpPr>
          <p:cNvPr id="8221" name="Line 30"/>
          <p:cNvSpPr>
            <a:spLocks noChangeShapeType="1"/>
          </p:cNvSpPr>
          <p:nvPr/>
        </p:nvSpPr>
        <p:spPr bwMode="auto">
          <a:xfrm flipH="1">
            <a:off x="6477000" y="4572000"/>
            <a:ext cx="457200" cy="3048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Text Box 31"/>
          <p:cNvSpPr txBox="1">
            <a:spLocks noChangeArrowheads="1"/>
          </p:cNvSpPr>
          <p:nvPr/>
        </p:nvSpPr>
        <p:spPr bwMode="auto">
          <a:xfrm>
            <a:off x="7010400" y="42672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CC66"/>
                </a:solidFill>
              </a:rPr>
              <a:t>No Recoil</a:t>
            </a:r>
          </a:p>
        </p:txBody>
      </p:sp>
      <p:sp>
        <p:nvSpPr>
          <p:cNvPr id="8223" name="Text Box 32"/>
          <p:cNvSpPr txBox="1">
            <a:spLocks noChangeArrowheads="1"/>
          </p:cNvSpPr>
          <p:nvPr/>
        </p:nvSpPr>
        <p:spPr bwMode="auto">
          <a:xfrm>
            <a:off x="5867400" y="54102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3300"/>
                </a:solidFill>
              </a:rPr>
              <a:t>Full Recoil</a:t>
            </a:r>
          </a:p>
        </p:txBody>
      </p:sp>
      <p:sp>
        <p:nvSpPr>
          <p:cNvPr id="8224" name="Line 33"/>
          <p:cNvSpPr>
            <a:spLocks noChangeShapeType="1"/>
          </p:cNvSpPr>
          <p:nvPr/>
        </p:nvSpPr>
        <p:spPr bwMode="auto">
          <a:xfrm flipH="1">
            <a:off x="5334000" y="5638800"/>
            <a:ext cx="457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6040C2-B507-45DB-9EE0-ECFBE254AB8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62000" y="381000"/>
            <a:ext cx="733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we can describe these very different behaviors?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822325" y="1103313"/>
            <a:ext cx="7588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best way is to use </a:t>
            </a:r>
            <a:r>
              <a:rPr lang="en-US" altLang="en-US" sz="1800" b="1" u="sng"/>
              <a:t>mechanical analogues</a:t>
            </a:r>
            <a:r>
              <a:rPr lang="en-US" altLang="en-US" sz="1800"/>
              <a:t> or a combination of these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What are mechanical analogues?</a:t>
            </a:r>
          </a:p>
        </p:txBody>
      </p:sp>
      <p:grpSp>
        <p:nvGrpSpPr>
          <p:cNvPr id="9221" name="Group 7"/>
          <p:cNvGrpSpPr>
            <a:grpSpLocks/>
          </p:cNvGrpSpPr>
          <p:nvPr/>
        </p:nvGrpSpPr>
        <p:grpSpPr bwMode="auto">
          <a:xfrm>
            <a:off x="1577975" y="3636963"/>
            <a:ext cx="1004888" cy="1236662"/>
            <a:chOff x="547" y="2109"/>
            <a:chExt cx="853" cy="571"/>
          </a:xfrm>
        </p:grpSpPr>
        <p:sp>
          <p:nvSpPr>
            <p:cNvPr id="9249" name="Oval 8"/>
            <p:cNvSpPr>
              <a:spLocks noChangeArrowheads="1"/>
            </p:cNvSpPr>
            <p:nvPr/>
          </p:nvSpPr>
          <p:spPr bwMode="auto">
            <a:xfrm>
              <a:off x="547" y="2194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50" name="Oval 9"/>
            <p:cNvSpPr>
              <a:spLocks noChangeArrowheads="1"/>
            </p:cNvSpPr>
            <p:nvPr/>
          </p:nvSpPr>
          <p:spPr bwMode="auto">
            <a:xfrm>
              <a:off x="547" y="2284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51" name="Oval 10"/>
            <p:cNvSpPr>
              <a:spLocks noChangeArrowheads="1"/>
            </p:cNvSpPr>
            <p:nvPr/>
          </p:nvSpPr>
          <p:spPr bwMode="auto">
            <a:xfrm>
              <a:off x="547" y="2109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52" name="Oval 11"/>
            <p:cNvSpPr>
              <a:spLocks noChangeArrowheads="1"/>
            </p:cNvSpPr>
            <p:nvPr/>
          </p:nvSpPr>
          <p:spPr bwMode="auto">
            <a:xfrm>
              <a:off x="547" y="2578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53" name="Oval 12"/>
            <p:cNvSpPr>
              <a:spLocks noChangeArrowheads="1"/>
            </p:cNvSpPr>
            <p:nvPr/>
          </p:nvSpPr>
          <p:spPr bwMode="auto">
            <a:xfrm>
              <a:off x="547" y="2360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54" name="Oval 13"/>
            <p:cNvSpPr>
              <a:spLocks noChangeArrowheads="1"/>
            </p:cNvSpPr>
            <p:nvPr/>
          </p:nvSpPr>
          <p:spPr bwMode="auto">
            <a:xfrm>
              <a:off x="547" y="2507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55" name="Oval 14"/>
            <p:cNvSpPr>
              <a:spLocks noChangeArrowheads="1"/>
            </p:cNvSpPr>
            <p:nvPr/>
          </p:nvSpPr>
          <p:spPr bwMode="auto">
            <a:xfrm>
              <a:off x="547" y="2428"/>
              <a:ext cx="853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685800" y="5410200"/>
            <a:ext cx="273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sng">
                <a:latin typeface="Times New Roman" pitchFamily="18" charset="0"/>
              </a:rPr>
              <a:t>Spring – Hooke Law</a:t>
            </a:r>
          </a:p>
        </p:txBody>
      </p:sp>
      <p:graphicFrame>
        <p:nvGraphicFramePr>
          <p:cNvPr id="9223" name="Object 16"/>
          <p:cNvGraphicFramePr>
            <a:graphicFrameLocks noChangeAspect="1"/>
          </p:cNvGraphicFramePr>
          <p:nvPr/>
        </p:nvGraphicFramePr>
        <p:xfrm>
          <a:off x="990600" y="5867400"/>
          <a:ext cx="1397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3" imgW="520474" imgH="203112" progId="Equation.3">
                  <p:embed/>
                </p:oleObj>
              </mc:Choice>
              <mc:Fallback>
                <p:oleObj name="Equation" r:id="rId3" imgW="520474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67400"/>
                        <a:ext cx="1397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7"/>
          <p:cNvSpPr>
            <a:spLocks noChangeArrowheads="1"/>
          </p:cNvSpPr>
          <p:nvPr/>
        </p:nvSpPr>
        <p:spPr bwMode="auto">
          <a:xfrm>
            <a:off x="2060575" y="3338513"/>
            <a:ext cx="57150" cy="3857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225" name="Rectangle 18"/>
          <p:cNvSpPr>
            <a:spLocks noChangeArrowheads="1"/>
          </p:cNvSpPr>
          <p:nvPr/>
        </p:nvSpPr>
        <p:spPr bwMode="auto">
          <a:xfrm>
            <a:off x="2052638" y="4797425"/>
            <a:ext cx="57150" cy="4111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226" name="Text Box 25"/>
          <p:cNvSpPr txBox="1">
            <a:spLocks noChangeArrowheads="1"/>
          </p:cNvSpPr>
          <p:nvPr/>
        </p:nvSpPr>
        <p:spPr bwMode="auto">
          <a:xfrm>
            <a:off x="2738438" y="384175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itchFamily="18" charset="0"/>
              </a:rPr>
              <a:t>G</a:t>
            </a:r>
          </a:p>
        </p:txBody>
      </p:sp>
      <p:sp>
        <p:nvSpPr>
          <p:cNvPr id="9227" name="Line 26"/>
          <p:cNvSpPr>
            <a:spLocks noChangeShapeType="1"/>
          </p:cNvSpPr>
          <p:nvPr/>
        </p:nvSpPr>
        <p:spPr bwMode="auto">
          <a:xfrm>
            <a:off x="1227138" y="481488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27"/>
          <p:cNvSpPr>
            <a:spLocks noChangeShapeType="1"/>
          </p:cNvSpPr>
          <p:nvPr/>
        </p:nvSpPr>
        <p:spPr bwMode="auto">
          <a:xfrm>
            <a:off x="1246188" y="3706813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28"/>
          <p:cNvSpPr>
            <a:spLocks noChangeShapeType="1"/>
          </p:cNvSpPr>
          <p:nvPr/>
        </p:nvSpPr>
        <p:spPr bwMode="auto">
          <a:xfrm>
            <a:off x="1330325" y="3705225"/>
            <a:ext cx="0" cy="1109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30" name="Object 29"/>
          <p:cNvGraphicFramePr>
            <a:graphicFrameLocks noChangeAspect="1"/>
          </p:cNvGraphicFramePr>
          <p:nvPr/>
        </p:nvGraphicFramePr>
        <p:xfrm>
          <a:off x="990600" y="4054475"/>
          <a:ext cx="3238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5" imgW="164885" imgH="164885" progId="Equation.3">
                  <p:embed/>
                </p:oleObj>
              </mc:Choice>
              <mc:Fallback>
                <p:oleObj name="Equation" r:id="rId5" imgW="164885" imgH="16488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54475"/>
                        <a:ext cx="3238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Line 33"/>
          <p:cNvSpPr>
            <a:spLocks noChangeShapeType="1"/>
          </p:cNvSpPr>
          <p:nvPr/>
        </p:nvSpPr>
        <p:spPr bwMode="auto">
          <a:xfrm>
            <a:off x="2087563" y="2847975"/>
            <a:ext cx="0" cy="3746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232" name="Object 34"/>
          <p:cNvGraphicFramePr>
            <a:graphicFrameLocks noChangeAspect="1"/>
          </p:cNvGraphicFramePr>
          <p:nvPr/>
        </p:nvGraphicFramePr>
        <p:xfrm>
          <a:off x="1581150" y="2819400"/>
          <a:ext cx="35083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Equation" r:id="rId7" imgW="177492" imgH="164814" progId="Equation.3">
                  <p:embed/>
                </p:oleObj>
              </mc:Choice>
              <mc:Fallback>
                <p:oleObj name="Equation" r:id="rId7" imgW="177492" imgH="16481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819400"/>
                        <a:ext cx="35083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Text Box 40"/>
          <p:cNvSpPr txBox="1">
            <a:spLocks noChangeArrowheads="1"/>
          </p:cNvSpPr>
          <p:nvPr/>
        </p:nvSpPr>
        <p:spPr bwMode="auto">
          <a:xfrm>
            <a:off x="457200" y="1981200"/>
            <a:ext cx="362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Solid Behavior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u="sng"/>
              <a:t>Ideal solid or Hookean Material)</a:t>
            </a:r>
          </a:p>
        </p:txBody>
      </p:sp>
      <p:sp>
        <p:nvSpPr>
          <p:cNvPr id="9234" name="Line 41"/>
          <p:cNvSpPr>
            <a:spLocks noChangeShapeType="1"/>
          </p:cNvSpPr>
          <p:nvPr/>
        </p:nvSpPr>
        <p:spPr bwMode="auto">
          <a:xfrm flipV="1">
            <a:off x="5426075" y="217328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2"/>
          <p:cNvSpPr>
            <a:spLocks noChangeShapeType="1"/>
          </p:cNvSpPr>
          <p:nvPr/>
        </p:nvSpPr>
        <p:spPr bwMode="auto">
          <a:xfrm>
            <a:off x="5197475" y="377348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43"/>
          <p:cNvSpPr txBox="1">
            <a:spLocks noChangeArrowheads="1"/>
          </p:cNvSpPr>
          <p:nvPr/>
        </p:nvSpPr>
        <p:spPr bwMode="auto">
          <a:xfrm rot="-5400000">
            <a:off x="4768057" y="2145506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Force</a:t>
            </a:r>
          </a:p>
        </p:txBody>
      </p:sp>
      <p:sp>
        <p:nvSpPr>
          <p:cNvPr id="9237" name="Text Box 44"/>
          <p:cNvSpPr txBox="1">
            <a:spLocks noChangeArrowheads="1"/>
          </p:cNvSpPr>
          <p:nvPr/>
        </p:nvSpPr>
        <p:spPr bwMode="auto">
          <a:xfrm>
            <a:off x="6931025" y="384968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deformation</a:t>
            </a:r>
          </a:p>
        </p:txBody>
      </p:sp>
      <p:sp>
        <p:nvSpPr>
          <p:cNvPr id="9238" name="Line 45"/>
          <p:cNvSpPr>
            <a:spLocks noChangeShapeType="1"/>
          </p:cNvSpPr>
          <p:nvPr/>
        </p:nvSpPr>
        <p:spPr bwMode="auto">
          <a:xfrm flipV="1">
            <a:off x="5426075" y="2097088"/>
            <a:ext cx="6096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47"/>
          <p:cNvSpPr>
            <a:spLocks noChangeShapeType="1"/>
          </p:cNvSpPr>
          <p:nvPr/>
        </p:nvSpPr>
        <p:spPr bwMode="auto">
          <a:xfrm flipV="1">
            <a:off x="5426075" y="2554288"/>
            <a:ext cx="1219200" cy="12192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48"/>
          <p:cNvSpPr>
            <a:spLocks noChangeShapeType="1"/>
          </p:cNvSpPr>
          <p:nvPr/>
        </p:nvSpPr>
        <p:spPr bwMode="auto">
          <a:xfrm flipV="1">
            <a:off x="5426075" y="3087688"/>
            <a:ext cx="1752600" cy="6858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Freeform 49"/>
          <p:cNvSpPr>
            <a:spLocks/>
          </p:cNvSpPr>
          <p:nvPr/>
        </p:nvSpPr>
        <p:spPr bwMode="auto">
          <a:xfrm>
            <a:off x="6188075" y="2401888"/>
            <a:ext cx="381000" cy="685800"/>
          </a:xfrm>
          <a:custGeom>
            <a:avLst/>
            <a:gdLst>
              <a:gd name="T0" fmla="*/ 2147483647 w 240"/>
              <a:gd name="T1" fmla="*/ 2147483647 h 432"/>
              <a:gd name="T2" fmla="*/ 2147483647 w 240"/>
              <a:gd name="T3" fmla="*/ 2147483647 h 432"/>
              <a:gd name="T4" fmla="*/ 0 w 240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432">
                <a:moveTo>
                  <a:pt x="240" y="432"/>
                </a:moveTo>
                <a:cubicBezTo>
                  <a:pt x="236" y="348"/>
                  <a:pt x="232" y="264"/>
                  <a:pt x="192" y="192"/>
                </a:cubicBezTo>
                <a:cubicBezTo>
                  <a:pt x="152" y="120"/>
                  <a:pt x="76" y="6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Text Box 50"/>
          <p:cNvSpPr txBox="1">
            <a:spLocks noChangeArrowheads="1"/>
          </p:cNvSpPr>
          <p:nvPr/>
        </p:nvSpPr>
        <p:spPr bwMode="auto">
          <a:xfrm>
            <a:off x="6248400" y="2057400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Stronger Spring</a:t>
            </a:r>
          </a:p>
        </p:txBody>
      </p:sp>
      <p:sp>
        <p:nvSpPr>
          <p:cNvPr id="9243" name="Text Box 51"/>
          <p:cNvSpPr txBox="1">
            <a:spLocks noChangeArrowheads="1"/>
          </p:cNvSpPr>
          <p:nvPr/>
        </p:nvSpPr>
        <p:spPr bwMode="auto">
          <a:xfrm>
            <a:off x="4419600" y="4191000"/>
            <a:ext cx="45331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u="sng" dirty="0"/>
              <a:t>Observations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 dirty="0"/>
              <a:t> Force is proportional to spring deformation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 dirty="0"/>
              <a:t> The material properties (</a:t>
            </a:r>
            <a:r>
              <a:rPr lang="en-US" altLang="en-US" sz="1600" dirty="0">
                <a:solidFill>
                  <a:srgbClr val="FF0000"/>
                </a:solidFill>
              </a:rPr>
              <a:t>of the spring</a:t>
            </a:r>
            <a:r>
              <a:rPr lang="en-US" altLang="en-US" sz="1600" dirty="0"/>
              <a:t>) are also</a:t>
            </a:r>
            <a:br>
              <a:rPr lang="en-US" altLang="en-US" sz="1600" dirty="0"/>
            </a:br>
            <a:r>
              <a:rPr lang="en-US" altLang="en-US" sz="1600" dirty="0"/>
              <a:t>   important</a:t>
            </a:r>
          </a:p>
        </p:txBody>
      </p:sp>
      <p:graphicFrame>
        <p:nvGraphicFramePr>
          <p:cNvPr id="924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77813"/>
              </p:ext>
            </p:extLst>
          </p:nvPr>
        </p:nvGraphicFramePr>
        <p:xfrm>
          <a:off x="3499077" y="5703888"/>
          <a:ext cx="19415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9" imgW="1129810" imgH="203112" progId="Equation.DSMT4">
                  <p:embed/>
                </p:oleObj>
              </mc:Choice>
              <mc:Fallback>
                <p:oleObj name="Equation" r:id="rId9" imgW="1129810" imgH="203112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077" y="5703888"/>
                        <a:ext cx="19415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93105"/>
              </p:ext>
            </p:extLst>
          </p:nvPr>
        </p:nvGraphicFramePr>
        <p:xfrm>
          <a:off x="3559626" y="5334000"/>
          <a:ext cx="12985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11" imgW="761669" imgH="203112" progId="Equation.3">
                  <p:embed/>
                </p:oleObj>
              </mc:Choice>
              <mc:Fallback>
                <p:oleObj name="Equation" r:id="rId11" imgW="761669" imgH="20311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626" y="5334000"/>
                        <a:ext cx="12985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Text Box 54"/>
          <p:cNvSpPr txBox="1">
            <a:spLocks noChangeArrowheads="1"/>
          </p:cNvSpPr>
          <p:nvPr/>
        </p:nvSpPr>
        <p:spPr bwMode="auto">
          <a:xfrm>
            <a:off x="3276600" y="6019800"/>
            <a:ext cx="337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Material Properties (spring) = G</a:t>
            </a:r>
          </a:p>
        </p:txBody>
      </p:sp>
      <p:sp>
        <p:nvSpPr>
          <p:cNvPr id="9247" name="Line 56"/>
          <p:cNvSpPr>
            <a:spLocks noChangeShapeType="1"/>
          </p:cNvSpPr>
          <p:nvPr/>
        </p:nvSpPr>
        <p:spPr bwMode="auto">
          <a:xfrm flipH="1">
            <a:off x="6553200" y="5334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Text Box 57"/>
          <p:cNvSpPr txBox="1">
            <a:spLocks noChangeArrowheads="1"/>
          </p:cNvSpPr>
          <p:nvPr/>
        </p:nvSpPr>
        <p:spPr bwMode="auto">
          <a:xfrm>
            <a:off x="6781800" y="5029200"/>
            <a:ext cx="2133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   Elastic Modulus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  Shear Modulus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  Compression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  </a:t>
            </a:r>
            <a:r>
              <a:rPr lang="en-US" altLang="en-US" sz="1600" dirty="0" err="1"/>
              <a:t>etc</a:t>
            </a:r>
            <a:r>
              <a:rPr lang="en-US" altLang="en-US" sz="1600" dirty="0"/>
              <a:t> it will depend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/>
              <a:t> 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980</Words>
  <Application>Microsoft Office PowerPoint</Application>
  <PresentationFormat>On-screen Show (4:3)</PresentationFormat>
  <Paragraphs>314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Wingdings</vt:lpstr>
      <vt:lpstr>Default Design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campa</dc:creator>
  <cp:lastModifiedBy>Campanella, Osvaldo H</cp:lastModifiedBy>
  <cp:revision>34</cp:revision>
  <dcterms:created xsi:type="dcterms:W3CDTF">2005-11-10T12:49:34Z</dcterms:created>
  <dcterms:modified xsi:type="dcterms:W3CDTF">2017-12-05T13:30:19Z</dcterms:modified>
</cp:coreProperties>
</file>