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5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6858000" cy="9144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6.wmf"/><Relationship Id="rId2" Type="http://schemas.openxmlformats.org/officeDocument/2006/relationships/image" Target="../media/image45.wmf"/><Relationship Id="rId1" Type="http://schemas.openxmlformats.org/officeDocument/2006/relationships/image" Target="../media/image52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10.wmf"/><Relationship Id="rId1" Type="http://schemas.openxmlformats.org/officeDocument/2006/relationships/image" Target="../media/image69.wmf"/><Relationship Id="rId4" Type="http://schemas.openxmlformats.org/officeDocument/2006/relationships/image" Target="../media/image7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emf"/><Relationship Id="rId2" Type="http://schemas.openxmlformats.org/officeDocument/2006/relationships/image" Target="../media/image104.w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wmf"/><Relationship Id="rId1" Type="http://schemas.openxmlformats.org/officeDocument/2006/relationships/image" Target="../media/image110.e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0.wmf"/><Relationship Id="rId7" Type="http://schemas.openxmlformats.org/officeDocument/2006/relationships/image" Target="../media/image7.wmf"/><Relationship Id="rId2" Type="http://schemas.openxmlformats.org/officeDocument/2006/relationships/image" Target="../media/image19.wmf"/><Relationship Id="rId1" Type="http://schemas.openxmlformats.org/officeDocument/2006/relationships/image" Target="../media/image1.w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8.emf"/><Relationship Id="rId7" Type="http://schemas.openxmlformats.org/officeDocument/2006/relationships/image" Target="../media/image41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0.wmf"/><Relationship Id="rId9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C3F763-F040-46B1-97D2-F243551E4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50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73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73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8225" y="720725"/>
            <a:ext cx="270033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73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E3696D94-D192-4B17-AB88-33E2A26AC3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30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DA421-4735-449B-B7C2-3607C1F7A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3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AD930-5B48-41EE-8D3F-AA0B14318B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9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47C0B-FE1D-4ADA-A983-4F042C9D2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3B40A-7D70-40C5-9393-A0C551B86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7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7E0D9-3BBE-40E4-83CF-4F2F9D16A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90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7F405-63F8-4226-BB94-356C028A6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8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17D23-4B01-4074-8127-D78EEBA97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7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24A38-65F6-4070-AF87-6738A422F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6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8FF65-EFC9-4984-9EAB-664441035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B2C48-F56A-4AE2-9FA8-43C73B24F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D2455-BD27-4F6F-92F0-AAFC23EAFF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2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073C1BE-6C78-4801-89CB-E1DFE7F23C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3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1.e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0.e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4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2.e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3.w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2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1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14575" y="8594726"/>
            <a:ext cx="2171700" cy="28971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1138" y="8616156"/>
            <a:ext cx="358999" cy="28971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F66D33-5012-4E25-B820-0AEC00E0E8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dirty="0"/>
          </a:p>
        </p:txBody>
      </p:sp>
      <p:grpSp>
        <p:nvGrpSpPr>
          <p:cNvPr id="4101" name="Group 2"/>
          <p:cNvGrpSpPr>
            <a:grpSpLocks/>
          </p:cNvGrpSpPr>
          <p:nvPr/>
        </p:nvGrpSpPr>
        <p:grpSpPr bwMode="auto">
          <a:xfrm>
            <a:off x="324587" y="923592"/>
            <a:ext cx="4025900" cy="515938"/>
            <a:chOff x="1056" y="240"/>
            <a:chExt cx="2536" cy="325"/>
          </a:xfrm>
        </p:grpSpPr>
        <p:sp>
          <p:nvSpPr>
            <p:cNvPr id="4121" name="Text Box 3"/>
            <p:cNvSpPr txBox="1">
              <a:spLocks noChangeArrowheads="1"/>
            </p:cNvSpPr>
            <p:nvPr/>
          </p:nvSpPr>
          <p:spPr bwMode="auto">
            <a:xfrm>
              <a:off x="1056" y="240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u="sng" dirty="0"/>
                <a:t>Friction Loss in a Pipe </a:t>
              </a:r>
            </a:p>
          </p:txBody>
        </p:sp>
        <p:graphicFrame>
          <p:nvGraphicFramePr>
            <p:cNvPr id="4122" name="Object 4"/>
            <p:cNvGraphicFramePr>
              <a:graphicFrameLocks noChangeAspect="1"/>
            </p:cNvGraphicFramePr>
            <p:nvPr/>
          </p:nvGraphicFramePr>
          <p:xfrm>
            <a:off x="3216" y="240"/>
            <a:ext cx="37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" name="Equation" r:id="rId3" imgW="279279" imgH="241195" progId="Equation.3">
                    <p:embed/>
                  </p:oleObj>
                </mc:Choice>
                <mc:Fallback>
                  <p:oleObj name="Equation" r:id="rId3" imgW="279279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40"/>
                          <a:ext cx="37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742343"/>
              </p:ext>
            </p:extLst>
          </p:nvPr>
        </p:nvGraphicFramePr>
        <p:xfrm>
          <a:off x="1535850" y="1377617"/>
          <a:ext cx="350043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5" imgW="1562100" imgH="495300" progId="Equation.3">
                  <p:embed/>
                </p:oleObj>
              </mc:Choice>
              <mc:Fallback>
                <p:oleObj name="Equation" r:id="rId5" imgW="1562100" imgH="495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850" y="1377617"/>
                        <a:ext cx="3500437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69087" y="2596817"/>
            <a:ext cx="256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Bingham Plastic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2140687" y="4882817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V="1">
            <a:off x="2293087" y="3206417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 flipV="1">
            <a:off x="2293087" y="3206417"/>
            <a:ext cx="1600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79531"/>
              </p:ext>
            </p:extLst>
          </p:nvPr>
        </p:nvGraphicFramePr>
        <p:xfrm>
          <a:off x="1912087" y="3816017"/>
          <a:ext cx="349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7" imgW="152280" imgH="190590" progId="Equation.3">
                  <p:embed/>
                </p:oleObj>
              </mc:Choice>
              <mc:Fallback>
                <p:oleObj name="Equation" r:id="rId7" imgW="152280" imgH="1905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087" y="3816017"/>
                        <a:ext cx="349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69805"/>
              </p:ext>
            </p:extLst>
          </p:nvPr>
        </p:nvGraphicFramePr>
        <p:xfrm>
          <a:off x="1870812" y="3287380"/>
          <a:ext cx="2794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9" imgW="152334" imgH="139639" progId="Equation.3">
                  <p:embed/>
                </p:oleObj>
              </mc:Choice>
              <mc:Fallback>
                <p:oleObj name="Equation" r:id="rId9" imgW="152334" imgH="13963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812" y="3287380"/>
                        <a:ext cx="2794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21885"/>
              </p:ext>
            </p:extLst>
          </p:nvPr>
        </p:nvGraphicFramePr>
        <p:xfrm>
          <a:off x="4350487" y="4959017"/>
          <a:ext cx="2333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11" imgW="126835" imgH="202936" progId="Equation.3">
                  <p:embed/>
                </p:oleObj>
              </mc:Choice>
              <mc:Fallback>
                <p:oleObj name="Equation" r:id="rId11" imgW="126835" imgH="2029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487" y="4959017"/>
                        <a:ext cx="2333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2978887" y="3739817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08734"/>
              </p:ext>
            </p:extLst>
          </p:nvPr>
        </p:nvGraphicFramePr>
        <p:xfrm>
          <a:off x="3667862" y="3395330"/>
          <a:ext cx="2301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13" imgW="95310" imgH="133440" progId="Equation.3">
                  <p:embed/>
                </p:oleObj>
              </mc:Choice>
              <mc:Fallback>
                <p:oleObj name="Equation" r:id="rId13" imgW="95310" imgH="133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862" y="3395330"/>
                        <a:ext cx="2301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623037" y="7332330"/>
            <a:ext cx="5678488" cy="1004887"/>
            <a:chOff x="528" y="3120"/>
            <a:chExt cx="3577" cy="633"/>
          </a:xfrm>
        </p:grpSpPr>
        <p:graphicFrame>
          <p:nvGraphicFramePr>
            <p:cNvPr id="4119" name="Object 15"/>
            <p:cNvGraphicFramePr>
              <a:graphicFrameLocks noChangeAspect="1"/>
            </p:cNvGraphicFramePr>
            <p:nvPr/>
          </p:nvGraphicFramePr>
          <p:xfrm>
            <a:off x="528" y="3216"/>
            <a:ext cx="40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15" imgW="380835" imgH="418918" progId="Equation.3">
                    <p:embed/>
                  </p:oleObj>
                </mc:Choice>
                <mc:Fallback>
                  <p:oleObj name="Equation" r:id="rId15" imgW="380835" imgH="41891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216"/>
                          <a:ext cx="407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" name="Object 17"/>
            <p:cNvGraphicFramePr>
              <a:graphicFrameLocks noChangeAspect="1"/>
            </p:cNvGraphicFramePr>
            <p:nvPr/>
          </p:nvGraphicFramePr>
          <p:xfrm>
            <a:off x="888" y="3120"/>
            <a:ext cx="321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" name="Equation" r:id="rId17" imgW="2514600" imgH="495300" progId="Equation.3">
                    <p:embed/>
                  </p:oleObj>
                </mc:Choice>
                <mc:Fallback>
                  <p:oleObj name="Equation" r:id="rId17" imgW="2514600" imgH="495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3120"/>
                          <a:ext cx="3217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757975" y="5276517"/>
            <a:ext cx="4643437" cy="1822450"/>
            <a:chOff x="493" y="4026"/>
            <a:chExt cx="2925" cy="1148"/>
          </a:xfrm>
        </p:grpSpPr>
        <p:graphicFrame>
          <p:nvGraphicFramePr>
            <p:cNvPr id="4117" name="Object 19"/>
            <p:cNvGraphicFramePr>
              <a:graphicFrameLocks noChangeAspect="1"/>
            </p:cNvGraphicFramePr>
            <p:nvPr/>
          </p:nvGraphicFramePr>
          <p:xfrm>
            <a:off x="493" y="4026"/>
            <a:ext cx="2925" cy="1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" name="Equation" r:id="rId19" imgW="2070100" imgH="812800" progId="Equation.3">
                    <p:embed/>
                  </p:oleObj>
                </mc:Choice>
                <mc:Fallback>
                  <p:oleObj name="Equation" r:id="rId19" imgW="2070100" imgH="812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4026"/>
                          <a:ext cx="2925" cy="1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AutoShape 20"/>
            <p:cNvSpPr>
              <a:spLocks/>
            </p:cNvSpPr>
            <p:nvPr/>
          </p:nvSpPr>
          <p:spPr bwMode="auto">
            <a:xfrm>
              <a:off x="1584" y="4032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2297850" y="7543467"/>
            <a:ext cx="904875" cy="1106488"/>
            <a:chOff x="1728" y="3168"/>
            <a:chExt cx="570" cy="697"/>
          </a:xfrm>
        </p:grpSpPr>
        <p:sp>
          <p:nvSpPr>
            <p:cNvPr id="4115" name="Freeform 21"/>
            <p:cNvSpPr>
              <a:spLocks/>
            </p:cNvSpPr>
            <p:nvPr/>
          </p:nvSpPr>
          <p:spPr bwMode="auto">
            <a:xfrm>
              <a:off x="1728" y="3168"/>
              <a:ext cx="336" cy="528"/>
            </a:xfrm>
            <a:custGeom>
              <a:avLst/>
              <a:gdLst>
                <a:gd name="T0" fmla="*/ 0 w 528"/>
                <a:gd name="T1" fmla="*/ 90 h 888"/>
                <a:gd name="T2" fmla="*/ 16 w 528"/>
                <a:gd name="T3" fmla="*/ 96 h 888"/>
                <a:gd name="T4" fmla="*/ 87 w 528"/>
                <a:gd name="T5" fmla="*/ 0 h 8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888">
                  <a:moveTo>
                    <a:pt x="0" y="720"/>
                  </a:moveTo>
                  <a:cubicBezTo>
                    <a:pt x="4" y="804"/>
                    <a:pt x="8" y="888"/>
                    <a:pt x="96" y="768"/>
                  </a:cubicBezTo>
                  <a:cubicBezTo>
                    <a:pt x="184" y="648"/>
                    <a:pt x="456" y="120"/>
                    <a:pt x="52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Text Box 22"/>
            <p:cNvSpPr txBox="1">
              <a:spLocks noChangeArrowheads="1"/>
            </p:cNvSpPr>
            <p:nvPr/>
          </p:nvSpPr>
          <p:spPr bwMode="auto">
            <a:xfrm>
              <a:off x="1910" y="3577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= 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4775" y="63339"/>
            <a:ext cx="4393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Lecture 8 – Pressure Loss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and Velocity profiles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47693-382E-4734-877B-B671499C655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1881188" y="328613"/>
            <a:ext cx="229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Bingham Fluid</a:t>
            </a: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739775" y="1770063"/>
            <a:ext cx="52260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762000" y="3257550"/>
            <a:ext cx="52260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711200" y="2552700"/>
            <a:ext cx="529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>
            <a:off x="1987550" y="1858963"/>
            <a:ext cx="0" cy="13906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 flipH="1" flipV="1">
            <a:off x="827088" y="1871663"/>
            <a:ext cx="1146175" cy="6667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H="1">
            <a:off x="841375" y="2538413"/>
            <a:ext cx="1131888" cy="7112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H="1">
            <a:off x="1101725" y="2017713"/>
            <a:ext cx="885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 flipH="1" flipV="1">
            <a:off x="1317625" y="2160588"/>
            <a:ext cx="661988" cy="952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 flipH="1">
            <a:off x="1101725" y="3078163"/>
            <a:ext cx="885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>
            <a:off x="1357313" y="2916238"/>
            <a:ext cx="614362" cy="317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 flipH="1">
            <a:off x="1604963" y="2316163"/>
            <a:ext cx="376237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 flipH="1">
            <a:off x="1595438" y="2763838"/>
            <a:ext cx="376237" cy="3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2014538" y="2165350"/>
            <a:ext cx="368617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>
            <a:off x="2005013" y="2908300"/>
            <a:ext cx="368617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 flipV="1">
            <a:off x="2528888" y="1852613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18"/>
          <p:cNvSpPr txBox="1">
            <a:spLocks noChangeArrowheads="1"/>
          </p:cNvSpPr>
          <p:nvPr/>
        </p:nvSpPr>
        <p:spPr bwMode="auto">
          <a:xfrm>
            <a:off x="2536825" y="1839913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 flipV="1">
            <a:off x="3043238" y="2165350"/>
            <a:ext cx="0" cy="3730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20"/>
          <p:cNvSpPr txBox="1">
            <a:spLocks noChangeArrowheads="1"/>
          </p:cNvSpPr>
          <p:nvPr/>
        </p:nvSpPr>
        <p:spPr bwMode="auto">
          <a:xfrm>
            <a:off x="3074988" y="211613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R</a:t>
            </a:r>
            <a:r>
              <a:rPr lang="en-US" altLang="en-US" sz="1800" baseline="-25000">
                <a:solidFill>
                  <a:srgbClr val="3333FF"/>
                </a:solidFill>
              </a:rPr>
              <a:t>o</a:t>
            </a:r>
            <a:endParaRPr lang="en-US" altLang="en-US" sz="1800">
              <a:solidFill>
                <a:srgbClr val="3333FF"/>
              </a:solidFill>
            </a:endParaRPr>
          </a:p>
        </p:txBody>
      </p:sp>
      <p:sp>
        <p:nvSpPr>
          <p:cNvPr id="13336" name="Freeform 21"/>
          <p:cNvSpPr>
            <a:spLocks/>
          </p:cNvSpPr>
          <p:nvPr/>
        </p:nvSpPr>
        <p:spPr bwMode="auto">
          <a:xfrm>
            <a:off x="1528763" y="1458913"/>
            <a:ext cx="685800" cy="679450"/>
          </a:xfrm>
          <a:custGeom>
            <a:avLst/>
            <a:gdLst>
              <a:gd name="T0" fmla="*/ 2147483646 w 432"/>
              <a:gd name="T1" fmla="*/ 2147483646 h 427"/>
              <a:gd name="T2" fmla="*/ 2147483646 w 432"/>
              <a:gd name="T3" fmla="*/ 2147483646 h 427"/>
              <a:gd name="T4" fmla="*/ 0 w 432"/>
              <a:gd name="T5" fmla="*/ 2147483646 h 4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427">
                <a:moveTo>
                  <a:pt x="432" y="61"/>
                </a:moveTo>
                <a:cubicBezTo>
                  <a:pt x="315" y="30"/>
                  <a:pt x="198" y="0"/>
                  <a:pt x="126" y="61"/>
                </a:cubicBezTo>
                <a:cubicBezTo>
                  <a:pt x="54" y="122"/>
                  <a:pt x="27" y="274"/>
                  <a:pt x="0" y="427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37" name="Object 22"/>
          <p:cNvGraphicFramePr>
            <a:graphicFrameLocks noChangeAspect="1"/>
          </p:cNvGraphicFramePr>
          <p:nvPr/>
        </p:nvGraphicFramePr>
        <p:xfrm>
          <a:off x="2244725" y="1300163"/>
          <a:ext cx="369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3" imgW="152280" imgH="190590" progId="Equation.3">
                  <p:embed/>
                </p:oleObj>
              </mc:Choice>
              <mc:Fallback>
                <p:oleObj name="Equation" r:id="rId3" imgW="152280" imgH="1905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300163"/>
                        <a:ext cx="3698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Line 23"/>
          <p:cNvSpPr>
            <a:spLocks noChangeShapeType="1"/>
          </p:cNvSpPr>
          <p:nvPr/>
        </p:nvSpPr>
        <p:spPr bwMode="auto">
          <a:xfrm>
            <a:off x="4300538" y="1860550"/>
            <a:ext cx="0" cy="139065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9" name="Group 24"/>
          <p:cNvGrpSpPr>
            <a:grpSpLocks/>
          </p:cNvGrpSpPr>
          <p:nvPr/>
        </p:nvGrpSpPr>
        <p:grpSpPr bwMode="auto">
          <a:xfrm>
            <a:off x="4300538" y="1860550"/>
            <a:ext cx="1162050" cy="1382713"/>
            <a:chOff x="2700" y="1008"/>
            <a:chExt cx="732" cy="870"/>
          </a:xfrm>
        </p:grpSpPr>
        <p:grpSp>
          <p:nvGrpSpPr>
            <p:cNvPr id="13364" name="Group 25"/>
            <p:cNvGrpSpPr>
              <a:grpSpLocks/>
            </p:cNvGrpSpPr>
            <p:nvPr/>
          </p:nvGrpSpPr>
          <p:grpSpPr bwMode="auto">
            <a:xfrm>
              <a:off x="2700" y="1008"/>
              <a:ext cx="732" cy="192"/>
              <a:chOff x="2700" y="1008"/>
              <a:chExt cx="732" cy="192"/>
            </a:xfrm>
          </p:grpSpPr>
          <p:sp>
            <p:nvSpPr>
              <p:cNvPr id="13369" name="Freeform 26"/>
              <p:cNvSpPr>
                <a:spLocks/>
              </p:cNvSpPr>
              <p:nvPr/>
            </p:nvSpPr>
            <p:spPr bwMode="auto">
              <a:xfrm>
                <a:off x="2700" y="1008"/>
                <a:ext cx="732" cy="192"/>
              </a:xfrm>
              <a:custGeom>
                <a:avLst/>
                <a:gdLst>
                  <a:gd name="T0" fmla="*/ 0 w 732"/>
                  <a:gd name="T1" fmla="*/ 0 h 192"/>
                  <a:gd name="T2" fmla="*/ 246 w 732"/>
                  <a:gd name="T3" fmla="*/ 30 h 192"/>
                  <a:gd name="T4" fmla="*/ 510 w 732"/>
                  <a:gd name="T5" fmla="*/ 84 h 192"/>
                  <a:gd name="T6" fmla="*/ 732 w 732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2" h="192">
                    <a:moveTo>
                      <a:pt x="0" y="0"/>
                    </a:moveTo>
                    <a:cubicBezTo>
                      <a:pt x="80" y="8"/>
                      <a:pt x="161" y="16"/>
                      <a:pt x="246" y="30"/>
                    </a:cubicBezTo>
                    <a:cubicBezTo>
                      <a:pt x="331" y="44"/>
                      <a:pt x="429" y="57"/>
                      <a:pt x="510" y="84"/>
                    </a:cubicBezTo>
                    <a:cubicBezTo>
                      <a:pt x="591" y="111"/>
                      <a:pt x="661" y="151"/>
                      <a:pt x="732" y="192"/>
                    </a:cubicBezTo>
                  </a:path>
                </a:pathLst>
              </a:cu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Line 27"/>
              <p:cNvSpPr>
                <a:spLocks noChangeShapeType="1"/>
              </p:cNvSpPr>
              <p:nvPr/>
            </p:nvSpPr>
            <p:spPr bwMode="auto">
              <a:xfrm>
                <a:off x="2700" y="1086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Line 28"/>
              <p:cNvSpPr>
                <a:spLocks noChangeShapeType="1"/>
              </p:cNvSpPr>
              <p:nvPr/>
            </p:nvSpPr>
            <p:spPr bwMode="auto">
              <a:xfrm>
                <a:off x="2706" y="1152"/>
                <a:ext cx="61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5" name="Group 29"/>
            <p:cNvGrpSpPr>
              <a:grpSpLocks/>
            </p:cNvGrpSpPr>
            <p:nvPr/>
          </p:nvGrpSpPr>
          <p:grpSpPr bwMode="auto">
            <a:xfrm>
              <a:off x="2700" y="1674"/>
              <a:ext cx="732" cy="204"/>
              <a:chOff x="2700" y="1674"/>
              <a:chExt cx="732" cy="204"/>
            </a:xfrm>
          </p:grpSpPr>
          <p:sp>
            <p:nvSpPr>
              <p:cNvPr id="13366" name="Freeform 30"/>
              <p:cNvSpPr>
                <a:spLocks/>
              </p:cNvSpPr>
              <p:nvPr/>
            </p:nvSpPr>
            <p:spPr bwMode="auto">
              <a:xfrm flipV="1">
                <a:off x="2706" y="1674"/>
                <a:ext cx="726" cy="204"/>
              </a:xfrm>
              <a:custGeom>
                <a:avLst/>
                <a:gdLst>
                  <a:gd name="T0" fmla="*/ 0 w 732"/>
                  <a:gd name="T1" fmla="*/ 0 h 192"/>
                  <a:gd name="T2" fmla="*/ 238 w 732"/>
                  <a:gd name="T3" fmla="*/ 38 h 192"/>
                  <a:gd name="T4" fmla="*/ 494 w 732"/>
                  <a:gd name="T5" fmla="*/ 107 h 192"/>
                  <a:gd name="T6" fmla="*/ 708 w 732"/>
                  <a:gd name="T7" fmla="*/ 245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2" h="192">
                    <a:moveTo>
                      <a:pt x="0" y="0"/>
                    </a:moveTo>
                    <a:cubicBezTo>
                      <a:pt x="80" y="8"/>
                      <a:pt x="161" y="16"/>
                      <a:pt x="246" y="30"/>
                    </a:cubicBezTo>
                    <a:cubicBezTo>
                      <a:pt x="331" y="44"/>
                      <a:pt x="429" y="57"/>
                      <a:pt x="510" y="84"/>
                    </a:cubicBezTo>
                    <a:cubicBezTo>
                      <a:pt x="591" y="111"/>
                      <a:pt x="661" y="151"/>
                      <a:pt x="732" y="192"/>
                    </a:cubicBezTo>
                  </a:path>
                </a:pathLst>
              </a:cu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Line 31"/>
              <p:cNvSpPr>
                <a:spLocks noChangeShapeType="1"/>
              </p:cNvSpPr>
              <p:nvPr/>
            </p:nvSpPr>
            <p:spPr bwMode="auto">
              <a:xfrm>
                <a:off x="2706" y="1812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Line 32"/>
              <p:cNvSpPr>
                <a:spLocks noChangeShapeType="1"/>
              </p:cNvSpPr>
              <p:nvPr/>
            </p:nvSpPr>
            <p:spPr bwMode="auto">
              <a:xfrm>
                <a:off x="2700" y="1734"/>
                <a:ext cx="61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0" name="Group 33"/>
          <p:cNvGrpSpPr>
            <a:grpSpLocks/>
          </p:cNvGrpSpPr>
          <p:nvPr/>
        </p:nvGrpSpPr>
        <p:grpSpPr bwMode="auto">
          <a:xfrm>
            <a:off x="4300538" y="2157413"/>
            <a:ext cx="1152525" cy="762000"/>
            <a:chOff x="2700" y="1194"/>
            <a:chExt cx="726" cy="480"/>
          </a:xfrm>
        </p:grpSpPr>
        <p:sp>
          <p:nvSpPr>
            <p:cNvPr id="13358" name="Line 34"/>
            <p:cNvSpPr>
              <a:spLocks noChangeShapeType="1"/>
            </p:cNvSpPr>
            <p:nvPr/>
          </p:nvSpPr>
          <p:spPr bwMode="auto">
            <a:xfrm>
              <a:off x="3420" y="1194"/>
              <a:ext cx="0" cy="48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35"/>
            <p:cNvSpPr>
              <a:spLocks noChangeShapeType="1"/>
            </p:cNvSpPr>
            <p:nvPr/>
          </p:nvSpPr>
          <p:spPr bwMode="auto">
            <a:xfrm>
              <a:off x="2706" y="1314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36"/>
            <p:cNvSpPr>
              <a:spLocks noChangeShapeType="1"/>
            </p:cNvSpPr>
            <p:nvPr/>
          </p:nvSpPr>
          <p:spPr bwMode="auto">
            <a:xfrm>
              <a:off x="2712" y="1434"/>
              <a:ext cx="71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37"/>
            <p:cNvSpPr>
              <a:spLocks noChangeShapeType="1"/>
            </p:cNvSpPr>
            <p:nvPr/>
          </p:nvSpPr>
          <p:spPr bwMode="auto">
            <a:xfrm>
              <a:off x="2700" y="1554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38"/>
            <p:cNvSpPr>
              <a:spLocks noChangeShapeType="1"/>
            </p:cNvSpPr>
            <p:nvPr/>
          </p:nvSpPr>
          <p:spPr bwMode="auto">
            <a:xfrm>
              <a:off x="2706" y="1200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39"/>
            <p:cNvSpPr>
              <a:spLocks noChangeShapeType="1"/>
            </p:cNvSpPr>
            <p:nvPr/>
          </p:nvSpPr>
          <p:spPr bwMode="auto">
            <a:xfrm>
              <a:off x="2706" y="1656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341" name="Object 40"/>
          <p:cNvGraphicFramePr>
            <a:graphicFrameLocks noChangeAspect="1"/>
          </p:cNvGraphicFramePr>
          <p:nvPr/>
        </p:nvGraphicFramePr>
        <p:xfrm>
          <a:off x="544513" y="3765550"/>
          <a:ext cx="13620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5" imgW="838200" imgH="419100" progId="Equation.3">
                  <p:embed/>
                </p:oleObj>
              </mc:Choice>
              <mc:Fallback>
                <p:oleObj name="Equation" r:id="rId5" imgW="838200" imgH="4191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765550"/>
                        <a:ext cx="13620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Freeform 41"/>
          <p:cNvSpPr>
            <a:spLocks/>
          </p:cNvSpPr>
          <p:nvPr/>
        </p:nvSpPr>
        <p:spPr bwMode="auto">
          <a:xfrm>
            <a:off x="1096963" y="3148013"/>
            <a:ext cx="209550" cy="623887"/>
          </a:xfrm>
          <a:custGeom>
            <a:avLst/>
            <a:gdLst>
              <a:gd name="T0" fmla="*/ 2147483646 w 223"/>
              <a:gd name="T1" fmla="*/ 2147483646 h 549"/>
              <a:gd name="T2" fmla="*/ 2147483646 w 223"/>
              <a:gd name="T3" fmla="*/ 2147483646 h 549"/>
              <a:gd name="T4" fmla="*/ 2147483646 w 223"/>
              <a:gd name="T5" fmla="*/ 0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" h="549">
                <a:moveTo>
                  <a:pt x="196" y="549"/>
                </a:moveTo>
                <a:cubicBezTo>
                  <a:pt x="98" y="512"/>
                  <a:pt x="0" y="475"/>
                  <a:pt x="4" y="384"/>
                </a:cubicBezTo>
                <a:cubicBezTo>
                  <a:pt x="8" y="293"/>
                  <a:pt x="115" y="146"/>
                  <a:pt x="22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43" name="Object 42"/>
          <p:cNvGraphicFramePr>
            <a:graphicFrameLocks noChangeAspect="1"/>
          </p:cNvGraphicFramePr>
          <p:nvPr/>
        </p:nvGraphicFramePr>
        <p:xfrm>
          <a:off x="2462213" y="3497263"/>
          <a:ext cx="17907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7" imgW="748975" imgH="215806" progId="Equation.3">
                  <p:embed/>
                </p:oleObj>
              </mc:Choice>
              <mc:Fallback>
                <p:oleObj name="Equation" r:id="rId7" imgW="748975" imgH="21580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497263"/>
                        <a:ext cx="17907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43"/>
          <p:cNvGrpSpPr>
            <a:grpSpLocks/>
          </p:cNvGrpSpPr>
          <p:nvPr/>
        </p:nvGrpSpPr>
        <p:grpSpPr bwMode="auto">
          <a:xfrm>
            <a:off x="269875" y="1974850"/>
            <a:ext cx="514350" cy="522288"/>
            <a:chOff x="161" y="1080"/>
            <a:chExt cx="324" cy="329"/>
          </a:xfrm>
        </p:grpSpPr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165" y="1080"/>
              <a:ext cx="320" cy="3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57" name="Text Box 45"/>
            <p:cNvSpPr txBox="1">
              <a:spLocks noChangeArrowheads="1"/>
            </p:cNvSpPr>
            <p:nvPr/>
          </p:nvSpPr>
          <p:spPr bwMode="auto">
            <a:xfrm>
              <a:off x="161" y="1083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P</a:t>
              </a:r>
              <a:r>
                <a:rPr lang="en-US" altLang="en-US" sz="2400" i="1" baseline="-25000"/>
                <a:t>1</a:t>
              </a:r>
              <a:endParaRPr lang="en-US" altLang="en-US" sz="2400" i="1"/>
            </a:p>
          </p:txBody>
        </p:sp>
      </p:grpSp>
      <p:grpSp>
        <p:nvGrpSpPr>
          <p:cNvPr id="13345" name="Group 46"/>
          <p:cNvGrpSpPr>
            <a:grpSpLocks/>
          </p:cNvGrpSpPr>
          <p:nvPr/>
        </p:nvGrpSpPr>
        <p:grpSpPr bwMode="auto">
          <a:xfrm>
            <a:off x="6045200" y="2243138"/>
            <a:ext cx="508000" cy="523875"/>
            <a:chOff x="3799" y="1249"/>
            <a:chExt cx="320" cy="329"/>
          </a:xfrm>
        </p:grpSpPr>
        <p:sp>
          <p:nvSpPr>
            <p:cNvPr id="13354" name="Oval 47"/>
            <p:cNvSpPr>
              <a:spLocks noChangeArrowheads="1"/>
            </p:cNvSpPr>
            <p:nvPr/>
          </p:nvSpPr>
          <p:spPr bwMode="auto">
            <a:xfrm>
              <a:off x="3799" y="1249"/>
              <a:ext cx="320" cy="3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55" name="Text Box 48"/>
            <p:cNvSpPr txBox="1">
              <a:spLocks noChangeArrowheads="1"/>
            </p:cNvSpPr>
            <p:nvPr/>
          </p:nvSpPr>
          <p:spPr bwMode="auto">
            <a:xfrm>
              <a:off x="3804" y="125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P</a:t>
              </a:r>
              <a:r>
                <a:rPr lang="en-US" altLang="en-US" sz="2400" i="1" baseline="-25000"/>
                <a:t>2</a:t>
              </a:r>
              <a:endParaRPr lang="en-US" altLang="en-US" sz="2400" i="1"/>
            </a:p>
          </p:txBody>
        </p:sp>
      </p:grpSp>
      <p:graphicFrame>
        <p:nvGraphicFramePr>
          <p:cNvPr id="13346" name="Object 49"/>
          <p:cNvGraphicFramePr>
            <a:graphicFrameLocks noChangeAspect="1"/>
          </p:cNvGraphicFramePr>
          <p:nvPr/>
        </p:nvGraphicFramePr>
        <p:xfrm>
          <a:off x="1943100" y="4160838"/>
          <a:ext cx="3517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9" imgW="1600200" imgH="431800" progId="Equation.3">
                  <p:embed/>
                </p:oleObj>
              </mc:Choice>
              <mc:Fallback>
                <p:oleObj name="Equation" r:id="rId9" imgW="1600200" imgH="431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160838"/>
                        <a:ext cx="3517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50"/>
          <p:cNvGraphicFramePr>
            <a:graphicFrameLocks noChangeAspect="1"/>
          </p:cNvGraphicFramePr>
          <p:nvPr/>
        </p:nvGraphicFramePr>
        <p:xfrm>
          <a:off x="2346325" y="5065713"/>
          <a:ext cx="2463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11" imgW="1257300" imgH="431800" progId="Equation.3">
                  <p:embed/>
                </p:oleObj>
              </mc:Choice>
              <mc:Fallback>
                <p:oleObj name="Equation" r:id="rId11" imgW="1257300" imgH="4318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5065713"/>
                        <a:ext cx="24638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51"/>
          <p:cNvGraphicFramePr>
            <a:graphicFrameLocks noChangeAspect="1"/>
          </p:cNvGraphicFramePr>
          <p:nvPr/>
        </p:nvGraphicFramePr>
        <p:xfrm>
          <a:off x="1908175" y="6037263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13" imgW="1447800" imgH="419100" progId="Equation.3">
                  <p:embed/>
                </p:oleObj>
              </mc:Choice>
              <mc:Fallback>
                <p:oleObj name="Equation" r:id="rId13" imgW="1447800" imgH="4191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37263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52"/>
          <p:cNvGraphicFramePr>
            <a:graphicFrameLocks noChangeAspect="1"/>
          </p:cNvGraphicFramePr>
          <p:nvPr/>
        </p:nvGraphicFramePr>
        <p:xfrm>
          <a:off x="1374775" y="7408863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15" imgW="1930400" imgH="419100" progId="Equation.3">
                  <p:embed/>
                </p:oleObj>
              </mc:Choice>
              <mc:Fallback>
                <p:oleObj name="Equation" r:id="rId15" imgW="1930400" imgH="4191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7408863"/>
                        <a:ext cx="386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0" name="AutoShape 53"/>
          <p:cNvSpPr>
            <a:spLocks noChangeArrowheads="1"/>
          </p:cNvSpPr>
          <p:nvPr/>
        </p:nvSpPr>
        <p:spPr bwMode="auto">
          <a:xfrm>
            <a:off x="3468688" y="6807200"/>
            <a:ext cx="231775" cy="623888"/>
          </a:xfrm>
          <a:prstGeom prst="downArrow">
            <a:avLst>
              <a:gd name="adj1" fmla="val 50000"/>
              <a:gd name="adj2" fmla="val 672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51" name="Text Box 54"/>
          <p:cNvSpPr txBox="1">
            <a:spLocks noChangeArrowheads="1"/>
          </p:cNvSpPr>
          <p:nvPr/>
        </p:nvSpPr>
        <p:spPr bwMode="auto">
          <a:xfrm>
            <a:off x="3797300" y="6959600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By integration</a:t>
            </a:r>
          </a:p>
        </p:txBody>
      </p:sp>
      <p:sp>
        <p:nvSpPr>
          <p:cNvPr id="13352" name="Line 55"/>
          <p:cNvSpPr>
            <a:spLocks noChangeShapeType="1"/>
          </p:cNvSpPr>
          <p:nvPr/>
        </p:nvSpPr>
        <p:spPr bwMode="auto">
          <a:xfrm flipH="1">
            <a:off x="5510213" y="1157288"/>
            <a:ext cx="358775" cy="1216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Text Box 56"/>
          <p:cNvSpPr txBox="1">
            <a:spLocks noChangeArrowheads="1"/>
          </p:cNvSpPr>
          <p:nvPr/>
        </p:nvSpPr>
        <p:spPr bwMode="auto">
          <a:xfrm>
            <a:off x="5313363" y="735013"/>
            <a:ext cx="99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“Plug”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6353D7-28CB-432F-9FC5-281363CE856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61938" y="1223963"/>
          <a:ext cx="4376737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Graph" r:id="rId3" imgW="2827325" imgH="2738323" progId="Origin50.Graph">
                  <p:embed/>
                </p:oleObj>
              </mc:Choice>
              <mc:Fallback>
                <p:oleObj name="Graph" r:id="rId3" imgW="2827325" imgH="2738323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223963"/>
                        <a:ext cx="4376737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1127125" y="531813"/>
            <a:ext cx="483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Bingham Plastic Velocity Profile</a:t>
            </a:r>
          </a:p>
        </p:txBody>
      </p:sp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496888" y="4865688"/>
          <a:ext cx="4410075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Graph" r:id="rId5" imgW="3621024" imgH="2971190" progId="Origin50.Graph">
                  <p:embed/>
                </p:oleObj>
              </mc:Choice>
              <mc:Fallback>
                <p:oleObj name="Graph" r:id="rId5" imgW="3621024" imgH="2971190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865688"/>
                        <a:ext cx="4410075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5"/>
          <p:cNvGraphicFramePr>
            <a:graphicFrameLocks noChangeAspect="1"/>
          </p:cNvGraphicFramePr>
          <p:nvPr/>
        </p:nvGraphicFramePr>
        <p:xfrm>
          <a:off x="4678363" y="1879600"/>
          <a:ext cx="14557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7" imgW="761669" imgH="228501" progId="Equation.3">
                  <p:embed/>
                </p:oleObj>
              </mc:Choice>
              <mc:Fallback>
                <p:oleObj name="Equation" r:id="rId7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1879600"/>
                        <a:ext cx="14557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6"/>
          <p:cNvGraphicFramePr>
            <a:graphicFrameLocks noChangeAspect="1"/>
          </p:cNvGraphicFramePr>
          <p:nvPr/>
        </p:nvGraphicFramePr>
        <p:xfrm>
          <a:off x="4976813" y="6400800"/>
          <a:ext cx="9937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9" imgW="520700" imgH="228600" progId="Equation.3">
                  <p:embed/>
                </p:oleObj>
              </mc:Choice>
              <mc:Fallback>
                <p:oleObj name="Equation" r:id="rId9" imgW="520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6400800"/>
                        <a:ext cx="9937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4697413" y="142875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Bingham</a:t>
            </a: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4776788" y="58626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Power-Law</a:t>
            </a:r>
          </a:p>
        </p:txBody>
      </p:sp>
      <p:graphicFrame>
        <p:nvGraphicFramePr>
          <p:cNvPr id="14348" name="Object 9"/>
          <p:cNvGraphicFramePr>
            <a:graphicFrameLocks noChangeAspect="1"/>
          </p:cNvGraphicFramePr>
          <p:nvPr/>
        </p:nvGraphicFramePr>
        <p:xfrm>
          <a:off x="4346575" y="3062288"/>
          <a:ext cx="25114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11" imgW="2197100" imgH="609600" progId="Equation.3">
                  <p:embed/>
                </p:oleObj>
              </mc:Choice>
              <mc:Fallback>
                <p:oleObj name="Equation" r:id="rId11" imgW="21971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3062288"/>
                        <a:ext cx="25114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"/>
          <p:cNvGraphicFramePr>
            <a:graphicFrameLocks noChangeAspect="1"/>
          </p:cNvGraphicFramePr>
          <p:nvPr/>
        </p:nvGraphicFramePr>
        <p:xfrm>
          <a:off x="4654550" y="4227513"/>
          <a:ext cx="14970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13" imgW="1117115" imgH="622030" progId="Equation.3">
                  <p:embed/>
                </p:oleObj>
              </mc:Choice>
              <mc:Fallback>
                <p:oleObj name="Equation" r:id="rId13" imgW="1117115" imgH="6220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4227513"/>
                        <a:ext cx="149701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4465638" y="3878263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for r &lt; Ro</a:t>
            </a:r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4545013" y="2595563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for r &gt; Ro</a:t>
            </a:r>
          </a:p>
        </p:txBody>
      </p:sp>
      <p:graphicFrame>
        <p:nvGraphicFramePr>
          <p:cNvPr id="14352" name="Object 13"/>
          <p:cNvGraphicFramePr>
            <a:graphicFrameLocks noChangeAspect="1"/>
          </p:cNvGraphicFramePr>
          <p:nvPr/>
        </p:nvGraphicFramePr>
        <p:xfrm>
          <a:off x="1185863" y="1731963"/>
          <a:ext cx="8683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15" imgW="774364" imgH="431613" progId="Equation.3">
                  <p:embed/>
                </p:oleObj>
              </mc:Choice>
              <mc:Fallback>
                <p:oleObj name="Equation" r:id="rId15" imgW="774364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731963"/>
                        <a:ext cx="8683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31306" y="8654603"/>
            <a:ext cx="1322387" cy="30683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93023" y="8654603"/>
            <a:ext cx="539303" cy="32816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0ACF7-0FD5-4E4F-9035-9CA0D01C81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190625" y="6780213"/>
            <a:ext cx="4456113" cy="149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590550" y="369888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For a Herschel-Bulkley Model</a:t>
            </a: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2306638" y="996950"/>
          <a:ext cx="18573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" imgW="799753" imgH="241195" progId="Equation.3">
                  <p:embed/>
                </p:oleObj>
              </mc:Choice>
              <mc:Fallback>
                <p:oleObj name="Equation" r:id="rId3" imgW="799753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996950"/>
                        <a:ext cx="18573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619125" y="1531938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i="1">
                <a:solidFill>
                  <a:srgbClr val="FF0000"/>
                </a:solidFill>
              </a:rPr>
              <a:t> For r &gt; R</a:t>
            </a:r>
            <a:r>
              <a:rPr lang="en-US" altLang="en-US" sz="2400" i="1" baseline="-25000">
                <a:solidFill>
                  <a:srgbClr val="FF0000"/>
                </a:solidFill>
              </a:rPr>
              <a:t>o</a:t>
            </a:r>
            <a:endParaRPr lang="en-US" altLang="en-US" sz="2400" i="1">
              <a:solidFill>
                <a:srgbClr val="FF0000"/>
              </a:solidFill>
            </a:endParaRPr>
          </a:p>
        </p:txBody>
      </p:sp>
      <p:graphicFrame>
        <p:nvGraphicFramePr>
          <p:cNvPr id="15369" name="Object 6"/>
          <p:cNvGraphicFramePr>
            <a:graphicFrameLocks noChangeAspect="1"/>
          </p:cNvGraphicFramePr>
          <p:nvPr/>
        </p:nvGraphicFramePr>
        <p:xfrm>
          <a:off x="544513" y="2120900"/>
          <a:ext cx="56181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5" imgW="3340100" imgH="723900" progId="Equation.3">
                  <p:embed/>
                </p:oleObj>
              </mc:Choice>
              <mc:Fallback>
                <p:oleObj name="Equation" r:id="rId5" imgW="33401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120900"/>
                        <a:ext cx="5618162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654050" y="3687763"/>
            <a:ext cx="150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</a:rPr>
              <a:t>For r &lt; R</a:t>
            </a:r>
            <a:r>
              <a:rPr lang="en-US" altLang="en-US" sz="2400" i="1" baseline="-25000">
                <a:solidFill>
                  <a:srgbClr val="FF0000"/>
                </a:solidFill>
              </a:rPr>
              <a:t>o</a:t>
            </a:r>
            <a:endParaRPr lang="en-US" altLang="en-US" sz="2400" i="1">
              <a:solidFill>
                <a:srgbClr val="FF0000"/>
              </a:solidFill>
            </a:endParaRPr>
          </a:p>
        </p:txBody>
      </p:sp>
      <p:graphicFrame>
        <p:nvGraphicFramePr>
          <p:cNvPr id="15371" name="Object 8"/>
          <p:cNvGraphicFramePr>
            <a:graphicFrameLocks noChangeAspect="1"/>
          </p:cNvGraphicFramePr>
          <p:nvPr/>
        </p:nvGraphicFramePr>
        <p:xfrm>
          <a:off x="630238" y="4408488"/>
          <a:ext cx="57245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7" imgW="3403600" imgH="723900" progId="Equation.3">
                  <p:embed/>
                </p:oleObj>
              </mc:Choice>
              <mc:Fallback>
                <p:oleObj name="Equation" r:id="rId7" imgW="34036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408488"/>
                        <a:ext cx="57245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9"/>
          <p:cNvSpPr>
            <a:spLocks noChangeShapeType="1"/>
          </p:cNvSpPr>
          <p:nvPr/>
        </p:nvSpPr>
        <p:spPr bwMode="auto">
          <a:xfrm flipV="1">
            <a:off x="4770438" y="5268913"/>
            <a:ext cx="174625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10"/>
          <p:cNvSpPr txBox="1">
            <a:spLocks noChangeArrowheads="1"/>
          </p:cNvSpPr>
          <p:nvPr/>
        </p:nvSpPr>
        <p:spPr bwMode="auto">
          <a:xfrm>
            <a:off x="4392613" y="62214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  <p:graphicFrame>
        <p:nvGraphicFramePr>
          <p:cNvPr id="15374" name="Object 11"/>
          <p:cNvGraphicFramePr>
            <a:graphicFrameLocks noChangeAspect="1"/>
          </p:cNvGraphicFramePr>
          <p:nvPr/>
        </p:nvGraphicFramePr>
        <p:xfrm>
          <a:off x="4497388" y="5773738"/>
          <a:ext cx="4222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9" imgW="190500" imgH="228600" progId="Equation.3">
                  <p:embed/>
                </p:oleObj>
              </mc:Choice>
              <mc:Fallback>
                <p:oleObj name="Equation" r:id="rId9" imgW="190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5773738"/>
                        <a:ext cx="4222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2"/>
          <p:cNvGraphicFramePr>
            <a:graphicFrameLocks noChangeAspect="1"/>
          </p:cNvGraphicFramePr>
          <p:nvPr/>
        </p:nvGraphicFramePr>
        <p:xfrm>
          <a:off x="1550988" y="6902450"/>
          <a:ext cx="39354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1" imgW="2184400" imgH="711200" progId="Equation.3">
                  <p:embed/>
                </p:oleObj>
              </mc:Choice>
              <mc:Fallback>
                <p:oleObj name="Equation" r:id="rId11" imgW="2184400" imgH="71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6902450"/>
                        <a:ext cx="393541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AutoShape 13"/>
          <p:cNvSpPr>
            <a:spLocks noChangeArrowheads="1"/>
          </p:cNvSpPr>
          <p:nvPr/>
        </p:nvSpPr>
        <p:spPr bwMode="auto">
          <a:xfrm>
            <a:off x="3192463" y="5630863"/>
            <a:ext cx="319087" cy="1003300"/>
          </a:xfrm>
          <a:prstGeom prst="downArrow">
            <a:avLst>
              <a:gd name="adj1" fmla="val 50000"/>
              <a:gd name="adj2" fmla="val 786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>
            <a:off x="1354138" y="6597650"/>
            <a:ext cx="393700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509588" y="6096000"/>
            <a:ext cx="232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</a:rPr>
              <a:t>Constant Velocity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52F3F6-BDD1-45F1-A26E-634C67688B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620713" y="239713"/>
            <a:ext cx="5275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Equations to Solve Pipeline Design</a:t>
            </a:r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638175" y="1116013"/>
          <a:ext cx="48863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2057400" imgH="241300" progId="Equation.3">
                  <p:embed/>
                </p:oleObj>
              </mc:Choice>
              <mc:Fallback>
                <p:oleObj name="Equation" r:id="rId3" imgW="2057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116013"/>
                        <a:ext cx="48863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576263" y="1865313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/>
              <a:t>Calculations</a:t>
            </a:r>
          </a:p>
        </p:txBody>
      </p:sp>
      <p:graphicFrame>
        <p:nvGraphicFramePr>
          <p:cNvPr id="16392" name="Object 5"/>
          <p:cNvGraphicFramePr>
            <a:graphicFrameLocks noChangeAspect="1"/>
          </p:cNvGraphicFramePr>
          <p:nvPr/>
        </p:nvGraphicFramePr>
        <p:xfrm>
          <a:off x="3371850" y="4464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464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677863" y="2489200"/>
            <a:ext cx="3727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1"/>
              <a:t> </a:t>
            </a:r>
            <a:r>
              <a:rPr lang="en-US" altLang="en-US" sz="2000" i="1">
                <a:solidFill>
                  <a:srgbClr val="000099"/>
                </a:solidFill>
              </a:rPr>
              <a:t>Pumping Power Required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i="1">
                <a:solidFill>
                  <a:srgbClr val="000099"/>
                </a:solidFill>
              </a:rPr>
              <a:t> Pump Discharge Pressure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i="1">
                <a:solidFill>
                  <a:srgbClr val="000099"/>
                </a:solidFill>
              </a:rPr>
              <a:t> Pressure Drop in the Process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i="1">
                <a:solidFill>
                  <a:srgbClr val="000099"/>
                </a:solidFill>
              </a:rPr>
              <a:t> Design of Branched Pipelines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i="1">
                <a:solidFill>
                  <a:srgbClr val="000099"/>
                </a:solidFill>
              </a:rPr>
              <a:t> Calculation of Holding Tubes</a:t>
            </a:r>
            <a:r>
              <a:rPr lang="en-US" altLang="en-US" sz="2000" b="1"/>
              <a:t> </a:t>
            </a:r>
          </a:p>
        </p:txBody>
      </p:sp>
      <p:graphicFrame>
        <p:nvGraphicFramePr>
          <p:cNvPr id="16394" name="Object 7"/>
          <p:cNvGraphicFramePr>
            <a:graphicFrameLocks noChangeAspect="1"/>
          </p:cNvGraphicFramePr>
          <p:nvPr/>
        </p:nvGraphicFramePr>
        <p:xfrm>
          <a:off x="444500" y="4297363"/>
          <a:ext cx="56086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2657610" imgH="190590" progId="Equation.3">
                  <p:embed/>
                </p:oleObj>
              </mc:Choice>
              <mc:Fallback>
                <p:oleObj name="Equation" r:id="rId7" imgW="2657610" imgH="1905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297363"/>
                        <a:ext cx="56086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8"/>
          <p:cNvGraphicFramePr>
            <a:graphicFrameLocks noChangeAspect="1"/>
          </p:cNvGraphicFramePr>
          <p:nvPr/>
        </p:nvGraphicFramePr>
        <p:xfrm>
          <a:off x="419100" y="4868863"/>
          <a:ext cx="5756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9" imgW="2657610" imgH="362040" progId="Equation.3">
                  <p:embed/>
                </p:oleObj>
              </mc:Choice>
              <mc:Fallback>
                <p:oleObj name="Equation" r:id="rId9" imgW="2657610" imgH="362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868863"/>
                        <a:ext cx="5756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Freeform 9"/>
          <p:cNvSpPr>
            <a:spLocks/>
          </p:cNvSpPr>
          <p:nvPr/>
        </p:nvSpPr>
        <p:spPr bwMode="auto">
          <a:xfrm>
            <a:off x="668338" y="5370513"/>
            <a:ext cx="928687" cy="520700"/>
          </a:xfrm>
          <a:custGeom>
            <a:avLst/>
            <a:gdLst>
              <a:gd name="T0" fmla="*/ 0 w 658"/>
              <a:gd name="T1" fmla="*/ 0 h 548"/>
              <a:gd name="T2" fmla="*/ 0 w 658"/>
              <a:gd name="T3" fmla="*/ 2147483646 h 548"/>
              <a:gd name="T4" fmla="*/ 2147483646 w 658"/>
              <a:gd name="T5" fmla="*/ 2147483646 h 5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8" h="548">
                <a:moveTo>
                  <a:pt x="0" y="0"/>
                </a:moveTo>
                <a:lnTo>
                  <a:pt x="0" y="548"/>
                </a:lnTo>
                <a:lnTo>
                  <a:pt x="658" y="5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0"/>
          <p:cNvSpPr txBox="1">
            <a:spLocks noChangeArrowheads="1"/>
          </p:cNvSpPr>
          <p:nvPr/>
        </p:nvSpPr>
        <p:spPr bwMode="auto">
          <a:xfrm>
            <a:off x="1647825" y="5697538"/>
            <a:ext cx="4451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We have derived equations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calculate pressure loss in straight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pipes for laminar flow for a variety of fluids</a:t>
            </a:r>
          </a:p>
        </p:txBody>
      </p:sp>
      <p:sp>
        <p:nvSpPr>
          <p:cNvPr id="16398" name="Text Box 11"/>
          <p:cNvSpPr txBox="1">
            <a:spLocks noChangeArrowheads="1"/>
          </p:cNvSpPr>
          <p:nvPr/>
        </p:nvSpPr>
        <p:spPr bwMode="auto">
          <a:xfrm>
            <a:off x="328613" y="6888163"/>
            <a:ext cx="6303962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happens when there are fittings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(bends, valves, T-pieces, etc) in the pipeline?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616057"/>
            <a:ext cx="2171700" cy="3175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91225" y="8669650"/>
            <a:ext cx="523875" cy="289619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DC298-F96B-4CE4-916E-EDC43D27A0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141413" y="355600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Friction Losses in Fittings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661988" y="1198563"/>
            <a:ext cx="354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Empirical Relationships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981075" y="1778000"/>
            <a:ext cx="568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See Tables 2.5 and 2.6 (pages 135-136) Book (Steffe)</a:t>
            </a: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698500" y="2322513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Use Equivalent Length (Le) Concept</a:t>
            </a: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633413" y="3259138"/>
            <a:ext cx="574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Friction Created by Fitting = An Equivalent Length = 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		   of Straight Pipe</a:t>
            </a:r>
          </a:p>
        </p:txBody>
      </p:sp>
      <p:sp>
        <p:nvSpPr>
          <p:cNvPr id="17418" name="AutoShape 7"/>
          <p:cNvSpPr>
            <a:spLocks/>
          </p:cNvSpPr>
          <p:nvPr/>
        </p:nvSpPr>
        <p:spPr bwMode="auto">
          <a:xfrm rot="-5400000">
            <a:off x="4534694" y="2896394"/>
            <a:ext cx="290513" cy="2206625"/>
          </a:xfrm>
          <a:prstGeom prst="leftBrace">
            <a:avLst>
              <a:gd name="adj1" fmla="val 632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9" name="Text Box 8"/>
          <p:cNvSpPr txBox="1">
            <a:spLocks noChangeArrowheads="1"/>
          </p:cNvSpPr>
          <p:nvPr/>
        </p:nvSpPr>
        <p:spPr bwMode="auto">
          <a:xfrm>
            <a:off x="4087813" y="4144963"/>
            <a:ext cx="1123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Empirical</a:t>
            </a: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865188" y="4157663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 general</a:t>
            </a:r>
          </a:p>
        </p:txBody>
      </p:sp>
      <p:graphicFrame>
        <p:nvGraphicFramePr>
          <p:cNvPr id="17421" name="Object 10"/>
          <p:cNvGraphicFramePr>
            <a:graphicFrameLocks noChangeAspect="1"/>
          </p:cNvGraphicFramePr>
          <p:nvPr/>
        </p:nvGraphicFramePr>
        <p:xfrm>
          <a:off x="1158875" y="4748213"/>
          <a:ext cx="4556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1743120" imgH="171450" progId="Equation.3">
                  <p:embed/>
                </p:oleObj>
              </mc:Choice>
              <mc:Fallback>
                <p:oleObj name="Equation" r:id="rId3" imgW="1743120" imgH="1714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748213"/>
                        <a:ext cx="4556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871538" y="5414963"/>
            <a:ext cx="402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example for a 90</a:t>
            </a:r>
            <a:r>
              <a:rPr lang="en-US" altLang="en-US" sz="2400" baseline="30000"/>
              <a:t>o</a:t>
            </a:r>
            <a:r>
              <a:rPr lang="en-US" altLang="en-US" sz="2400"/>
              <a:t> Elbow</a:t>
            </a:r>
          </a:p>
        </p:txBody>
      </p:sp>
      <p:graphicFrame>
        <p:nvGraphicFramePr>
          <p:cNvPr id="17423" name="Object 12"/>
          <p:cNvGraphicFramePr>
            <a:graphicFrameLocks noChangeAspect="1"/>
          </p:cNvGraphicFramePr>
          <p:nvPr/>
        </p:nvGraphicFramePr>
        <p:xfrm>
          <a:off x="2414588" y="5927725"/>
          <a:ext cx="2028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761940" imgH="190590" progId="Equation.DSMT4">
                  <p:embed/>
                </p:oleObj>
              </mc:Choice>
              <mc:Fallback>
                <p:oleObj name="Equation" r:id="rId5" imgW="761940" imgH="1905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927725"/>
                        <a:ext cx="20288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3"/>
          <p:cNvSpPr>
            <a:spLocks noChangeArrowheads="1"/>
          </p:cNvSpPr>
          <p:nvPr/>
        </p:nvSpPr>
        <p:spPr bwMode="auto">
          <a:xfrm>
            <a:off x="769938" y="6894513"/>
            <a:ext cx="1290637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5" name="Rectangle 14"/>
          <p:cNvSpPr>
            <a:spLocks noChangeArrowheads="1"/>
          </p:cNvSpPr>
          <p:nvPr/>
        </p:nvSpPr>
        <p:spPr bwMode="auto">
          <a:xfrm>
            <a:off x="1958975" y="6996113"/>
            <a:ext cx="88900" cy="1162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6" name="Freeform 15"/>
          <p:cNvSpPr>
            <a:spLocks/>
          </p:cNvSpPr>
          <p:nvPr/>
        </p:nvSpPr>
        <p:spPr bwMode="auto">
          <a:xfrm>
            <a:off x="1673225" y="7010400"/>
            <a:ext cx="228600" cy="317500"/>
          </a:xfrm>
          <a:custGeom>
            <a:avLst/>
            <a:gdLst>
              <a:gd name="T0" fmla="*/ 2147483646 w 326"/>
              <a:gd name="T1" fmla="*/ 0 h 292"/>
              <a:gd name="T2" fmla="*/ 2147483646 w 326"/>
              <a:gd name="T3" fmla="*/ 2147483646 h 292"/>
              <a:gd name="T4" fmla="*/ 2147483646 w 326"/>
              <a:gd name="T5" fmla="*/ 2147483646 h 292"/>
              <a:gd name="T6" fmla="*/ 2147483646 w 326"/>
              <a:gd name="T7" fmla="*/ 2147483646 h 292"/>
              <a:gd name="T8" fmla="*/ 2147483646 w 326"/>
              <a:gd name="T9" fmla="*/ 214748364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" h="292">
                <a:moveTo>
                  <a:pt x="6" y="0"/>
                </a:moveTo>
                <a:cubicBezTo>
                  <a:pt x="3" y="40"/>
                  <a:pt x="0" y="81"/>
                  <a:pt x="15" y="119"/>
                </a:cubicBezTo>
                <a:cubicBezTo>
                  <a:pt x="30" y="157"/>
                  <a:pt x="55" y="202"/>
                  <a:pt x="98" y="228"/>
                </a:cubicBezTo>
                <a:cubicBezTo>
                  <a:pt x="141" y="254"/>
                  <a:pt x="233" y="263"/>
                  <a:pt x="271" y="274"/>
                </a:cubicBezTo>
                <a:cubicBezTo>
                  <a:pt x="309" y="285"/>
                  <a:pt x="317" y="288"/>
                  <a:pt x="326" y="2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16"/>
          <p:cNvSpPr txBox="1">
            <a:spLocks noChangeArrowheads="1"/>
          </p:cNvSpPr>
          <p:nvPr/>
        </p:nvSpPr>
        <p:spPr bwMode="auto">
          <a:xfrm>
            <a:off x="473075" y="7192963"/>
            <a:ext cx="12080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90</a:t>
            </a:r>
            <a:r>
              <a:rPr lang="en-US" altLang="en-US" sz="1800" baseline="30000"/>
              <a:t>o</a:t>
            </a:r>
            <a:r>
              <a:rPr lang="en-US" altLang="en-US" sz="1800"/>
              <a:t> Elbow</a:t>
            </a:r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>
            <a:off x="2816225" y="6430963"/>
            <a:ext cx="56515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Text Box 18"/>
          <p:cNvSpPr txBox="1">
            <a:spLocks noChangeArrowheads="1"/>
          </p:cNvSpPr>
          <p:nvPr/>
        </p:nvSpPr>
        <p:spPr bwMode="auto">
          <a:xfrm>
            <a:off x="2738438" y="7192963"/>
            <a:ext cx="3079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The fitting has a friction loss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equivalent to 75 diameter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the existing pipe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2B122-1482-4D92-A04E-F2EB5C1712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73163"/>
            <a:ext cx="6389688" cy="61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1389063" y="306388"/>
            <a:ext cx="456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Empirical Tables pages 135-136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8706" y="8589963"/>
            <a:ext cx="2171700" cy="2730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16625" y="8642940"/>
            <a:ext cx="498475" cy="2635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8C515B-8D3A-4FF1-A448-9E9AE5CB56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/>
          </a:p>
        </p:txBody>
      </p:sp>
      <p:grpSp>
        <p:nvGrpSpPr>
          <p:cNvPr id="19461" name="Group 2"/>
          <p:cNvGrpSpPr>
            <a:grpSpLocks/>
          </p:cNvGrpSpPr>
          <p:nvPr/>
        </p:nvGrpSpPr>
        <p:grpSpPr bwMode="auto">
          <a:xfrm>
            <a:off x="174625" y="2132013"/>
            <a:ext cx="5240338" cy="1952625"/>
            <a:chOff x="457" y="1289"/>
            <a:chExt cx="3328" cy="1184"/>
          </a:xfrm>
        </p:grpSpPr>
        <p:grpSp>
          <p:nvGrpSpPr>
            <p:cNvPr id="19489" name="Group 3"/>
            <p:cNvGrpSpPr>
              <a:grpSpLocks/>
            </p:cNvGrpSpPr>
            <p:nvPr/>
          </p:nvGrpSpPr>
          <p:grpSpPr bwMode="auto">
            <a:xfrm>
              <a:off x="823" y="1627"/>
              <a:ext cx="309" cy="466"/>
              <a:chOff x="594" y="1920"/>
              <a:chExt cx="309" cy="466"/>
            </a:xfrm>
          </p:grpSpPr>
          <p:sp>
            <p:nvSpPr>
              <p:cNvPr id="19496" name="Oval 4"/>
              <p:cNvSpPr>
                <a:spLocks noChangeArrowheads="1"/>
              </p:cNvSpPr>
              <p:nvPr/>
            </p:nvSpPr>
            <p:spPr bwMode="auto">
              <a:xfrm>
                <a:off x="594" y="1920"/>
                <a:ext cx="302" cy="3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97" name="AutoShape 5"/>
              <p:cNvSpPr>
                <a:spLocks noChangeArrowheads="1"/>
              </p:cNvSpPr>
              <p:nvPr/>
            </p:nvSpPr>
            <p:spPr bwMode="auto">
              <a:xfrm rot="10672295">
                <a:off x="614" y="2222"/>
                <a:ext cx="289" cy="16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4 w 21600"/>
                  <a:gd name="T13" fmla="*/ 4478 h 21600"/>
                  <a:gd name="T14" fmla="*/ 17116 w 21600"/>
                  <a:gd name="T15" fmla="*/ 1712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0" name="Line 6"/>
            <p:cNvSpPr>
              <a:spLocks noChangeShapeType="1"/>
            </p:cNvSpPr>
            <p:nvPr/>
          </p:nvSpPr>
          <p:spPr bwMode="auto">
            <a:xfrm>
              <a:off x="457" y="1783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Freeform 7"/>
            <p:cNvSpPr>
              <a:spLocks/>
            </p:cNvSpPr>
            <p:nvPr/>
          </p:nvSpPr>
          <p:spPr bwMode="auto">
            <a:xfrm>
              <a:off x="978" y="1627"/>
              <a:ext cx="1911" cy="768"/>
            </a:xfrm>
            <a:custGeom>
              <a:avLst/>
              <a:gdLst>
                <a:gd name="T0" fmla="*/ 0 w 1911"/>
                <a:gd name="T1" fmla="*/ 0 h 768"/>
                <a:gd name="T2" fmla="*/ 1189 w 1911"/>
                <a:gd name="T3" fmla="*/ 0 h 768"/>
                <a:gd name="T4" fmla="*/ 1189 w 1911"/>
                <a:gd name="T5" fmla="*/ 768 h 768"/>
                <a:gd name="T6" fmla="*/ 1911 w 1911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1" h="768">
                  <a:moveTo>
                    <a:pt x="0" y="0"/>
                  </a:moveTo>
                  <a:lnTo>
                    <a:pt x="1189" y="0"/>
                  </a:lnTo>
                  <a:lnTo>
                    <a:pt x="1189" y="768"/>
                  </a:lnTo>
                  <a:lnTo>
                    <a:pt x="1911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92" name="Group 8"/>
            <p:cNvGrpSpPr>
              <a:grpSpLocks/>
            </p:cNvGrpSpPr>
            <p:nvPr/>
          </p:nvGrpSpPr>
          <p:grpSpPr bwMode="auto">
            <a:xfrm>
              <a:off x="2880" y="2324"/>
              <a:ext cx="261" cy="149"/>
              <a:chOff x="1664" y="3860"/>
              <a:chExt cx="261" cy="149"/>
            </a:xfrm>
          </p:grpSpPr>
          <p:sp>
            <p:nvSpPr>
              <p:cNvPr id="19494" name="AutoShape 9"/>
              <p:cNvSpPr>
                <a:spLocks noChangeArrowheads="1"/>
              </p:cNvSpPr>
              <p:nvPr/>
            </p:nvSpPr>
            <p:spPr bwMode="auto">
              <a:xfrm rot="5400000">
                <a:off x="1656" y="3868"/>
                <a:ext cx="144" cy="12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95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789" y="3873"/>
                <a:ext cx="144" cy="12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9493" name="Freeform 11"/>
            <p:cNvSpPr>
              <a:spLocks/>
            </p:cNvSpPr>
            <p:nvPr/>
          </p:nvSpPr>
          <p:spPr bwMode="auto">
            <a:xfrm>
              <a:off x="3145" y="1289"/>
              <a:ext cx="640" cy="1106"/>
            </a:xfrm>
            <a:custGeom>
              <a:avLst/>
              <a:gdLst>
                <a:gd name="T0" fmla="*/ 0 w 640"/>
                <a:gd name="T1" fmla="*/ 1106 h 1106"/>
                <a:gd name="T2" fmla="*/ 640 w 640"/>
                <a:gd name="T3" fmla="*/ 1106 h 1106"/>
                <a:gd name="T4" fmla="*/ 640 w 640"/>
                <a:gd name="T5" fmla="*/ 0 h 1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0" h="1106">
                  <a:moveTo>
                    <a:pt x="0" y="1106"/>
                  </a:moveTo>
                  <a:lnTo>
                    <a:pt x="640" y="1106"/>
                  </a:lnTo>
                  <a:lnTo>
                    <a:pt x="64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2" name="Freeform 12"/>
          <p:cNvSpPr>
            <a:spLocks/>
          </p:cNvSpPr>
          <p:nvPr/>
        </p:nvSpPr>
        <p:spPr bwMode="auto">
          <a:xfrm>
            <a:off x="1527175" y="1339850"/>
            <a:ext cx="4779963" cy="4424363"/>
          </a:xfrm>
          <a:custGeom>
            <a:avLst/>
            <a:gdLst>
              <a:gd name="T0" fmla="*/ 2147483646 w 3011"/>
              <a:gd name="T1" fmla="*/ 2147483646 h 2787"/>
              <a:gd name="T2" fmla="*/ 2147483646 w 3011"/>
              <a:gd name="T3" fmla="*/ 2147483646 h 2787"/>
              <a:gd name="T4" fmla="*/ 2147483646 w 3011"/>
              <a:gd name="T5" fmla="*/ 2147483646 h 2787"/>
              <a:gd name="T6" fmla="*/ 2147483646 w 3011"/>
              <a:gd name="T7" fmla="*/ 2147483646 h 2787"/>
              <a:gd name="T8" fmla="*/ 2147483646 w 3011"/>
              <a:gd name="T9" fmla="*/ 2147483646 h 2787"/>
              <a:gd name="T10" fmla="*/ 2147483646 w 3011"/>
              <a:gd name="T11" fmla="*/ 2147483646 h 2787"/>
              <a:gd name="T12" fmla="*/ 2147483646 w 3011"/>
              <a:gd name="T13" fmla="*/ 2147483646 h 2787"/>
              <a:gd name="T14" fmla="*/ 2147483646 w 3011"/>
              <a:gd name="T15" fmla="*/ 2147483646 h 2787"/>
              <a:gd name="T16" fmla="*/ 2147483646 w 3011"/>
              <a:gd name="T17" fmla="*/ 2147483646 h 2787"/>
              <a:gd name="T18" fmla="*/ 2147483646 w 3011"/>
              <a:gd name="T19" fmla="*/ 2147483646 h 2787"/>
              <a:gd name="T20" fmla="*/ 2147483646 w 3011"/>
              <a:gd name="T21" fmla="*/ 2147483646 h 2787"/>
              <a:gd name="T22" fmla="*/ 2147483646 w 3011"/>
              <a:gd name="T23" fmla="*/ 2147483646 h 2787"/>
              <a:gd name="T24" fmla="*/ 2147483646 w 3011"/>
              <a:gd name="T25" fmla="*/ 2147483646 h 2787"/>
              <a:gd name="T26" fmla="*/ 2147483646 w 3011"/>
              <a:gd name="T27" fmla="*/ 2147483646 h 2787"/>
              <a:gd name="T28" fmla="*/ 2147483646 w 3011"/>
              <a:gd name="T29" fmla="*/ 2147483646 h 2787"/>
              <a:gd name="T30" fmla="*/ 2147483646 w 3011"/>
              <a:gd name="T31" fmla="*/ 2147483646 h 2787"/>
              <a:gd name="T32" fmla="*/ 2147483646 w 3011"/>
              <a:gd name="T33" fmla="*/ 2147483646 h 2787"/>
              <a:gd name="T34" fmla="*/ 2147483646 w 3011"/>
              <a:gd name="T35" fmla="*/ 2147483646 h 2787"/>
              <a:gd name="T36" fmla="*/ 2147483646 w 3011"/>
              <a:gd name="T37" fmla="*/ 2147483646 h 2787"/>
              <a:gd name="T38" fmla="*/ 2147483646 w 3011"/>
              <a:gd name="T39" fmla="*/ 2147483646 h 2787"/>
              <a:gd name="T40" fmla="*/ 2147483646 w 3011"/>
              <a:gd name="T41" fmla="*/ 2147483646 h 2787"/>
              <a:gd name="T42" fmla="*/ 2147483646 w 3011"/>
              <a:gd name="T43" fmla="*/ 2147483646 h 278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011" h="2787">
                <a:moveTo>
                  <a:pt x="205" y="33"/>
                </a:moveTo>
                <a:cubicBezTo>
                  <a:pt x="133" y="66"/>
                  <a:pt x="145" y="163"/>
                  <a:pt x="122" y="216"/>
                </a:cubicBezTo>
                <a:cubicBezTo>
                  <a:pt x="99" y="269"/>
                  <a:pt x="81" y="300"/>
                  <a:pt x="67" y="353"/>
                </a:cubicBezTo>
                <a:cubicBezTo>
                  <a:pt x="53" y="406"/>
                  <a:pt x="51" y="470"/>
                  <a:pt x="40" y="536"/>
                </a:cubicBezTo>
                <a:cubicBezTo>
                  <a:pt x="29" y="602"/>
                  <a:pt x="6" y="677"/>
                  <a:pt x="3" y="747"/>
                </a:cubicBezTo>
                <a:cubicBezTo>
                  <a:pt x="0" y="817"/>
                  <a:pt x="11" y="869"/>
                  <a:pt x="22" y="957"/>
                </a:cubicBezTo>
                <a:cubicBezTo>
                  <a:pt x="33" y="1045"/>
                  <a:pt x="36" y="1148"/>
                  <a:pt x="67" y="1277"/>
                </a:cubicBezTo>
                <a:cubicBezTo>
                  <a:pt x="98" y="1406"/>
                  <a:pt x="120" y="1551"/>
                  <a:pt x="205" y="1734"/>
                </a:cubicBezTo>
                <a:cubicBezTo>
                  <a:pt x="290" y="1917"/>
                  <a:pt x="430" y="2216"/>
                  <a:pt x="579" y="2374"/>
                </a:cubicBezTo>
                <a:cubicBezTo>
                  <a:pt x="728" y="2532"/>
                  <a:pt x="888" y="2618"/>
                  <a:pt x="1101" y="2685"/>
                </a:cubicBezTo>
                <a:cubicBezTo>
                  <a:pt x="1314" y="2752"/>
                  <a:pt x="1676" y="2765"/>
                  <a:pt x="1859" y="2776"/>
                </a:cubicBezTo>
                <a:cubicBezTo>
                  <a:pt x="2042" y="2787"/>
                  <a:pt x="2078" y="2779"/>
                  <a:pt x="2198" y="2749"/>
                </a:cubicBezTo>
                <a:cubicBezTo>
                  <a:pt x="2318" y="2719"/>
                  <a:pt x="2463" y="2727"/>
                  <a:pt x="2582" y="2593"/>
                </a:cubicBezTo>
                <a:cubicBezTo>
                  <a:pt x="2701" y="2459"/>
                  <a:pt x="2841" y="2179"/>
                  <a:pt x="2911" y="1944"/>
                </a:cubicBezTo>
                <a:cubicBezTo>
                  <a:pt x="2981" y="1709"/>
                  <a:pt x="3011" y="1381"/>
                  <a:pt x="3002" y="1185"/>
                </a:cubicBezTo>
                <a:cubicBezTo>
                  <a:pt x="2993" y="989"/>
                  <a:pt x="2937" y="846"/>
                  <a:pt x="2856" y="765"/>
                </a:cubicBezTo>
                <a:cubicBezTo>
                  <a:pt x="2775" y="684"/>
                  <a:pt x="2632" y="733"/>
                  <a:pt x="2518" y="701"/>
                </a:cubicBezTo>
                <a:cubicBezTo>
                  <a:pt x="2404" y="669"/>
                  <a:pt x="2312" y="631"/>
                  <a:pt x="2170" y="573"/>
                </a:cubicBezTo>
                <a:cubicBezTo>
                  <a:pt x="2028" y="515"/>
                  <a:pt x="1859" y="431"/>
                  <a:pt x="1667" y="353"/>
                </a:cubicBezTo>
                <a:cubicBezTo>
                  <a:pt x="1475" y="275"/>
                  <a:pt x="1204" y="163"/>
                  <a:pt x="1018" y="107"/>
                </a:cubicBezTo>
                <a:cubicBezTo>
                  <a:pt x="832" y="51"/>
                  <a:pt x="686" y="26"/>
                  <a:pt x="552" y="15"/>
                </a:cubicBezTo>
                <a:cubicBezTo>
                  <a:pt x="418" y="4"/>
                  <a:pt x="277" y="0"/>
                  <a:pt x="205" y="33"/>
                </a:cubicBezTo>
                <a:close/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Oval 13"/>
          <p:cNvSpPr>
            <a:spLocks noChangeArrowheads="1"/>
          </p:cNvSpPr>
          <p:nvPr/>
        </p:nvSpPr>
        <p:spPr bwMode="auto">
          <a:xfrm>
            <a:off x="798513" y="2205038"/>
            <a:ext cx="479425" cy="4365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4" name="Oval 14"/>
          <p:cNvSpPr>
            <a:spLocks noChangeArrowheads="1"/>
          </p:cNvSpPr>
          <p:nvPr/>
        </p:nvSpPr>
        <p:spPr bwMode="auto">
          <a:xfrm>
            <a:off x="5537200" y="1865313"/>
            <a:ext cx="479425" cy="434975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5" name="Text Box 15"/>
          <p:cNvSpPr txBox="1">
            <a:spLocks noChangeArrowheads="1"/>
          </p:cNvSpPr>
          <p:nvPr/>
        </p:nvSpPr>
        <p:spPr bwMode="auto">
          <a:xfrm>
            <a:off x="909638" y="2271713"/>
            <a:ext cx="311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9466" name="Text Box 16"/>
          <p:cNvSpPr txBox="1">
            <a:spLocks noChangeArrowheads="1"/>
          </p:cNvSpPr>
          <p:nvPr/>
        </p:nvSpPr>
        <p:spPr bwMode="auto">
          <a:xfrm>
            <a:off x="5656263" y="1893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9467" name="Line 17"/>
          <p:cNvSpPr>
            <a:spLocks noChangeShapeType="1"/>
          </p:cNvSpPr>
          <p:nvPr/>
        </p:nvSpPr>
        <p:spPr bwMode="auto">
          <a:xfrm flipV="1">
            <a:off x="1597025" y="2786063"/>
            <a:ext cx="304800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8"/>
          <p:cNvSpPr>
            <a:spLocks noChangeShapeType="1"/>
          </p:cNvSpPr>
          <p:nvPr/>
        </p:nvSpPr>
        <p:spPr bwMode="auto">
          <a:xfrm flipV="1">
            <a:off x="2163763" y="3382963"/>
            <a:ext cx="623887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9"/>
          <p:cNvSpPr>
            <a:spLocks noChangeShapeType="1"/>
          </p:cNvSpPr>
          <p:nvPr/>
        </p:nvSpPr>
        <p:spPr bwMode="auto">
          <a:xfrm flipV="1">
            <a:off x="3338513" y="3992563"/>
            <a:ext cx="2476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 flipH="1" flipV="1">
            <a:off x="4892675" y="3992563"/>
            <a:ext cx="27463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21"/>
          <p:cNvSpPr>
            <a:spLocks noChangeShapeType="1"/>
          </p:cNvSpPr>
          <p:nvPr/>
        </p:nvSpPr>
        <p:spPr bwMode="auto">
          <a:xfrm>
            <a:off x="4703763" y="28432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1244600" y="396875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473" name="Text Box 23"/>
          <p:cNvSpPr txBox="1">
            <a:spLocks noChangeArrowheads="1"/>
          </p:cNvSpPr>
          <p:nvPr/>
        </p:nvSpPr>
        <p:spPr bwMode="auto">
          <a:xfrm>
            <a:off x="2151063" y="412115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474" name="Text Box 24"/>
          <p:cNvSpPr txBox="1">
            <a:spLocks noChangeArrowheads="1"/>
          </p:cNvSpPr>
          <p:nvPr/>
        </p:nvSpPr>
        <p:spPr bwMode="auto">
          <a:xfrm>
            <a:off x="3363913" y="4665663"/>
            <a:ext cx="3952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19475" name="Text Box 25"/>
          <p:cNvSpPr txBox="1">
            <a:spLocks noChangeArrowheads="1"/>
          </p:cNvSpPr>
          <p:nvPr/>
        </p:nvSpPr>
        <p:spPr bwMode="auto">
          <a:xfrm>
            <a:off x="5099050" y="4411663"/>
            <a:ext cx="395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  <a:r>
              <a:rPr lang="en-US" altLang="en-US" sz="1800" baseline="-25000"/>
              <a:t>4</a:t>
            </a:r>
            <a:endParaRPr lang="en-US" altLang="en-US" sz="1800"/>
          </a:p>
        </p:txBody>
      </p:sp>
      <p:sp>
        <p:nvSpPr>
          <p:cNvPr id="19476" name="Text Box 26"/>
          <p:cNvSpPr txBox="1">
            <a:spLocks noChangeArrowheads="1"/>
          </p:cNvSpPr>
          <p:nvPr/>
        </p:nvSpPr>
        <p:spPr bwMode="auto">
          <a:xfrm>
            <a:off x="4335463" y="259080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  <a:r>
              <a:rPr lang="en-US" altLang="en-US" sz="1800" baseline="-25000"/>
              <a:t>5</a:t>
            </a:r>
            <a:endParaRPr lang="en-US" altLang="en-US" sz="1800"/>
          </a:p>
        </p:txBody>
      </p:sp>
      <p:sp>
        <p:nvSpPr>
          <p:cNvPr id="19477" name="Oval 27"/>
          <p:cNvSpPr>
            <a:spLocks noChangeArrowheads="1"/>
          </p:cNvSpPr>
          <p:nvPr/>
        </p:nvSpPr>
        <p:spPr bwMode="auto">
          <a:xfrm>
            <a:off x="2619375" y="2430463"/>
            <a:ext cx="479425" cy="4794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78" name="Oval 28"/>
          <p:cNvSpPr>
            <a:spLocks noChangeArrowheads="1"/>
          </p:cNvSpPr>
          <p:nvPr/>
        </p:nvSpPr>
        <p:spPr bwMode="auto">
          <a:xfrm>
            <a:off x="2684463" y="3744913"/>
            <a:ext cx="479425" cy="4794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79" name="Oval 29"/>
          <p:cNvSpPr>
            <a:spLocks noChangeArrowheads="1"/>
          </p:cNvSpPr>
          <p:nvPr/>
        </p:nvSpPr>
        <p:spPr bwMode="auto">
          <a:xfrm>
            <a:off x="5195888" y="3700463"/>
            <a:ext cx="479425" cy="4794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80" name="Oval 30"/>
          <p:cNvSpPr>
            <a:spLocks noChangeArrowheads="1"/>
          </p:cNvSpPr>
          <p:nvPr/>
        </p:nvSpPr>
        <p:spPr bwMode="auto">
          <a:xfrm>
            <a:off x="3765550" y="3649663"/>
            <a:ext cx="915988" cy="68103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81" name="Text Box 31"/>
          <p:cNvSpPr txBox="1">
            <a:spLocks noChangeArrowheads="1"/>
          </p:cNvSpPr>
          <p:nvPr/>
        </p:nvSpPr>
        <p:spPr bwMode="auto">
          <a:xfrm>
            <a:off x="2671763" y="2147888"/>
            <a:ext cx="657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482" name="Text Box 32"/>
          <p:cNvSpPr txBox="1">
            <a:spLocks noChangeArrowheads="1"/>
          </p:cNvSpPr>
          <p:nvPr/>
        </p:nvSpPr>
        <p:spPr bwMode="auto">
          <a:xfrm>
            <a:off x="2927350" y="3535363"/>
            <a:ext cx="6572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483" name="Text Box 33"/>
          <p:cNvSpPr txBox="1">
            <a:spLocks noChangeArrowheads="1"/>
          </p:cNvSpPr>
          <p:nvPr/>
        </p:nvSpPr>
        <p:spPr bwMode="auto">
          <a:xfrm>
            <a:off x="5503863" y="3849688"/>
            <a:ext cx="657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484" name="Text Box 34"/>
          <p:cNvSpPr txBox="1">
            <a:spLocks noChangeArrowheads="1"/>
          </p:cNvSpPr>
          <p:nvPr/>
        </p:nvSpPr>
        <p:spPr bwMode="auto">
          <a:xfrm>
            <a:off x="3913188" y="4221163"/>
            <a:ext cx="657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485" name="Text Box 35"/>
          <p:cNvSpPr txBox="1">
            <a:spLocks noChangeArrowheads="1"/>
          </p:cNvSpPr>
          <p:nvPr/>
        </p:nvSpPr>
        <p:spPr bwMode="auto">
          <a:xfrm>
            <a:off x="1651000" y="442913"/>
            <a:ext cx="412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Equivalent Length Concept</a:t>
            </a:r>
          </a:p>
        </p:txBody>
      </p:sp>
      <p:sp>
        <p:nvSpPr>
          <p:cNvPr id="19486" name="Text Box 36"/>
          <p:cNvSpPr txBox="1">
            <a:spLocks noChangeArrowheads="1"/>
          </p:cNvSpPr>
          <p:nvPr/>
        </p:nvSpPr>
        <p:spPr bwMode="auto">
          <a:xfrm>
            <a:off x="850900" y="5715000"/>
            <a:ext cx="539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Let’s assume that a power-law liquid is flowing</a:t>
            </a:r>
          </a:p>
        </p:txBody>
      </p:sp>
      <p:graphicFrame>
        <p:nvGraphicFramePr>
          <p:cNvPr id="19487" name="Object 37"/>
          <p:cNvGraphicFramePr>
            <a:graphicFrameLocks noChangeAspect="1"/>
          </p:cNvGraphicFramePr>
          <p:nvPr/>
        </p:nvGraphicFramePr>
        <p:xfrm>
          <a:off x="1231900" y="6215063"/>
          <a:ext cx="443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3" imgW="2076570" imgH="457200" progId="Equation.3">
                  <p:embed/>
                </p:oleObj>
              </mc:Choice>
              <mc:Fallback>
                <p:oleObj name="Equation" r:id="rId3" imgW="207657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6215063"/>
                        <a:ext cx="4432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38"/>
          <p:cNvGraphicFramePr>
            <a:graphicFrameLocks noChangeAspect="1"/>
          </p:cNvGraphicFramePr>
          <p:nvPr/>
        </p:nvGraphicFramePr>
        <p:xfrm>
          <a:off x="976313" y="7589838"/>
          <a:ext cx="47831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5" imgW="2238300" imgH="190590" progId="Equation.3">
                  <p:embed/>
                </p:oleObj>
              </mc:Choice>
              <mc:Fallback>
                <p:oleObj name="Equation" r:id="rId5" imgW="2238300" imgH="19059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7589838"/>
                        <a:ext cx="47831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01081" y="8643938"/>
            <a:ext cx="2171700" cy="3175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06484" y="8643938"/>
            <a:ext cx="500666" cy="3175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221E3B-8BEE-4F9E-BB64-4197B6DA7F8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/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1200150" y="385763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Kinetic Energy Equation</a:t>
            </a:r>
          </a:p>
        </p:txBody>
      </p:sp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1138238" y="1052513"/>
          <a:ext cx="37433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3" imgW="1536033" imgH="393529" progId="Equation.3">
                  <p:embed/>
                </p:oleObj>
              </mc:Choice>
              <mc:Fallback>
                <p:oleObj name="Equation" r:id="rId3" imgW="1536033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052513"/>
                        <a:ext cx="37433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Freeform 4"/>
          <p:cNvSpPr>
            <a:spLocks/>
          </p:cNvSpPr>
          <p:nvPr/>
        </p:nvSpPr>
        <p:spPr bwMode="auto">
          <a:xfrm>
            <a:off x="4194175" y="1712913"/>
            <a:ext cx="552450" cy="522287"/>
          </a:xfrm>
          <a:custGeom>
            <a:avLst/>
            <a:gdLst>
              <a:gd name="T0" fmla="*/ 0 w 348"/>
              <a:gd name="T1" fmla="*/ 0 h 329"/>
              <a:gd name="T2" fmla="*/ 0 w 348"/>
              <a:gd name="T3" fmla="*/ 2147483646 h 329"/>
              <a:gd name="T4" fmla="*/ 2147483646 w 348"/>
              <a:gd name="T5" fmla="*/ 2147483646 h 3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8" h="329">
                <a:moveTo>
                  <a:pt x="0" y="0"/>
                </a:moveTo>
                <a:lnTo>
                  <a:pt x="0" y="329"/>
                </a:lnTo>
                <a:lnTo>
                  <a:pt x="348" y="32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4711700" y="2025650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Velocity Profile</a:t>
            </a:r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966788" y="2563813"/>
            <a:ext cx="5556250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</a:t>
            </a:r>
            <a:r>
              <a:rPr lang="en-US" altLang="en-US" sz="2400" i="1"/>
              <a:t>u(r) is the velocity profiles and varies</a:t>
            </a:r>
            <a:br>
              <a:rPr lang="en-US" altLang="en-US" sz="2400" i="1"/>
            </a:br>
            <a:r>
              <a:rPr lang="en-US" altLang="en-US" sz="2400" i="1"/>
              <a:t>  through the pipe</a:t>
            </a:r>
            <a:br>
              <a:rPr lang="en-US" altLang="en-US" sz="2400" i="1"/>
            </a:br>
            <a:endParaRPr lang="en-US" altLang="en-US" sz="2400" i="1"/>
          </a:p>
          <a:p>
            <a:pPr eaLnBrk="1" hangingPunct="1">
              <a:spcBef>
                <a:spcPct val="0"/>
              </a:spcBef>
            </a:pPr>
            <a:r>
              <a:rPr lang="en-US" altLang="en-US" sz="2400" i="1"/>
              <a:t> The mean velocity can be measured</a:t>
            </a:r>
          </a:p>
        </p:txBody>
      </p:sp>
      <p:graphicFrame>
        <p:nvGraphicFramePr>
          <p:cNvPr id="20490" name="Object 7"/>
          <p:cNvGraphicFramePr>
            <a:graphicFrameLocks noChangeAspect="1"/>
          </p:cNvGraphicFramePr>
          <p:nvPr/>
        </p:nvGraphicFramePr>
        <p:xfrm>
          <a:off x="2886075" y="4135438"/>
          <a:ext cx="1393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5" imgW="571252" imgH="418918" progId="Equation.3">
                  <p:embed/>
                </p:oleObj>
              </mc:Choice>
              <mc:Fallback>
                <p:oleObj name="Equation" r:id="rId5" imgW="571252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4135438"/>
                        <a:ext cx="13938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1098550" y="5205413"/>
            <a:ext cx="52736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</a:t>
            </a:r>
            <a:r>
              <a:rPr lang="en-US" altLang="en-US" sz="2400" i="1"/>
              <a:t>A kinetic Energy based on the mean</a:t>
            </a:r>
            <a:br>
              <a:rPr lang="en-US" altLang="en-US" sz="2400" i="1"/>
            </a:br>
            <a:r>
              <a:rPr lang="en-US" altLang="en-US" sz="2400" i="1"/>
              <a:t>  Velocity can be defined</a:t>
            </a:r>
          </a:p>
        </p:txBody>
      </p:sp>
      <p:graphicFrame>
        <p:nvGraphicFramePr>
          <p:cNvPr id="20492" name="Object 9"/>
          <p:cNvGraphicFramePr>
            <a:graphicFrameLocks noChangeAspect="1"/>
          </p:cNvGraphicFramePr>
          <p:nvPr/>
        </p:nvGraphicFramePr>
        <p:xfrm>
          <a:off x="1730375" y="6005513"/>
          <a:ext cx="3470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7" imgW="1390770" imgH="380910" progId="Equation.3">
                  <p:embed/>
                </p:oleObj>
              </mc:Choice>
              <mc:Fallback>
                <p:oleObj name="Equation" r:id="rId7" imgW="1390770" imgH="38091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6005513"/>
                        <a:ext cx="34702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0"/>
          <p:cNvGraphicFramePr>
            <a:graphicFrameLocks noChangeAspect="1"/>
          </p:cNvGraphicFramePr>
          <p:nvPr/>
        </p:nvGraphicFramePr>
        <p:xfrm>
          <a:off x="1770063" y="7069138"/>
          <a:ext cx="2794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9" imgW="1333530" imgH="171450" progId="Equation.3">
                  <p:embed/>
                </p:oleObj>
              </mc:Choice>
              <mc:Fallback>
                <p:oleObj name="Equation" r:id="rId9" imgW="1333530" imgH="1714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7069138"/>
                        <a:ext cx="2794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Freeform 11"/>
          <p:cNvSpPr>
            <a:spLocks/>
          </p:cNvSpPr>
          <p:nvPr/>
        </p:nvSpPr>
        <p:spPr bwMode="auto">
          <a:xfrm>
            <a:off x="1989138" y="7446963"/>
            <a:ext cx="623887" cy="419100"/>
          </a:xfrm>
          <a:custGeom>
            <a:avLst/>
            <a:gdLst>
              <a:gd name="T0" fmla="*/ 0 w 393"/>
              <a:gd name="T1" fmla="*/ 0 h 265"/>
              <a:gd name="T2" fmla="*/ 0 w 393"/>
              <a:gd name="T3" fmla="*/ 2147483646 h 265"/>
              <a:gd name="T4" fmla="*/ 2147483646 w 393"/>
              <a:gd name="T5" fmla="*/ 2147483646 h 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3" h="265">
                <a:moveTo>
                  <a:pt x="0" y="0"/>
                </a:moveTo>
                <a:lnTo>
                  <a:pt x="0" y="265"/>
                </a:lnTo>
                <a:lnTo>
                  <a:pt x="393" y="26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 Box 12"/>
          <p:cNvSpPr txBox="1">
            <a:spLocks noChangeArrowheads="1"/>
          </p:cNvSpPr>
          <p:nvPr/>
        </p:nvSpPr>
        <p:spPr bwMode="auto">
          <a:xfrm>
            <a:off x="2752725" y="7685088"/>
            <a:ext cx="304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It depends on the Rheology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7212" y="8643938"/>
            <a:ext cx="1508125" cy="332593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86776" y="8628845"/>
            <a:ext cx="526424" cy="332593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DE8191-49B5-422C-8A9E-0684B55BD5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/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1365250" y="563563"/>
          <a:ext cx="4103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3" imgW="1333530" imgH="171450" progId="Equation.3">
                  <p:embed/>
                </p:oleObj>
              </mc:Choice>
              <mc:Fallback>
                <p:oleObj name="Equation" r:id="rId3" imgW="1333530" imgH="1714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63563"/>
                        <a:ext cx="41036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923925" y="16319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Fluid</a:t>
            </a:r>
            <a:r>
              <a:rPr lang="en-US" altLang="en-US" sz="2000"/>
              <a:t>			</a:t>
            </a:r>
          </a:p>
        </p:txBody>
      </p:sp>
      <p:graphicFrame>
        <p:nvGraphicFramePr>
          <p:cNvPr id="21511" name="Object 4"/>
          <p:cNvGraphicFramePr>
            <a:graphicFrameLocks noChangeAspect="1"/>
          </p:cNvGraphicFramePr>
          <p:nvPr/>
        </p:nvGraphicFramePr>
        <p:xfrm>
          <a:off x="3967163" y="1611313"/>
          <a:ext cx="10033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5" imgW="409590" imgH="171450" progId="Equation.3">
                  <p:embed/>
                </p:oleObj>
              </mc:Choice>
              <mc:Fallback>
                <p:oleObj name="Equation" r:id="rId5" imgW="409590" imgH="1714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1611313"/>
                        <a:ext cx="10033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5"/>
          <p:cNvSpPr>
            <a:spLocks noChangeShapeType="1"/>
          </p:cNvSpPr>
          <p:nvPr/>
        </p:nvSpPr>
        <p:spPr bwMode="auto">
          <a:xfrm flipV="1">
            <a:off x="479425" y="2133600"/>
            <a:ext cx="58356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196850" y="2373313"/>
            <a:ext cx="18986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Newtonian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Power-Law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Bingham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Herschel-Bulkley</a:t>
            </a: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447675" y="2786063"/>
            <a:ext cx="586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>
            <a:off x="400050" y="3738563"/>
            <a:ext cx="584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>
            <a:off x="436563" y="4646613"/>
            <a:ext cx="5849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0"/>
          <p:cNvSpPr txBox="1">
            <a:spLocks noChangeArrowheads="1"/>
          </p:cNvSpPr>
          <p:nvPr/>
        </p:nvSpPr>
        <p:spPr bwMode="auto">
          <a:xfrm>
            <a:off x="4191000" y="2243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1</a:t>
            </a:r>
          </a:p>
        </p:txBody>
      </p:sp>
      <p:graphicFrame>
        <p:nvGraphicFramePr>
          <p:cNvPr id="21518" name="Object 11"/>
          <p:cNvGraphicFramePr>
            <a:graphicFrameLocks noChangeAspect="1"/>
          </p:cNvGraphicFramePr>
          <p:nvPr/>
        </p:nvGraphicFramePr>
        <p:xfrm>
          <a:off x="3678238" y="2952750"/>
          <a:ext cx="2063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1358900" imgH="419100" progId="Equation.3">
                  <p:embed/>
                </p:oleObj>
              </mc:Choice>
              <mc:Fallback>
                <p:oleObj name="Equation" r:id="rId7" imgW="13589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2952750"/>
                        <a:ext cx="20637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2"/>
          <p:cNvGraphicFramePr>
            <a:graphicFrameLocks noChangeAspect="1"/>
          </p:cNvGraphicFramePr>
          <p:nvPr/>
        </p:nvGraphicFramePr>
        <p:xfrm>
          <a:off x="3338513" y="3894138"/>
          <a:ext cx="23002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9" imgW="1511300" imgH="431800" progId="Equation.3">
                  <p:embed/>
                </p:oleObj>
              </mc:Choice>
              <mc:Fallback>
                <p:oleObj name="Equation" r:id="rId9" imgW="15113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894138"/>
                        <a:ext cx="23002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Line 13"/>
          <p:cNvSpPr>
            <a:spLocks noChangeShapeType="1"/>
          </p:cNvSpPr>
          <p:nvPr/>
        </p:nvSpPr>
        <p:spPr bwMode="auto">
          <a:xfrm>
            <a:off x="473075" y="6134100"/>
            <a:ext cx="584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1" name="Object 14"/>
          <p:cNvGraphicFramePr>
            <a:graphicFrameLocks noChangeAspect="1"/>
          </p:cNvGraphicFramePr>
          <p:nvPr/>
        </p:nvGraphicFramePr>
        <p:xfrm>
          <a:off x="2028825" y="4764088"/>
          <a:ext cx="45831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1" imgW="3429000" imgH="457200" progId="Equation.3">
                  <p:embed/>
                </p:oleObj>
              </mc:Choice>
              <mc:Fallback>
                <p:oleObj name="Equation" r:id="rId11" imgW="3429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764088"/>
                        <a:ext cx="45831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5"/>
          <p:cNvGraphicFramePr>
            <a:graphicFrameLocks noChangeAspect="1"/>
          </p:cNvGraphicFramePr>
          <p:nvPr/>
        </p:nvGraphicFramePr>
        <p:xfrm>
          <a:off x="2003425" y="5497513"/>
          <a:ext cx="46196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3" imgW="3454400" imgH="457200" progId="Equation.3">
                  <p:embed/>
                </p:oleObj>
              </mc:Choice>
              <mc:Fallback>
                <p:oleObj name="Equation" r:id="rId13" imgW="34544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497513"/>
                        <a:ext cx="46196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6401" y="8638579"/>
            <a:ext cx="1308011" cy="342899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61063" y="8610665"/>
            <a:ext cx="436562" cy="342899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DE8B4-789A-4A62-9FF3-8EC40CB248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/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1793875" y="311150"/>
            <a:ext cx="322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Holding Tube Design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677863" y="1116013"/>
            <a:ext cx="5794375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Holding tube design is important in processes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for heat treatment (e.g. pasteurization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sterilization) liquids in continuous flow.  For these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cases the velocity profile rather than the pressure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drop due to friction is important</a:t>
            </a:r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679450" y="2932113"/>
            <a:ext cx="5432425" cy="1314450"/>
            <a:chOff x="409" y="2021"/>
            <a:chExt cx="3422" cy="828"/>
          </a:xfrm>
        </p:grpSpPr>
        <p:sp>
          <p:nvSpPr>
            <p:cNvPr id="22545" name="Line 5"/>
            <p:cNvSpPr>
              <a:spLocks noChangeShapeType="1"/>
            </p:cNvSpPr>
            <p:nvPr/>
          </p:nvSpPr>
          <p:spPr bwMode="auto">
            <a:xfrm>
              <a:off x="905" y="2030"/>
              <a:ext cx="2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6"/>
            <p:cNvSpPr>
              <a:spLocks noChangeShapeType="1"/>
            </p:cNvSpPr>
            <p:nvPr/>
          </p:nvSpPr>
          <p:spPr bwMode="auto">
            <a:xfrm>
              <a:off x="892" y="2849"/>
              <a:ext cx="26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7"/>
            <p:cNvSpPr>
              <a:spLocks noChangeShapeType="1"/>
            </p:cNvSpPr>
            <p:nvPr/>
          </p:nvSpPr>
          <p:spPr bwMode="auto">
            <a:xfrm>
              <a:off x="814" y="2442"/>
              <a:ext cx="3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8"/>
            <p:cNvSpPr>
              <a:spLocks noChangeShapeType="1"/>
            </p:cNvSpPr>
            <p:nvPr/>
          </p:nvSpPr>
          <p:spPr bwMode="auto">
            <a:xfrm flipV="1">
              <a:off x="2999" y="2030"/>
              <a:ext cx="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9"/>
            <p:cNvSpPr txBox="1">
              <a:spLocks noChangeArrowheads="1"/>
            </p:cNvSpPr>
            <p:nvPr/>
          </p:nvSpPr>
          <p:spPr bwMode="auto">
            <a:xfrm>
              <a:off x="3023" y="208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22550" name="Line 10"/>
            <p:cNvSpPr>
              <a:spLocks noChangeShapeType="1"/>
            </p:cNvSpPr>
            <p:nvPr/>
          </p:nvSpPr>
          <p:spPr bwMode="auto">
            <a:xfrm>
              <a:off x="1015" y="2021"/>
              <a:ext cx="0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1"/>
            <p:cNvSpPr>
              <a:spLocks noChangeShapeType="1"/>
            </p:cNvSpPr>
            <p:nvPr/>
          </p:nvSpPr>
          <p:spPr bwMode="auto">
            <a:xfrm flipV="1">
              <a:off x="1015" y="2140"/>
              <a:ext cx="48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2"/>
            <p:cNvSpPr>
              <a:spLocks noChangeShapeType="1"/>
            </p:cNvSpPr>
            <p:nvPr/>
          </p:nvSpPr>
          <p:spPr bwMode="auto">
            <a:xfrm flipV="1">
              <a:off x="1021" y="2711"/>
              <a:ext cx="47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3"/>
            <p:cNvSpPr>
              <a:spLocks noChangeShapeType="1"/>
            </p:cNvSpPr>
            <p:nvPr/>
          </p:nvSpPr>
          <p:spPr bwMode="auto">
            <a:xfrm flipV="1">
              <a:off x="1026" y="2285"/>
              <a:ext cx="6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14"/>
            <p:cNvSpPr>
              <a:spLocks noChangeShapeType="1"/>
            </p:cNvSpPr>
            <p:nvPr/>
          </p:nvSpPr>
          <p:spPr bwMode="auto">
            <a:xfrm flipV="1">
              <a:off x="1022" y="2582"/>
              <a:ext cx="6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15"/>
            <p:cNvSpPr>
              <a:spLocks noChangeShapeType="1"/>
            </p:cNvSpPr>
            <p:nvPr/>
          </p:nvSpPr>
          <p:spPr bwMode="auto">
            <a:xfrm>
              <a:off x="1020" y="2445"/>
              <a:ext cx="806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16"/>
            <p:cNvSpPr>
              <a:spLocks/>
            </p:cNvSpPr>
            <p:nvPr/>
          </p:nvSpPr>
          <p:spPr bwMode="auto">
            <a:xfrm>
              <a:off x="997" y="2030"/>
              <a:ext cx="852" cy="805"/>
            </a:xfrm>
            <a:custGeom>
              <a:avLst/>
              <a:gdLst>
                <a:gd name="T0" fmla="*/ 0 w 852"/>
                <a:gd name="T1" fmla="*/ 0 h 805"/>
                <a:gd name="T2" fmla="*/ 402 w 852"/>
                <a:gd name="T3" fmla="*/ 64 h 805"/>
                <a:gd name="T4" fmla="*/ 658 w 852"/>
                <a:gd name="T5" fmla="*/ 174 h 805"/>
                <a:gd name="T6" fmla="*/ 777 w 852"/>
                <a:gd name="T7" fmla="*/ 256 h 805"/>
                <a:gd name="T8" fmla="*/ 832 w 852"/>
                <a:gd name="T9" fmla="*/ 338 h 805"/>
                <a:gd name="T10" fmla="*/ 832 w 852"/>
                <a:gd name="T11" fmla="*/ 393 h 805"/>
                <a:gd name="T12" fmla="*/ 832 w 852"/>
                <a:gd name="T13" fmla="*/ 476 h 805"/>
                <a:gd name="T14" fmla="*/ 713 w 852"/>
                <a:gd name="T15" fmla="*/ 622 h 805"/>
                <a:gd name="T16" fmla="*/ 539 w 852"/>
                <a:gd name="T17" fmla="*/ 695 h 805"/>
                <a:gd name="T18" fmla="*/ 192 w 852"/>
                <a:gd name="T19" fmla="*/ 768 h 805"/>
                <a:gd name="T20" fmla="*/ 9 w 852"/>
                <a:gd name="T21" fmla="*/ 805 h 8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2" h="805">
                  <a:moveTo>
                    <a:pt x="0" y="0"/>
                  </a:moveTo>
                  <a:cubicBezTo>
                    <a:pt x="146" y="17"/>
                    <a:pt x="292" y="35"/>
                    <a:pt x="402" y="64"/>
                  </a:cubicBezTo>
                  <a:cubicBezTo>
                    <a:pt x="512" y="93"/>
                    <a:pt x="596" y="142"/>
                    <a:pt x="658" y="174"/>
                  </a:cubicBezTo>
                  <a:cubicBezTo>
                    <a:pt x="720" y="206"/>
                    <a:pt x="748" y="229"/>
                    <a:pt x="777" y="256"/>
                  </a:cubicBezTo>
                  <a:cubicBezTo>
                    <a:pt x="806" y="283"/>
                    <a:pt x="823" y="315"/>
                    <a:pt x="832" y="338"/>
                  </a:cubicBezTo>
                  <a:cubicBezTo>
                    <a:pt x="841" y="361"/>
                    <a:pt x="832" y="370"/>
                    <a:pt x="832" y="393"/>
                  </a:cubicBezTo>
                  <a:cubicBezTo>
                    <a:pt x="832" y="416"/>
                    <a:pt x="852" y="438"/>
                    <a:pt x="832" y="476"/>
                  </a:cubicBezTo>
                  <a:cubicBezTo>
                    <a:pt x="812" y="514"/>
                    <a:pt x="762" y="585"/>
                    <a:pt x="713" y="622"/>
                  </a:cubicBezTo>
                  <a:cubicBezTo>
                    <a:pt x="664" y="659"/>
                    <a:pt x="626" y="671"/>
                    <a:pt x="539" y="695"/>
                  </a:cubicBezTo>
                  <a:cubicBezTo>
                    <a:pt x="452" y="719"/>
                    <a:pt x="280" y="750"/>
                    <a:pt x="192" y="768"/>
                  </a:cubicBezTo>
                  <a:cubicBezTo>
                    <a:pt x="104" y="786"/>
                    <a:pt x="56" y="795"/>
                    <a:pt x="9" y="80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Text Box 17"/>
            <p:cNvSpPr txBox="1">
              <a:spLocks noChangeArrowheads="1"/>
            </p:cNvSpPr>
            <p:nvPr/>
          </p:nvSpPr>
          <p:spPr bwMode="auto">
            <a:xfrm>
              <a:off x="1826" y="2209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u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max</a:t>
              </a:r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558" name="AutoShape 18"/>
            <p:cNvSpPr>
              <a:spLocks noChangeArrowheads="1"/>
            </p:cNvSpPr>
            <p:nvPr/>
          </p:nvSpPr>
          <p:spPr bwMode="auto">
            <a:xfrm>
              <a:off x="421" y="2387"/>
              <a:ext cx="365" cy="109"/>
            </a:xfrm>
            <a:prstGeom prst="rightArrow">
              <a:avLst>
                <a:gd name="adj1" fmla="val 50000"/>
                <a:gd name="adj2" fmla="val 837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2559" name="Text Box 19"/>
            <p:cNvSpPr txBox="1">
              <a:spLocks noChangeArrowheads="1"/>
            </p:cNvSpPr>
            <p:nvPr/>
          </p:nvSpPr>
          <p:spPr bwMode="auto">
            <a:xfrm>
              <a:off x="409" y="212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</p:grpSp>
      <p:graphicFrame>
        <p:nvGraphicFramePr>
          <p:cNvPr id="22536" name="Object 20"/>
          <p:cNvGraphicFramePr>
            <a:graphicFrameLocks noChangeAspect="1"/>
          </p:cNvGraphicFramePr>
          <p:nvPr/>
        </p:nvGraphicFramePr>
        <p:xfrm>
          <a:off x="4365625" y="4324350"/>
          <a:ext cx="10239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3" imgW="596900" imgH="419100" progId="Equation.3">
                  <p:embed/>
                </p:oleObj>
              </mc:Choice>
              <mc:Fallback>
                <p:oleObj name="Equation" r:id="rId3" imgW="5969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324350"/>
                        <a:ext cx="10239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21"/>
          <p:cNvSpPr txBox="1">
            <a:spLocks noChangeArrowheads="1"/>
          </p:cNvSpPr>
          <p:nvPr/>
        </p:nvSpPr>
        <p:spPr bwMode="auto">
          <a:xfrm>
            <a:off x="996950" y="4902200"/>
            <a:ext cx="3425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>
                <a:solidFill>
                  <a:srgbClr val="000099"/>
                </a:solidFill>
              </a:rPr>
              <a:t>Pasteurization/Sterilization</a:t>
            </a:r>
          </a:p>
        </p:txBody>
      </p:sp>
      <p:sp>
        <p:nvSpPr>
          <p:cNvPr id="22538" name="Text Box 22"/>
          <p:cNvSpPr txBox="1">
            <a:spLocks noChangeArrowheads="1"/>
          </p:cNvSpPr>
          <p:nvPr/>
        </p:nvSpPr>
        <p:spPr bwMode="auto">
          <a:xfrm>
            <a:off x="1736725" y="5348288"/>
            <a:ext cx="2625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Heat   </a:t>
            </a:r>
            <a:r>
              <a:rPr lang="en-US" altLang="en-US" sz="1800">
                <a:sym typeface="Wingdings" pitchFamily="2" charset="2"/>
              </a:rPr>
              <a:t>   Hold   Cool</a:t>
            </a:r>
            <a:endParaRPr lang="en-US" altLang="en-US" sz="1800"/>
          </a:p>
        </p:txBody>
      </p:sp>
      <p:sp>
        <p:nvSpPr>
          <p:cNvPr id="22539" name="Text Box 23"/>
          <p:cNvSpPr txBox="1">
            <a:spLocks noChangeArrowheads="1"/>
          </p:cNvSpPr>
          <p:nvPr/>
        </p:nvSpPr>
        <p:spPr bwMode="auto">
          <a:xfrm>
            <a:off x="620713" y="5802313"/>
            <a:ext cx="56784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The problem is usually to determine the correct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length of the holding tube.  If the tube is too short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or too long the liquid will be respectively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under-processed or over-processed</a:t>
            </a:r>
          </a:p>
        </p:txBody>
      </p:sp>
      <p:grpSp>
        <p:nvGrpSpPr>
          <p:cNvPr id="22540" name="Group 24"/>
          <p:cNvGrpSpPr>
            <a:grpSpLocks/>
          </p:cNvGrpSpPr>
          <p:nvPr/>
        </p:nvGrpSpPr>
        <p:grpSpPr bwMode="auto">
          <a:xfrm>
            <a:off x="720725" y="7342188"/>
            <a:ext cx="5357813" cy="746125"/>
            <a:chOff x="454" y="4625"/>
            <a:chExt cx="3375" cy="469"/>
          </a:xfrm>
        </p:grpSpPr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454" y="4625"/>
              <a:ext cx="337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Is correct to calculate the length of the holding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tube as                  ? </a:t>
              </a:r>
            </a:p>
          </p:txBody>
        </p:sp>
        <p:graphicFrame>
          <p:nvGraphicFramePr>
            <p:cNvPr id="22544" name="Object 26"/>
            <p:cNvGraphicFramePr>
              <a:graphicFrameLocks noChangeAspect="1"/>
            </p:cNvGraphicFramePr>
            <p:nvPr/>
          </p:nvGraphicFramePr>
          <p:xfrm>
            <a:off x="1098" y="4801"/>
            <a:ext cx="7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7" name="Equation" r:id="rId5" imgW="494870" imgH="203024" progId="Equation.3">
                    <p:embed/>
                  </p:oleObj>
                </mc:Choice>
                <mc:Fallback>
                  <p:oleObj name="Equation" r:id="rId5" imgW="494870" imgH="20302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4801"/>
                          <a:ext cx="71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1" name="Line 27"/>
          <p:cNvSpPr>
            <a:spLocks noChangeShapeType="1"/>
          </p:cNvSpPr>
          <p:nvPr/>
        </p:nvSpPr>
        <p:spPr bwMode="auto">
          <a:xfrm flipH="1" flipV="1">
            <a:off x="2816225" y="8026400"/>
            <a:ext cx="59055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Text Box 28"/>
          <p:cNvSpPr txBox="1">
            <a:spLocks noChangeArrowheads="1"/>
          </p:cNvSpPr>
          <p:nvPr/>
        </p:nvSpPr>
        <p:spPr bwMode="auto">
          <a:xfrm>
            <a:off x="3440113" y="786765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Required Holding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05050" y="8674168"/>
            <a:ext cx="2171700" cy="30683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1551" y="8613708"/>
            <a:ext cx="320362" cy="34773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7D39D8-0433-4FD6-B341-9C2DBFEEBE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600200" y="457200"/>
            <a:ext cx="4025900" cy="515938"/>
            <a:chOff x="1056" y="240"/>
            <a:chExt cx="2536" cy="325"/>
          </a:xfrm>
        </p:grpSpPr>
        <p:sp>
          <p:nvSpPr>
            <p:cNvPr id="5143" name="Text Box 5"/>
            <p:cNvSpPr txBox="1">
              <a:spLocks noChangeArrowheads="1"/>
            </p:cNvSpPr>
            <p:nvPr/>
          </p:nvSpPr>
          <p:spPr bwMode="auto">
            <a:xfrm>
              <a:off x="1056" y="240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u="sng"/>
                <a:t>Friction Loss in a Pipe </a:t>
              </a:r>
            </a:p>
          </p:txBody>
        </p:sp>
        <p:graphicFrame>
          <p:nvGraphicFramePr>
            <p:cNvPr id="5144" name="Object 6"/>
            <p:cNvGraphicFramePr>
              <a:graphicFrameLocks noChangeAspect="1"/>
            </p:cNvGraphicFramePr>
            <p:nvPr/>
          </p:nvGraphicFramePr>
          <p:xfrm>
            <a:off x="3216" y="240"/>
            <a:ext cx="37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1" name="Equation" r:id="rId3" imgW="279279" imgH="241195" progId="Equation.3">
                    <p:embed/>
                  </p:oleObj>
                </mc:Choice>
                <mc:Fallback>
                  <p:oleObj name="Equation" r:id="rId3" imgW="279279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40"/>
                          <a:ext cx="37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1755775" y="990600"/>
          <a:ext cx="35020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5" imgW="1562100" imgH="495300" progId="Equation.3">
                  <p:embed/>
                </p:oleObj>
              </mc:Choice>
              <mc:Fallback>
                <p:oleObj name="Equation" r:id="rId5" imgW="15621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990600"/>
                        <a:ext cx="35020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838200" y="2057400"/>
            <a:ext cx="256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Bingham Plastic</a:t>
            </a:r>
          </a:p>
        </p:txBody>
      </p:sp>
      <p:grpSp>
        <p:nvGrpSpPr>
          <p:cNvPr id="5128" name="Group 9"/>
          <p:cNvGrpSpPr>
            <a:grpSpLocks/>
          </p:cNvGrpSpPr>
          <p:nvPr/>
        </p:nvGrpSpPr>
        <p:grpSpPr bwMode="auto">
          <a:xfrm>
            <a:off x="758825" y="2951163"/>
            <a:ext cx="3014663" cy="438150"/>
            <a:chOff x="670" y="3299"/>
            <a:chExt cx="1899" cy="276"/>
          </a:xfrm>
        </p:grpSpPr>
        <p:graphicFrame>
          <p:nvGraphicFramePr>
            <p:cNvPr id="5141" name="Object 10"/>
            <p:cNvGraphicFramePr>
              <a:graphicFrameLocks noChangeAspect="1"/>
            </p:cNvGraphicFramePr>
            <p:nvPr/>
          </p:nvGraphicFramePr>
          <p:xfrm>
            <a:off x="670" y="3324"/>
            <a:ext cx="12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Equation" r:id="rId7" imgW="114151" imgH="215619" progId="Equation.3">
                    <p:embed/>
                  </p:oleObj>
                </mc:Choice>
                <mc:Fallback>
                  <p:oleObj name="Equation" r:id="rId7" imgW="114151" imgH="21561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3324"/>
                          <a:ext cx="12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11"/>
            <p:cNvGraphicFramePr>
              <a:graphicFrameLocks noChangeAspect="1"/>
            </p:cNvGraphicFramePr>
            <p:nvPr/>
          </p:nvGraphicFramePr>
          <p:xfrm>
            <a:off x="2423" y="3299"/>
            <a:ext cx="14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Equation" r:id="rId9" imgW="114151" imgH="215619" progId="Equation.3">
                    <p:embed/>
                  </p:oleObj>
                </mc:Choice>
                <mc:Fallback>
                  <p:oleObj name="Equation" r:id="rId9" imgW="114151" imgH="21561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3299"/>
                          <a:ext cx="14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9" name="Object 12"/>
          <p:cNvGraphicFramePr>
            <a:graphicFrameLocks noChangeAspect="1"/>
          </p:cNvGraphicFramePr>
          <p:nvPr/>
        </p:nvGraphicFramePr>
        <p:xfrm>
          <a:off x="1454150" y="2668588"/>
          <a:ext cx="3514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10" imgW="1688367" imgH="431613" progId="Equation.3">
                  <p:embed/>
                </p:oleObj>
              </mc:Choice>
              <mc:Fallback>
                <p:oleObj name="Equation" r:id="rId10" imgW="1688367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668588"/>
                        <a:ext cx="3514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1066800" y="5943600"/>
            <a:ext cx="4114800" cy="914400"/>
            <a:chOff x="672" y="3744"/>
            <a:chExt cx="2592" cy="576"/>
          </a:xfrm>
        </p:grpSpPr>
        <p:sp>
          <p:nvSpPr>
            <p:cNvPr id="5138" name="Oval 16"/>
            <p:cNvSpPr>
              <a:spLocks noChangeArrowheads="1"/>
            </p:cNvSpPr>
            <p:nvPr/>
          </p:nvSpPr>
          <p:spPr bwMode="auto">
            <a:xfrm>
              <a:off x="672" y="374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39" name="Oval 17"/>
            <p:cNvSpPr>
              <a:spLocks noChangeArrowheads="1"/>
            </p:cNvSpPr>
            <p:nvPr/>
          </p:nvSpPr>
          <p:spPr bwMode="auto">
            <a:xfrm>
              <a:off x="2928" y="4080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40" name="Oval 18"/>
            <p:cNvSpPr>
              <a:spLocks noChangeArrowheads="1"/>
            </p:cNvSpPr>
            <p:nvPr/>
          </p:nvSpPr>
          <p:spPr bwMode="auto">
            <a:xfrm>
              <a:off x="1968" y="4032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3587750" y="3300413"/>
            <a:ext cx="2463800" cy="1174750"/>
            <a:chOff x="2260" y="2078"/>
            <a:chExt cx="1552" cy="740"/>
          </a:xfrm>
        </p:grpSpPr>
        <p:graphicFrame>
          <p:nvGraphicFramePr>
            <p:cNvPr id="5136" name="Object 13"/>
            <p:cNvGraphicFramePr>
              <a:graphicFrameLocks noChangeAspect="1"/>
            </p:cNvGraphicFramePr>
            <p:nvPr/>
          </p:nvGraphicFramePr>
          <p:xfrm>
            <a:off x="2451" y="2273"/>
            <a:ext cx="136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Equation" r:id="rId12" imgW="1270000" imgH="508000" progId="Equation.3">
                    <p:embed/>
                  </p:oleObj>
                </mc:Choice>
                <mc:Fallback>
                  <p:oleObj name="Equation" r:id="rId12" imgW="1270000" imgH="508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2273"/>
                          <a:ext cx="136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Line 21"/>
            <p:cNvSpPr>
              <a:spLocks noChangeShapeType="1"/>
            </p:cNvSpPr>
            <p:nvPr/>
          </p:nvSpPr>
          <p:spPr bwMode="auto">
            <a:xfrm flipH="1" flipV="1">
              <a:off x="2260" y="2078"/>
              <a:ext cx="38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6" name="Group 24"/>
          <p:cNvGrpSpPr>
            <a:grpSpLocks/>
          </p:cNvGrpSpPr>
          <p:nvPr/>
        </p:nvGrpSpPr>
        <p:grpSpPr bwMode="auto">
          <a:xfrm>
            <a:off x="533400" y="3646488"/>
            <a:ext cx="5473700" cy="3330575"/>
            <a:chOff x="336" y="2297"/>
            <a:chExt cx="3448" cy="2098"/>
          </a:xfrm>
        </p:grpSpPr>
        <p:graphicFrame>
          <p:nvGraphicFramePr>
            <p:cNvPr id="5133" name="Object 14"/>
            <p:cNvGraphicFramePr>
              <a:graphicFrameLocks noChangeAspect="1"/>
            </p:cNvGraphicFramePr>
            <p:nvPr/>
          </p:nvGraphicFramePr>
          <p:xfrm>
            <a:off x="336" y="3600"/>
            <a:ext cx="3448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Equation" r:id="rId14" imgW="2425700" imgH="558800" progId="Equation.3">
                    <p:embed/>
                  </p:oleObj>
                </mc:Choice>
                <mc:Fallback>
                  <p:oleObj name="Equation" r:id="rId14" imgW="2425700" imgH="558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600"/>
                          <a:ext cx="3448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15"/>
            <p:cNvSpPr txBox="1">
              <a:spLocks noChangeArrowheads="1"/>
            </p:cNvSpPr>
            <p:nvPr/>
          </p:nvSpPr>
          <p:spPr bwMode="auto">
            <a:xfrm>
              <a:off x="422" y="3145"/>
              <a:ext cx="2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Buckinghan-Reiner Equation</a:t>
              </a:r>
            </a:p>
          </p:txBody>
        </p:sp>
        <p:sp>
          <p:nvSpPr>
            <p:cNvPr id="5135" name="AutoShape 23"/>
            <p:cNvSpPr>
              <a:spLocks noChangeArrowheads="1"/>
            </p:cNvSpPr>
            <p:nvPr/>
          </p:nvSpPr>
          <p:spPr bwMode="auto">
            <a:xfrm>
              <a:off x="1342" y="2297"/>
              <a:ext cx="255" cy="743"/>
            </a:xfrm>
            <a:prstGeom prst="downArrow">
              <a:avLst>
                <a:gd name="adj1" fmla="val 50000"/>
                <a:gd name="adj2" fmla="val 72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26482" y="8610379"/>
            <a:ext cx="2171700" cy="3175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9488" y="8610379"/>
            <a:ext cx="455612" cy="3175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B5CDE-17E8-494B-81B5-63D2E8C4D4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dirty="0"/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1839913" y="360363"/>
            <a:ext cx="3011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/>
              <a:t>Holding Time Calculation</a:t>
            </a:r>
          </a:p>
        </p:txBody>
      </p:sp>
      <p:sp>
        <p:nvSpPr>
          <p:cNvPr id="23558" name="Line 3"/>
          <p:cNvSpPr>
            <a:spLocks noChangeShapeType="1"/>
          </p:cNvSpPr>
          <p:nvPr/>
        </p:nvSpPr>
        <p:spPr bwMode="auto">
          <a:xfrm>
            <a:off x="1379538" y="1293813"/>
            <a:ext cx="346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1400175" y="2201863"/>
            <a:ext cx="3468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2032000" y="1293813"/>
            <a:ext cx="0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Freeform 6"/>
          <p:cNvSpPr>
            <a:spLocks/>
          </p:cNvSpPr>
          <p:nvPr/>
        </p:nvSpPr>
        <p:spPr bwMode="auto">
          <a:xfrm>
            <a:off x="2032000" y="1293813"/>
            <a:ext cx="1046163" cy="882650"/>
          </a:xfrm>
          <a:custGeom>
            <a:avLst/>
            <a:gdLst>
              <a:gd name="T0" fmla="*/ 0 w 659"/>
              <a:gd name="T1" fmla="*/ 0 h 557"/>
              <a:gd name="T2" fmla="*/ 2147483646 w 659"/>
              <a:gd name="T3" fmla="*/ 2147483646 h 557"/>
              <a:gd name="T4" fmla="*/ 2147483646 w 659"/>
              <a:gd name="T5" fmla="*/ 2147483646 h 557"/>
              <a:gd name="T6" fmla="*/ 2147483646 w 659"/>
              <a:gd name="T7" fmla="*/ 2147483646 h 557"/>
              <a:gd name="T8" fmla="*/ 2147483646 w 659"/>
              <a:gd name="T9" fmla="*/ 2147483646 h 557"/>
              <a:gd name="T10" fmla="*/ 2147483646 w 659"/>
              <a:gd name="T11" fmla="*/ 2147483646 h 557"/>
              <a:gd name="T12" fmla="*/ 0 w 659"/>
              <a:gd name="T13" fmla="*/ 2147483646 h 5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59" h="557">
                <a:moveTo>
                  <a:pt x="0" y="0"/>
                </a:moveTo>
                <a:cubicBezTo>
                  <a:pt x="153" y="23"/>
                  <a:pt x="307" y="47"/>
                  <a:pt x="411" y="82"/>
                </a:cubicBezTo>
                <a:cubicBezTo>
                  <a:pt x="515" y="117"/>
                  <a:pt x="585" y="175"/>
                  <a:pt x="622" y="210"/>
                </a:cubicBezTo>
                <a:cubicBezTo>
                  <a:pt x="659" y="245"/>
                  <a:pt x="640" y="266"/>
                  <a:pt x="631" y="292"/>
                </a:cubicBezTo>
                <a:cubicBezTo>
                  <a:pt x="622" y="318"/>
                  <a:pt x="631" y="333"/>
                  <a:pt x="567" y="365"/>
                </a:cubicBezTo>
                <a:cubicBezTo>
                  <a:pt x="503" y="397"/>
                  <a:pt x="342" y="452"/>
                  <a:pt x="247" y="484"/>
                </a:cubicBezTo>
                <a:cubicBezTo>
                  <a:pt x="152" y="516"/>
                  <a:pt x="39" y="545"/>
                  <a:pt x="0" y="5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7"/>
          <p:cNvSpPr>
            <a:spLocks noChangeShapeType="1"/>
          </p:cNvSpPr>
          <p:nvPr/>
        </p:nvSpPr>
        <p:spPr bwMode="auto">
          <a:xfrm>
            <a:off x="2032000" y="17272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Freeform 8"/>
          <p:cNvSpPr>
            <a:spLocks/>
          </p:cNvSpPr>
          <p:nvPr/>
        </p:nvSpPr>
        <p:spPr bwMode="auto">
          <a:xfrm>
            <a:off x="2378075" y="1452563"/>
            <a:ext cx="1104900" cy="247650"/>
          </a:xfrm>
          <a:custGeom>
            <a:avLst/>
            <a:gdLst>
              <a:gd name="T0" fmla="*/ 2147483646 w 696"/>
              <a:gd name="T1" fmla="*/ 0 h 156"/>
              <a:gd name="T2" fmla="*/ 2147483646 w 696"/>
              <a:gd name="T3" fmla="*/ 2147483646 h 156"/>
              <a:gd name="T4" fmla="*/ 2147483646 w 696"/>
              <a:gd name="T5" fmla="*/ 2147483646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156">
                <a:moveTo>
                  <a:pt x="696" y="0"/>
                </a:moveTo>
                <a:cubicBezTo>
                  <a:pt x="459" y="1"/>
                  <a:pt x="222" y="2"/>
                  <a:pt x="111" y="28"/>
                </a:cubicBezTo>
                <a:cubicBezTo>
                  <a:pt x="0" y="54"/>
                  <a:pt x="14" y="105"/>
                  <a:pt x="29" y="1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AutoShape 9"/>
          <p:cNvSpPr>
            <a:spLocks noChangeArrowheads="1"/>
          </p:cNvSpPr>
          <p:nvPr/>
        </p:nvSpPr>
        <p:spPr bwMode="auto">
          <a:xfrm>
            <a:off x="1058863" y="1655763"/>
            <a:ext cx="654050" cy="146050"/>
          </a:xfrm>
          <a:prstGeom prst="rightArrow">
            <a:avLst>
              <a:gd name="adj1" fmla="val 50000"/>
              <a:gd name="adj2" fmla="val 1119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808038" y="12303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Q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909638" y="2813050"/>
            <a:ext cx="51498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determination of the holding tube length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must be based on the velocity of the fastest-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moving liquid</a:t>
            </a:r>
          </a:p>
        </p:txBody>
      </p:sp>
      <p:grpSp>
        <p:nvGrpSpPr>
          <p:cNvPr id="23567" name="Group 12"/>
          <p:cNvGrpSpPr>
            <a:grpSpLocks/>
          </p:cNvGrpSpPr>
          <p:nvPr/>
        </p:nvGrpSpPr>
        <p:grpSpPr bwMode="auto">
          <a:xfrm>
            <a:off x="3492500" y="1274763"/>
            <a:ext cx="3167063" cy="407987"/>
            <a:chOff x="2200" y="802"/>
            <a:chExt cx="1995" cy="258"/>
          </a:xfrm>
        </p:grpSpPr>
        <p:sp>
          <p:nvSpPr>
            <p:cNvPr id="23574" name="Text Box 13"/>
            <p:cNvSpPr txBox="1">
              <a:spLocks noChangeArrowheads="1"/>
            </p:cNvSpPr>
            <p:nvPr/>
          </p:nvSpPr>
          <p:spPr bwMode="auto">
            <a:xfrm>
              <a:off x="2200" y="802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u</a:t>
              </a:r>
              <a:r>
                <a:rPr lang="en-US" altLang="en-US" sz="2000" baseline="-25000"/>
                <a:t>max</a:t>
              </a:r>
              <a:r>
                <a:rPr lang="en-US" altLang="en-US" sz="2000"/>
                <a:t>or </a:t>
              </a:r>
            </a:p>
          </p:txBody>
        </p:sp>
        <p:graphicFrame>
          <p:nvGraphicFramePr>
            <p:cNvPr id="23575" name="Object 14"/>
            <p:cNvGraphicFramePr>
              <a:graphicFrameLocks noChangeAspect="1"/>
            </p:cNvGraphicFramePr>
            <p:nvPr/>
          </p:nvGraphicFramePr>
          <p:xfrm>
            <a:off x="2729" y="812"/>
            <a:ext cx="20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9" name="Equation" r:id="rId3" imgW="139579" imgH="164957" progId="Equation.3">
                    <p:embed/>
                  </p:oleObj>
                </mc:Choice>
                <mc:Fallback>
                  <p:oleObj name="Equation" r:id="rId3" imgW="139579" imgH="16495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812"/>
                          <a:ext cx="20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Text Box 15"/>
            <p:cNvSpPr txBox="1">
              <a:spLocks noChangeArrowheads="1"/>
            </p:cNvSpPr>
            <p:nvPr/>
          </p:nvSpPr>
          <p:spPr bwMode="auto">
            <a:xfrm>
              <a:off x="2905" y="803"/>
              <a:ext cx="1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should be used?</a:t>
              </a:r>
            </a:p>
          </p:txBody>
        </p:sp>
      </p:grp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1109663" y="4152900"/>
          <a:ext cx="4124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5" imgW="1244600" imgH="228600" progId="Equation.3">
                  <p:embed/>
                </p:oleObj>
              </mc:Choice>
              <mc:Fallback>
                <p:oleObj name="Equation" r:id="rId5" imgW="12446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152900"/>
                        <a:ext cx="41243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865188" y="5149850"/>
            <a:ext cx="5056187" cy="2906713"/>
            <a:chOff x="545" y="3244"/>
            <a:chExt cx="3185" cy="1830"/>
          </a:xfrm>
        </p:grpSpPr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545" y="3244"/>
              <a:ext cx="19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It was demonstrated that:</a:t>
              </a:r>
            </a:p>
          </p:txBody>
        </p:sp>
        <p:graphicFrame>
          <p:nvGraphicFramePr>
            <p:cNvPr id="23571" name="Object 18"/>
            <p:cNvGraphicFramePr>
              <a:graphicFrameLocks noChangeAspect="1"/>
            </p:cNvGraphicFramePr>
            <p:nvPr/>
          </p:nvGraphicFramePr>
          <p:xfrm>
            <a:off x="708" y="3601"/>
            <a:ext cx="276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1" name="Equation" r:id="rId7" imgW="2095470" imgH="400050" progId="Equation.3">
                    <p:embed/>
                  </p:oleObj>
                </mc:Choice>
                <mc:Fallback>
                  <p:oleObj name="Equation" r:id="rId7" imgW="2095470" imgH="40005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3601"/>
                          <a:ext cx="2761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9"/>
            <p:cNvGraphicFramePr>
              <a:graphicFrameLocks noChangeAspect="1"/>
            </p:cNvGraphicFramePr>
            <p:nvPr/>
          </p:nvGraphicFramePr>
          <p:xfrm>
            <a:off x="663" y="4331"/>
            <a:ext cx="2916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2" name="Equation" r:id="rId9" imgW="1847880" imgH="400050" progId="Equation.3">
                    <p:embed/>
                  </p:oleObj>
                </mc:Choice>
                <mc:Fallback>
                  <p:oleObj name="Equation" r:id="rId9" imgW="1847880" imgH="40005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4331"/>
                          <a:ext cx="2916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640" y="4315"/>
              <a:ext cx="3090" cy="7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8AE8E-301E-4AC7-A388-478394139CF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720725" y="209550"/>
            <a:ext cx="54625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Limitations of using direct analytical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solutions of the general equation</a:t>
            </a: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647700" y="1284288"/>
            <a:ext cx="57689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Difficulty in classifying a process liquid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as showing one particular type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rheological behavior rather than another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The rheological behavior of a liquid can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vary with the shear rate.  The analytical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approach assumes that the rheological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behavior remains the same over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entire shear rate range from:   </a:t>
            </a:r>
          </a:p>
        </p:txBody>
      </p:sp>
      <p:graphicFrame>
        <p:nvGraphicFramePr>
          <p:cNvPr id="24583" name="Object 4"/>
          <p:cNvGraphicFramePr>
            <a:graphicFrameLocks noChangeAspect="1"/>
          </p:cNvGraphicFramePr>
          <p:nvPr/>
        </p:nvGraphicFramePr>
        <p:xfrm>
          <a:off x="1241425" y="4776788"/>
          <a:ext cx="43307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3" imgW="1895400" imgH="400050" progId="Equation.3">
                  <p:embed/>
                </p:oleObj>
              </mc:Choice>
              <mc:Fallback>
                <p:oleObj name="Equation" r:id="rId3" imgW="1895400" imgH="4000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776788"/>
                        <a:ext cx="43307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854075" y="6176963"/>
            <a:ext cx="537051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For more complex rheological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constitutive equations (e.g. Herschel-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dirty="0" err="1"/>
              <a:t>Bulkley</a:t>
            </a:r>
            <a:r>
              <a:rPr lang="en-US" altLang="en-US" sz="2400" dirty="0"/>
              <a:t>) the pressure drop versus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flow rate relationship is complex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8F68C-6173-47F2-8E41-83AB550E95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661988" y="471488"/>
            <a:ext cx="494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else could we calculate        ? </a:t>
            </a:r>
          </a:p>
        </p:txBody>
      </p:sp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4637088" y="488950"/>
          <a:ext cx="5857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279279" imgH="241195" progId="Equation.3">
                  <p:embed/>
                </p:oleObj>
              </mc:Choice>
              <mc:Fallback>
                <p:oleObj name="Equation" r:id="rId3" imgW="279279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488950"/>
                        <a:ext cx="5857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92150" y="1154113"/>
            <a:ext cx="4954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There are two more approaches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Generalized Scale-up Procedure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Generalized Reynolds number-</a:t>
            </a:r>
            <a:br>
              <a:rPr lang="en-US" altLang="en-US" sz="2400"/>
            </a:br>
            <a:r>
              <a:rPr lang="en-US" altLang="en-US" sz="2400"/>
              <a:t>Friction factor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/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793750" y="3884613"/>
            <a:ext cx="510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Still we will use the general equation</a:t>
            </a:r>
          </a:p>
        </p:txBody>
      </p:sp>
      <p:graphicFrame>
        <p:nvGraphicFramePr>
          <p:cNvPr id="25609" name="Object 6"/>
          <p:cNvGraphicFramePr>
            <a:graphicFrameLocks noChangeAspect="1"/>
          </p:cNvGraphicFramePr>
          <p:nvPr/>
        </p:nvGraphicFramePr>
        <p:xfrm>
          <a:off x="1187450" y="4640263"/>
          <a:ext cx="42354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1514430" imgH="457200" progId="Equation.3">
                  <p:embed/>
                </p:oleObj>
              </mc:Choice>
              <mc:Fallback>
                <p:oleObj name="Equation" r:id="rId5" imgW="151443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40263"/>
                        <a:ext cx="423545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9CC8A4-FC7E-4C11-979C-54AD5379BF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677863" y="41275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1. Generalized Scale-up Procedure</a:t>
            </a:r>
          </a:p>
        </p:txBody>
      </p:sp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1392238" y="1090613"/>
          <a:ext cx="34956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3" imgW="1514430" imgH="457200" progId="Equation.3">
                  <p:embed/>
                </p:oleObj>
              </mc:Choice>
              <mc:Fallback>
                <p:oleObj name="Equation" r:id="rId3" imgW="151443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090613"/>
                        <a:ext cx="34956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Group 4"/>
          <p:cNvGrpSpPr>
            <a:grpSpLocks/>
          </p:cNvGrpSpPr>
          <p:nvPr/>
        </p:nvGrpSpPr>
        <p:grpSpPr bwMode="auto">
          <a:xfrm>
            <a:off x="1566863" y="2332038"/>
            <a:ext cx="3587750" cy="1117600"/>
            <a:chOff x="840" y="1807"/>
            <a:chExt cx="2260" cy="704"/>
          </a:xfrm>
        </p:grpSpPr>
        <p:graphicFrame>
          <p:nvGraphicFramePr>
            <p:cNvPr id="26639" name="Object 5"/>
            <p:cNvGraphicFramePr>
              <a:graphicFrameLocks noChangeAspect="1"/>
            </p:cNvGraphicFramePr>
            <p:nvPr/>
          </p:nvGraphicFramePr>
          <p:xfrm>
            <a:off x="897" y="1807"/>
            <a:ext cx="2203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9" name="Equation" r:id="rId5" imgW="1514430" imgH="457200" progId="Equation.3">
                    <p:embed/>
                  </p:oleObj>
                </mc:Choice>
                <mc:Fallback>
                  <p:oleObj name="Equation" r:id="rId5" imgW="151443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1807"/>
                          <a:ext cx="2203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6"/>
            <p:cNvGraphicFramePr>
              <a:graphicFrameLocks noChangeAspect="1"/>
            </p:cNvGraphicFramePr>
            <p:nvPr/>
          </p:nvGraphicFramePr>
          <p:xfrm>
            <a:off x="840" y="1886"/>
            <a:ext cx="21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0" name="Equation" r:id="rId7" imgW="95310" imgH="133440" progId="Equation.3">
                    <p:embed/>
                  </p:oleObj>
                </mc:Choice>
                <mc:Fallback>
                  <p:oleObj name="Equation" r:id="rId7" imgW="95310" imgH="133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886"/>
                          <a:ext cx="21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7"/>
            <p:cNvGraphicFramePr>
              <a:graphicFrameLocks noChangeAspect="1"/>
            </p:cNvGraphicFramePr>
            <p:nvPr/>
          </p:nvGraphicFramePr>
          <p:xfrm>
            <a:off x="1521" y="1900"/>
            <a:ext cx="21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1" name="Equation" r:id="rId9" imgW="95310" imgH="133440" progId="Equation.3">
                    <p:embed/>
                  </p:oleObj>
                </mc:Choice>
                <mc:Fallback>
                  <p:oleObj name="Equation" r:id="rId9" imgW="95310" imgH="1334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1900"/>
                          <a:ext cx="21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25488" y="3448050"/>
          <a:ext cx="49593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11" imgW="2162160" imgH="457200" progId="Equation.3">
                  <p:embed/>
                </p:oleObj>
              </mc:Choice>
              <mc:Fallback>
                <p:oleObj name="Equation" r:id="rId11" imgW="21621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448050"/>
                        <a:ext cx="49593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663700" y="4849813"/>
          <a:ext cx="32956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13" imgW="1428840" imgH="457200" progId="Equation.3">
                  <p:embed/>
                </p:oleObj>
              </mc:Choice>
              <mc:Fallback>
                <p:oleObj name="Equation" r:id="rId13" imgW="14288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849813"/>
                        <a:ext cx="32956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3035300" y="4425950"/>
            <a:ext cx="201613" cy="493713"/>
          </a:xfrm>
          <a:prstGeom prst="downArrow">
            <a:avLst>
              <a:gd name="adj1" fmla="val 50000"/>
              <a:gd name="adj2" fmla="val 612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282825" y="6469063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15" imgW="752490" imgH="362040" progId="Equation.3">
                  <p:embed/>
                </p:oleObj>
              </mc:Choice>
              <mc:Fallback>
                <p:oleObj name="Equation" r:id="rId15" imgW="752490" imgH="362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6469063"/>
                        <a:ext cx="177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2941638" y="5945188"/>
            <a:ext cx="201612" cy="492125"/>
          </a:xfrm>
          <a:prstGeom prst="downArrow">
            <a:avLst>
              <a:gd name="adj1" fmla="val 50000"/>
              <a:gd name="adj2" fmla="val 610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082675" y="74676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above equation holds regardless the pipe diameter and length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955800" y="6435725"/>
            <a:ext cx="2465388" cy="1017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AE2D6-2CBD-4C5E-AFB3-1397B94725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677863" y="41275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1. Generalized Scale-up Procedure</a:t>
            </a:r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/>
        </p:nvGraphicFramePr>
        <p:xfrm>
          <a:off x="2471738" y="901700"/>
          <a:ext cx="15589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3" imgW="752490" imgH="362040" progId="Equation.3">
                  <p:embed/>
                </p:oleObj>
              </mc:Choice>
              <mc:Fallback>
                <p:oleObj name="Equation" r:id="rId3" imgW="752490" imgH="362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901700"/>
                        <a:ext cx="15589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1025525" y="1822450"/>
            <a:ext cx="417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could use this equation?</a:t>
            </a:r>
          </a:p>
        </p:txBody>
      </p:sp>
      <p:grpSp>
        <p:nvGrpSpPr>
          <p:cNvPr id="27656" name="Group 5"/>
          <p:cNvGrpSpPr>
            <a:grpSpLocks/>
          </p:cNvGrpSpPr>
          <p:nvPr/>
        </p:nvGrpSpPr>
        <p:grpSpPr bwMode="auto">
          <a:xfrm>
            <a:off x="579438" y="2476500"/>
            <a:ext cx="5894387" cy="1760538"/>
            <a:chOff x="365" y="1450"/>
            <a:chExt cx="3713" cy="1109"/>
          </a:xfrm>
        </p:grpSpPr>
        <p:grpSp>
          <p:nvGrpSpPr>
            <p:cNvPr id="27688" name="Group 6"/>
            <p:cNvGrpSpPr>
              <a:grpSpLocks/>
            </p:cNvGrpSpPr>
            <p:nvPr/>
          </p:nvGrpSpPr>
          <p:grpSpPr bwMode="auto">
            <a:xfrm>
              <a:off x="621" y="2249"/>
              <a:ext cx="201" cy="310"/>
              <a:chOff x="503" y="1774"/>
              <a:chExt cx="201" cy="310"/>
            </a:xfrm>
          </p:grpSpPr>
          <p:sp>
            <p:nvSpPr>
              <p:cNvPr id="27699" name="Oval 7"/>
              <p:cNvSpPr>
                <a:spLocks noChangeArrowheads="1"/>
              </p:cNvSpPr>
              <p:nvPr/>
            </p:nvSpPr>
            <p:spPr bwMode="auto">
              <a:xfrm>
                <a:off x="512" y="17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700" name="AutoShape 8"/>
              <p:cNvSpPr>
                <a:spLocks noChangeArrowheads="1"/>
              </p:cNvSpPr>
              <p:nvPr/>
            </p:nvSpPr>
            <p:spPr bwMode="auto">
              <a:xfrm rot="10800000">
                <a:off x="503" y="1974"/>
                <a:ext cx="198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73 w 21600"/>
                  <a:gd name="T13" fmla="*/ 4516 h 21600"/>
                  <a:gd name="T14" fmla="*/ 17127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9" name="Line 9"/>
            <p:cNvSpPr>
              <a:spLocks noChangeShapeType="1"/>
            </p:cNvSpPr>
            <p:nvPr/>
          </p:nvSpPr>
          <p:spPr bwMode="auto">
            <a:xfrm>
              <a:off x="365" y="234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10"/>
            <p:cNvSpPr>
              <a:spLocks/>
            </p:cNvSpPr>
            <p:nvPr/>
          </p:nvSpPr>
          <p:spPr bwMode="auto">
            <a:xfrm>
              <a:off x="722" y="1856"/>
              <a:ext cx="914" cy="393"/>
            </a:xfrm>
            <a:custGeom>
              <a:avLst/>
              <a:gdLst>
                <a:gd name="T0" fmla="*/ 0 w 914"/>
                <a:gd name="T1" fmla="*/ 393 h 393"/>
                <a:gd name="T2" fmla="*/ 512 w 914"/>
                <a:gd name="T3" fmla="*/ 393 h 393"/>
                <a:gd name="T4" fmla="*/ 512 w 914"/>
                <a:gd name="T5" fmla="*/ 0 h 393"/>
                <a:gd name="T6" fmla="*/ 914 w 914"/>
                <a:gd name="T7" fmla="*/ 0 h 3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4" h="393">
                  <a:moveTo>
                    <a:pt x="0" y="393"/>
                  </a:moveTo>
                  <a:lnTo>
                    <a:pt x="512" y="393"/>
                  </a:lnTo>
                  <a:lnTo>
                    <a:pt x="512" y="0"/>
                  </a:lnTo>
                  <a:lnTo>
                    <a:pt x="91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91" name="Group 11"/>
            <p:cNvGrpSpPr>
              <a:grpSpLocks/>
            </p:cNvGrpSpPr>
            <p:nvPr/>
          </p:nvGrpSpPr>
          <p:grpSpPr bwMode="auto">
            <a:xfrm>
              <a:off x="1652" y="1775"/>
              <a:ext cx="208" cy="166"/>
              <a:chOff x="1387" y="3357"/>
              <a:chExt cx="208" cy="166"/>
            </a:xfrm>
          </p:grpSpPr>
          <p:sp>
            <p:nvSpPr>
              <p:cNvPr id="27697" name="AutoShape 12"/>
              <p:cNvSpPr>
                <a:spLocks noChangeArrowheads="1"/>
              </p:cNvSpPr>
              <p:nvPr/>
            </p:nvSpPr>
            <p:spPr bwMode="auto">
              <a:xfrm rot="5222060">
                <a:off x="1358" y="3386"/>
                <a:ext cx="161" cy="10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698" name="AutoShape 13"/>
              <p:cNvSpPr>
                <a:spLocks noChangeArrowheads="1"/>
              </p:cNvSpPr>
              <p:nvPr/>
            </p:nvSpPr>
            <p:spPr bwMode="auto">
              <a:xfrm rot="16377940" flipH="1">
                <a:off x="1463" y="3391"/>
                <a:ext cx="161" cy="10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7692" name="Freeform 14"/>
            <p:cNvSpPr>
              <a:spLocks/>
            </p:cNvSpPr>
            <p:nvPr/>
          </p:nvSpPr>
          <p:spPr bwMode="auto">
            <a:xfrm>
              <a:off x="1865" y="1536"/>
              <a:ext cx="1673" cy="576"/>
            </a:xfrm>
            <a:custGeom>
              <a:avLst/>
              <a:gdLst>
                <a:gd name="T0" fmla="*/ 0 w 1673"/>
                <a:gd name="T1" fmla="*/ 329 h 576"/>
                <a:gd name="T2" fmla="*/ 375 w 1673"/>
                <a:gd name="T3" fmla="*/ 329 h 576"/>
                <a:gd name="T4" fmla="*/ 375 w 1673"/>
                <a:gd name="T5" fmla="*/ 576 h 576"/>
                <a:gd name="T6" fmla="*/ 1271 w 1673"/>
                <a:gd name="T7" fmla="*/ 576 h 576"/>
                <a:gd name="T8" fmla="*/ 1271 w 1673"/>
                <a:gd name="T9" fmla="*/ 0 h 576"/>
                <a:gd name="T10" fmla="*/ 1673 w 1673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3" h="576">
                  <a:moveTo>
                    <a:pt x="0" y="329"/>
                  </a:moveTo>
                  <a:lnTo>
                    <a:pt x="375" y="329"/>
                  </a:lnTo>
                  <a:lnTo>
                    <a:pt x="375" y="576"/>
                  </a:lnTo>
                  <a:lnTo>
                    <a:pt x="1271" y="576"/>
                  </a:lnTo>
                  <a:lnTo>
                    <a:pt x="1271" y="0"/>
                  </a:lnTo>
                  <a:lnTo>
                    <a:pt x="167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93" name="Group 15"/>
            <p:cNvGrpSpPr>
              <a:grpSpLocks/>
            </p:cNvGrpSpPr>
            <p:nvPr/>
          </p:nvGrpSpPr>
          <p:grpSpPr bwMode="auto">
            <a:xfrm>
              <a:off x="3549" y="1450"/>
              <a:ext cx="208" cy="166"/>
              <a:chOff x="1387" y="3357"/>
              <a:chExt cx="208" cy="166"/>
            </a:xfrm>
          </p:grpSpPr>
          <p:sp>
            <p:nvSpPr>
              <p:cNvPr id="27695" name="AutoShape 16"/>
              <p:cNvSpPr>
                <a:spLocks noChangeArrowheads="1"/>
              </p:cNvSpPr>
              <p:nvPr/>
            </p:nvSpPr>
            <p:spPr bwMode="auto">
              <a:xfrm rot="5222060">
                <a:off x="1358" y="3386"/>
                <a:ext cx="161" cy="10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696" name="AutoShape 17"/>
              <p:cNvSpPr>
                <a:spLocks noChangeArrowheads="1"/>
              </p:cNvSpPr>
              <p:nvPr/>
            </p:nvSpPr>
            <p:spPr bwMode="auto">
              <a:xfrm rot="16377940" flipH="1">
                <a:off x="1463" y="3391"/>
                <a:ext cx="161" cy="10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7694" name="Line 18"/>
            <p:cNvSpPr>
              <a:spLocks noChangeShapeType="1"/>
            </p:cNvSpPr>
            <p:nvPr/>
          </p:nvSpPr>
          <p:spPr bwMode="auto">
            <a:xfrm>
              <a:off x="3758" y="153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7" name="Text Box 19"/>
          <p:cNvSpPr txBox="1">
            <a:spLocks noChangeArrowheads="1"/>
          </p:cNvSpPr>
          <p:nvPr/>
        </p:nvSpPr>
        <p:spPr bwMode="auto">
          <a:xfrm>
            <a:off x="590550" y="2462213"/>
            <a:ext cx="1898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Factory Situation</a:t>
            </a:r>
          </a:p>
        </p:txBody>
      </p:sp>
      <p:sp>
        <p:nvSpPr>
          <p:cNvPr id="27658" name="Text Box 20"/>
          <p:cNvSpPr txBox="1">
            <a:spLocks noChangeArrowheads="1"/>
          </p:cNvSpPr>
          <p:nvPr/>
        </p:nvSpPr>
        <p:spPr bwMode="auto">
          <a:xfrm>
            <a:off x="698500" y="4500563"/>
            <a:ext cx="1517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Lab Situation</a:t>
            </a:r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843088" y="5459413"/>
            <a:ext cx="175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893888" y="5741988"/>
            <a:ext cx="1741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3"/>
          <p:cNvSpPr>
            <a:spLocks noChangeShapeType="1"/>
          </p:cNvSpPr>
          <p:nvPr/>
        </p:nvSpPr>
        <p:spPr bwMode="auto">
          <a:xfrm>
            <a:off x="812800" y="5605463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Text Box 24"/>
          <p:cNvSpPr txBox="1">
            <a:spLocks noChangeArrowheads="1"/>
          </p:cNvSpPr>
          <p:nvPr/>
        </p:nvSpPr>
        <p:spPr bwMode="auto">
          <a:xfrm>
            <a:off x="895350" y="51181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</a:t>
            </a:r>
          </a:p>
        </p:txBody>
      </p:sp>
      <p:sp>
        <p:nvSpPr>
          <p:cNvPr id="27663" name="Text Box 25"/>
          <p:cNvSpPr txBox="1">
            <a:spLocks noChangeArrowheads="1"/>
          </p:cNvSpPr>
          <p:nvPr/>
        </p:nvSpPr>
        <p:spPr bwMode="auto">
          <a:xfrm>
            <a:off x="3390900" y="2487613"/>
            <a:ext cx="133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f </a:t>
            </a:r>
            <a:r>
              <a:rPr lang="en-US" altLang="en-US" sz="2400" i="1"/>
              <a:t>and D</a:t>
            </a:r>
            <a:r>
              <a:rPr lang="en-US" altLang="en-US" sz="2400" i="1" baseline="-25000"/>
              <a:t>f</a:t>
            </a:r>
            <a:endParaRPr lang="en-US" altLang="en-US" sz="2400" i="1"/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2767013" y="360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7665" name="Object 27"/>
          <p:cNvGraphicFramePr>
            <a:graphicFrameLocks noChangeAspect="1"/>
          </p:cNvGraphicFramePr>
          <p:nvPr/>
        </p:nvGraphicFramePr>
        <p:xfrm>
          <a:off x="2652713" y="3624263"/>
          <a:ext cx="9048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5" imgW="279279" imgH="241195" progId="Equation.3">
                  <p:embed/>
                </p:oleObj>
              </mc:Choice>
              <mc:Fallback>
                <p:oleObj name="Equation" r:id="rId5" imgW="279279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3624263"/>
                        <a:ext cx="9048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8"/>
          <p:cNvGraphicFramePr>
            <a:graphicFrameLocks noChangeAspect="1"/>
          </p:cNvGraphicFramePr>
          <p:nvPr/>
        </p:nvGraphicFramePr>
        <p:xfrm>
          <a:off x="2681288" y="4976813"/>
          <a:ext cx="557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7" imgW="241091" imgH="164957" progId="Equation.3">
                  <p:embed/>
                </p:oleObj>
              </mc:Choice>
              <mc:Fallback>
                <p:oleObj name="Equation" r:id="rId7" imgW="241091" imgH="16495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4976813"/>
                        <a:ext cx="557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Text Box 29"/>
          <p:cNvSpPr txBox="1">
            <a:spLocks noChangeArrowheads="1"/>
          </p:cNvSpPr>
          <p:nvPr/>
        </p:nvSpPr>
        <p:spPr bwMode="auto">
          <a:xfrm>
            <a:off x="3754438" y="54483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D</a:t>
            </a:r>
          </a:p>
        </p:txBody>
      </p:sp>
      <p:sp>
        <p:nvSpPr>
          <p:cNvPr id="27668" name="Text Box 30"/>
          <p:cNvSpPr txBox="1">
            <a:spLocks noChangeArrowheads="1"/>
          </p:cNvSpPr>
          <p:nvPr/>
        </p:nvSpPr>
        <p:spPr bwMode="auto">
          <a:xfrm>
            <a:off x="2998788" y="58435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</a:p>
        </p:txBody>
      </p:sp>
      <p:sp>
        <p:nvSpPr>
          <p:cNvPr id="27669" name="Line 31"/>
          <p:cNvSpPr>
            <a:spLocks noChangeShapeType="1"/>
          </p:cNvSpPr>
          <p:nvPr/>
        </p:nvSpPr>
        <p:spPr bwMode="auto">
          <a:xfrm flipV="1">
            <a:off x="2105025" y="6748463"/>
            <a:ext cx="0" cy="156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32"/>
          <p:cNvSpPr>
            <a:spLocks noChangeShapeType="1"/>
          </p:cNvSpPr>
          <p:nvPr/>
        </p:nvSpPr>
        <p:spPr bwMode="auto">
          <a:xfrm>
            <a:off x="1989138" y="8215313"/>
            <a:ext cx="293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671" name="Object 33"/>
          <p:cNvGraphicFramePr>
            <a:graphicFrameLocks noChangeAspect="1"/>
          </p:cNvGraphicFramePr>
          <p:nvPr/>
        </p:nvGraphicFramePr>
        <p:xfrm>
          <a:off x="4452938" y="8110538"/>
          <a:ext cx="428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9" imgW="180900" imgH="190590" progId="Equation.3">
                  <p:embed/>
                </p:oleObj>
              </mc:Choice>
              <mc:Fallback>
                <p:oleObj name="Equation" r:id="rId9" imgW="180900" imgH="19059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8110538"/>
                        <a:ext cx="428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34"/>
          <p:cNvGraphicFramePr>
            <a:graphicFrameLocks noChangeAspect="1"/>
          </p:cNvGraphicFramePr>
          <p:nvPr/>
        </p:nvGraphicFramePr>
        <p:xfrm>
          <a:off x="1501775" y="6597650"/>
          <a:ext cx="5286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11" imgW="228690" imgH="362040" progId="Equation.3">
                  <p:embed/>
                </p:oleObj>
              </mc:Choice>
              <mc:Fallback>
                <p:oleObj name="Equation" r:id="rId11" imgW="228690" imgH="362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6597650"/>
                        <a:ext cx="5286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Freeform 35"/>
          <p:cNvSpPr>
            <a:spLocks/>
          </p:cNvSpPr>
          <p:nvPr/>
        </p:nvSpPr>
        <p:spPr bwMode="auto">
          <a:xfrm>
            <a:off x="2322513" y="6646863"/>
            <a:ext cx="1568450" cy="1447800"/>
          </a:xfrm>
          <a:custGeom>
            <a:avLst/>
            <a:gdLst>
              <a:gd name="T0" fmla="*/ 0 w 988"/>
              <a:gd name="T1" fmla="*/ 2147483646 h 912"/>
              <a:gd name="T2" fmla="*/ 2147483646 w 988"/>
              <a:gd name="T3" fmla="*/ 2147483646 h 912"/>
              <a:gd name="T4" fmla="*/ 2147483646 w 988"/>
              <a:gd name="T5" fmla="*/ 2147483646 h 912"/>
              <a:gd name="T6" fmla="*/ 2147483646 w 988"/>
              <a:gd name="T7" fmla="*/ 2147483646 h 912"/>
              <a:gd name="T8" fmla="*/ 2147483646 w 988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8" h="912">
                <a:moveTo>
                  <a:pt x="0" y="906"/>
                </a:moveTo>
                <a:cubicBezTo>
                  <a:pt x="121" y="909"/>
                  <a:pt x="242" y="912"/>
                  <a:pt x="366" y="869"/>
                </a:cubicBezTo>
                <a:cubicBezTo>
                  <a:pt x="490" y="826"/>
                  <a:pt x="646" y="751"/>
                  <a:pt x="741" y="650"/>
                </a:cubicBezTo>
                <a:cubicBezTo>
                  <a:pt x="836" y="549"/>
                  <a:pt x="892" y="374"/>
                  <a:pt x="933" y="266"/>
                </a:cubicBezTo>
                <a:cubicBezTo>
                  <a:pt x="974" y="158"/>
                  <a:pt x="981" y="79"/>
                  <a:pt x="988" y="0"/>
                </a:cubicBezTo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Oval 36"/>
          <p:cNvSpPr>
            <a:spLocks noChangeArrowheads="1"/>
          </p:cNvSpPr>
          <p:nvPr/>
        </p:nvSpPr>
        <p:spPr bwMode="auto">
          <a:xfrm>
            <a:off x="2728913" y="802640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5" name="Oval 37"/>
          <p:cNvSpPr>
            <a:spLocks noChangeArrowheads="1"/>
          </p:cNvSpPr>
          <p:nvPr/>
        </p:nvSpPr>
        <p:spPr bwMode="auto">
          <a:xfrm>
            <a:off x="3027363" y="78025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6" name="Oval 38"/>
          <p:cNvSpPr>
            <a:spLocks noChangeArrowheads="1"/>
          </p:cNvSpPr>
          <p:nvPr/>
        </p:nvSpPr>
        <p:spPr bwMode="auto">
          <a:xfrm>
            <a:off x="3322638" y="78089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7" name="Oval 39"/>
          <p:cNvSpPr>
            <a:spLocks noChangeArrowheads="1"/>
          </p:cNvSpPr>
          <p:nvPr/>
        </p:nvSpPr>
        <p:spPr bwMode="auto">
          <a:xfrm>
            <a:off x="3533775" y="73961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8" name="Oval 40"/>
          <p:cNvSpPr>
            <a:spLocks noChangeArrowheads="1"/>
          </p:cNvSpPr>
          <p:nvPr/>
        </p:nvSpPr>
        <p:spPr bwMode="auto">
          <a:xfrm>
            <a:off x="3830638" y="67357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7679" name="Object 41"/>
          <p:cNvGraphicFramePr>
            <a:graphicFrameLocks noChangeAspect="1"/>
          </p:cNvGraphicFramePr>
          <p:nvPr/>
        </p:nvGraphicFramePr>
        <p:xfrm>
          <a:off x="5189538" y="4524375"/>
          <a:ext cx="12350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13" imgW="596880" imgH="431640" progId="Equation.DSMT4">
                  <p:embed/>
                </p:oleObj>
              </mc:Choice>
              <mc:Fallback>
                <p:oleObj name="Equation" r:id="rId13" imgW="596880" imgH="4316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4524375"/>
                        <a:ext cx="12350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0" name="Line 42"/>
          <p:cNvSpPr>
            <a:spLocks noChangeShapeType="1"/>
          </p:cNvSpPr>
          <p:nvPr/>
        </p:nvSpPr>
        <p:spPr bwMode="auto">
          <a:xfrm flipV="1">
            <a:off x="4760913" y="5211763"/>
            <a:ext cx="420687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43"/>
          <p:cNvSpPr>
            <a:spLocks noChangeShapeType="1"/>
          </p:cNvSpPr>
          <p:nvPr/>
        </p:nvSpPr>
        <p:spPr bwMode="auto">
          <a:xfrm>
            <a:off x="4760913" y="5719763"/>
            <a:ext cx="40640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682" name="Object 44"/>
          <p:cNvGraphicFramePr>
            <a:graphicFrameLocks noChangeAspect="1"/>
          </p:cNvGraphicFramePr>
          <p:nvPr/>
        </p:nvGraphicFramePr>
        <p:xfrm>
          <a:off x="5183188" y="5856288"/>
          <a:ext cx="10937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15" imgW="552420" imgH="362040" progId="Equation.3">
                  <p:embed/>
                </p:oleObj>
              </mc:Choice>
              <mc:Fallback>
                <p:oleObj name="Equation" r:id="rId15" imgW="552420" imgH="362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5856288"/>
                        <a:ext cx="10937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Line 45"/>
          <p:cNvSpPr>
            <a:spLocks noChangeShapeType="1"/>
          </p:cNvSpPr>
          <p:nvPr/>
        </p:nvSpPr>
        <p:spPr bwMode="auto">
          <a:xfrm>
            <a:off x="3903663" y="504031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Line 46"/>
          <p:cNvSpPr>
            <a:spLocks noChangeShapeType="1"/>
          </p:cNvSpPr>
          <p:nvPr/>
        </p:nvSpPr>
        <p:spPr bwMode="auto">
          <a:xfrm flipV="1">
            <a:off x="3917950" y="5764213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Line 47"/>
          <p:cNvSpPr>
            <a:spLocks noChangeShapeType="1"/>
          </p:cNvSpPr>
          <p:nvPr/>
        </p:nvSpPr>
        <p:spPr bwMode="auto">
          <a:xfrm>
            <a:off x="3759200" y="5459413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Line 48"/>
          <p:cNvSpPr>
            <a:spLocks noChangeShapeType="1"/>
          </p:cNvSpPr>
          <p:nvPr/>
        </p:nvSpPr>
        <p:spPr bwMode="auto">
          <a:xfrm>
            <a:off x="3787775" y="574833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Text Box 49"/>
          <p:cNvSpPr txBox="1">
            <a:spLocks noChangeArrowheads="1"/>
          </p:cNvSpPr>
          <p:nvPr/>
        </p:nvSpPr>
        <p:spPr bwMode="auto">
          <a:xfrm>
            <a:off x="4552950" y="7148513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From lab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measurements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F722E-4BA0-48B6-B927-837BC6E14C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677863" y="41275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1. Generalized Scale-up Procedure</a:t>
            </a:r>
          </a:p>
        </p:txBody>
      </p:sp>
      <p:grpSp>
        <p:nvGrpSpPr>
          <p:cNvPr id="28678" name="Group 3"/>
          <p:cNvGrpSpPr>
            <a:grpSpLocks/>
          </p:cNvGrpSpPr>
          <p:nvPr/>
        </p:nvGrpSpPr>
        <p:grpSpPr bwMode="auto">
          <a:xfrm>
            <a:off x="1154113" y="1208088"/>
            <a:ext cx="4870450" cy="1739900"/>
            <a:chOff x="955" y="623"/>
            <a:chExt cx="3068" cy="1096"/>
          </a:xfrm>
        </p:grpSpPr>
        <p:graphicFrame>
          <p:nvGraphicFramePr>
            <p:cNvPr id="28680" name="Object 4"/>
            <p:cNvGraphicFramePr>
              <a:graphicFrameLocks noChangeAspect="1"/>
            </p:cNvGraphicFramePr>
            <p:nvPr/>
          </p:nvGraphicFramePr>
          <p:xfrm>
            <a:off x="955" y="623"/>
            <a:ext cx="2077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8" name="Equation" r:id="rId3" imgW="1428840" imgH="457200" progId="Equation.3">
                    <p:embed/>
                  </p:oleObj>
                </mc:Choice>
                <mc:Fallback>
                  <p:oleObj name="Equation" r:id="rId3" imgW="142884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" y="623"/>
                          <a:ext cx="2077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AutoShape 5"/>
            <p:cNvSpPr>
              <a:spLocks/>
            </p:cNvSpPr>
            <p:nvPr/>
          </p:nvSpPr>
          <p:spPr bwMode="auto">
            <a:xfrm rot="5400000">
              <a:off x="2418" y="955"/>
              <a:ext cx="60" cy="493"/>
            </a:xfrm>
            <a:prstGeom prst="rightBrace">
              <a:avLst>
                <a:gd name="adj1" fmla="val 684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aphicFrame>
          <p:nvGraphicFramePr>
            <p:cNvPr id="28682" name="Object 6"/>
            <p:cNvGraphicFramePr>
              <a:graphicFrameLocks noChangeAspect="1"/>
            </p:cNvGraphicFramePr>
            <p:nvPr/>
          </p:nvGraphicFramePr>
          <p:xfrm>
            <a:off x="2321" y="1253"/>
            <a:ext cx="23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Equation" r:id="rId5" imgW="126835" imgH="202936" progId="Equation.3">
                    <p:embed/>
                  </p:oleObj>
                </mc:Choice>
                <mc:Fallback>
                  <p:oleObj name="Equation" r:id="rId5" imgW="126835" imgH="20293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1253"/>
                          <a:ext cx="236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3" name="Group 7"/>
            <p:cNvGrpSpPr>
              <a:grpSpLocks/>
            </p:cNvGrpSpPr>
            <p:nvPr/>
          </p:nvGrpSpPr>
          <p:grpSpPr bwMode="auto">
            <a:xfrm>
              <a:off x="3346" y="680"/>
              <a:ext cx="677" cy="1039"/>
              <a:chOff x="3346" y="680"/>
              <a:chExt cx="677" cy="1039"/>
            </a:xfrm>
          </p:grpSpPr>
          <p:sp>
            <p:nvSpPr>
              <p:cNvPr id="28684" name="Line 8"/>
              <p:cNvSpPr>
                <a:spLocks noChangeShapeType="1"/>
              </p:cNvSpPr>
              <p:nvPr/>
            </p:nvSpPr>
            <p:spPr bwMode="auto">
              <a:xfrm>
                <a:off x="3621" y="768"/>
                <a:ext cx="0" cy="9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Line 9"/>
              <p:cNvSpPr>
                <a:spLocks noChangeShapeType="1"/>
              </p:cNvSpPr>
              <p:nvPr/>
            </p:nvSpPr>
            <p:spPr bwMode="auto">
              <a:xfrm>
                <a:off x="3346" y="987"/>
                <a:ext cx="6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8686" name="Object 10"/>
              <p:cNvGraphicFramePr>
                <a:graphicFrameLocks noChangeAspect="1"/>
              </p:cNvGraphicFramePr>
              <p:nvPr/>
            </p:nvGraphicFramePr>
            <p:xfrm>
              <a:off x="3719" y="752"/>
              <a:ext cx="217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40" name="Equation" r:id="rId7" imgW="114210" imgH="104865" progId="Equation.3">
                      <p:embed/>
                    </p:oleObj>
                  </mc:Choice>
                  <mc:Fallback>
                    <p:oleObj name="Equation" r:id="rId7" imgW="114210" imgH="10486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9" y="752"/>
                            <a:ext cx="217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7" name="Object 11"/>
              <p:cNvGraphicFramePr>
                <a:graphicFrameLocks noChangeAspect="1"/>
              </p:cNvGraphicFramePr>
              <p:nvPr/>
            </p:nvGraphicFramePr>
            <p:xfrm>
              <a:off x="3377" y="680"/>
              <a:ext cx="209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41" name="Equation" r:id="rId9" imgW="126835" imgH="202936" progId="Equation.3">
                      <p:embed/>
                    </p:oleObj>
                  </mc:Choice>
                  <mc:Fallback>
                    <p:oleObj name="Equation" r:id="rId9" imgW="126835" imgH="20293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7" y="680"/>
                            <a:ext cx="209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88" name="Line 12"/>
              <p:cNvSpPr>
                <a:spLocks noChangeShapeType="1"/>
              </p:cNvSpPr>
              <p:nvPr/>
            </p:nvSpPr>
            <p:spPr bwMode="auto">
              <a:xfrm>
                <a:off x="3401" y="1079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Line 13"/>
              <p:cNvSpPr>
                <a:spLocks noChangeShapeType="1"/>
              </p:cNvSpPr>
              <p:nvPr/>
            </p:nvSpPr>
            <p:spPr bwMode="auto">
              <a:xfrm>
                <a:off x="3401" y="1203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Line 14"/>
              <p:cNvSpPr>
                <a:spLocks noChangeShapeType="1"/>
              </p:cNvSpPr>
              <p:nvPr/>
            </p:nvSpPr>
            <p:spPr bwMode="auto">
              <a:xfrm>
                <a:off x="3401" y="1353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3401" y="1504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>
                <a:off x="3401" y="1637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3772" y="1084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3772" y="1208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3772" y="1358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>
                <a:off x="3772" y="1509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3772" y="164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8679" name="Object 22"/>
          <p:cNvGraphicFramePr>
            <a:graphicFrameLocks noChangeAspect="1"/>
          </p:cNvGraphicFramePr>
          <p:nvPr/>
        </p:nvGraphicFramePr>
        <p:xfrm>
          <a:off x="677863" y="3363913"/>
          <a:ext cx="5694362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11" imgW="2959100" imgH="1511300" progId="Equation.3">
                  <p:embed/>
                </p:oleObj>
              </mc:Choice>
              <mc:Fallback>
                <p:oleObj name="Equation" r:id="rId11" imgW="2959100" imgH="151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363913"/>
                        <a:ext cx="5694362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0073" y="8326438"/>
            <a:ext cx="2171700" cy="6350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632123-1A34-4520-89F9-A326637E31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830263" y="56515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1. Generalized Scale-up Procedure</a:t>
            </a:r>
          </a:p>
        </p:txBody>
      </p:sp>
      <p:sp>
        <p:nvSpPr>
          <p:cNvPr id="29702" name="Line 3"/>
          <p:cNvSpPr>
            <a:spLocks noChangeShapeType="1"/>
          </p:cNvSpPr>
          <p:nvPr/>
        </p:nvSpPr>
        <p:spPr bwMode="auto">
          <a:xfrm flipV="1">
            <a:off x="1655763" y="1333500"/>
            <a:ext cx="0" cy="156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>
            <a:off x="1539875" y="2800350"/>
            <a:ext cx="293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4" name="Object 5"/>
          <p:cNvGraphicFramePr>
            <a:graphicFrameLocks noChangeAspect="1"/>
          </p:cNvGraphicFramePr>
          <p:nvPr/>
        </p:nvGraphicFramePr>
        <p:xfrm>
          <a:off x="4005263" y="2697163"/>
          <a:ext cx="425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Equation" r:id="rId3" imgW="180900" imgH="190590" progId="Equation.3">
                  <p:embed/>
                </p:oleObj>
              </mc:Choice>
              <mc:Fallback>
                <p:oleObj name="Equation" r:id="rId3" imgW="180900" imgH="1905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697163"/>
                        <a:ext cx="4254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6"/>
          <p:cNvGraphicFramePr>
            <a:graphicFrameLocks noChangeAspect="1"/>
          </p:cNvGraphicFramePr>
          <p:nvPr/>
        </p:nvGraphicFramePr>
        <p:xfrm>
          <a:off x="1054100" y="1182688"/>
          <a:ext cx="5286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Equation" r:id="rId5" imgW="228690" imgH="362040" progId="Equation.3">
                  <p:embed/>
                </p:oleObj>
              </mc:Choice>
              <mc:Fallback>
                <p:oleObj name="Equation" r:id="rId5" imgW="228690" imgH="362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182688"/>
                        <a:ext cx="5286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Freeform 7"/>
          <p:cNvSpPr>
            <a:spLocks/>
          </p:cNvSpPr>
          <p:nvPr/>
        </p:nvSpPr>
        <p:spPr bwMode="auto">
          <a:xfrm>
            <a:off x="1873250" y="1231900"/>
            <a:ext cx="1568450" cy="1447800"/>
          </a:xfrm>
          <a:custGeom>
            <a:avLst/>
            <a:gdLst>
              <a:gd name="T0" fmla="*/ 0 w 988"/>
              <a:gd name="T1" fmla="*/ 2147483646 h 912"/>
              <a:gd name="T2" fmla="*/ 2147483646 w 988"/>
              <a:gd name="T3" fmla="*/ 2147483646 h 912"/>
              <a:gd name="T4" fmla="*/ 2147483646 w 988"/>
              <a:gd name="T5" fmla="*/ 2147483646 h 912"/>
              <a:gd name="T6" fmla="*/ 2147483646 w 988"/>
              <a:gd name="T7" fmla="*/ 2147483646 h 912"/>
              <a:gd name="T8" fmla="*/ 2147483646 w 988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8" h="912">
                <a:moveTo>
                  <a:pt x="0" y="906"/>
                </a:moveTo>
                <a:cubicBezTo>
                  <a:pt x="121" y="909"/>
                  <a:pt x="242" y="912"/>
                  <a:pt x="366" y="869"/>
                </a:cubicBezTo>
                <a:cubicBezTo>
                  <a:pt x="490" y="826"/>
                  <a:pt x="646" y="751"/>
                  <a:pt x="741" y="650"/>
                </a:cubicBezTo>
                <a:cubicBezTo>
                  <a:pt x="836" y="549"/>
                  <a:pt x="892" y="374"/>
                  <a:pt x="933" y="266"/>
                </a:cubicBezTo>
                <a:cubicBezTo>
                  <a:pt x="974" y="158"/>
                  <a:pt x="981" y="79"/>
                  <a:pt x="988" y="0"/>
                </a:cubicBezTo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Oval 8"/>
          <p:cNvSpPr>
            <a:spLocks noChangeArrowheads="1"/>
          </p:cNvSpPr>
          <p:nvPr/>
        </p:nvSpPr>
        <p:spPr bwMode="auto">
          <a:xfrm>
            <a:off x="2279650" y="261143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8" name="Oval 9"/>
          <p:cNvSpPr>
            <a:spLocks noChangeArrowheads="1"/>
          </p:cNvSpPr>
          <p:nvPr/>
        </p:nvSpPr>
        <p:spPr bwMode="auto">
          <a:xfrm>
            <a:off x="2578100" y="238760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9" name="Oval 10"/>
          <p:cNvSpPr>
            <a:spLocks noChangeArrowheads="1"/>
          </p:cNvSpPr>
          <p:nvPr/>
        </p:nvSpPr>
        <p:spPr bwMode="auto">
          <a:xfrm>
            <a:off x="2873375" y="23939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10" name="Oval 11"/>
          <p:cNvSpPr>
            <a:spLocks noChangeArrowheads="1"/>
          </p:cNvSpPr>
          <p:nvPr/>
        </p:nvSpPr>
        <p:spPr bwMode="auto">
          <a:xfrm>
            <a:off x="3084513" y="19796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11" name="Oval 12"/>
          <p:cNvSpPr>
            <a:spLocks noChangeArrowheads="1"/>
          </p:cNvSpPr>
          <p:nvPr/>
        </p:nvSpPr>
        <p:spPr bwMode="auto">
          <a:xfrm>
            <a:off x="3381375" y="13192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12" name="Text Box 13"/>
          <p:cNvSpPr txBox="1">
            <a:spLocks noChangeArrowheads="1"/>
          </p:cNvSpPr>
          <p:nvPr/>
        </p:nvSpPr>
        <p:spPr bwMode="auto">
          <a:xfrm>
            <a:off x="4103688" y="1733550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From lab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measurements</a:t>
            </a:r>
          </a:p>
        </p:txBody>
      </p:sp>
      <p:sp>
        <p:nvSpPr>
          <p:cNvPr id="29713" name="Line 14"/>
          <p:cNvSpPr>
            <a:spLocks noChangeShapeType="1"/>
          </p:cNvSpPr>
          <p:nvPr/>
        </p:nvSpPr>
        <p:spPr bwMode="auto">
          <a:xfrm>
            <a:off x="1654175" y="1770063"/>
            <a:ext cx="16700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5"/>
          <p:cNvSpPr>
            <a:spLocks noChangeShapeType="1"/>
          </p:cNvSpPr>
          <p:nvPr/>
        </p:nvSpPr>
        <p:spPr bwMode="auto">
          <a:xfrm>
            <a:off x="3338513" y="1757363"/>
            <a:ext cx="0" cy="10287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15" name="Object 16"/>
          <p:cNvGraphicFramePr>
            <a:graphicFrameLocks noChangeAspect="1"/>
          </p:cNvGraphicFramePr>
          <p:nvPr/>
        </p:nvGraphicFramePr>
        <p:xfrm>
          <a:off x="3168650" y="2774950"/>
          <a:ext cx="4270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7" imgW="180900" imgH="190590" progId="Equation.3">
                  <p:embed/>
                </p:oleObj>
              </mc:Choice>
              <mc:Fallback>
                <p:oleObj name="Equation" r:id="rId7" imgW="180900" imgH="1905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74950"/>
                        <a:ext cx="4270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6" name="Group 17"/>
          <p:cNvGrpSpPr>
            <a:grpSpLocks/>
          </p:cNvGrpSpPr>
          <p:nvPr/>
        </p:nvGrpSpPr>
        <p:grpSpPr bwMode="auto">
          <a:xfrm>
            <a:off x="517525" y="3706813"/>
            <a:ext cx="5729288" cy="1647825"/>
            <a:chOff x="326" y="2335"/>
            <a:chExt cx="3609" cy="1038"/>
          </a:xfrm>
        </p:grpSpPr>
        <p:sp>
          <p:nvSpPr>
            <p:cNvPr id="29720" name="Text Box 18"/>
            <p:cNvSpPr txBox="1">
              <a:spLocks noChangeArrowheads="1"/>
            </p:cNvSpPr>
            <p:nvPr/>
          </p:nvSpPr>
          <p:spPr bwMode="auto">
            <a:xfrm>
              <a:off x="326" y="2338"/>
              <a:ext cx="3609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For a given value of              ,     will have exactly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the same value in any bigger (or smaller) pipeline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regardless the size.  Thus for a factory we can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calculate the value             and from the chart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determine the value of       </a:t>
              </a:r>
            </a:p>
          </p:txBody>
        </p:sp>
        <p:graphicFrame>
          <p:nvGraphicFramePr>
            <p:cNvPr id="29721" name="Object 19"/>
            <p:cNvGraphicFramePr>
              <a:graphicFrameLocks noChangeAspect="1"/>
            </p:cNvGraphicFramePr>
            <p:nvPr/>
          </p:nvGraphicFramePr>
          <p:xfrm>
            <a:off x="1858" y="2381"/>
            <a:ext cx="4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" name="Equation" r:id="rId9" imgW="409590" imgH="142875" progId="Equation.3">
                    <p:embed/>
                  </p:oleObj>
                </mc:Choice>
                <mc:Fallback>
                  <p:oleObj name="Equation" r:id="rId9" imgW="409590" imgH="14287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2381"/>
                          <a:ext cx="4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2" name="Object 20"/>
            <p:cNvGraphicFramePr>
              <a:graphicFrameLocks noChangeAspect="1"/>
            </p:cNvGraphicFramePr>
            <p:nvPr/>
          </p:nvGraphicFramePr>
          <p:xfrm>
            <a:off x="2445" y="2335"/>
            <a:ext cx="25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1" name="Equation" r:id="rId11" imgW="180900" imgH="190590" progId="Equation.3">
                    <p:embed/>
                  </p:oleObj>
                </mc:Choice>
                <mc:Fallback>
                  <p:oleObj name="Equation" r:id="rId11" imgW="180900" imgH="19059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2335"/>
                          <a:ext cx="25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21"/>
            <p:cNvGraphicFramePr>
              <a:graphicFrameLocks noChangeAspect="1"/>
            </p:cNvGraphicFramePr>
            <p:nvPr/>
          </p:nvGraphicFramePr>
          <p:xfrm>
            <a:off x="1744" y="2954"/>
            <a:ext cx="4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2" name="Equation" r:id="rId13" imgW="409590" imgH="142875" progId="Equation.3">
                    <p:embed/>
                  </p:oleObj>
                </mc:Choice>
                <mc:Fallback>
                  <p:oleObj name="Equation" r:id="rId13" imgW="409590" imgH="14287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2954"/>
                          <a:ext cx="4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22"/>
            <p:cNvGraphicFramePr>
              <a:graphicFrameLocks noChangeAspect="1"/>
            </p:cNvGraphicFramePr>
            <p:nvPr/>
          </p:nvGraphicFramePr>
          <p:xfrm>
            <a:off x="2038" y="3107"/>
            <a:ext cx="25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" name="Equation" r:id="rId15" imgW="180900" imgH="190590" progId="Equation.3">
                    <p:embed/>
                  </p:oleObj>
                </mc:Choice>
                <mc:Fallback>
                  <p:oleObj name="Equation" r:id="rId15" imgW="180900" imgH="19059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3107"/>
                          <a:ext cx="25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7" name="Object 23"/>
          <p:cNvGraphicFramePr>
            <a:graphicFrameLocks noChangeAspect="1"/>
          </p:cNvGraphicFramePr>
          <p:nvPr/>
        </p:nvGraphicFramePr>
        <p:xfrm>
          <a:off x="1149350" y="5783263"/>
          <a:ext cx="1592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7" imgW="819180" imgH="438060" progId="Equation.3">
                  <p:embed/>
                </p:oleObj>
              </mc:Choice>
              <mc:Fallback>
                <p:oleObj name="Equation" r:id="rId17" imgW="819180" imgH="4380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783263"/>
                        <a:ext cx="15922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AutoShape 24"/>
          <p:cNvSpPr>
            <a:spLocks noChangeArrowheads="1"/>
          </p:cNvSpPr>
          <p:nvPr/>
        </p:nvSpPr>
        <p:spPr bwMode="auto">
          <a:xfrm>
            <a:off x="2960688" y="6081713"/>
            <a:ext cx="666750" cy="217487"/>
          </a:xfrm>
          <a:prstGeom prst="rightArrow">
            <a:avLst>
              <a:gd name="adj1" fmla="val 50000"/>
              <a:gd name="adj2" fmla="val 766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9719" name="Object 25"/>
          <p:cNvGraphicFramePr>
            <a:graphicFrameLocks noChangeAspect="1"/>
          </p:cNvGraphicFramePr>
          <p:nvPr/>
        </p:nvGraphicFramePr>
        <p:xfrm>
          <a:off x="3919538" y="5761038"/>
          <a:ext cx="17351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19" imgW="895320" imgH="438060" progId="Equation.3">
                  <p:embed/>
                </p:oleObj>
              </mc:Choice>
              <mc:Fallback>
                <p:oleObj name="Equation" r:id="rId19" imgW="895320" imgH="4380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5761038"/>
                        <a:ext cx="17351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7594" y="8643937"/>
            <a:ext cx="2171700" cy="273051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73750" y="8647448"/>
            <a:ext cx="577850" cy="273051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B60D6-2AB7-4D3C-827D-15A8E67373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600200" y="304800"/>
            <a:ext cx="4025900" cy="515938"/>
            <a:chOff x="1056" y="240"/>
            <a:chExt cx="2536" cy="325"/>
          </a:xfrm>
        </p:grpSpPr>
        <p:sp>
          <p:nvSpPr>
            <p:cNvPr id="6166" name="Text Box 5"/>
            <p:cNvSpPr txBox="1">
              <a:spLocks noChangeArrowheads="1"/>
            </p:cNvSpPr>
            <p:nvPr/>
          </p:nvSpPr>
          <p:spPr bwMode="auto">
            <a:xfrm>
              <a:off x="1056" y="240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u="sng"/>
                <a:t>Friction Loss in a Pipe </a:t>
              </a:r>
            </a:p>
          </p:txBody>
        </p:sp>
        <p:graphicFrame>
          <p:nvGraphicFramePr>
            <p:cNvPr id="6167" name="Object 6"/>
            <p:cNvGraphicFramePr>
              <a:graphicFrameLocks noChangeAspect="1"/>
            </p:cNvGraphicFramePr>
            <p:nvPr/>
          </p:nvGraphicFramePr>
          <p:xfrm>
            <a:off x="3216" y="240"/>
            <a:ext cx="37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Equation" r:id="rId3" imgW="279279" imgH="241195" progId="Equation.3">
                    <p:embed/>
                  </p:oleObj>
                </mc:Choice>
                <mc:Fallback>
                  <p:oleObj name="Equation" r:id="rId3" imgW="279279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40"/>
                          <a:ext cx="37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066800" y="990600"/>
            <a:ext cx="256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Bingham Plastic</a:t>
            </a:r>
          </a:p>
        </p:txBody>
      </p:sp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684213" y="1600200"/>
          <a:ext cx="5478462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5" imgW="2425700" imgH="558800" progId="Equation.3">
                  <p:embed/>
                </p:oleObj>
              </mc:Choice>
              <mc:Fallback>
                <p:oleObj name="Equation" r:id="rId5" imgW="24257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00200"/>
                        <a:ext cx="5478462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Line 9"/>
          <p:cNvSpPr>
            <a:spLocks noChangeShapeType="1"/>
          </p:cNvSpPr>
          <p:nvPr/>
        </p:nvSpPr>
        <p:spPr bwMode="auto">
          <a:xfrm flipH="1">
            <a:off x="3962400" y="2971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3" name="Object 10"/>
          <p:cNvGraphicFramePr>
            <a:graphicFrameLocks noChangeAspect="1"/>
          </p:cNvGraphicFramePr>
          <p:nvPr/>
        </p:nvGraphicFramePr>
        <p:xfrm>
          <a:off x="1828800" y="3124200"/>
          <a:ext cx="2606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7" imgW="1371600" imgH="508000" progId="Equation.3">
                  <p:embed/>
                </p:oleObj>
              </mc:Choice>
              <mc:Fallback>
                <p:oleObj name="Equation" r:id="rId7" imgW="13716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26066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AutoShape 11"/>
          <p:cNvSpPr>
            <a:spLocks/>
          </p:cNvSpPr>
          <p:nvPr/>
        </p:nvSpPr>
        <p:spPr bwMode="auto">
          <a:xfrm rot="5400000">
            <a:off x="4914900" y="21717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6155" name="Object 12"/>
          <p:cNvGraphicFramePr>
            <a:graphicFrameLocks noChangeAspect="1"/>
          </p:cNvGraphicFramePr>
          <p:nvPr/>
        </p:nvGraphicFramePr>
        <p:xfrm>
          <a:off x="306388" y="4191000"/>
          <a:ext cx="14176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9" imgW="825500" imgH="431800" progId="Equation.3">
                  <p:embed/>
                </p:oleObj>
              </mc:Choice>
              <mc:Fallback>
                <p:oleObj name="Equation" r:id="rId9" imgW="8255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4191000"/>
                        <a:ext cx="141763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3"/>
          <p:cNvGraphicFramePr>
            <a:graphicFrameLocks noChangeAspect="1"/>
          </p:cNvGraphicFramePr>
          <p:nvPr/>
        </p:nvGraphicFramePr>
        <p:xfrm>
          <a:off x="2208213" y="4191000"/>
          <a:ext cx="41846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11" imgW="2705100" imgH="508000" progId="Equation.3">
                  <p:embed/>
                </p:oleObj>
              </mc:Choice>
              <mc:Fallback>
                <p:oleObj name="Equation" r:id="rId11" imgW="2705100" imgH="508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191000"/>
                        <a:ext cx="41846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1793875" y="45894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8" name="Object 15"/>
          <p:cNvGraphicFramePr>
            <a:graphicFrameLocks noChangeAspect="1"/>
          </p:cNvGraphicFramePr>
          <p:nvPr/>
        </p:nvGraphicFramePr>
        <p:xfrm>
          <a:off x="1754188" y="5105400"/>
          <a:ext cx="33670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13" imgW="1638300" imgH="457200" progId="Equation.3">
                  <p:embed/>
                </p:oleObj>
              </mc:Choice>
              <mc:Fallback>
                <p:oleObj name="Equation" r:id="rId13" imgW="16383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5105400"/>
                        <a:ext cx="33670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6"/>
          <p:cNvGraphicFramePr>
            <a:graphicFrameLocks noChangeAspect="1"/>
          </p:cNvGraphicFramePr>
          <p:nvPr/>
        </p:nvGraphicFramePr>
        <p:xfrm>
          <a:off x="1981200" y="6553200"/>
          <a:ext cx="2741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15" imgW="1333500" imgH="457200" progId="Equation.3">
                  <p:embed/>
                </p:oleObj>
              </mc:Choice>
              <mc:Fallback>
                <p:oleObj name="Equation" r:id="rId15" imgW="13335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553200"/>
                        <a:ext cx="27416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17"/>
          <p:cNvSpPr>
            <a:spLocks noChangeShapeType="1"/>
          </p:cNvSpPr>
          <p:nvPr/>
        </p:nvSpPr>
        <p:spPr bwMode="auto">
          <a:xfrm>
            <a:off x="3616325" y="5967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914400" y="7620000"/>
            <a:ext cx="502285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Explicit Equation to determine the pressure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drop for a Bingham fluid flowing in a pipe </a:t>
            </a:r>
          </a:p>
        </p:txBody>
      </p:sp>
      <p:sp>
        <p:nvSpPr>
          <p:cNvPr id="6162" name="Oval 19"/>
          <p:cNvSpPr>
            <a:spLocks noChangeArrowheads="1"/>
          </p:cNvSpPr>
          <p:nvPr/>
        </p:nvSpPr>
        <p:spPr bwMode="auto">
          <a:xfrm>
            <a:off x="1262063" y="1795463"/>
            <a:ext cx="485775" cy="43815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63" name="Oval 20"/>
          <p:cNvSpPr>
            <a:spLocks noChangeArrowheads="1"/>
          </p:cNvSpPr>
          <p:nvPr/>
        </p:nvSpPr>
        <p:spPr bwMode="auto">
          <a:xfrm>
            <a:off x="4805363" y="2305050"/>
            <a:ext cx="485775" cy="4397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64" name="Oval 21"/>
          <p:cNvSpPr>
            <a:spLocks noChangeArrowheads="1"/>
          </p:cNvSpPr>
          <p:nvPr/>
        </p:nvSpPr>
        <p:spPr bwMode="auto">
          <a:xfrm>
            <a:off x="3279775" y="2297113"/>
            <a:ext cx="485775" cy="438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1804988" y="6434138"/>
            <a:ext cx="3171825" cy="11477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11468" y="8659053"/>
            <a:ext cx="2171700" cy="324186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14636" y="8659053"/>
            <a:ext cx="371877" cy="33261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1B1E45-8B0F-4FF5-A2E1-18F9B16975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1600200" y="304800"/>
            <a:ext cx="4025900" cy="515938"/>
            <a:chOff x="1056" y="240"/>
            <a:chExt cx="2536" cy="325"/>
          </a:xfrm>
        </p:grpSpPr>
        <p:sp>
          <p:nvSpPr>
            <p:cNvPr id="7190" name="Text Box 5"/>
            <p:cNvSpPr txBox="1">
              <a:spLocks noChangeArrowheads="1"/>
            </p:cNvSpPr>
            <p:nvPr/>
          </p:nvSpPr>
          <p:spPr bwMode="auto">
            <a:xfrm>
              <a:off x="1056" y="240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u="sng"/>
                <a:t>Friction Loss in a Pipe </a:t>
              </a:r>
            </a:p>
          </p:txBody>
        </p:sp>
        <p:graphicFrame>
          <p:nvGraphicFramePr>
            <p:cNvPr id="7191" name="Object 6"/>
            <p:cNvGraphicFramePr>
              <a:graphicFrameLocks noChangeAspect="1"/>
            </p:cNvGraphicFramePr>
            <p:nvPr/>
          </p:nvGraphicFramePr>
          <p:xfrm>
            <a:off x="3216" y="240"/>
            <a:ext cx="37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Equation" r:id="rId3" imgW="279279" imgH="241195" progId="Equation.3">
                    <p:embed/>
                  </p:oleObj>
                </mc:Choice>
                <mc:Fallback>
                  <p:oleObj name="Equation" r:id="rId3" imgW="279279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40"/>
                          <a:ext cx="37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1066800" y="990600"/>
            <a:ext cx="341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Herschel-Bulkley Fluid</a:t>
            </a: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 flipV="1">
            <a:off x="1752600" y="1676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1600200" y="3581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4800600" y="3657600"/>
          <a:ext cx="349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5" imgW="126835" imgH="202936" progId="Equation.3">
                  <p:embed/>
                </p:oleObj>
              </mc:Choice>
              <mc:Fallback>
                <p:oleObj name="Equation" r:id="rId5" imgW="126835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7600"/>
                        <a:ext cx="349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1"/>
          <p:cNvGraphicFramePr>
            <a:graphicFrameLocks noChangeAspect="1"/>
          </p:cNvGraphicFramePr>
          <p:nvPr/>
        </p:nvGraphicFramePr>
        <p:xfrm>
          <a:off x="1263650" y="1763713"/>
          <a:ext cx="4191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7" imgW="152334" imgH="139639" progId="Equation.3">
                  <p:embed/>
                </p:oleObj>
              </mc:Choice>
              <mc:Fallback>
                <p:oleObj name="Equation" r:id="rId7" imgW="152334" imgH="13963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763713"/>
                        <a:ext cx="4191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Freeform 12"/>
          <p:cNvSpPr>
            <a:spLocks/>
          </p:cNvSpPr>
          <p:nvPr/>
        </p:nvSpPr>
        <p:spPr bwMode="auto">
          <a:xfrm>
            <a:off x="1752600" y="1676400"/>
            <a:ext cx="2590800" cy="1295400"/>
          </a:xfrm>
          <a:custGeom>
            <a:avLst/>
            <a:gdLst>
              <a:gd name="T0" fmla="*/ 0 w 1632"/>
              <a:gd name="T1" fmla="*/ 2147483646 h 816"/>
              <a:gd name="T2" fmla="*/ 2147483646 w 1632"/>
              <a:gd name="T3" fmla="*/ 2147483646 h 816"/>
              <a:gd name="T4" fmla="*/ 2147483646 w 1632"/>
              <a:gd name="T5" fmla="*/ 2147483646 h 816"/>
              <a:gd name="T6" fmla="*/ 2147483646 w 1632"/>
              <a:gd name="T7" fmla="*/ 2147483646 h 816"/>
              <a:gd name="T8" fmla="*/ 2147483646 w 1632"/>
              <a:gd name="T9" fmla="*/ 2147483646 h 816"/>
              <a:gd name="T10" fmla="*/ 2147483646 w 1632"/>
              <a:gd name="T11" fmla="*/ 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2" h="816">
                <a:moveTo>
                  <a:pt x="0" y="816"/>
                </a:moveTo>
                <a:cubicBezTo>
                  <a:pt x="44" y="712"/>
                  <a:pt x="88" y="608"/>
                  <a:pt x="144" y="528"/>
                </a:cubicBezTo>
                <a:cubicBezTo>
                  <a:pt x="200" y="448"/>
                  <a:pt x="256" y="392"/>
                  <a:pt x="336" y="336"/>
                </a:cubicBezTo>
                <a:cubicBezTo>
                  <a:pt x="416" y="280"/>
                  <a:pt x="488" y="240"/>
                  <a:pt x="624" y="192"/>
                </a:cubicBezTo>
                <a:cubicBezTo>
                  <a:pt x="760" y="144"/>
                  <a:pt x="984" y="80"/>
                  <a:pt x="1152" y="48"/>
                </a:cubicBezTo>
                <a:cubicBezTo>
                  <a:pt x="1320" y="16"/>
                  <a:pt x="1476" y="8"/>
                  <a:pt x="163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80" name="Object 13"/>
          <p:cNvGraphicFramePr>
            <a:graphicFrameLocks noChangeAspect="1"/>
          </p:cNvGraphicFramePr>
          <p:nvPr/>
        </p:nvGraphicFramePr>
        <p:xfrm>
          <a:off x="1243013" y="2544763"/>
          <a:ext cx="523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9" imgW="152280" imgH="190590" progId="Equation.3">
                  <p:embed/>
                </p:oleObj>
              </mc:Choice>
              <mc:Fallback>
                <p:oleObj name="Equation" r:id="rId9" imgW="152280" imgH="1905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544763"/>
                        <a:ext cx="5238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4"/>
          <p:cNvGraphicFramePr>
            <a:graphicFrameLocks noChangeAspect="1"/>
          </p:cNvGraphicFramePr>
          <p:nvPr/>
        </p:nvGraphicFramePr>
        <p:xfrm>
          <a:off x="2713038" y="2190750"/>
          <a:ext cx="23526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11" imgW="761940" imgH="209460" progId="Equation.3">
                  <p:embed/>
                </p:oleObj>
              </mc:Choice>
              <mc:Fallback>
                <p:oleObj name="Equation" r:id="rId11" imgW="761940" imgH="2094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190750"/>
                        <a:ext cx="23526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511175" y="4265613"/>
            <a:ext cx="5467350" cy="2108200"/>
            <a:chOff x="244" y="3120"/>
            <a:chExt cx="3444" cy="1328"/>
          </a:xfrm>
        </p:grpSpPr>
        <p:graphicFrame>
          <p:nvGraphicFramePr>
            <p:cNvPr id="7188" name="Object 15"/>
            <p:cNvGraphicFramePr>
              <a:graphicFrameLocks noChangeAspect="1"/>
            </p:cNvGraphicFramePr>
            <p:nvPr/>
          </p:nvGraphicFramePr>
          <p:xfrm>
            <a:off x="244" y="3120"/>
            <a:ext cx="3444" cy="1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1" name="Equation" r:id="rId13" imgW="2438400" imgH="939800" progId="Equation.3">
                    <p:embed/>
                  </p:oleObj>
                </mc:Choice>
                <mc:Fallback>
                  <p:oleObj name="Equation" r:id="rId13" imgW="2438400" imgH="939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" y="3120"/>
                          <a:ext cx="3444" cy="1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AutoShape 16"/>
            <p:cNvSpPr>
              <a:spLocks/>
            </p:cNvSpPr>
            <p:nvPr/>
          </p:nvSpPr>
          <p:spPr bwMode="auto">
            <a:xfrm>
              <a:off x="1344" y="3216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183" name="Group 18"/>
          <p:cNvGrpSpPr>
            <a:grpSpLocks/>
          </p:cNvGrpSpPr>
          <p:nvPr/>
        </p:nvGrpSpPr>
        <p:grpSpPr bwMode="auto">
          <a:xfrm>
            <a:off x="708025" y="6592888"/>
            <a:ext cx="5678488" cy="1006475"/>
            <a:chOff x="528" y="3120"/>
            <a:chExt cx="3577" cy="633"/>
          </a:xfrm>
        </p:grpSpPr>
        <p:graphicFrame>
          <p:nvGraphicFramePr>
            <p:cNvPr id="7186" name="Object 19"/>
            <p:cNvGraphicFramePr>
              <a:graphicFrameLocks noChangeAspect="1"/>
            </p:cNvGraphicFramePr>
            <p:nvPr/>
          </p:nvGraphicFramePr>
          <p:xfrm>
            <a:off x="528" y="3216"/>
            <a:ext cx="40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2" name="Equation" r:id="rId15" imgW="380835" imgH="418918" progId="Equation.3">
                    <p:embed/>
                  </p:oleObj>
                </mc:Choice>
                <mc:Fallback>
                  <p:oleObj name="Equation" r:id="rId15" imgW="380835" imgH="41891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216"/>
                          <a:ext cx="407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20"/>
            <p:cNvGraphicFramePr>
              <a:graphicFrameLocks noChangeAspect="1"/>
            </p:cNvGraphicFramePr>
            <p:nvPr/>
          </p:nvGraphicFramePr>
          <p:xfrm>
            <a:off x="888" y="3120"/>
            <a:ext cx="321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" name="Equation" r:id="rId17" imgW="2514600" imgH="495300" progId="Equation.3">
                    <p:embed/>
                  </p:oleObj>
                </mc:Choice>
                <mc:Fallback>
                  <p:oleObj name="Equation" r:id="rId17" imgW="2514600" imgH="495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3120"/>
                          <a:ext cx="3217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4" name="Freeform 21"/>
          <p:cNvSpPr>
            <a:spLocks/>
          </p:cNvSpPr>
          <p:nvPr/>
        </p:nvSpPr>
        <p:spPr bwMode="auto">
          <a:xfrm>
            <a:off x="2476500" y="6592888"/>
            <a:ext cx="838200" cy="1066800"/>
          </a:xfrm>
          <a:custGeom>
            <a:avLst/>
            <a:gdLst>
              <a:gd name="T0" fmla="*/ 0 w 528"/>
              <a:gd name="T1" fmla="*/ 2147483646 h 672"/>
              <a:gd name="T2" fmla="*/ 2147483646 w 528"/>
              <a:gd name="T3" fmla="*/ 2147483646 h 672"/>
              <a:gd name="T4" fmla="*/ 2147483646 w 528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672">
                <a:moveTo>
                  <a:pt x="0" y="576"/>
                </a:moveTo>
                <a:cubicBezTo>
                  <a:pt x="124" y="624"/>
                  <a:pt x="248" y="672"/>
                  <a:pt x="336" y="576"/>
                </a:cubicBezTo>
                <a:cubicBezTo>
                  <a:pt x="424" y="480"/>
                  <a:pt x="496" y="96"/>
                  <a:pt x="528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Text Box 22"/>
          <p:cNvSpPr txBox="1">
            <a:spLocks noChangeArrowheads="1"/>
          </p:cNvSpPr>
          <p:nvPr/>
        </p:nvSpPr>
        <p:spPr bwMode="auto">
          <a:xfrm>
            <a:off x="3206750" y="6527800"/>
            <a:ext cx="4730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0271" y="8506742"/>
            <a:ext cx="2171700" cy="32816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ABE 303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65621" y="8506742"/>
            <a:ext cx="736600" cy="32816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073FB-3B5F-405E-891A-7811A44168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752600" y="457200"/>
            <a:ext cx="4025900" cy="515938"/>
            <a:chOff x="1056" y="240"/>
            <a:chExt cx="2536" cy="325"/>
          </a:xfrm>
        </p:grpSpPr>
        <p:sp>
          <p:nvSpPr>
            <p:cNvPr id="8203" name="Text Box 5"/>
            <p:cNvSpPr txBox="1">
              <a:spLocks noChangeArrowheads="1"/>
            </p:cNvSpPr>
            <p:nvPr/>
          </p:nvSpPr>
          <p:spPr bwMode="auto">
            <a:xfrm>
              <a:off x="1056" y="240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u="sng"/>
                <a:t>Friction Loss in a Pipe </a:t>
              </a:r>
            </a:p>
          </p:txBody>
        </p:sp>
        <p:graphicFrame>
          <p:nvGraphicFramePr>
            <p:cNvPr id="8204" name="Object 6"/>
            <p:cNvGraphicFramePr>
              <a:graphicFrameLocks noChangeAspect="1"/>
            </p:cNvGraphicFramePr>
            <p:nvPr/>
          </p:nvGraphicFramePr>
          <p:xfrm>
            <a:off x="3216" y="240"/>
            <a:ext cx="37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Equation" r:id="rId3" imgW="279279" imgH="241195" progId="Equation.3">
                    <p:embed/>
                  </p:oleObj>
                </mc:Choice>
                <mc:Fallback>
                  <p:oleObj name="Equation" r:id="rId3" imgW="279279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40"/>
                          <a:ext cx="37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219200" y="1143000"/>
            <a:ext cx="341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Herschel-Bulkley Fluid</a:t>
            </a:r>
          </a:p>
        </p:txBody>
      </p:sp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838200" y="2438400"/>
          <a:ext cx="55213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3746500" imgH="546100" progId="Equation.3">
                  <p:embed/>
                </p:oleObj>
              </mc:Choice>
              <mc:Fallback>
                <p:oleObj name="Equation" r:id="rId5" imgW="37465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55213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Oval 9"/>
          <p:cNvSpPr>
            <a:spLocks noChangeArrowheads="1"/>
          </p:cNvSpPr>
          <p:nvPr/>
        </p:nvSpPr>
        <p:spPr bwMode="auto">
          <a:xfrm>
            <a:off x="25908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1" name="Oval 10"/>
          <p:cNvSpPr>
            <a:spLocks noChangeArrowheads="1"/>
          </p:cNvSpPr>
          <p:nvPr/>
        </p:nvSpPr>
        <p:spPr bwMode="auto">
          <a:xfrm>
            <a:off x="38100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2" name="Oval 11"/>
          <p:cNvSpPr>
            <a:spLocks noChangeArrowheads="1"/>
          </p:cNvSpPr>
          <p:nvPr/>
        </p:nvSpPr>
        <p:spPr bwMode="auto">
          <a:xfrm>
            <a:off x="57150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0DE045-C362-4A21-AD23-9FF6378F72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914400" y="381000"/>
            <a:ext cx="468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Velocity Profile – Laminar Flow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1752600" y="1538288"/>
            <a:ext cx="3759200" cy="939800"/>
            <a:chOff x="808" y="1296"/>
            <a:chExt cx="2856" cy="592"/>
          </a:xfrm>
        </p:grpSpPr>
        <p:sp>
          <p:nvSpPr>
            <p:cNvPr id="9252" name="Line 7"/>
            <p:cNvSpPr>
              <a:spLocks noChangeShapeType="1"/>
            </p:cNvSpPr>
            <p:nvPr/>
          </p:nvSpPr>
          <p:spPr bwMode="auto">
            <a:xfrm>
              <a:off x="912" y="129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8"/>
            <p:cNvSpPr>
              <a:spLocks noChangeShapeType="1"/>
            </p:cNvSpPr>
            <p:nvPr/>
          </p:nvSpPr>
          <p:spPr bwMode="auto">
            <a:xfrm>
              <a:off x="912" y="187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9"/>
            <p:cNvSpPr>
              <a:spLocks/>
            </p:cNvSpPr>
            <p:nvPr/>
          </p:nvSpPr>
          <p:spPr bwMode="auto">
            <a:xfrm>
              <a:off x="808" y="1296"/>
              <a:ext cx="120" cy="576"/>
            </a:xfrm>
            <a:custGeom>
              <a:avLst/>
              <a:gdLst>
                <a:gd name="T0" fmla="*/ 104 w 120"/>
                <a:gd name="T1" fmla="*/ 0 h 576"/>
                <a:gd name="T2" fmla="*/ 56 w 120"/>
                <a:gd name="T3" fmla="*/ 48 h 576"/>
                <a:gd name="T4" fmla="*/ 8 w 120"/>
                <a:gd name="T5" fmla="*/ 192 h 576"/>
                <a:gd name="T6" fmla="*/ 104 w 120"/>
                <a:gd name="T7" fmla="*/ 336 h 576"/>
                <a:gd name="T8" fmla="*/ 104 w 120"/>
                <a:gd name="T9" fmla="*/ 480 h 576"/>
                <a:gd name="T10" fmla="*/ 104 w 120"/>
                <a:gd name="T11" fmla="*/ 576 h 576"/>
                <a:gd name="T12" fmla="*/ 8 w 120"/>
                <a:gd name="T13" fmla="*/ 480 h 576"/>
                <a:gd name="T14" fmla="*/ 56 w 120"/>
                <a:gd name="T15" fmla="*/ 240 h 5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0" h="576">
                  <a:moveTo>
                    <a:pt x="104" y="0"/>
                  </a:moveTo>
                  <a:cubicBezTo>
                    <a:pt x="88" y="8"/>
                    <a:pt x="72" y="16"/>
                    <a:pt x="56" y="48"/>
                  </a:cubicBezTo>
                  <a:cubicBezTo>
                    <a:pt x="40" y="80"/>
                    <a:pt x="0" y="144"/>
                    <a:pt x="8" y="192"/>
                  </a:cubicBezTo>
                  <a:cubicBezTo>
                    <a:pt x="16" y="240"/>
                    <a:pt x="88" y="288"/>
                    <a:pt x="104" y="336"/>
                  </a:cubicBezTo>
                  <a:cubicBezTo>
                    <a:pt x="120" y="384"/>
                    <a:pt x="104" y="440"/>
                    <a:pt x="104" y="480"/>
                  </a:cubicBezTo>
                  <a:cubicBezTo>
                    <a:pt x="104" y="520"/>
                    <a:pt x="120" y="576"/>
                    <a:pt x="104" y="576"/>
                  </a:cubicBezTo>
                  <a:cubicBezTo>
                    <a:pt x="88" y="576"/>
                    <a:pt x="16" y="536"/>
                    <a:pt x="8" y="480"/>
                  </a:cubicBezTo>
                  <a:cubicBezTo>
                    <a:pt x="0" y="424"/>
                    <a:pt x="28" y="332"/>
                    <a:pt x="56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10"/>
            <p:cNvSpPr>
              <a:spLocks/>
            </p:cNvSpPr>
            <p:nvPr/>
          </p:nvSpPr>
          <p:spPr bwMode="auto">
            <a:xfrm>
              <a:off x="3536" y="1296"/>
              <a:ext cx="128" cy="592"/>
            </a:xfrm>
            <a:custGeom>
              <a:avLst/>
              <a:gdLst>
                <a:gd name="T0" fmla="*/ 16 w 128"/>
                <a:gd name="T1" fmla="*/ 0 h 592"/>
                <a:gd name="T2" fmla="*/ 112 w 128"/>
                <a:gd name="T3" fmla="*/ 96 h 592"/>
                <a:gd name="T4" fmla="*/ 112 w 128"/>
                <a:gd name="T5" fmla="*/ 240 h 592"/>
                <a:gd name="T6" fmla="*/ 64 w 128"/>
                <a:gd name="T7" fmla="*/ 336 h 592"/>
                <a:gd name="T8" fmla="*/ 16 w 128"/>
                <a:gd name="T9" fmla="*/ 480 h 592"/>
                <a:gd name="T10" fmla="*/ 16 w 128"/>
                <a:gd name="T11" fmla="*/ 576 h 592"/>
                <a:gd name="T12" fmla="*/ 112 w 128"/>
                <a:gd name="T13" fmla="*/ 384 h 592"/>
                <a:gd name="T14" fmla="*/ 64 w 128"/>
                <a:gd name="T15" fmla="*/ 288 h 5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8" h="592">
                  <a:moveTo>
                    <a:pt x="16" y="0"/>
                  </a:moveTo>
                  <a:cubicBezTo>
                    <a:pt x="56" y="28"/>
                    <a:pt x="96" y="56"/>
                    <a:pt x="112" y="96"/>
                  </a:cubicBezTo>
                  <a:cubicBezTo>
                    <a:pt x="128" y="136"/>
                    <a:pt x="120" y="200"/>
                    <a:pt x="112" y="240"/>
                  </a:cubicBezTo>
                  <a:cubicBezTo>
                    <a:pt x="104" y="280"/>
                    <a:pt x="80" y="296"/>
                    <a:pt x="64" y="336"/>
                  </a:cubicBezTo>
                  <a:cubicBezTo>
                    <a:pt x="48" y="376"/>
                    <a:pt x="24" y="440"/>
                    <a:pt x="16" y="480"/>
                  </a:cubicBezTo>
                  <a:cubicBezTo>
                    <a:pt x="8" y="520"/>
                    <a:pt x="0" y="592"/>
                    <a:pt x="16" y="576"/>
                  </a:cubicBezTo>
                  <a:cubicBezTo>
                    <a:pt x="32" y="560"/>
                    <a:pt x="104" y="432"/>
                    <a:pt x="112" y="384"/>
                  </a:cubicBezTo>
                  <a:cubicBezTo>
                    <a:pt x="120" y="336"/>
                    <a:pt x="92" y="312"/>
                    <a:pt x="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Line 12"/>
          <p:cNvSpPr>
            <a:spLocks noChangeShapeType="1"/>
          </p:cNvSpPr>
          <p:nvPr/>
        </p:nvSpPr>
        <p:spPr bwMode="auto">
          <a:xfrm>
            <a:off x="1447800" y="1995488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AutoShape 16"/>
          <p:cNvSpPr>
            <a:spLocks noChangeArrowheads="1"/>
          </p:cNvSpPr>
          <p:nvPr/>
        </p:nvSpPr>
        <p:spPr bwMode="auto">
          <a:xfrm>
            <a:off x="685800" y="18430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685800" y="146208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</a:t>
            </a:r>
          </a:p>
        </p:txBody>
      </p:sp>
      <p:sp>
        <p:nvSpPr>
          <p:cNvPr id="9226" name="Line 19"/>
          <p:cNvSpPr>
            <a:spLocks noChangeShapeType="1"/>
          </p:cNvSpPr>
          <p:nvPr/>
        </p:nvSpPr>
        <p:spPr bwMode="auto">
          <a:xfrm>
            <a:off x="2743200" y="152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22"/>
          <p:cNvSpPr>
            <a:spLocks noChangeShapeType="1"/>
          </p:cNvSpPr>
          <p:nvPr/>
        </p:nvSpPr>
        <p:spPr bwMode="auto">
          <a:xfrm>
            <a:off x="2114550" y="1543050"/>
            <a:ext cx="6191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23"/>
          <p:cNvSpPr>
            <a:spLocks noChangeShapeType="1"/>
          </p:cNvSpPr>
          <p:nvPr/>
        </p:nvSpPr>
        <p:spPr bwMode="auto">
          <a:xfrm flipH="1">
            <a:off x="2124075" y="199231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24"/>
          <p:cNvSpPr>
            <a:spLocks noChangeShapeType="1"/>
          </p:cNvSpPr>
          <p:nvPr/>
        </p:nvSpPr>
        <p:spPr bwMode="auto">
          <a:xfrm flipH="1">
            <a:off x="2352675" y="1714500"/>
            <a:ext cx="3905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25"/>
          <p:cNvSpPr>
            <a:spLocks noChangeShapeType="1"/>
          </p:cNvSpPr>
          <p:nvPr/>
        </p:nvSpPr>
        <p:spPr bwMode="auto">
          <a:xfrm flipH="1" flipV="1">
            <a:off x="2543175" y="1839913"/>
            <a:ext cx="209550" cy="7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26"/>
          <p:cNvSpPr>
            <a:spLocks noChangeShapeType="1"/>
          </p:cNvSpPr>
          <p:nvPr/>
        </p:nvSpPr>
        <p:spPr bwMode="auto">
          <a:xfrm flipH="1">
            <a:off x="2505075" y="2152650"/>
            <a:ext cx="2571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27"/>
          <p:cNvSpPr>
            <a:spLocks noChangeShapeType="1"/>
          </p:cNvSpPr>
          <p:nvPr/>
        </p:nvSpPr>
        <p:spPr bwMode="auto">
          <a:xfrm flipH="1">
            <a:off x="2362200" y="2259013"/>
            <a:ext cx="3714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28"/>
          <p:cNvSpPr>
            <a:spLocks noChangeShapeType="1"/>
          </p:cNvSpPr>
          <p:nvPr/>
        </p:nvSpPr>
        <p:spPr bwMode="auto">
          <a:xfrm flipH="1">
            <a:off x="2219325" y="2373313"/>
            <a:ext cx="5143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29"/>
          <p:cNvSpPr>
            <a:spLocks noChangeShapeType="1"/>
          </p:cNvSpPr>
          <p:nvPr/>
        </p:nvSpPr>
        <p:spPr bwMode="auto">
          <a:xfrm flipH="1">
            <a:off x="2190750" y="1619250"/>
            <a:ext cx="542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30"/>
          <p:cNvSpPr>
            <a:spLocks noChangeShapeType="1"/>
          </p:cNvSpPr>
          <p:nvPr/>
        </p:nvSpPr>
        <p:spPr bwMode="auto">
          <a:xfrm>
            <a:off x="3876675" y="152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Freeform 31"/>
          <p:cNvSpPr>
            <a:spLocks/>
          </p:cNvSpPr>
          <p:nvPr/>
        </p:nvSpPr>
        <p:spPr bwMode="auto">
          <a:xfrm>
            <a:off x="3867150" y="1524000"/>
            <a:ext cx="865188" cy="920750"/>
          </a:xfrm>
          <a:custGeom>
            <a:avLst/>
            <a:gdLst>
              <a:gd name="T0" fmla="*/ 0 w 545"/>
              <a:gd name="T1" fmla="*/ 0 h 580"/>
              <a:gd name="T2" fmla="*/ 2147483646 w 545"/>
              <a:gd name="T3" fmla="*/ 2147483646 h 580"/>
              <a:gd name="T4" fmla="*/ 2147483646 w 545"/>
              <a:gd name="T5" fmla="*/ 2147483646 h 580"/>
              <a:gd name="T6" fmla="*/ 2147483646 w 545"/>
              <a:gd name="T7" fmla="*/ 2147483646 h 580"/>
              <a:gd name="T8" fmla="*/ 2147483646 w 545"/>
              <a:gd name="T9" fmla="*/ 2147483646 h 580"/>
              <a:gd name="T10" fmla="*/ 2147483646 w 545"/>
              <a:gd name="T11" fmla="*/ 2147483646 h 580"/>
              <a:gd name="T12" fmla="*/ 2147483646 w 545"/>
              <a:gd name="T13" fmla="*/ 2147483646 h 580"/>
              <a:gd name="T14" fmla="*/ 2147483646 w 545"/>
              <a:gd name="T15" fmla="*/ 2147483646 h 580"/>
              <a:gd name="T16" fmla="*/ 2147483646 w 545"/>
              <a:gd name="T17" fmla="*/ 2147483646 h 580"/>
              <a:gd name="T18" fmla="*/ 2147483646 w 545"/>
              <a:gd name="T19" fmla="*/ 2147483646 h 5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5" h="580">
                <a:moveTo>
                  <a:pt x="0" y="0"/>
                </a:moveTo>
                <a:cubicBezTo>
                  <a:pt x="61" y="17"/>
                  <a:pt x="122" y="34"/>
                  <a:pt x="180" y="54"/>
                </a:cubicBezTo>
                <a:cubicBezTo>
                  <a:pt x="238" y="74"/>
                  <a:pt x="295" y="95"/>
                  <a:pt x="348" y="120"/>
                </a:cubicBezTo>
                <a:cubicBezTo>
                  <a:pt x="401" y="145"/>
                  <a:pt x="466" y="178"/>
                  <a:pt x="498" y="204"/>
                </a:cubicBezTo>
                <a:cubicBezTo>
                  <a:pt x="530" y="230"/>
                  <a:pt x="535" y="258"/>
                  <a:pt x="540" y="276"/>
                </a:cubicBezTo>
                <a:cubicBezTo>
                  <a:pt x="545" y="294"/>
                  <a:pt x="540" y="293"/>
                  <a:pt x="528" y="312"/>
                </a:cubicBezTo>
                <a:cubicBezTo>
                  <a:pt x="516" y="331"/>
                  <a:pt x="507" y="362"/>
                  <a:pt x="468" y="390"/>
                </a:cubicBezTo>
                <a:cubicBezTo>
                  <a:pt x="429" y="418"/>
                  <a:pt x="359" y="451"/>
                  <a:pt x="294" y="480"/>
                </a:cubicBezTo>
                <a:cubicBezTo>
                  <a:pt x="229" y="509"/>
                  <a:pt x="124" y="548"/>
                  <a:pt x="78" y="564"/>
                </a:cubicBezTo>
                <a:cubicBezTo>
                  <a:pt x="32" y="580"/>
                  <a:pt x="25" y="578"/>
                  <a:pt x="18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32"/>
          <p:cNvSpPr>
            <a:spLocks noChangeShapeType="1"/>
          </p:cNvSpPr>
          <p:nvPr/>
        </p:nvSpPr>
        <p:spPr bwMode="auto">
          <a:xfrm flipH="1">
            <a:off x="3867150" y="1676400"/>
            <a:ext cx="4667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33"/>
          <p:cNvSpPr>
            <a:spLocks noChangeShapeType="1"/>
          </p:cNvSpPr>
          <p:nvPr/>
        </p:nvSpPr>
        <p:spPr bwMode="auto">
          <a:xfrm flipH="1">
            <a:off x="3876675" y="18288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34"/>
          <p:cNvSpPr>
            <a:spLocks noChangeShapeType="1"/>
          </p:cNvSpPr>
          <p:nvPr/>
        </p:nvSpPr>
        <p:spPr bwMode="auto">
          <a:xfrm flipH="1">
            <a:off x="3848100" y="1981200"/>
            <a:ext cx="87630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35"/>
          <p:cNvSpPr>
            <a:spLocks noChangeShapeType="1"/>
          </p:cNvSpPr>
          <p:nvPr/>
        </p:nvSpPr>
        <p:spPr bwMode="auto">
          <a:xfrm flipH="1">
            <a:off x="3886200" y="2171700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36"/>
          <p:cNvSpPr>
            <a:spLocks noChangeShapeType="1"/>
          </p:cNvSpPr>
          <p:nvPr/>
        </p:nvSpPr>
        <p:spPr bwMode="auto">
          <a:xfrm flipH="1">
            <a:off x="3876675" y="2316163"/>
            <a:ext cx="361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Freeform 38"/>
          <p:cNvSpPr>
            <a:spLocks/>
          </p:cNvSpPr>
          <p:nvPr/>
        </p:nvSpPr>
        <p:spPr bwMode="auto">
          <a:xfrm>
            <a:off x="1914525" y="2324100"/>
            <a:ext cx="619125" cy="552450"/>
          </a:xfrm>
          <a:custGeom>
            <a:avLst/>
            <a:gdLst>
              <a:gd name="T0" fmla="*/ 2147483646 w 390"/>
              <a:gd name="T1" fmla="*/ 0 h 348"/>
              <a:gd name="T2" fmla="*/ 2147483646 w 390"/>
              <a:gd name="T3" fmla="*/ 2147483646 h 348"/>
              <a:gd name="T4" fmla="*/ 2147483646 w 390"/>
              <a:gd name="T5" fmla="*/ 2147483646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0" h="348">
                <a:moveTo>
                  <a:pt x="390" y="0"/>
                </a:moveTo>
                <a:cubicBezTo>
                  <a:pt x="255" y="55"/>
                  <a:pt x="120" y="110"/>
                  <a:pt x="60" y="168"/>
                </a:cubicBezTo>
                <a:cubicBezTo>
                  <a:pt x="0" y="226"/>
                  <a:pt x="15" y="287"/>
                  <a:pt x="30" y="348"/>
                </a:cubicBezTo>
              </a:path>
            </a:pathLst>
          </a:cu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43" name="Object 39"/>
          <p:cNvGraphicFramePr>
            <a:graphicFrameLocks noChangeAspect="1"/>
          </p:cNvGraphicFramePr>
          <p:nvPr/>
        </p:nvGraphicFramePr>
        <p:xfrm>
          <a:off x="1638300" y="2900363"/>
          <a:ext cx="9953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3" imgW="533520" imgH="362040" progId="Equation.3">
                  <p:embed/>
                </p:oleObj>
              </mc:Choice>
              <mc:Fallback>
                <p:oleObj name="Equation" r:id="rId3" imgW="533520" imgH="3620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900363"/>
                        <a:ext cx="9953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Freeform 40"/>
          <p:cNvSpPr>
            <a:spLocks/>
          </p:cNvSpPr>
          <p:nvPr/>
        </p:nvSpPr>
        <p:spPr bwMode="auto">
          <a:xfrm flipH="1">
            <a:off x="4341813" y="2374900"/>
            <a:ext cx="600075" cy="552450"/>
          </a:xfrm>
          <a:custGeom>
            <a:avLst/>
            <a:gdLst>
              <a:gd name="T0" fmla="*/ 2147483646 w 390"/>
              <a:gd name="T1" fmla="*/ 0 h 348"/>
              <a:gd name="T2" fmla="*/ 2147483646 w 390"/>
              <a:gd name="T3" fmla="*/ 2147483646 h 348"/>
              <a:gd name="T4" fmla="*/ 2147483646 w 390"/>
              <a:gd name="T5" fmla="*/ 2147483646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0" h="348">
                <a:moveTo>
                  <a:pt x="390" y="0"/>
                </a:moveTo>
                <a:cubicBezTo>
                  <a:pt x="255" y="55"/>
                  <a:pt x="120" y="110"/>
                  <a:pt x="60" y="168"/>
                </a:cubicBezTo>
                <a:cubicBezTo>
                  <a:pt x="0" y="226"/>
                  <a:pt x="15" y="287"/>
                  <a:pt x="30" y="348"/>
                </a:cubicBezTo>
              </a:path>
            </a:pathLst>
          </a:cu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Text Box 42"/>
          <p:cNvSpPr txBox="1">
            <a:spLocks noChangeArrowheads="1"/>
          </p:cNvSpPr>
          <p:nvPr/>
        </p:nvSpPr>
        <p:spPr bwMode="auto">
          <a:xfrm>
            <a:off x="3900488" y="2997200"/>
            <a:ext cx="276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</a:rPr>
              <a:t>Velocity Profile u(r)</a:t>
            </a:r>
          </a:p>
        </p:txBody>
      </p:sp>
      <p:graphicFrame>
        <p:nvGraphicFramePr>
          <p:cNvPr id="9246" name="Object 43"/>
          <p:cNvGraphicFramePr>
            <a:graphicFrameLocks noChangeAspect="1"/>
          </p:cNvGraphicFramePr>
          <p:nvPr/>
        </p:nvGraphicFramePr>
        <p:xfrm>
          <a:off x="2016125" y="3843338"/>
          <a:ext cx="21717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5" imgW="1143000" imgH="457200" progId="Equation.3">
                  <p:embed/>
                </p:oleObj>
              </mc:Choice>
              <mc:Fallback>
                <p:oleObj name="Equation" r:id="rId5" imgW="1143000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843338"/>
                        <a:ext cx="21717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44"/>
          <p:cNvGraphicFramePr>
            <a:graphicFrameLocks noChangeAspect="1"/>
          </p:cNvGraphicFramePr>
          <p:nvPr/>
        </p:nvGraphicFramePr>
        <p:xfrm>
          <a:off x="1268413" y="4913313"/>
          <a:ext cx="1181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7" imgW="622030" imgH="393529" progId="Equation.3">
                  <p:embed/>
                </p:oleObj>
              </mc:Choice>
              <mc:Fallback>
                <p:oleObj name="Equation" r:id="rId7" imgW="622030" imgH="39352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913313"/>
                        <a:ext cx="1181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Line 46"/>
          <p:cNvSpPr>
            <a:spLocks noChangeShapeType="1"/>
          </p:cNvSpPr>
          <p:nvPr/>
        </p:nvSpPr>
        <p:spPr bwMode="auto">
          <a:xfrm>
            <a:off x="2700338" y="5268913"/>
            <a:ext cx="16970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Text Box 47"/>
          <p:cNvSpPr txBox="1">
            <a:spLocks noChangeArrowheads="1"/>
          </p:cNvSpPr>
          <p:nvPr/>
        </p:nvSpPr>
        <p:spPr bwMode="auto">
          <a:xfrm>
            <a:off x="2681288" y="4883150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By integration</a:t>
            </a:r>
          </a:p>
        </p:txBody>
      </p:sp>
      <p:graphicFrame>
        <p:nvGraphicFramePr>
          <p:cNvPr id="9250" name="Object 48"/>
          <p:cNvGraphicFramePr>
            <a:graphicFrameLocks noChangeAspect="1"/>
          </p:cNvGraphicFramePr>
          <p:nvPr/>
        </p:nvGraphicFramePr>
        <p:xfrm>
          <a:off x="4667250" y="5027613"/>
          <a:ext cx="1128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9" imgW="596641" imgH="203112" progId="Equation.3">
                  <p:embed/>
                </p:oleObj>
              </mc:Choice>
              <mc:Fallback>
                <p:oleObj name="Equation" r:id="rId9" imgW="596641" imgH="20311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027613"/>
                        <a:ext cx="11287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Text Box 49"/>
          <p:cNvSpPr txBox="1">
            <a:spLocks noChangeArrowheads="1"/>
          </p:cNvSpPr>
          <p:nvPr/>
        </p:nvSpPr>
        <p:spPr bwMode="auto">
          <a:xfrm>
            <a:off x="390059" y="6213382"/>
            <a:ext cx="61636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 eaLnBrk="1" hangingPunct="1">
              <a:spcBef>
                <a:spcPct val="0"/>
              </a:spcBef>
            </a:pPr>
            <a:r>
              <a:rPr lang="en-US" altLang="en-US" sz="2000" dirty="0"/>
              <a:t>Rheological Properties have a strong influence of  fluid velocity profile  Velocity profiles are important in  engineering design, holding tube calculations,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E62903-0AE2-4C5F-A355-239698D293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914400" y="381000"/>
            <a:ext cx="468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Velocity Profile – Laminar Flow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77863" y="1198563"/>
            <a:ext cx="271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Newtonian Fluids</a:t>
            </a: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333500" y="1822450"/>
          <a:ext cx="34575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3" imgW="1675673" imgH="533169" progId="Equation.3">
                  <p:embed/>
                </p:oleObj>
              </mc:Choice>
              <mc:Fallback>
                <p:oleObj name="Equation" r:id="rId3" imgW="167567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822450"/>
                        <a:ext cx="345757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1200150" y="3141663"/>
          <a:ext cx="2279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5" imgW="1104900" imgH="203200" progId="Equation.3">
                  <p:embed/>
                </p:oleObj>
              </mc:Choice>
              <mc:Fallback>
                <p:oleObj name="Equation" r:id="rId5" imgW="1104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141663"/>
                        <a:ext cx="22796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52475" y="3763963"/>
          <a:ext cx="39592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7" imgW="1917700" imgH="419100" progId="Equation.3">
                  <p:embed/>
                </p:oleObj>
              </mc:Choice>
              <mc:Fallback>
                <p:oleObj name="Equation" r:id="rId7" imgW="19177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763963"/>
                        <a:ext cx="39592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230563" y="4722813"/>
          <a:ext cx="3181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9" imgW="1739900" imgH="457200" progId="Equation.3">
                  <p:embed/>
                </p:oleObj>
              </mc:Choice>
              <mc:Fallback>
                <p:oleObj name="Equation" r:id="rId9" imgW="1739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4722813"/>
                        <a:ext cx="31813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877888" y="4729163"/>
          <a:ext cx="13938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11" imgW="761669" imgH="444307" progId="Equation.3">
                  <p:embed/>
                </p:oleObj>
              </mc:Choice>
              <mc:Fallback>
                <p:oleObj name="Equation" r:id="rId11" imgW="761669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729163"/>
                        <a:ext cx="13938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511425" y="5151438"/>
            <a:ext cx="696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009650" y="6024563"/>
          <a:ext cx="48466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3" imgW="2349500" imgH="533400" progId="Equation.3">
                  <p:embed/>
                </p:oleObj>
              </mc:Choice>
              <mc:Fallback>
                <p:oleObj name="Equation" r:id="rId13" imgW="23495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024563"/>
                        <a:ext cx="4846638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12800" y="5848350"/>
            <a:ext cx="5311775" cy="1497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4651375" y="3556000"/>
            <a:ext cx="1125538" cy="2024063"/>
            <a:chOff x="2930" y="2240"/>
            <a:chExt cx="709" cy="1275"/>
          </a:xfrm>
        </p:grpSpPr>
        <p:sp>
          <p:nvSpPr>
            <p:cNvPr id="10256" name="Oval 15"/>
            <p:cNvSpPr>
              <a:spLocks noChangeArrowheads="1"/>
            </p:cNvSpPr>
            <p:nvPr/>
          </p:nvSpPr>
          <p:spPr bwMode="auto">
            <a:xfrm>
              <a:off x="2930" y="2823"/>
              <a:ext cx="606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 flipV="1">
              <a:off x="3281" y="2522"/>
              <a:ext cx="233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58" name="Object 17"/>
            <p:cNvGraphicFramePr>
              <a:graphicFrameLocks noChangeAspect="1"/>
            </p:cNvGraphicFramePr>
            <p:nvPr/>
          </p:nvGraphicFramePr>
          <p:xfrm>
            <a:off x="3288" y="2240"/>
            <a:ext cx="35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name="Equation" r:id="rId15" imgW="304668" imgH="228501" progId="Equation.3">
                    <p:embed/>
                  </p:oleObj>
                </mc:Choice>
                <mc:Fallback>
                  <p:oleObj name="Equation" r:id="rId15" imgW="304668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240"/>
                          <a:ext cx="35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F6E74-49BA-4AE8-8836-FC7B4B1C28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914400" y="381000"/>
            <a:ext cx="468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Velocity Profile – Laminar Flow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77863" y="1198563"/>
            <a:ext cx="257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Power law fluids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3811588" y="1106488"/>
          <a:ext cx="1600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3" imgW="514350" imgH="190590" progId="Equation.3">
                  <p:embed/>
                </p:oleObj>
              </mc:Choice>
              <mc:Fallback>
                <p:oleObj name="Equation" r:id="rId3" imgW="514350" imgH="1905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106488"/>
                        <a:ext cx="1600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2606675" y="1822450"/>
          <a:ext cx="1776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5" imgW="866700" imgH="438060" progId="Equation.3">
                  <p:embed/>
                </p:oleObj>
              </mc:Choice>
              <mc:Fallback>
                <p:oleObj name="Equation" r:id="rId5" imgW="866700" imgH="4380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822450"/>
                        <a:ext cx="17764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Line 8"/>
          <p:cNvSpPr>
            <a:spLocks noChangeShapeType="1"/>
          </p:cNvSpPr>
          <p:nvPr/>
        </p:nvSpPr>
        <p:spPr bwMode="auto">
          <a:xfrm flipH="1">
            <a:off x="4543425" y="1741488"/>
            <a:ext cx="30480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1047750" y="2755900"/>
          <a:ext cx="45307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7" imgW="2390850" imgH="600075" progId="Equation.3">
                  <p:embed/>
                </p:oleObj>
              </mc:Choice>
              <mc:Fallback>
                <p:oleObj name="Equation" r:id="rId7" imgW="2390850" imgH="6000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755900"/>
                        <a:ext cx="45307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1039813" y="3903663"/>
          <a:ext cx="19335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9" imgW="1104900" imgH="203200" progId="Equation.3">
                  <p:embed/>
                </p:oleObj>
              </mc:Choice>
              <mc:Fallback>
                <p:oleObj name="Equation" r:id="rId9" imgW="11049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903663"/>
                        <a:ext cx="19335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923925" y="4291013"/>
          <a:ext cx="4502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11" imgW="2514600" imgH="469900" progId="Equation.3">
                  <p:embed/>
                </p:oleObj>
              </mc:Choice>
              <mc:Fallback>
                <p:oleObj name="Equation" r:id="rId11" imgW="25146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291013"/>
                        <a:ext cx="45021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2"/>
          <p:cNvGraphicFramePr>
            <a:graphicFrameLocks noChangeAspect="1"/>
          </p:cNvGraphicFramePr>
          <p:nvPr/>
        </p:nvGraphicFramePr>
        <p:xfrm>
          <a:off x="569913" y="5164138"/>
          <a:ext cx="55975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13" imgW="3060700" imgH="482600" progId="Equation.3">
                  <p:embed/>
                </p:oleObj>
              </mc:Choice>
              <mc:Fallback>
                <p:oleObj name="Equation" r:id="rId13" imgW="30607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5164138"/>
                        <a:ext cx="55975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682625" y="7010400"/>
            <a:ext cx="5732463" cy="1192213"/>
            <a:chOff x="430" y="4416"/>
            <a:chExt cx="3611" cy="750"/>
          </a:xfrm>
        </p:grpSpPr>
        <p:graphicFrame>
          <p:nvGraphicFramePr>
            <p:cNvPr id="11287" name="Object 14"/>
            <p:cNvGraphicFramePr>
              <a:graphicFrameLocks noChangeAspect="1"/>
            </p:cNvGraphicFramePr>
            <p:nvPr/>
          </p:nvGraphicFramePr>
          <p:xfrm>
            <a:off x="616" y="4432"/>
            <a:ext cx="3227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" name="Equation" r:id="rId15" imgW="2895480" imgH="600075" progId="Equation.3">
                    <p:embed/>
                  </p:oleObj>
                </mc:Choice>
                <mc:Fallback>
                  <p:oleObj name="Equation" r:id="rId15" imgW="2895480" imgH="60007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4432"/>
                          <a:ext cx="3227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Rectangle 15"/>
            <p:cNvSpPr>
              <a:spLocks noChangeArrowheads="1"/>
            </p:cNvSpPr>
            <p:nvPr/>
          </p:nvSpPr>
          <p:spPr bwMode="auto">
            <a:xfrm>
              <a:off x="430" y="4416"/>
              <a:ext cx="3611" cy="750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1279" name="Line 16"/>
          <p:cNvSpPr>
            <a:spLocks noChangeShapeType="1"/>
          </p:cNvSpPr>
          <p:nvPr/>
        </p:nvSpPr>
        <p:spPr bwMode="auto">
          <a:xfrm flipV="1">
            <a:off x="5006975" y="5748338"/>
            <a:ext cx="334963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8"/>
          <p:cNvSpPr>
            <a:spLocks noChangeShapeType="1"/>
          </p:cNvSpPr>
          <p:nvPr/>
        </p:nvSpPr>
        <p:spPr bwMode="auto">
          <a:xfrm flipV="1">
            <a:off x="5695950" y="5334000"/>
            <a:ext cx="334963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57175" y="5903913"/>
            <a:ext cx="2244725" cy="949325"/>
            <a:chOff x="162" y="3718"/>
            <a:chExt cx="1414" cy="599"/>
          </a:xfrm>
        </p:grpSpPr>
        <p:graphicFrame>
          <p:nvGraphicFramePr>
            <p:cNvPr id="11285" name="Object 19"/>
            <p:cNvGraphicFramePr>
              <a:graphicFrameLocks noChangeAspect="1"/>
            </p:cNvGraphicFramePr>
            <p:nvPr/>
          </p:nvGraphicFramePr>
          <p:xfrm>
            <a:off x="162" y="3901"/>
            <a:ext cx="141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" name="Equation" r:id="rId17" imgW="1727200" imgH="508000" progId="Equation.3">
                    <p:embed/>
                  </p:oleObj>
                </mc:Choice>
                <mc:Fallback>
                  <p:oleObj name="Equation" r:id="rId17" imgW="1727200" imgH="508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" y="3901"/>
                          <a:ext cx="141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 flipV="1">
              <a:off x="780" y="3718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3305175" y="5856288"/>
            <a:ext cx="1741488" cy="1012825"/>
            <a:chOff x="2075" y="3704"/>
            <a:chExt cx="1097" cy="637"/>
          </a:xfrm>
        </p:grpSpPr>
        <p:graphicFrame>
          <p:nvGraphicFramePr>
            <p:cNvPr id="11283" name="Object 13"/>
            <p:cNvGraphicFramePr>
              <a:graphicFrameLocks noChangeAspect="1"/>
            </p:cNvGraphicFramePr>
            <p:nvPr/>
          </p:nvGraphicFramePr>
          <p:xfrm>
            <a:off x="2075" y="3888"/>
            <a:ext cx="109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" name="Equation" r:id="rId19" imgW="952087" imgH="393529" progId="Equation.3">
                    <p:embed/>
                  </p:oleObj>
                </mc:Choice>
                <mc:Fallback>
                  <p:oleObj name="Equation" r:id="rId19" imgW="952087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888"/>
                          <a:ext cx="109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Line 22"/>
            <p:cNvSpPr>
              <a:spLocks noChangeShapeType="1"/>
            </p:cNvSpPr>
            <p:nvPr/>
          </p:nvSpPr>
          <p:spPr bwMode="auto">
            <a:xfrm flipH="1">
              <a:off x="2537" y="3704"/>
              <a:ext cx="292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ABE 303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57B928-EAE7-4EB5-AB9E-739B494E30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524000" y="360363"/>
            <a:ext cx="355917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Velocity Profile in a Fluid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Yield Stress (Plastic Fluid)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725488" y="1509713"/>
            <a:ext cx="52260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747713" y="2997200"/>
            <a:ext cx="52260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696913" y="2292350"/>
            <a:ext cx="529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1973263" y="1598613"/>
            <a:ext cx="0" cy="13906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7"/>
          <p:cNvSpPr>
            <a:spLocks noChangeShapeType="1"/>
          </p:cNvSpPr>
          <p:nvPr/>
        </p:nvSpPr>
        <p:spPr bwMode="auto">
          <a:xfrm flipH="1" flipV="1">
            <a:off x="812800" y="1611313"/>
            <a:ext cx="1146175" cy="6667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 flipH="1">
            <a:off x="827088" y="2278063"/>
            <a:ext cx="1131887" cy="7112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 flipH="1">
            <a:off x="1087438" y="1757363"/>
            <a:ext cx="885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 flipH="1" flipV="1">
            <a:off x="1303338" y="1900238"/>
            <a:ext cx="661987" cy="952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 flipH="1">
            <a:off x="1087438" y="2817813"/>
            <a:ext cx="885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 flipH="1">
            <a:off x="1343025" y="2655888"/>
            <a:ext cx="614363" cy="317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 flipH="1">
            <a:off x="1590675" y="2055813"/>
            <a:ext cx="376238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 flipH="1">
            <a:off x="1581150" y="2503488"/>
            <a:ext cx="376238" cy="3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5"/>
          <p:cNvSpPr>
            <a:spLocks noChangeShapeType="1"/>
          </p:cNvSpPr>
          <p:nvPr/>
        </p:nvSpPr>
        <p:spPr bwMode="auto">
          <a:xfrm>
            <a:off x="2000250" y="1905000"/>
            <a:ext cx="368617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6"/>
          <p:cNvSpPr>
            <a:spLocks noChangeShapeType="1"/>
          </p:cNvSpPr>
          <p:nvPr/>
        </p:nvSpPr>
        <p:spPr bwMode="auto">
          <a:xfrm>
            <a:off x="1990725" y="2647950"/>
            <a:ext cx="368617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 flipV="1">
            <a:off x="2514600" y="1592263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2522538" y="1579563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2310" name="Line 19"/>
          <p:cNvSpPr>
            <a:spLocks noChangeShapeType="1"/>
          </p:cNvSpPr>
          <p:nvPr/>
        </p:nvSpPr>
        <p:spPr bwMode="auto">
          <a:xfrm flipV="1">
            <a:off x="3028950" y="1905000"/>
            <a:ext cx="0" cy="3730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3060700" y="185578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R</a:t>
            </a:r>
            <a:r>
              <a:rPr lang="en-US" altLang="en-US" sz="1800" baseline="-25000">
                <a:solidFill>
                  <a:srgbClr val="3333FF"/>
                </a:solidFill>
              </a:rPr>
              <a:t>o</a:t>
            </a:r>
            <a:endParaRPr lang="en-US" altLang="en-US" sz="1800">
              <a:solidFill>
                <a:srgbClr val="3333FF"/>
              </a:solidFill>
            </a:endParaRPr>
          </a:p>
        </p:txBody>
      </p:sp>
      <p:sp>
        <p:nvSpPr>
          <p:cNvPr id="12312" name="Freeform 21"/>
          <p:cNvSpPr>
            <a:spLocks/>
          </p:cNvSpPr>
          <p:nvPr/>
        </p:nvSpPr>
        <p:spPr bwMode="auto">
          <a:xfrm>
            <a:off x="1514475" y="1198563"/>
            <a:ext cx="685800" cy="679450"/>
          </a:xfrm>
          <a:custGeom>
            <a:avLst/>
            <a:gdLst>
              <a:gd name="T0" fmla="*/ 2147483646 w 432"/>
              <a:gd name="T1" fmla="*/ 2147483646 h 427"/>
              <a:gd name="T2" fmla="*/ 2147483646 w 432"/>
              <a:gd name="T3" fmla="*/ 2147483646 h 427"/>
              <a:gd name="T4" fmla="*/ 0 w 432"/>
              <a:gd name="T5" fmla="*/ 2147483646 h 4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427">
                <a:moveTo>
                  <a:pt x="432" y="61"/>
                </a:moveTo>
                <a:cubicBezTo>
                  <a:pt x="315" y="30"/>
                  <a:pt x="198" y="0"/>
                  <a:pt x="126" y="61"/>
                </a:cubicBezTo>
                <a:cubicBezTo>
                  <a:pt x="54" y="122"/>
                  <a:pt x="27" y="274"/>
                  <a:pt x="0" y="427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13" name="Object 22"/>
          <p:cNvGraphicFramePr>
            <a:graphicFrameLocks noChangeAspect="1"/>
          </p:cNvGraphicFramePr>
          <p:nvPr/>
        </p:nvGraphicFramePr>
        <p:xfrm>
          <a:off x="2230438" y="1039813"/>
          <a:ext cx="369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" imgW="152280" imgH="190590" progId="Equation.3">
                  <p:embed/>
                </p:oleObj>
              </mc:Choice>
              <mc:Fallback>
                <p:oleObj name="Equation" r:id="rId3" imgW="152280" imgH="1905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039813"/>
                        <a:ext cx="3698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4286250" y="1600200"/>
            <a:ext cx="0" cy="139065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4286250" y="1600200"/>
            <a:ext cx="1162050" cy="1382713"/>
            <a:chOff x="2700" y="1008"/>
            <a:chExt cx="732" cy="870"/>
          </a:xfrm>
        </p:grpSpPr>
        <p:grpSp>
          <p:nvGrpSpPr>
            <p:cNvPr id="12338" name="Group 25"/>
            <p:cNvGrpSpPr>
              <a:grpSpLocks/>
            </p:cNvGrpSpPr>
            <p:nvPr/>
          </p:nvGrpSpPr>
          <p:grpSpPr bwMode="auto">
            <a:xfrm>
              <a:off x="2700" y="1008"/>
              <a:ext cx="732" cy="192"/>
              <a:chOff x="2700" y="1008"/>
              <a:chExt cx="732" cy="192"/>
            </a:xfrm>
          </p:grpSpPr>
          <p:sp>
            <p:nvSpPr>
              <p:cNvPr id="12343" name="Freeform 26"/>
              <p:cNvSpPr>
                <a:spLocks/>
              </p:cNvSpPr>
              <p:nvPr/>
            </p:nvSpPr>
            <p:spPr bwMode="auto">
              <a:xfrm>
                <a:off x="2700" y="1008"/>
                <a:ext cx="732" cy="192"/>
              </a:xfrm>
              <a:custGeom>
                <a:avLst/>
                <a:gdLst>
                  <a:gd name="T0" fmla="*/ 0 w 732"/>
                  <a:gd name="T1" fmla="*/ 0 h 192"/>
                  <a:gd name="T2" fmla="*/ 246 w 732"/>
                  <a:gd name="T3" fmla="*/ 30 h 192"/>
                  <a:gd name="T4" fmla="*/ 510 w 732"/>
                  <a:gd name="T5" fmla="*/ 84 h 192"/>
                  <a:gd name="T6" fmla="*/ 732 w 732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2" h="192">
                    <a:moveTo>
                      <a:pt x="0" y="0"/>
                    </a:moveTo>
                    <a:cubicBezTo>
                      <a:pt x="80" y="8"/>
                      <a:pt x="161" y="16"/>
                      <a:pt x="246" y="30"/>
                    </a:cubicBezTo>
                    <a:cubicBezTo>
                      <a:pt x="331" y="44"/>
                      <a:pt x="429" y="57"/>
                      <a:pt x="510" y="84"/>
                    </a:cubicBezTo>
                    <a:cubicBezTo>
                      <a:pt x="591" y="111"/>
                      <a:pt x="661" y="151"/>
                      <a:pt x="732" y="192"/>
                    </a:cubicBezTo>
                  </a:path>
                </a:pathLst>
              </a:cu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Line 27"/>
              <p:cNvSpPr>
                <a:spLocks noChangeShapeType="1"/>
              </p:cNvSpPr>
              <p:nvPr/>
            </p:nvSpPr>
            <p:spPr bwMode="auto">
              <a:xfrm>
                <a:off x="2700" y="1086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Line 28"/>
              <p:cNvSpPr>
                <a:spLocks noChangeShapeType="1"/>
              </p:cNvSpPr>
              <p:nvPr/>
            </p:nvSpPr>
            <p:spPr bwMode="auto">
              <a:xfrm>
                <a:off x="2706" y="1152"/>
                <a:ext cx="61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9" name="Group 29"/>
            <p:cNvGrpSpPr>
              <a:grpSpLocks/>
            </p:cNvGrpSpPr>
            <p:nvPr/>
          </p:nvGrpSpPr>
          <p:grpSpPr bwMode="auto">
            <a:xfrm>
              <a:off x="2700" y="1674"/>
              <a:ext cx="732" cy="204"/>
              <a:chOff x="2700" y="1674"/>
              <a:chExt cx="732" cy="204"/>
            </a:xfrm>
          </p:grpSpPr>
          <p:sp>
            <p:nvSpPr>
              <p:cNvPr id="12340" name="Freeform 30"/>
              <p:cNvSpPr>
                <a:spLocks/>
              </p:cNvSpPr>
              <p:nvPr/>
            </p:nvSpPr>
            <p:spPr bwMode="auto">
              <a:xfrm flipV="1">
                <a:off x="2706" y="1674"/>
                <a:ext cx="726" cy="204"/>
              </a:xfrm>
              <a:custGeom>
                <a:avLst/>
                <a:gdLst>
                  <a:gd name="T0" fmla="*/ 0 w 732"/>
                  <a:gd name="T1" fmla="*/ 0 h 192"/>
                  <a:gd name="T2" fmla="*/ 238 w 732"/>
                  <a:gd name="T3" fmla="*/ 38 h 192"/>
                  <a:gd name="T4" fmla="*/ 494 w 732"/>
                  <a:gd name="T5" fmla="*/ 107 h 192"/>
                  <a:gd name="T6" fmla="*/ 708 w 732"/>
                  <a:gd name="T7" fmla="*/ 245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2" h="192">
                    <a:moveTo>
                      <a:pt x="0" y="0"/>
                    </a:moveTo>
                    <a:cubicBezTo>
                      <a:pt x="80" y="8"/>
                      <a:pt x="161" y="16"/>
                      <a:pt x="246" y="30"/>
                    </a:cubicBezTo>
                    <a:cubicBezTo>
                      <a:pt x="331" y="44"/>
                      <a:pt x="429" y="57"/>
                      <a:pt x="510" y="84"/>
                    </a:cubicBezTo>
                    <a:cubicBezTo>
                      <a:pt x="591" y="111"/>
                      <a:pt x="661" y="151"/>
                      <a:pt x="732" y="192"/>
                    </a:cubicBezTo>
                  </a:path>
                </a:pathLst>
              </a:cu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Line 31"/>
              <p:cNvSpPr>
                <a:spLocks noChangeShapeType="1"/>
              </p:cNvSpPr>
              <p:nvPr/>
            </p:nvSpPr>
            <p:spPr bwMode="auto">
              <a:xfrm>
                <a:off x="2706" y="1812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Line 32"/>
              <p:cNvSpPr>
                <a:spLocks noChangeShapeType="1"/>
              </p:cNvSpPr>
              <p:nvPr/>
            </p:nvSpPr>
            <p:spPr bwMode="auto">
              <a:xfrm>
                <a:off x="2700" y="1734"/>
                <a:ext cx="61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681" name="Group 33"/>
          <p:cNvGrpSpPr>
            <a:grpSpLocks/>
          </p:cNvGrpSpPr>
          <p:nvPr/>
        </p:nvGrpSpPr>
        <p:grpSpPr bwMode="auto">
          <a:xfrm>
            <a:off x="4286250" y="1897063"/>
            <a:ext cx="1152525" cy="762000"/>
            <a:chOff x="2700" y="1194"/>
            <a:chExt cx="726" cy="480"/>
          </a:xfrm>
        </p:grpSpPr>
        <p:sp>
          <p:nvSpPr>
            <p:cNvPr id="12332" name="Line 34"/>
            <p:cNvSpPr>
              <a:spLocks noChangeShapeType="1"/>
            </p:cNvSpPr>
            <p:nvPr/>
          </p:nvSpPr>
          <p:spPr bwMode="auto">
            <a:xfrm>
              <a:off x="3420" y="1194"/>
              <a:ext cx="0" cy="48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35"/>
            <p:cNvSpPr>
              <a:spLocks noChangeShapeType="1"/>
            </p:cNvSpPr>
            <p:nvPr/>
          </p:nvSpPr>
          <p:spPr bwMode="auto">
            <a:xfrm>
              <a:off x="2706" y="1314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36"/>
            <p:cNvSpPr>
              <a:spLocks noChangeShapeType="1"/>
            </p:cNvSpPr>
            <p:nvPr/>
          </p:nvSpPr>
          <p:spPr bwMode="auto">
            <a:xfrm>
              <a:off x="2712" y="1434"/>
              <a:ext cx="71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37"/>
            <p:cNvSpPr>
              <a:spLocks noChangeShapeType="1"/>
            </p:cNvSpPr>
            <p:nvPr/>
          </p:nvSpPr>
          <p:spPr bwMode="auto">
            <a:xfrm>
              <a:off x="2700" y="1554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38"/>
            <p:cNvSpPr>
              <a:spLocks noChangeShapeType="1"/>
            </p:cNvSpPr>
            <p:nvPr/>
          </p:nvSpPr>
          <p:spPr bwMode="auto">
            <a:xfrm>
              <a:off x="2706" y="1200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39"/>
            <p:cNvSpPr>
              <a:spLocks noChangeShapeType="1"/>
            </p:cNvSpPr>
            <p:nvPr/>
          </p:nvSpPr>
          <p:spPr bwMode="auto">
            <a:xfrm>
              <a:off x="2706" y="1656"/>
              <a:ext cx="70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317" name="Object 40"/>
          <p:cNvGraphicFramePr>
            <a:graphicFrameLocks noChangeAspect="1"/>
          </p:cNvGraphicFramePr>
          <p:nvPr/>
        </p:nvGraphicFramePr>
        <p:xfrm>
          <a:off x="688975" y="3681413"/>
          <a:ext cx="13589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5" imgW="838200" imgH="419100" progId="Equation.3">
                  <p:embed/>
                </p:oleObj>
              </mc:Choice>
              <mc:Fallback>
                <p:oleObj name="Equation" r:id="rId5" imgW="838200" imgH="4191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681413"/>
                        <a:ext cx="13589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Freeform 41"/>
          <p:cNvSpPr>
            <a:spLocks/>
          </p:cNvSpPr>
          <p:nvPr/>
        </p:nvSpPr>
        <p:spPr bwMode="auto">
          <a:xfrm>
            <a:off x="1082675" y="2887663"/>
            <a:ext cx="354013" cy="871537"/>
          </a:xfrm>
          <a:custGeom>
            <a:avLst/>
            <a:gdLst>
              <a:gd name="T0" fmla="*/ 2147483646 w 223"/>
              <a:gd name="T1" fmla="*/ 2147483646 h 549"/>
              <a:gd name="T2" fmla="*/ 2147483646 w 223"/>
              <a:gd name="T3" fmla="*/ 2147483646 h 549"/>
              <a:gd name="T4" fmla="*/ 2147483646 w 223"/>
              <a:gd name="T5" fmla="*/ 0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" h="549">
                <a:moveTo>
                  <a:pt x="196" y="549"/>
                </a:moveTo>
                <a:cubicBezTo>
                  <a:pt x="98" y="512"/>
                  <a:pt x="0" y="475"/>
                  <a:pt x="4" y="384"/>
                </a:cubicBezTo>
                <a:cubicBezTo>
                  <a:pt x="8" y="293"/>
                  <a:pt x="115" y="146"/>
                  <a:pt x="22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19" name="Object 42"/>
          <p:cNvGraphicFramePr>
            <a:graphicFrameLocks noChangeAspect="1"/>
          </p:cNvGraphicFramePr>
          <p:nvPr/>
        </p:nvGraphicFramePr>
        <p:xfrm>
          <a:off x="1798638" y="4500563"/>
          <a:ext cx="27241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7" imgW="1676400" imgH="419100" progId="Equation.3">
                  <p:embed/>
                </p:oleObj>
              </mc:Choice>
              <mc:Fallback>
                <p:oleObj name="Equation" r:id="rId7" imgW="1676400" imgH="419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500563"/>
                        <a:ext cx="27241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43"/>
          <p:cNvGraphicFramePr>
            <a:graphicFrameLocks noChangeAspect="1"/>
          </p:cNvGraphicFramePr>
          <p:nvPr/>
        </p:nvGraphicFramePr>
        <p:xfrm>
          <a:off x="1938338" y="5408613"/>
          <a:ext cx="12763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9" imgW="787400" imgH="419100" progId="Equation.3">
                  <p:embed/>
                </p:oleObj>
              </mc:Choice>
              <mc:Fallback>
                <p:oleObj name="Equation" r:id="rId9" imgW="787400" imgH="419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408613"/>
                        <a:ext cx="12763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44"/>
          <p:cNvGraphicFramePr>
            <a:graphicFrameLocks noChangeAspect="1"/>
          </p:cNvGraphicFramePr>
          <p:nvPr/>
        </p:nvGraphicFramePr>
        <p:xfrm>
          <a:off x="1863725" y="6119813"/>
          <a:ext cx="13001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11" imgW="800100" imgH="419100" progId="Equation.3">
                  <p:embed/>
                </p:oleObj>
              </mc:Choice>
              <mc:Fallback>
                <p:oleObj name="Equation" r:id="rId11" imgW="800100" imgH="4191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6119813"/>
                        <a:ext cx="1300163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AutoShape 45"/>
          <p:cNvSpPr>
            <a:spLocks/>
          </p:cNvSpPr>
          <p:nvPr/>
        </p:nvSpPr>
        <p:spPr bwMode="auto">
          <a:xfrm>
            <a:off x="3163888" y="5399088"/>
            <a:ext cx="363537" cy="1249362"/>
          </a:xfrm>
          <a:prstGeom prst="rightBrace">
            <a:avLst>
              <a:gd name="adj1" fmla="val 2863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2323" name="Object 46"/>
          <p:cNvGraphicFramePr>
            <a:graphicFrameLocks noChangeAspect="1"/>
          </p:cNvGraphicFramePr>
          <p:nvPr/>
        </p:nvGraphicFramePr>
        <p:xfrm>
          <a:off x="3732213" y="5392738"/>
          <a:ext cx="20018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13" imgW="1231366" imgH="837836" progId="Equation.3">
                  <p:embed/>
                </p:oleObj>
              </mc:Choice>
              <mc:Fallback>
                <p:oleObj name="Equation" r:id="rId13" imgW="1231366" imgH="83783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5392738"/>
                        <a:ext cx="2001837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47"/>
          <p:cNvGraphicFramePr>
            <a:graphicFrameLocks noChangeAspect="1"/>
          </p:cNvGraphicFramePr>
          <p:nvPr/>
        </p:nvGraphicFramePr>
        <p:xfrm>
          <a:off x="2447925" y="3236913"/>
          <a:ext cx="17907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15" imgW="748975" imgH="215806" progId="Equation.3">
                  <p:embed/>
                </p:oleObj>
              </mc:Choice>
              <mc:Fallback>
                <p:oleObj name="Equation" r:id="rId15" imgW="748975" imgH="21580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236913"/>
                        <a:ext cx="17907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5" name="Group 48"/>
          <p:cNvGrpSpPr>
            <a:grpSpLocks/>
          </p:cNvGrpSpPr>
          <p:nvPr/>
        </p:nvGrpSpPr>
        <p:grpSpPr bwMode="auto">
          <a:xfrm>
            <a:off x="255588" y="1714500"/>
            <a:ext cx="514350" cy="522288"/>
            <a:chOff x="161" y="1080"/>
            <a:chExt cx="324" cy="329"/>
          </a:xfrm>
        </p:grpSpPr>
        <p:sp>
          <p:nvSpPr>
            <p:cNvPr id="12330" name="Oval 49"/>
            <p:cNvSpPr>
              <a:spLocks noChangeArrowheads="1"/>
            </p:cNvSpPr>
            <p:nvPr/>
          </p:nvSpPr>
          <p:spPr bwMode="auto">
            <a:xfrm>
              <a:off x="165" y="1080"/>
              <a:ext cx="320" cy="3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31" name="Text Box 50"/>
            <p:cNvSpPr txBox="1">
              <a:spLocks noChangeArrowheads="1"/>
            </p:cNvSpPr>
            <p:nvPr/>
          </p:nvSpPr>
          <p:spPr bwMode="auto">
            <a:xfrm>
              <a:off x="161" y="1083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P</a:t>
              </a:r>
              <a:r>
                <a:rPr lang="en-US" altLang="en-US" sz="2400" i="1" baseline="-25000"/>
                <a:t>1</a:t>
              </a:r>
              <a:endParaRPr lang="en-US" altLang="en-US" sz="2400" i="1"/>
            </a:p>
          </p:txBody>
        </p:sp>
      </p:grpSp>
      <p:grpSp>
        <p:nvGrpSpPr>
          <p:cNvPr id="12326" name="Group 51"/>
          <p:cNvGrpSpPr>
            <a:grpSpLocks/>
          </p:cNvGrpSpPr>
          <p:nvPr/>
        </p:nvGrpSpPr>
        <p:grpSpPr bwMode="auto">
          <a:xfrm>
            <a:off x="6030913" y="1982788"/>
            <a:ext cx="508000" cy="523875"/>
            <a:chOff x="3799" y="1249"/>
            <a:chExt cx="320" cy="329"/>
          </a:xfrm>
        </p:grpSpPr>
        <p:sp>
          <p:nvSpPr>
            <p:cNvPr id="12328" name="Oval 52"/>
            <p:cNvSpPr>
              <a:spLocks noChangeArrowheads="1"/>
            </p:cNvSpPr>
            <p:nvPr/>
          </p:nvSpPr>
          <p:spPr bwMode="auto">
            <a:xfrm>
              <a:off x="3799" y="1249"/>
              <a:ext cx="320" cy="3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29" name="Text Box 53"/>
            <p:cNvSpPr txBox="1">
              <a:spLocks noChangeArrowheads="1"/>
            </p:cNvSpPr>
            <p:nvPr/>
          </p:nvSpPr>
          <p:spPr bwMode="auto">
            <a:xfrm>
              <a:off x="3804" y="125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P</a:t>
              </a:r>
              <a:r>
                <a:rPr lang="en-US" altLang="en-US" sz="2400" i="1" baseline="-25000"/>
                <a:t>2</a:t>
              </a:r>
              <a:endParaRPr lang="en-US" altLang="en-US" sz="2400" i="1"/>
            </a:p>
          </p:txBody>
        </p:sp>
      </p:grpSp>
      <p:graphicFrame>
        <p:nvGraphicFramePr>
          <p:cNvPr id="12327" name="Object 54"/>
          <p:cNvGraphicFramePr>
            <a:graphicFrameLocks noChangeAspect="1"/>
          </p:cNvGraphicFramePr>
          <p:nvPr/>
        </p:nvGraphicFramePr>
        <p:xfrm>
          <a:off x="2814638" y="7154863"/>
          <a:ext cx="12350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17" imgW="761669" imgH="431613" progId="Equation.3">
                  <p:embed/>
                </p:oleObj>
              </mc:Choice>
              <mc:Fallback>
                <p:oleObj name="Equation" r:id="rId17" imgW="761669" imgH="4316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7154863"/>
                        <a:ext cx="123507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777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Wingdings</vt:lpstr>
      <vt:lpstr>Default Design</vt:lpstr>
      <vt:lpstr>Equation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Osvaldo Campanella</dc:creator>
  <cp:lastModifiedBy>Campanella, Osvaldo H</cp:lastModifiedBy>
  <cp:revision>21</cp:revision>
  <cp:lastPrinted>2012-10-30T03:15:48Z</cp:lastPrinted>
  <dcterms:created xsi:type="dcterms:W3CDTF">2002-09-19T11:52:11Z</dcterms:created>
  <dcterms:modified xsi:type="dcterms:W3CDTF">2017-10-30T21:46:49Z</dcterms:modified>
</cp:coreProperties>
</file>