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8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Relationship Id="rId6" Type="http://schemas.openxmlformats.org/officeDocument/2006/relationships/image" Target="../media/image17.wmf"/><Relationship Id="rId5" Type="http://schemas.openxmlformats.org/officeDocument/2006/relationships/image" Target="../media/image19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6.wmf"/><Relationship Id="rId1" Type="http://schemas.openxmlformats.org/officeDocument/2006/relationships/image" Target="../media/image30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DCB954B-C8B3-4458-AAC7-BCB81760D8AD}" type="datetimeFigureOut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C9223DA-9684-4DB4-A148-4CA4FDAC0B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27C69-D3CC-4549-A92D-8F98AB0122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58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5D6FD-06F3-4890-BE16-17D9F65474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30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E67F2-C515-4462-96D0-5A469B4A31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89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55C1D-A6EA-45E1-83F7-85744AFDFE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1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1DAAF-F5B2-4CDC-8C2A-2F5A4DABF6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1E21D-4C4C-4190-9F25-224A94725B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6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BB5C8-1BEE-4E96-8CAB-92729272E6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25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F806F-BE02-4AA7-9EE8-446521A737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42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15A26-AC42-4005-87D1-234714895A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88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931FE-CDEB-4209-B639-36A08A2E73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38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39A74-8439-4FF9-ADC3-801DDD2780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90514E83-C413-4783-A776-B13C983CDD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4.bin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3.bin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45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11" Type="http://schemas.openxmlformats.org/officeDocument/2006/relationships/image" Target="../media/image32.wmf"/><Relationship Id="rId5" Type="http://schemas.openxmlformats.org/officeDocument/2006/relationships/oleObject" Target="../embeddings/oleObject38.bin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914400" y="304800"/>
            <a:ext cx="751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CONCENTRIC CYLINDERS – UNKNOWN RHEOLOGICAL EQUATION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(Replace Krieger Method Section 3.2.2 page 165 of Steffe’s Book)</a:t>
            </a: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990600" y="2057400"/>
            <a:ext cx="13716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6" name="Freeform 6"/>
          <p:cNvSpPr>
            <a:spLocks/>
          </p:cNvSpPr>
          <p:nvPr/>
        </p:nvSpPr>
        <p:spPr bwMode="auto">
          <a:xfrm>
            <a:off x="533400" y="1981200"/>
            <a:ext cx="2286000" cy="2057400"/>
          </a:xfrm>
          <a:custGeom>
            <a:avLst/>
            <a:gdLst>
              <a:gd name="T0" fmla="*/ 0 w 1440"/>
              <a:gd name="T1" fmla="*/ 0 h 1296"/>
              <a:gd name="T2" fmla="*/ 0 w 1440"/>
              <a:gd name="T3" fmla="*/ 2147483646 h 1296"/>
              <a:gd name="T4" fmla="*/ 2147483646 w 1440"/>
              <a:gd name="T5" fmla="*/ 2147483646 h 1296"/>
              <a:gd name="T6" fmla="*/ 2147483646 w 1440"/>
              <a:gd name="T7" fmla="*/ 0 h 1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0" h="1296">
                <a:moveTo>
                  <a:pt x="0" y="0"/>
                </a:moveTo>
                <a:lnTo>
                  <a:pt x="0" y="1296"/>
                </a:lnTo>
                <a:lnTo>
                  <a:pt x="1440" y="1296"/>
                </a:lnTo>
                <a:lnTo>
                  <a:pt x="14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1600200" y="1524000"/>
            <a:ext cx="228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8" name="Freeform 8"/>
          <p:cNvSpPr>
            <a:spLocks/>
          </p:cNvSpPr>
          <p:nvPr/>
        </p:nvSpPr>
        <p:spPr bwMode="auto">
          <a:xfrm>
            <a:off x="1371600" y="1676400"/>
            <a:ext cx="685800" cy="228600"/>
          </a:xfrm>
          <a:custGeom>
            <a:avLst/>
            <a:gdLst>
              <a:gd name="T0" fmla="*/ 0 w 432"/>
              <a:gd name="T1" fmla="*/ 0 h 144"/>
              <a:gd name="T2" fmla="*/ 2147483646 w 432"/>
              <a:gd name="T3" fmla="*/ 2147483646 h 144"/>
              <a:gd name="T4" fmla="*/ 2147483646 w 432"/>
              <a:gd name="T5" fmla="*/ 2147483646 h 144"/>
              <a:gd name="T6" fmla="*/ 2147483646 w 432"/>
              <a:gd name="T7" fmla="*/ 2147483646 h 144"/>
              <a:gd name="T8" fmla="*/ 2147483646 w 432"/>
              <a:gd name="T9" fmla="*/ 2147483646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44">
                <a:moveTo>
                  <a:pt x="0" y="0"/>
                </a:moveTo>
                <a:cubicBezTo>
                  <a:pt x="8" y="36"/>
                  <a:pt x="16" y="72"/>
                  <a:pt x="48" y="96"/>
                </a:cubicBezTo>
                <a:cubicBezTo>
                  <a:pt x="80" y="120"/>
                  <a:pt x="136" y="144"/>
                  <a:pt x="192" y="144"/>
                </a:cubicBezTo>
                <a:cubicBezTo>
                  <a:pt x="248" y="144"/>
                  <a:pt x="344" y="112"/>
                  <a:pt x="384" y="96"/>
                </a:cubicBezTo>
                <a:cubicBezTo>
                  <a:pt x="424" y="80"/>
                  <a:pt x="424" y="64"/>
                  <a:pt x="43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9" name="Object 9"/>
          <p:cNvGraphicFramePr>
            <a:graphicFrameLocks noChangeAspect="1"/>
          </p:cNvGraphicFramePr>
          <p:nvPr/>
        </p:nvGraphicFramePr>
        <p:xfrm>
          <a:off x="1752600" y="1066800"/>
          <a:ext cx="10350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3" imgW="393529" imgH="203112" progId="Equation.3">
                  <p:embed/>
                </p:oleObj>
              </mc:Choice>
              <mc:Fallback>
                <p:oleObj name="Equation" r:id="rId3" imgW="393529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66800"/>
                        <a:ext cx="10350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Line 10"/>
          <p:cNvSpPr>
            <a:spLocks noChangeShapeType="1"/>
          </p:cNvSpPr>
          <p:nvPr/>
        </p:nvSpPr>
        <p:spPr bwMode="auto">
          <a:xfrm>
            <a:off x="1708150" y="143668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Line 11"/>
          <p:cNvSpPr>
            <a:spLocks noChangeShapeType="1"/>
          </p:cNvSpPr>
          <p:nvPr/>
        </p:nvSpPr>
        <p:spPr bwMode="auto">
          <a:xfrm>
            <a:off x="1698625" y="2841625"/>
            <a:ext cx="663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82" name="Object 14"/>
          <p:cNvGraphicFramePr>
            <a:graphicFrameLocks noChangeAspect="1"/>
          </p:cNvGraphicFramePr>
          <p:nvPr/>
        </p:nvGraphicFramePr>
        <p:xfrm>
          <a:off x="1781175" y="2339975"/>
          <a:ext cx="5016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5" imgW="190500" imgH="228600" progId="Equation.3">
                  <p:embed/>
                </p:oleObj>
              </mc:Choice>
              <mc:Fallback>
                <p:oleObj name="Equation" r:id="rId5" imgW="1905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2339975"/>
                        <a:ext cx="5016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Line 15"/>
          <p:cNvSpPr>
            <a:spLocks noChangeShapeType="1"/>
          </p:cNvSpPr>
          <p:nvPr/>
        </p:nvSpPr>
        <p:spPr bwMode="auto">
          <a:xfrm>
            <a:off x="1698625" y="31892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84" name="Object 16"/>
          <p:cNvGraphicFramePr>
            <a:graphicFrameLocks noChangeAspect="1"/>
          </p:cNvGraphicFramePr>
          <p:nvPr/>
        </p:nvGraphicFramePr>
        <p:xfrm>
          <a:off x="1878013" y="3122613"/>
          <a:ext cx="5016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7" imgW="190500" imgH="228600" progId="Equation.3">
                  <p:embed/>
                </p:oleObj>
              </mc:Choice>
              <mc:Fallback>
                <p:oleObj name="Equation" r:id="rId7" imgW="1905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3122613"/>
                        <a:ext cx="5016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Line 17"/>
          <p:cNvSpPr>
            <a:spLocks noChangeShapeType="1"/>
          </p:cNvSpPr>
          <p:nvPr/>
        </p:nvSpPr>
        <p:spPr bwMode="auto">
          <a:xfrm>
            <a:off x="695325" y="2057400"/>
            <a:ext cx="27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18"/>
          <p:cNvSpPr>
            <a:spLocks noChangeShapeType="1"/>
          </p:cNvSpPr>
          <p:nvPr/>
        </p:nvSpPr>
        <p:spPr bwMode="auto">
          <a:xfrm>
            <a:off x="717550" y="3810000"/>
            <a:ext cx="27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Line 19"/>
          <p:cNvSpPr>
            <a:spLocks noChangeShapeType="1"/>
          </p:cNvSpPr>
          <p:nvPr/>
        </p:nvSpPr>
        <p:spPr bwMode="auto">
          <a:xfrm>
            <a:off x="827088" y="2057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88" name="Object 20"/>
          <p:cNvGraphicFramePr>
            <a:graphicFrameLocks noChangeAspect="1"/>
          </p:cNvGraphicFramePr>
          <p:nvPr/>
        </p:nvGraphicFramePr>
        <p:xfrm>
          <a:off x="566738" y="2590800"/>
          <a:ext cx="3349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9" imgW="126725" imgH="177415" progId="Equation.3">
                  <p:embed/>
                </p:oleObj>
              </mc:Choice>
              <mc:Fallback>
                <p:oleObj name="Equation" r:id="rId9" imgW="126725" imgH="17741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590800"/>
                        <a:ext cx="3349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Text Box 21"/>
          <p:cNvSpPr txBox="1">
            <a:spLocks noChangeArrowheads="1"/>
          </p:cNvSpPr>
          <p:nvPr/>
        </p:nvSpPr>
        <p:spPr bwMode="auto">
          <a:xfrm>
            <a:off x="2911475" y="1343025"/>
            <a:ext cx="178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/>
              <a:t>Measurements</a:t>
            </a:r>
          </a:p>
        </p:txBody>
      </p:sp>
      <p:grpSp>
        <p:nvGrpSpPr>
          <p:cNvPr id="3090" name="Group 39"/>
          <p:cNvGrpSpPr>
            <a:grpSpLocks/>
          </p:cNvGrpSpPr>
          <p:nvPr/>
        </p:nvGrpSpPr>
        <p:grpSpPr bwMode="auto">
          <a:xfrm>
            <a:off x="3178175" y="1741488"/>
            <a:ext cx="1230313" cy="1958975"/>
            <a:chOff x="2256" y="1193"/>
            <a:chExt cx="775" cy="1234"/>
          </a:xfrm>
        </p:grpSpPr>
        <p:graphicFrame>
          <p:nvGraphicFramePr>
            <p:cNvPr id="3097" name="Object 22"/>
            <p:cNvGraphicFramePr>
              <a:graphicFrameLocks noChangeAspect="1"/>
            </p:cNvGraphicFramePr>
            <p:nvPr/>
          </p:nvGraphicFramePr>
          <p:xfrm>
            <a:off x="2336" y="1248"/>
            <a:ext cx="21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Equation" r:id="rId11" imgW="190417" imgH="203112" progId="Equation.3">
                    <p:embed/>
                  </p:oleObj>
                </mc:Choice>
                <mc:Fallback>
                  <p:oleObj name="Equation" r:id="rId11" imgW="190417" imgH="203112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248"/>
                          <a:ext cx="21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8" name="Object 23"/>
            <p:cNvGraphicFramePr>
              <a:graphicFrameLocks noChangeAspect="1"/>
            </p:cNvGraphicFramePr>
            <p:nvPr/>
          </p:nvGraphicFramePr>
          <p:xfrm>
            <a:off x="2661" y="1245"/>
            <a:ext cx="24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Equation" r:id="rId13" imgW="203024" imgH="152268" progId="Equation.3">
                    <p:embed/>
                  </p:oleObj>
                </mc:Choice>
                <mc:Fallback>
                  <p:oleObj name="Equation" r:id="rId13" imgW="203024" imgH="152268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1" y="1245"/>
                          <a:ext cx="24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9" name="Line 24"/>
            <p:cNvSpPr>
              <a:spLocks noChangeShapeType="1"/>
            </p:cNvSpPr>
            <p:nvPr/>
          </p:nvSpPr>
          <p:spPr bwMode="auto">
            <a:xfrm>
              <a:off x="2256" y="1501"/>
              <a:ext cx="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Line 25"/>
            <p:cNvSpPr>
              <a:spLocks noChangeShapeType="1"/>
            </p:cNvSpPr>
            <p:nvPr/>
          </p:nvSpPr>
          <p:spPr bwMode="auto">
            <a:xfrm>
              <a:off x="2620" y="1193"/>
              <a:ext cx="7" cy="1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Text Box 26"/>
            <p:cNvSpPr txBox="1">
              <a:spLocks noChangeArrowheads="1"/>
            </p:cNvSpPr>
            <p:nvPr/>
          </p:nvSpPr>
          <p:spPr bwMode="auto">
            <a:xfrm>
              <a:off x="2349" y="1504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-</a:t>
              </a:r>
            </a:p>
          </p:txBody>
        </p:sp>
        <p:sp>
          <p:nvSpPr>
            <p:cNvPr id="3102" name="Text Box 27"/>
            <p:cNvSpPr txBox="1">
              <a:spLocks noChangeArrowheads="1"/>
            </p:cNvSpPr>
            <p:nvPr/>
          </p:nvSpPr>
          <p:spPr bwMode="auto">
            <a:xfrm>
              <a:off x="2334" y="1634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-</a:t>
              </a:r>
            </a:p>
          </p:txBody>
        </p:sp>
        <p:sp>
          <p:nvSpPr>
            <p:cNvPr id="3103" name="Text Box 28"/>
            <p:cNvSpPr txBox="1">
              <a:spLocks noChangeArrowheads="1"/>
            </p:cNvSpPr>
            <p:nvPr/>
          </p:nvSpPr>
          <p:spPr bwMode="auto">
            <a:xfrm>
              <a:off x="2650" y="1503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-</a:t>
              </a:r>
            </a:p>
          </p:txBody>
        </p:sp>
        <p:sp>
          <p:nvSpPr>
            <p:cNvPr id="3104" name="Text Box 29"/>
            <p:cNvSpPr txBox="1">
              <a:spLocks noChangeArrowheads="1"/>
            </p:cNvSpPr>
            <p:nvPr/>
          </p:nvSpPr>
          <p:spPr bwMode="auto">
            <a:xfrm>
              <a:off x="2645" y="1635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-</a:t>
              </a:r>
            </a:p>
          </p:txBody>
        </p:sp>
        <p:sp>
          <p:nvSpPr>
            <p:cNvPr id="3105" name="Text Box 30"/>
            <p:cNvSpPr txBox="1">
              <a:spLocks noChangeArrowheads="1"/>
            </p:cNvSpPr>
            <p:nvPr/>
          </p:nvSpPr>
          <p:spPr bwMode="auto">
            <a:xfrm>
              <a:off x="2370" y="1778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-</a:t>
              </a:r>
            </a:p>
          </p:txBody>
        </p:sp>
        <p:sp>
          <p:nvSpPr>
            <p:cNvPr id="3106" name="Text Box 31"/>
            <p:cNvSpPr txBox="1">
              <a:spLocks noChangeArrowheads="1"/>
            </p:cNvSpPr>
            <p:nvPr/>
          </p:nvSpPr>
          <p:spPr bwMode="auto">
            <a:xfrm>
              <a:off x="2637" y="2004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-</a:t>
              </a:r>
            </a:p>
          </p:txBody>
        </p:sp>
        <p:sp>
          <p:nvSpPr>
            <p:cNvPr id="3107" name="Text Box 32"/>
            <p:cNvSpPr txBox="1">
              <a:spLocks noChangeArrowheads="1"/>
            </p:cNvSpPr>
            <p:nvPr/>
          </p:nvSpPr>
          <p:spPr bwMode="auto">
            <a:xfrm>
              <a:off x="2369" y="1984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-</a:t>
              </a:r>
            </a:p>
          </p:txBody>
        </p:sp>
        <p:sp>
          <p:nvSpPr>
            <p:cNvPr id="3108" name="Text Box 33"/>
            <p:cNvSpPr txBox="1">
              <a:spLocks noChangeArrowheads="1"/>
            </p:cNvSpPr>
            <p:nvPr/>
          </p:nvSpPr>
          <p:spPr bwMode="auto">
            <a:xfrm>
              <a:off x="2383" y="2169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-</a:t>
              </a:r>
            </a:p>
          </p:txBody>
        </p:sp>
        <p:sp>
          <p:nvSpPr>
            <p:cNvPr id="3109" name="Text Box 34"/>
            <p:cNvSpPr txBox="1">
              <a:spLocks noChangeArrowheads="1"/>
            </p:cNvSpPr>
            <p:nvPr/>
          </p:nvSpPr>
          <p:spPr bwMode="auto">
            <a:xfrm>
              <a:off x="2651" y="2170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-</a:t>
              </a:r>
            </a:p>
          </p:txBody>
        </p:sp>
        <p:sp>
          <p:nvSpPr>
            <p:cNvPr id="3110" name="Text Box 35"/>
            <p:cNvSpPr txBox="1">
              <a:spLocks noChangeArrowheads="1"/>
            </p:cNvSpPr>
            <p:nvPr/>
          </p:nvSpPr>
          <p:spPr bwMode="auto">
            <a:xfrm>
              <a:off x="2659" y="1779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-</a:t>
              </a:r>
            </a:p>
          </p:txBody>
        </p:sp>
      </p:grpSp>
      <p:sp>
        <p:nvSpPr>
          <p:cNvPr id="3091" name="Text Box 36"/>
          <p:cNvSpPr txBox="1">
            <a:spLocks noChangeArrowheads="1"/>
          </p:cNvSpPr>
          <p:nvPr/>
        </p:nvSpPr>
        <p:spPr bwMode="auto">
          <a:xfrm>
            <a:off x="4513263" y="2660650"/>
            <a:ext cx="260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Shear Stress at the Bob</a:t>
            </a:r>
          </a:p>
        </p:txBody>
      </p:sp>
      <p:graphicFrame>
        <p:nvGraphicFramePr>
          <p:cNvPr id="3092" name="Object 37"/>
          <p:cNvGraphicFramePr>
            <a:graphicFrameLocks noChangeAspect="1"/>
          </p:cNvGraphicFramePr>
          <p:nvPr/>
        </p:nvGraphicFramePr>
        <p:xfrm>
          <a:off x="4843463" y="3128963"/>
          <a:ext cx="14224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15" imgW="736600" imgH="431800" progId="Equation.3">
                  <p:embed/>
                </p:oleObj>
              </mc:Choice>
              <mc:Fallback>
                <p:oleObj name="Equation" r:id="rId15" imgW="736600" imgH="431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3128963"/>
                        <a:ext cx="14224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Text Box 38"/>
          <p:cNvSpPr txBox="1">
            <a:spLocks noChangeArrowheads="1"/>
          </p:cNvSpPr>
          <p:nvPr/>
        </p:nvSpPr>
        <p:spPr bwMode="auto">
          <a:xfrm>
            <a:off x="571500" y="4173538"/>
            <a:ext cx="244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Shear Rate at the Bob</a:t>
            </a:r>
          </a:p>
        </p:txBody>
      </p:sp>
      <p:graphicFrame>
        <p:nvGraphicFramePr>
          <p:cNvPr id="3094" name="Object 40"/>
          <p:cNvGraphicFramePr>
            <a:graphicFrameLocks noChangeAspect="1"/>
          </p:cNvGraphicFramePr>
          <p:nvPr/>
        </p:nvGraphicFramePr>
        <p:xfrm>
          <a:off x="2105025" y="4737100"/>
          <a:ext cx="58134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17" imgW="3009900" imgH="469900" progId="Equation.3">
                  <p:embed/>
                </p:oleObj>
              </mc:Choice>
              <mc:Fallback>
                <p:oleObj name="Equation" r:id="rId17" imgW="3009900" imgH="46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4737100"/>
                        <a:ext cx="58134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5" name="Object 41"/>
          <p:cNvGraphicFramePr>
            <a:graphicFrameLocks noChangeAspect="1"/>
          </p:cNvGraphicFramePr>
          <p:nvPr/>
        </p:nvGraphicFramePr>
        <p:xfrm>
          <a:off x="4513263" y="5589588"/>
          <a:ext cx="9334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19" imgW="482391" imgH="431613" progId="Equation.3">
                  <p:embed/>
                </p:oleObj>
              </mc:Choice>
              <mc:Fallback>
                <p:oleObj name="Equation" r:id="rId19" imgW="482391" imgH="431613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5589588"/>
                        <a:ext cx="93345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E8996F-B3F5-48AD-9C85-A1D8BC75088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914400" y="304800"/>
            <a:ext cx="751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CONCENTRIC CYLINDERS – UNKNOWN RHEOLOGICAL EQUATION</a:t>
            </a:r>
          </a:p>
        </p:txBody>
      </p:sp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1179513" y="866775"/>
          <a:ext cx="58134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3009900" imgH="469900" progId="Equation.3">
                  <p:embed/>
                </p:oleObj>
              </mc:Choice>
              <mc:Fallback>
                <p:oleObj name="Equation" r:id="rId3" imgW="30099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866775"/>
                        <a:ext cx="58134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1309688" y="1920875"/>
          <a:ext cx="29432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1524000" imgH="228600" progId="Equation.3">
                  <p:embed/>
                </p:oleObj>
              </mc:Choice>
              <mc:Fallback>
                <p:oleObj name="Equation" r:id="rId5" imgW="1524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1920875"/>
                        <a:ext cx="29432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1463675" y="2522538"/>
          <a:ext cx="52736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7" imgW="2730500" imgH="431800" progId="Equation.3">
                  <p:embed/>
                </p:oleObj>
              </mc:Choice>
              <mc:Fallback>
                <p:oleObj name="Equation" r:id="rId7" imgW="27305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2522538"/>
                        <a:ext cx="52736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AutoShape 8"/>
          <p:cNvSpPr>
            <a:spLocks/>
          </p:cNvSpPr>
          <p:nvPr/>
        </p:nvSpPr>
        <p:spPr bwMode="auto">
          <a:xfrm rot="-5400000">
            <a:off x="4035425" y="2951163"/>
            <a:ext cx="88900" cy="946150"/>
          </a:xfrm>
          <a:prstGeom prst="leftBrace">
            <a:avLst>
              <a:gd name="adj1" fmla="val 886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103" name="Object 9"/>
          <p:cNvGraphicFramePr>
            <a:graphicFrameLocks noChangeAspect="1"/>
          </p:cNvGraphicFramePr>
          <p:nvPr/>
        </p:nvGraphicFramePr>
        <p:xfrm>
          <a:off x="3960813" y="3517900"/>
          <a:ext cx="3683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9" imgW="190335" imgH="164957" progId="Equation.3">
                  <p:embed/>
                </p:oleObj>
              </mc:Choice>
              <mc:Fallback>
                <p:oleObj name="Equation" r:id="rId9" imgW="190335" imgH="1649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3517900"/>
                        <a:ext cx="3683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Line 10"/>
          <p:cNvSpPr>
            <a:spLocks noChangeShapeType="1"/>
          </p:cNvSpPr>
          <p:nvPr/>
        </p:nvSpPr>
        <p:spPr bwMode="auto">
          <a:xfrm flipV="1">
            <a:off x="1776413" y="3743325"/>
            <a:ext cx="0" cy="25082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>
            <a:off x="1662113" y="6118225"/>
            <a:ext cx="3379787" cy="1111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2"/>
          <p:cNvSpPr>
            <a:spLocks/>
          </p:cNvSpPr>
          <p:nvPr/>
        </p:nvSpPr>
        <p:spPr bwMode="auto">
          <a:xfrm>
            <a:off x="1849438" y="4051300"/>
            <a:ext cx="2584450" cy="1935163"/>
          </a:xfrm>
          <a:custGeom>
            <a:avLst/>
            <a:gdLst>
              <a:gd name="T0" fmla="*/ 0 w 1628"/>
              <a:gd name="T1" fmla="*/ 2147483646 h 1219"/>
              <a:gd name="T2" fmla="*/ 2147483646 w 1628"/>
              <a:gd name="T3" fmla="*/ 2147483646 h 1219"/>
              <a:gd name="T4" fmla="*/ 2147483646 w 1628"/>
              <a:gd name="T5" fmla="*/ 2147483646 h 1219"/>
              <a:gd name="T6" fmla="*/ 2147483646 w 1628"/>
              <a:gd name="T7" fmla="*/ 2147483646 h 1219"/>
              <a:gd name="T8" fmla="*/ 2147483646 w 1628"/>
              <a:gd name="T9" fmla="*/ 2147483646 h 1219"/>
              <a:gd name="T10" fmla="*/ 2147483646 w 1628"/>
              <a:gd name="T11" fmla="*/ 2147483646 h 1219"/>
              <a:gd name="T12" fmla="*/ 2147483646 w 1628"/>
              <a:gd name="T13" fmla="*/ 2147483646 h 1219"/>
              <a:gd name="T14" fmla="*/ 2147483646 w 1628"/>
              <a:gd name="T15" fmla="*/ 2147483646 h 1219"/>
              <a:gd name="T16" fmla="*/ 2147483646 w 1628"/>
              <a:gd name="T17" fmla="*/ 0 h 12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28" h="1219">
                <a:moveTo>
                  <a:pt x="0" y="1219"/>
                </a:moveTo>
                <a:lnTo>
                  <a:pt x="47" y="1038"/>
                </a:lnTo>
                <a:lnTo>
                  <a:pt x="128" y="850"/>
                </a:lnTo>
                <a:lnTo>
                  <a:pt x="268" y="656"/>
                </a:lnTo>
                <a:lnTo>
                  <a:pt x="416" y="516"/>
                </a:lnTo>
                <a:lnTo>
                  <a:pt x="710" y="335"/>
                </a:lnTo>
                <a:lnTo>
                  <a:pt x="1018" y="187"/>
                </a:lnTo>
                <a:lnTo>
                  <a:pt x="1320" y="87"/>
                </a:lnTo>
                <a:lnTo>
                  <a:pt x="162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07" name="Object 13"/>
          <p:cNvGraphicFramePr>
            <a:graphicFrameLocks noChangeAspect="1"/>
          </p:cNvGraphicFramePr>
          <p:nvPr/>
        </p:nvGraphicFramePr>
        <p:xfrm>
          <a:off x="1074738" y="3851275"/>
          <a:ext cx="5889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11" imgW="304536" imgH="203024" progId="Equation.3">
                  <p:embed/>
                </p:oleObj>
              </mc:Choice>
              <mc:Fallback>
                <p:oleObj name="Equation" r:id="rId11" imgW="304536" imgH="2030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851275"/>
                        <a:ext cx="5889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4"/>
          <p:cNvGraphicFramePr>
            <a:graphicFrameLocks noChangeAspect="1"/>
          </p:cNvGraphicFramePr>
          <p:nvPr/>
        </p:nvGraphicFramePr>
        <p:xfrm>
          <a:off x="5154613" y="5780088"/>
          <a:ext cx="19875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13" imgW="1028254" imgH="431613" progId="Equation.3">
                  <p:embed/>
                </p:oleObj>
              </mc:Choice>
              <mc:Fallback>
                <p:oleObj name="Equation" r:id="rId13" imgW="1028254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5780088"/>
                        <a:ext cx="198755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Line 15"/>
          <p:cNvSpPr>
            <a:spLocks noChangeShapeType="1"/>
          </p:cNvSpPr>
          <p:nvPr/>
        </p:nvSpPr>
        <p:spPr bwMode="auto">
          <a:xfrm flipV="1">
            <a:off x="2127250" y="4338638"/>
            <a:ext cx="1041400" cy="839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Line 16"/>
          <p:cNvSpPr>
            <a:spLocks noChangeShapeType="1"/>
          </p:cNvSpPr>
          <p:nvPr/>
        </p:nvSpPr>
        <p:spPr bwMode="auto">
          <a:xfrm>
            <a:off x="2381250" y="49863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7"/>
          <p:cNvSpPr>
            <a:spLocks/>
          </p:cNvSpPr>
          <p:nvPr/>
        </p:nvSpPr>
        <p:spPr bwMode="auto">
          <a:xfrm>
            <a:off x="2870200" y="4551363"/>
            <a:ext cx="227013" cy="425450"/>
          </a:xfrm>
          <a:custGeom>
            <a:avLst/>
            <a:gdLst>
              <a:gd name="T0" fmla="*/ 0 w 143"/>
              <a:gd name="T1" fmla="*/ 0 h 268"/>
              <a:gd name="T2" fmla="*/ 2147483646 w 143"/>
              <a:gd name="T3" fmla="*/ 2147483646 h 268"/>
              <a:gd name="T4" fmla="*/ 2147483646 w 143"/>
              <a:gd name="T5" fmla="*/ 2147483646 h 268"/>
              <a:gd name="T6" fmla="*/ 2147483646 w 143"/>
              <a:gd name="T7" fmla="*/ 2147483646 h 2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" h="268">
                <a:moveTo>
                  <a:pt x="0" y="0"/>
                </a:moveTo>
                <a:cubicBezTo>
                  <a:pt x="29" y="11"/>
                  <a:pt x="59" y="23"/>
                  <a:pt x="81" y="53"/>
                </a:cubicBezTo>
                <a:cubicBezTo>
                  <a:pt x="103" y="83"/>
                  <a:pt x="125" y="144"/>
                  <a:pt x="134" y="180"/>
                </a:cubicBezTo>
                <a:cubicBezTo>
                  <a:pt x="143" y="216"/>
                  <a:pt x="138" y="242"/>
                  <a:pt x="134" y="2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12" name="Object 18"/>
          <p:cNvGraphicFramePr>
            <a:graphicFrameLocks noChangeAspect="1"/>
          </p:cNvGraphicFramePr>
          <p:nvPr/>
        </p:nvGraphicFramePr>
        <p:xfrm>
          <a:off x="3251200" y="4300538"/>
          <a:ext cx="144621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15" imgW="748975" imgH="431613" progId="Equation.3">
                  <p:embed/>
                </p:oleObj>
              </mc:Choice>
              <mc:Fallback>
                <p:oleObj name="Equation" r:id="rId15" imgW="748975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4300538"/>
                        <a:ext cx="1446213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3" name="Object 19"/>
          <p:cNvGraphicFramePr>
            <a:graphicFrameLocks noChangeAspect="1"/>
          </p:cNvGraphicFramePr>
          <p:nvPr/>
        </p:nvGraphicFramePr>
        <p:xfrm>
          <a:off x="5729288" y="3509963"/>
          <a:ext cx="283368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17" imgW="1320227" imgH="393529" progId="Equation.3">
                  <p:embed/>
                </p:oleObj>
              </mc:Choice>
              <mc:Fallback>
                <p:oleObj name="Equation" r:id="rId17" imgW="1320227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3509963"/>
                        <a:ext cx="283368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20"/>
          <p:cNvGraphicFramePr>
            <a:graphicFrameLocks noChangeAspect="1"/>
          </p:cNvGraphicFramePr>
          <p:nvPr/>
        </p:nvGraphicFramePr>
        <p:xfrm>
          <a:off x="5683250" y="4432300"/>
          <a:ext cx="29432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19" imgW="1524000" imgH="228600" progId="Equation.3">
                  <p:embed/>
                </p:oleObj>
              </mc:Choice>
              <mc:Fallback>
                <p:oleObj name="Equation" r:id="rId19" imgW="15240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4432300"/>
                        <a:ext cx="29432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5" name="Rectangle 21"/>
          <p:cNvSpPr>
            <a:spLocks noChangeArrowheads="1"/>
          </p:cNvSpPr>
          <p:nvPr/>
        </p:nvSpPr>
        <p:spPr bwMode="auto">
          <a:xfrm>
            <a:off x="5454650" y="3467100"/>
            <a:ext cx="3243263" cy="159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16" name="Text Box 22"/>
          <p:cNvSpPr txBox="1">
            <a:spLocks noChangeArrowheads="1"/>
          </p:cNvSpPr>
          <p:nvPr/>
        </p:nvSpPr>
        <p:spPr bwMode="auto">
          <a:xfrm>
            <a:off x="5734050" y="31337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Abbreviated Equation</a:t>
            </a:r>
          </a:p>
        </p:txBody>
      </p:sp>
      <p:sp>
        <p:nvSpPr>
          <p:cNvPr id="411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DC250A-D4BC-4471-BEE0-96048F7BB94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3"/>
          <p:cNvGrpSpPr>
            <a:grpSpLocks/>
          </p:cNvGrpSpPr>
          <p:nvPr/>
        </p:nvGrpSpPr>
        <p:grpSpPr bwMode="auto">
          <a:xfrm>
            <a:off x="458788" y="1031875"/>
            <a:ext cx="3467100" cy="2008188"/>
            <a:chOff x="677" y="2358"/>
            <a:chExt cx="2499" cy="1580"/>
          </a:xfrm>
        </p:grpSpPr>
        <p:sp>
          <p:nvSpPr>
            <p:cNvPr id="5145" name="Line 4"/>
            <p:cNvSpPr>
              <a:spLocks noChangeShapeType="1"/>
            </p:cNvSpPr>
            <p:nvPr/>
          </p:nvSpPr>
          <p:spPr bwMode="auto">
            <a:xfrm flipV="1">
              <a:off x="1119" y="2358"/>
              <a:ext cx="0" cy="15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5"/>
            <p:cNvSpPr>
              <a:spLocks noChangeShapeType="1"/>
            </p:cNvSpPr>
            <p:nvPr/>
          </p:nvSpPr>
          <p:spPr bwMode="auto">
            <a:xfrm>
              <a:off x="1047" y="3854"/>
              <a:ext cx="2129" cy="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6"/>
            <p:cNvSpPr>
              <a:spLocks/>
            </p:cNvSpPr>
            <p:nvPr/>
          </p:nvSpPr>
          <p:spPr bwMode="auto">
            <a:xfrm>
              <a:off x="1165" y="2552"/>
              <a:ext cx="1628" cy="1219"/>
            </a:xfrm>
            <a:custGeom>
              <a:avLst/>
              <a:gdLst>
                <a:gd name="T0" fmla="*/ 0 w 1628"/>
                <a:gd name="T1" fmla="*/ 1219 h 1219"/>
                <a:gd name="T2" fmla="*/ 47 w 1628"/>
                <a:gd name="T3" fmla="*/ 1038 h 1219"/>
                <a:gd name="T4" fmla="*/ 128 w 1628"/>
                <a:gd name="T5" fmla="*/ 850 h 1219"/>
                <a:gd name="T6" fmla="*/ 268 w 1628"/>
                <a:gd name="T7" fmla="*/ 656 h 1219"/>
                <a:gd name="T8" fmla="*/ 416 w 1628"/>
                <a:gd name="T9" fmla="*/ 516 h 1219"/>
                <a:gd name="T10" fmla="*/ 710 w 1628"/>
                <a:gd name="T11" fmla="*/ 335 h 1219"/>
                <a:gd name="T12" fmla="*/ 1018 w 1628"/>
                <a:gd name="T13" fmla="*/ 187 h 1219"/>
                <a:gd name="T14" fmla="*/ 1320 w 1628"/>
                <a:gd name="T15" fmla="*/ 87 h 1219"/>
                <a:gd name="T16" fmla="*/ 1628 w 1628"/>
                <a:gd name="T17" fmla="*/ 0 h 12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8" h="1219">
                  <a:moveTo>
                    <a:pt x="0" y="1219"/>
                  </a:moveTo>
                  <a:lnTo>
                    <a:pt x="47" y="1038"/>
                  </a:lnTo>
                  <a:lnTo>
                    <a:pt x="128" y="850"/>
                  </a:lnTo>
                  <a:lnTo>
                    <a:pt x="268" y="656"/>
                  </a:lnTo>
                  <a:lnTo>
                    <a:pt x="416" y="516"/>
                  </a:lnTo>
                  <a:lnTo>
                    <a:pt x="710" y="335"/>
                  </a:lnTo>
                  <a:lnTo>
                    <a:pt x="1018" y="187"/>
                  </a:lnTo>
                  <a:lnTo>
                    <a:pt x="1320" y="87"/>
                  </a:lnTo>
                  <a:lnTo>
                    <a:pt x="16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148" name="Object 7"/>
            <p:cNvGraphicFramePr>
              <a:graphicFrameLocks noChangeAspect="1"/>
            </p:cNvGraphicFramePr>
            <p:nvPr/>
          </p:nvGraphicFramePr>
          <p:xfrm>
            <a:off x="677" y="2426"/>
            <a:ext cx="37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name="Equation" r:id="rId3" imgW="304536" imgH="203024" progId="Equation.3">
                    <p:embed/>
                  </p:oleObj>
                </mc:Choice>
                <mc:Fallback>
                  <p:oleObj name="Equation" r:id="rId3" imgW="304536" imgH="20302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" y="2426"/>
                          <a:ext cx="37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9" name="Line 8"/>
            <p:cNvSpPr>
              <a:spLocks noChangeShapeType="1"/>
            </p:cNvSpPr>
            <p:nvPr/>
          </p:nvSpPr>
          <p:spPr bwMode="auto">
            <a:xfrm flipV="1">
              <a:off x="1340" y="2733"/>
              <a:ext cx="656" cy="5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9"/>
            <p:cNvSpPr>
              <a:spLocks noChangeShapeType="1"/>
            </p:cNvSpPr>
            <p:nvPr/>
          </p:nvSpPr>
          <p:spPr bwMode="auto">
            <a:xfrm>
              <a:off x="1500" y="3141"/>
              <a:ext cx="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10"/>
            <p:cNvSpPr>
              <a:spLocks/>
            </p:cNvSpPr>
            <p:nvPr/>
          </p:nvSpPr>
          <p:spPr bwMode="auto">
            <a:xfrm>
              <a:off x="1808" y="2867"/>
              <a:ext cx="143" cy="268"/>
            </a:xfrm>
            <a:custGeom>
              <a:avLst/>
              <a:gdLst>
                <a:gd name="T0" fmla="*/ 0 w 143"/>
                <a:gd name="T1" fmla="*/ 0 h 268"/>
                <a:gd name="T2" fmla="*/ 81 w 143"/>
                <a:gd name="T3" fmla="*/ 53 h 268"/>
                <a:gd name="T4" fmla="*/ 134 w 143"/>
                <a:gd name="T5" fmla="*/ 180 h 268"/>
                <a:gd name="T6" fmla="*/ 134 w 143"/>
                <a:gd name="T7" fmla="*/ 268 h 2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3" h="268">
                  <a:moveTo>
                    <a:pt x="0" y="0"/>
                  </a:moveTo>
                  <a:cubicBezTo>
                    <a:pt x="29" y="11"/>
                    <a:pt x="59" y="23"/>
                    <a:pt x="81" y="53"/>
                  </a:cubicBezTo>
                  <a:cubicBezTo>
                    <a:pt x="103" y="83"/>
                    <a:pt x="125" y="144"/>
                    <a:pt x="134" y="180"/>
                  </a:cubicBezTo>
                  <a:cubicBezTo>
                    <a:pt x="143" y="216"/>
                    <a:pt x="138" y="242"/>
                    <a:pt x="134" y="2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152" name="Object 11"/>
            <p:cNvGraphicFramePr>
              <a:graphicFrameLocks noChangeAspect="1"/>
            </p:cNvGraphicFramePr>
            <p:nvPr/>
          </p:nvGraphicFramePr>
          <p:xfrm>
            <a:off x="2048" y="2709"/>
            <a:ext cx="911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Equation" r:id="rId5" imgW="748975" imgH="431613" progId="Equation.3">
                    <p:embed/>
                  </p:oleObj>
                </mc:Choice>
                <mc:Fallback>
                  <p:oleObj name="Equation" r:id="rId5" imgW="748975" imgH="4316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2709"/>
                          <a:ext cx="911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3" name="Text Box 12"/>
          <p:cNvSpPr txBox="1">
            <a:spLocks noChangeArrowheads="1"/>
          </p:cNvSpPr>
          <p:nvPr/>
        </p:nvSpPr>
        <p:spPr bwMode="auto">
          <a:xfrm>
            <a:off x="914400" y="304800"/>
            <a:ext cx="751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CONCENTRIC CYLINDERS – UNKNOWN RHEOLOGICAL EQUATION</a:t>
            </a:r>
          </a:p>
        </p:txBody>
      </p:sp>
      <p:sp>
        <p:nvSpPr>
          <p:cNvPr id="5124" name="Line 14"/>
          <p:cNvSpPr>
            <a:spLocks noChangeShapeType="1"/>
          </p:cNvSpPr>
          <p:nvPr/>
        </p:nvSpPr>
        <p:spPr bwMode="auto">
          <a:xfrm>
            <a:off x="3933825" y="2073275"/>
            <a:ext cx="1392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3735388" y="1719263"/>
            <a:ext cx="1873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For a power law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fluid</a:t>
            </a:r>
          </a:p>
        </p:txBody>
      </p:sp>
      <p:sp>
        <p:nvSpPr>
          <p:cNvPr id="5126" name="Line 17"/>
          <p:cNvSpPr>
            <a:spLocks noChangeShapeType="1"/>
          </p:cNvSpPr>
          <p:nvPr/>
        </p:nvSpPr>
        <p:spPr bwMode="auto">
          <a:xfrm flipV="1">
            <a:off x="5864225" y="1098550"/>
            <a:ext cx="0" cy="20081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18"/>
          <p:cNvSpPr>
            <a:spLocks noChangeShapeType="1"/>
          </p:cNvSpPr>
          <p:nvPr/>
        </p:nvSpPr>
        <p:spPr bwMode="auto">
          <a:xfrm>
            <a:off x="5764213" y="3000375"/>
            <a:ext cx="2954337" cy="79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28" name="Object 20"/>
          <p:cNvGraphicFramePr>
            <a:graphicFrameLocks noChangeAspect="1"/>
          </p:cNvGraphicFramePr>
          <p:nvPr/>
        </p:nvGraphicFramePr>
        <p:xfrm>
          <a:off x="5251450" y="1184275"/>
          <a:ext cx="5143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7" imgW="304536" imgH="203024" progId="Equation.3">
                  <p:embed/>
                </p:oleObj>
              </mc:Choice>
              <mc:Fallback>
                <p:oleObj name="Equation" r:id="rId7" imgW="304536" imgH="20302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1184275"/>
                        <a:ext cx="5143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Line 22"/>
          <p:cNvSpPr>
            <a:spLocks noChangeShapeType="1"/>
          </p:cNvSpPr>
          <p:nvPr/>
        </p:nvSpPr>
        <p:spPr bwMode="auto">
          <a:xfrm>
            <a:off x="6616700" y="2265363"/>
            <a:ext cx="744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Freeform 23"/>
          <p:cNvSpPr>
            <a:spLocks/>
          </p:cNvSpPr>
          <p:nvPr/>
        </p:nvSpPr>
        <p:spPr bwMode="auto">
          <a:xfrm>
            <a:off x="6851650" y="1970088"/>
            <a:ext cx="198438" cy="339725"/>
          </a:xfrm>
          <a:custGeom>
            <a:avLst/>
            <a:gdLst>
              <a:gd name="T0" fmla="*/ 0 w 143"/>
              <a:gd name="T1" fmla="*/ 0 h 268"/>
              <a:gd name="T2" fmla="*/ 2147483646 w 143"/>
              <a:gd name="T3" fmla="*/ 2147483646 h 268"/>
              <a:gd name="T4" fmla="*/ 2147483646 w 143"/>
              <a:gd name="T5" fmla="*/ 2147483646 h 268"/>
              <a:gd name="T6" fmla="*/ 2147483646 w 143"/>
              <a:gd name="T7" fmla="*/ 2147483646 h 2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" h="268">
                <a:moveTo>
                  <a:pt x="0" y="0"/>
                </a:moveTo>
                <a:cubicBezTo>
                  <a:pt x="29" y="11"/>
                  <a:pt x="59" y="23"/>
                  <a:pt x="81" y="53"/>
                </a:cubicBezTo>
                <a:cubicBezTo>
                  <a:pt x="103" y="83"/>
                  <a:pt x="125" y="144"/>
                  <a:pt x="134" y="180"/>
                </a:cubicBezTo>
                <a:cubicBezTo>
                  <a:pt x="143" y="216"/>
                  <a:pt x="138" y="242"/>
                  <a:pt x="134" y="2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31" name="Object 24"/>
          <p:cNvGraphicFramePr>
            <a:graphicFrameLocks noChangeAspect="1"/>
          </p:cNvGraphicFramePr>
          <p:nvPr/>
        </p:nvGraphicFramePr>
        <p:xfrm>
          <a:off x="7004050" y="1639888"/>
          <a:ext cx="17129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8" imgW="1016000" imgH="431800" progId="Equation.3">
                  <p:embed/>
                </p:oleObj>
              </mc:Choice>
              <mc:Fallback>
                <p:oleObj name="Equation" r:id="rId8" imgW="1016000" imgH="431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1639888"/>
                        <a:ext cx="171291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Line 25"/>
          <p:cNvSpPr>
            <a:spLocks noChangeShapeType="1"/>
          </p:cNvSpPr>
          <p:nvPr/>
        </p:nvSpPr>
        <p:spPr bwMode="auto">
          <a:xfrm flipV="1">
            <a:off x="5794375" y="1000125"/>
            <a:ext cx="2052638" cy="205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33" name="Object 26"/>
          <p:cNvGraphicFramePr>
            <a:graphicFrameLocks noChangeAspect="1"/>
          </p:cNvGraphicFramePr>
          <p:nvPr/>
        </p:nvGraphicFramePr>
        <p:xfrm>
          <a:off x="2879725" y="3021013"/>
          <a:ext cx="16700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10" imgW="1028254" imgH="431613" progId="Equation.3">
                  <p:embed/>
                </p:oleObj>
              </mc:Choice>
              <mc:Fallback>
                <p:oleObj name="Equation" r:id="rId10" imgW="1028254" imgH="43161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3021013"/>
                        <a:ext cx="167005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27"/>
          <p:cNvGraphicFramePr>
            <a:graphicFrameLocks noChangeAspect="1"/>
          </p:cNvGraphicFramePr>
          <p:nvPr/>
        </p:nvGraphicFramePr>
        <p:xfrm>
          <a:off x="7143750" y="3057525"/>
          <a:ext cx="16700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12" imgW="1028254" imgH="431613" progId="Equation.3">
                  <p:embed/>
                </p:oleObj>
              </mc:Choice>
              <mc:Fallback>
                <p:oleObj name="Equation" r:id="rId12" imgW="1028254" imgH="4316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3057525"/>
                        <a:ext cx="167005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28"/>
          <p:cNvGraphicFramePr>
            <a:graphicFrameLocks noChangeAspect="1"/>
          </p:cNvGraphicFramePr>
          <p:nvPr/>
        </p:nvGraphicFramePr>
        <p:xfrm>
          <a:off x="549275" y="4594225"/>
          <a:ext cx="283368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13" imgW="1320480" imgH="393480" progId="Equation.DSMT4">
                  <p:embed/>
                </p:oleObj>
              </mc:Choice>
              <mc:Fallback>
                <p:oleObj name="Equation" r:id="rId13" imgW="1320480" imgH="3934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4594225"/>
                        <a:ext cx="2833688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29"/>
          <p:cNvGraphicFramePr>
            <a:graphicFrameLocks noChangeAspect="1"/>
          </p:cNvGraphicFramePr>
          <p:nvPr/>
        </p:nvGraphicFramePr>
        <p:xfrm>
          <a:off x="493713" y="5445125"/>
          <a:ext cx="29432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15" imgW="1524000" imgH="228600" progId="Equation.3">
                  <p:embed/>
                </p:oleObj>
              </mc:Choice>
              <mc:Fallback>
                <p:oleObj name="Equation" r:id="rId15" imgW="15240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5445125"/>
                        <a:ext cx="29432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Rectangle 30"/>
          <p:cNvSpPr>
            <a:spLocks noChangeArrowheads="1"/>
          </p:cNvSpPr>
          <p:nvPr/>
        </p:nvSpPr>
        <p:spPr bwMode="auto">
          <a:xfrm>
            <a:off x="371475" y="4508500"/>
            <a:ext cx="3073400" cy="149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38" name="Text Box 31"/>
          <p:cNvSpPr txBox="1">
            <a:spLocks noChangeArrowheads="1"/>
          </p:cNvSpPr>
          <p:nvPr/>
        </p:nvSpPr>
        <p:spPr bwMode="auto">
          <a:xfrm>
            <a:off x="565150" y="3771900"/>
            <a:ext cx="276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Abbreviated Equation for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any fluid</a:t>
            </a:r>
          </a:p>
        </p:txBody>
      </p:sp>
      <p:graphicFrame>
        <p:nvGraphicFramePr>
          <p:cNvPr id="5139" name="Object 32"/>
          <p:cNvGraphicFramePr>
            <a:graphicFrameLocks noChangeAspect="1"/>
          </p:cNvGraphicFramePr>
          <p:nvPr/>
        </p:nvGraphicFramePr>
        <p:xfrm>
          <a:off x="5002213" y="4519613"/>
          <a:ext cx="269716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17" imgW="1257300" imgH="457200" progId="Equation.3">
                  <p:embed/>
                </p:oleObj>
              </mc:Choice>
              <mc:Fallback>
                <p:oleObj name="Equation" r:id="rId17" imgW="12573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4519613"/>
                        <a:ext cx="2697162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Text Box 33"/>
          <p:cNvSpPr txBox="1">
            <a:spLocks noChangeArrowheads="1"/>
          </p:cNvSpPr>
          <p:nvPr/>
        </p:nvSpPr>
        <p:spPr bwMode="auto">
          <a:xfrm>
            <a:off x="5160963" y="3765550"/>
            <a:ext cx="211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Exact Equation for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Power-law fluid</a:t>
            </a:r>
          </a:p>
        </p:txBody>
      </p:sp>
      <p:sp>
        <p:nvSpPr>
          <p:cNvPr id="5141" name="Rectangle 34"/>
          <p:cNvSpPr>
            <a:spLocks noChangeArrowheads="1"/>
          </p:cNvSpPr>
          <p:nvPr/>
        </p:nvSpPr>
        <p:spPr bwMode="auto">
          <a:xfrm>
            <a:off x="4860925" y="4479925"/>
            <a:ext cx="3125788" cy="100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5142" name="Object 36"/>
          <p:cNvGraphicFramePr>
            <a:graphicFrameLocks noChangeAspect="1"/>
          </p:cNvGraphicFramePr>
          <p:nvPr/>
        </p:nvGraphicFramePr>
        <p:xfrm>
          <a:off x="4089400" y="5619750"/>
          <a:ext cx="14462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9" imgW="876300" imgH="431800" progId="Equation.3">
                  <p:embed/>
                </p:oleObj>
              </mc:Choice>
              <mc:Fallback>
                <p:oleObj name="Equation" r:id="rId19" imgW="876300" imgH="4318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5619750"/>
                        <a:ext cx="144621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Text Box 37"/>
          <p:cNvSpPr txBox="1">
            <a:spLocks noChangeArrowheads="1"/>
          </p:cNvSpPr>
          <p:nvPr/>
        </p:nvSpPr>
        <p:spPr bwMode="auto">
          <a:xfrm>
            <a:off x="3733800" y="5759450"/>
            <a:ext cx="5300663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If                         the error in using the abbreviated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equation is less than 1%</a:t>
            </a:r>
          </a:p>
        </p:txBody>
      </p:sp>
      <p:sp>
        <p:nvSpPr>
          <p:cNvPr id="51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1D3A08-363C-45A1-AF75-2489A49105C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6"/>
          <p:cNvGrpSpPr>
            <a:grpSpLocks/>
          </p:cNvGrpSpPr>
          <p:nvPr/>
        </p:nvGrpSpPr>
        <p:grpSpPr bwMode="auto">
          <a:xfrm>
            <a:off x="1725613" y="257175"/>
            <a:ext cx="4629150" cy="896938"/>
            <a:chOff x="1087" y="162"/>
            <a:chExt cx="2916" cy="565"/>
          </a:xfrm>
        </p:grpSpPr>
        <p:sp>
          <p:nvSpPr>
            <p:cNvPr id="6156" name="Text Box 4"/>
            <p:cNvSpPr txBox="1">
              <a:spLocks noChangeArrowheads="1"/>
            </p:cNvSpPr>
            <p:nvPr/>
          </p:nvSpPr>
          <p:spPr bwMode="auto">
            <a:xfrm>
              <a:off x="1087" y="242"/>
              <a:ext cx="2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What happens if                ? </a:t>
              </a:r>
            </a:p>
          </p:txBody>
        </p:sp>
        <p:graphicFrame>
          <p:nvGraphicFramePr>
            <p:cNvPr id="6157" name="Object 5"/>
            <p:cNvGraphicFramePr>
              <a:graphicFrameLocks noChangeAspect="1"/>
            </p:cNvGraphicFramePr>
            <p:nvPr/>
          </p:nvGraphicFramePr>
          <p:xfrm>
            <a:off x="2840" y="162"/>
            <a:ext cx="864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Equation" r:id="rId3" imgW="660113" imgH="431613" progId="Equation.3">
                    <p:embed/>
                  </p:oleObj>
                </mc:Choice>
                <mc:Fallback>
                  <p:oleObj name="Equation" r:id="rId3" imgW="660113" imgH="43161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162"/>
                          <a:ext cx="864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715963" y="979488"/>
            <a:ext cx="45339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Let’s assume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/>
              <a:t> Power law fluid with n=0.5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/>
              <a:t> R</a:t>
            </a:r>
            <a:r>
              <a:rPr lang="en-US" altLang="en-US" sz="2800" baseline="-25000"/>
              <a:t>c</a:t>
            </a:r>
            <a:r>
              <a:rPr lang="en-US" altLang="en-US" sz="2800"/>
              <a:t>=2cm    R</a:t>
            </a:r>
            <a:r>
              <a:rPr lang="en-US" altLang="en-US" sz="2800" baseline="-25000"/>
              <a:t>b</a:t>
            </a:r>
            <a:r>
              <a:rPr lang="en-US" altLang="en-US" sz="2800"/>
              <a:t>=1cm    </a:t>
            </a:r>
          </a:p>
        </p:txBody>
      </p:sp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4267200" y="1882775"/>
          <a:ext cx="23304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965200" imgH="203200" progId="Equation.3">
                  <p:embed/>
                </p:oleObj>
              </mc:Choice>
              <mc:Fallback>
                <p:oleObj name="Equation" r:id="rId5" imgW="9652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882775"/>
                        <a:ext cx="23304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9"/>
          <p:cNvGraphicFramePr>
            <a:graphicFrameLocks noChangeAspect="1"/>
          </p:cNvGraphicFramePr>
          <p:nvPr/>
        </p:nvGraphicFramePr>
        <p:xfrm>
          <a:off x="2143125" y="2606675"/>
          <a:ext cx="32893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7" imgW="1841500" imgH="431800" progId="Equation.3">
                  <p:embed/>
                </p:oleObj>
              </mc:Choice>
              <mc:Fallback>
                <p:oleObj name="Equation" r:id="rId7" imgW="18415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606675"/>
                        <a:ext cx="32893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747713" y="3338513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u="sng"/>
              <a:t>Abbreviated Equation</a:t>
            </a:r>
            <a:r>
              <a:rPr lang="en-US" altLang="en-US" sz="2800"/>
              <a:t> </a:t>
            </a:r>
          </a:p>
        </p:txBody>
      </p:sp>
      <p:graphicFrame>
        <p:nvGraphicFramePr>
          <p:cNvPr id="6151" name="Object 11"/>
          <p:cNvGraphicFramePr>
            <a:graphicFrameLocks noChangeAspect="1"/>
          </p:cNvGraphicFramePr>
          <p:nvPr/>
        </p:nvGraphicFramePr>
        <p:xfrm>
          <a:off x="808038" y="4010025"/>
          <a:ext cx="35194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9" imgW="2476500" imgH="863600" progId="Equation.3">
                  <p:embed/>
                </p:oleObj>
              </mc:Choice>
              <mc:Fallback>
                <p:oleObj name="Equation" r:id="rId9" imgW="2476500" imgH="863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4010025"/>
                        <a:ext cx="3519487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5365750" y="3319463"/>
            <a:ext cx="2333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u="sng"/>
              <a:t>Exact Equation</a:t>
            </a:r>
            <a:r>
              <a:rPr lang="en-US" altLang="en-US" sz="2800"/>
              <a:t> </a:t>
            </a:r>
          </a:p>
        </p:txBody>
      </p:sp>
      <p:graphicFrame>
        <p:nvGraphicFramePr>
          <p:cNvPr id="6153" name="Object 13"/>
          <p:cNvGraphicFramePr>
            <a:graphicFrameLocks noChangeAspect="1"/>
          </p:cNvGraphicFramePr>
          <p:nvPr/>
        </p:nvGraphicFramePr>
        <p:xfrm>
          <a:off x="4651375" y="3924300"/>
          <a:ext cx="430847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11" imgW="2819400" imgH="901700" progId="Equation.3">
                  <p:embed/>
                </p:oleObj>
              </mc:Choice>
              <mc:Fallback>
                <p:oleObj name="Equation" r:id="rId11" imgW="2819400" imgH="901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3924300"/>
                        <a:ext cx="4308475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4"/>
          <p:cNvSpPr txBox="1">
            <a:spLocks noChangeArrowheads="1"/>
          </p:cNvSpPr>
          <p:nvPr/>
        </p:nvSpPr>
        <p:spPr bwMode="auto">
          <a:xfrm>
            <a:off x="1460500" y="5540375"/>
            <a:ext cx="2093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Error = 20%</a:t>
            </a:r>
          </a:p>
        </p:txBody>
      </p:sp>
      <p:sp>
        <p:nvSpPr>
          <p:cNvPr id="615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518590-8322-4689-A8C9-5536D42DEA5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811213" y="277813"/>
            <a:ext cx="6003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For a Brookfield with a Small Spindle</a:t>
            </a:r>
          </a:p>
        </p:txBody>
      </p:sp>
      <p:sp>
        <p:nvSpPr>
          <p:cNvPr id="7171" name="Freeform 6"/>
          <p:cNvSpPr>
            <a:spLocks/>
          </p:cNvSpPr>
          <p:nvPr/>
        </p:nvSpPr>
        <p:spPr bwMode="auto">
          <a:xfrm>
            <a:off x="2754313" y="1468438"/>
            <a:ext cx="3084512" cy="2146300"/>
          </a:xfrm>
          <a:custGeom>
            <a:avLst/>
            <a:gdLst>
              <a:gd name="T0" fmla="*/ 0 w 1943"/>
              <a:gd name="T1" fmla="*/ 0 h 1352"/>
              <a:gd name="T2" fmla="*/ 0 w 1943"/>
              <a:gd name="T3" fmla="*/ 2147483646 h 1352"/>
              <a:gd name="T4" fmla="*/ 2147483646 w 1943"/>
              <a:gd name="T5" fmla="*/ 2147483646 h 1352"/>
              <a:gd name="T6" fmla="*/ 2147483646 w 1943"/>
              <a:gd name="T7" fmla="*/ 2147483646 h 13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3" h="1352">
                <a:moveTo>
                  <a:pt x="0" y="0"/>
                </a:moveTo>
                <a:lnTo>
                  <a:pt x="0" y="1352"/>
                </a:lnTo>
                <a:lnTo>
                  <a:pt x="1943" y="1352"/>
                </a:lnTo>
                <a:lnTo>
                  <a:pt x="1943" y="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4029075" y="1616075"/>
            <a:ext cx="542925" cy="189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73" name="Line 8"/>
          <p:cNvSpPr>
            <a:spLocks noChangeShapeType="1"/>
          </p:cNvSpPr>
          <p:nvPr/>
        </p:nvSpPr>
        <p:spPr bwMode="auto">
          <a:xfrm>
            <a:off x="4295775" y="10636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9"/>
          <p:cNvSpPr>
            <a:spLocks noChangeShapeType="1"/>
          </p:cNvSpPr>
          <p:nvPr/>
        </p:nvSpPr>
        <p:spPr bwMode="auto">
          <a:xfrm>
            <a:off x="4295775" y="2498725"/>
            <a:ext cx="296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10"/>
          <p:cNvSpPr>
            <a:spLocks noChangeShapeType="1"/>
          </p:cNvSpPr>
          <p:nvPr/>
        </p:nvSpPr>
        <p:spPr bwMode="auto">
          <a:xfrm>
            <a:off x="4295775" y="2913063"/>
            <a:ext cx="1541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4298950" y="2092325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-25000"/>
              <a:t>b</a:t>
            </a:r>
            <a:endParaRPr lang="en-US" altLang="en-US" sz="1800"/>
          </a:p>
        </p:txBody>
      </p:sp>
      <p:sp>
        <p:nvSpPr>
          <p:cNvPr id="7177" name="Line 13"/>
          <p:cNvSpPr>
            <a:spLocks noChangeShapeType="1"/>
          </p:cNvSpPr>
          <p:nvPr/>
        </p:nvSpPr>
        <p:spPr bwMode="auto">
          <a:xfrm>
            <a:off x="4295775" y="1616075"/>
            <a:ext cx="0" cy="19240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Text Box 14"/>
          <p:cNvSpPr txBox="1">
            <a:spLocks noChangeArrowheads="1"/>
          </p:cNvSpPr>
          <p:nvPr/>
        </p:nvSpPr>
        <p:spPr bwMode="auto">
          <a:xfrm>
            <a:off x="5057775" y="2509838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-25000"/>
              <a:t>c</a:t>
            </a:r>
            <a:endParaRPr lang="en-US" altLang="en-US" sz="1800"/>
          </a:p>
        </p:txBody>
      </p:sp>
      <p:graphicFrame>
        <p:nvGraphicFramePr>
          <p:cNvPr id="7179" name="Object 15"/>
          <p:cNvGraphicFramePr>
            <a:graphicFrameLocks noChangeAspect="1"/>
          </p:cNvGraphicFramePr>
          <p:nvPr/>
        </p:nvGraphicFramePr>
        <p:xfrm>
          <a:off x="6619875" y="928688"/>
          <a:ext cx="15938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" imgW="825500" imgH="431800" progId="Equation.3">
                  <p:embed/>
                </p:oleObj>
              </mc:Choice>
              <mc:Fallback>
                <p:oleObj name="Equation" r:id="rId3" imgW="8255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5" y="928688"/>
                        <a:ext cx="159385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6"/>
          <p:cNvSpPr txBox="1">
            <a:spLocks noChangeArrowheads="1"/>
          </p:cNvSpPr>
          <p:nvPr/>
        </p:nvSpPr>
        <p:spPr bwMode="auto">
          <a:xfrm>
            <a:off x="769938" y="3841750"/>
            <a:ext cx="280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u="sng"/>
              <a:t>Abbreviated Equation</a:t>
            </a:r>
          </a:p>
        </p:txBody>
      </p:sp>
      <p:graphicFrame>
        <p:nvGraphicFramePr>
          <p:cNvPr id="7181" name="Object 17"/>
          <p:cNvGraphicFramePr>
            <a:graphicFrameLocks noChangeAspect="1"/>
          </p:cNvGraphicFramePr>
          <p:nvPr/>
        </p:nvGraphicFramePr>
        <p:xfrm>
          <a:off x="677863" y="4514850"/>
          <a:ext cx="41846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5" imgW="2527300" imgH="393700" progId="Equation.3">
                  <p:embed/>
                </p:oleObj>
              </mc:Choice>
              <mc:Fallback>
                <p:oleObj name="Equation" r:id="rId5" imgW="25273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4514850"/>
                        <a:ext cx="41846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18"/>
          <p:cNvSpPr txBox="1">
            <a:spLocks noChangeArrowheads="1"/>
          </p:cNvSpPr>
          <p:nvPr/>
        </p:nvSpPr>
        <p:spPr bwMode="auto">
          <a:xfrm>
            <a:off x="5387975" y="3844925"/>
            <a:ext cx="201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u="sng"/>
              <a:t>Exact Equation</a:t>
            </a:r>
          </a:p>
        </p:txBody>
      </p:sp>
      <p:graphicFrame>
        <p:nvGraphicFramePr>
          <p:cNvPr id="7183" name="Object 19"/>
          <p:cNvGraphicFramePr>
            <a:graphicFrameLocks noChangeAspect="1"/>
          </p:cNvGraphicFramePr>
          <p:nvPr/>
        </p:nvGraphicFramePr>
        <p:xfrm>
          <a:off x="5414963" y="4421188"/>
          <a:ext cx="2919412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7" imgW="1625600" imgH="457200" progId="Equation.3">
                  <p:embed/>
                </p:oleObj>
              </mc:Choice>
              <mc:Fallback>
                <p:oleObj name="Equation" r:id="rId7" imgW="1625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4421188"/>
                        <a:ext cx="2919412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Text Box 20"/>
          <p:cNvSpPr txBox="1">
            <a:spLocks noChangeArrowheads="1"/>
          </p:cNvSpPr>
          <p:nvPr/>
        </p:nvSpPr>
        <p:spPr bwMode="auto">
          <a:xfrm>
            <a:off x="3343275" y="5487988"/>
            <a:ext cx="229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Error = 100%</a:t>
            </a:r>
          </a:p>
        </p:txBody>
      </p:sp>
      <p:sp>
        <p:nvSpPr>
          <p:cNvPr id="718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11967B-2855-4382-A2CE-3AAB9B457D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715963" y="388938"/>
            <a:ext cx="7683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DETERMINATION OF RHEOLOGICAL PARAMETERS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(Unknown Rheological Model)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140075" y="1739900"/>
            <a:ext cx="178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/>
              <a:t>Measurements</a:t>
            </a:r>
          </a:p>
        </p:txBody>
      </p:sp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3495675" y="2195513"/>
          <a:ext cx="3810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3" imgW="215713" imgH="203024" progId="Equation.3">
                  <p:embed/>
                </p:oleObj>
              </mc:Choice>
              <mc:Fallback>
                <p:oleObj name="Equation" r:id="rId3" imgW="215713" imgH="2030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2195513"/>
                        <a:ext cx="3810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8"/>
          <p:cNvGraphicFramePr>
            <a:graphicFrameLocks noChangeAspect="1"/>
          </p:cNvGraphicFramePr>
          <p:nvPr/>
        </p:nvGraphicFramePr>
        <p:xfrm>
          <a:off x="4049713" y="2220913"/>
          <a:ext cx="3810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5" imgW="203024" imgH="152268" progId="Equation.3">
                  <p:embed/>
                </p:oleObj>
              </mc:Choice>
              <mc:Fallback>
                <p:oleObj name="Equation" r:id="rId5" imgW="203024" imgH="1522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2220913"/>
                        <a:ext cx="3810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Line 9"/>
          <p:cNvSpPr>
            <a:spLocks noChangeShapeType="1"/>
          </p:cNvSpPr>
          <p:nvPr/>
        </p:nvSpPr>
        <p:spPr bwMode="auto">
          <a:xfrm>
            <a:off x="3406775" y="2627313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10"/>
          <p:cNvSpPr>
            <a:spLocks noChangeShapeType="1"/>
          </p:cNvSpPr>
          <p:nvPr/>
        </p:nvSpPr>
        <p:spPr bwMode="auto">
          <a:xfrm flipH="1">
            <a:off x="3979863" y="2138363"/>
            <a:ext cx="4762" cy="1211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3554413" y="2632075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-</a:t>
            </a:r>
          </a:p>
        </p:txBody>
      </p:sp>
      <p:sp>
        <p:nvSpPr>
          <p:cNvPr id="8201" name="Text Box 12"/>
          <p:cNvSpPr txBox="1">
            <a:spLocks noChangeArrowheads="1"/>
          </p:cNvSpPr>
          <p:nvPr/>
        </p:nvSpPr>
        <p:spPr bwMode="auto">
          <a:xfrm>
            <a:off x="3530600" y="28384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-</a:t>
            </a:r>
          </a:p>
        </p:txBody>
      </p:sp>
      <p:sp>
        <p:nvSpPr>
          <p:cNvPr id="8202" name="Text Box 13"/>
          <p:cNvSpPr txBox="1">
            <a:spLocks noChangeArrowheads="1"/>
          </p:cNvSpPr>
          <p:nvPr/>
        </p:nvSpPr>
        <p:spPr bwMode="auto">
          <a:xfrm>
            <a:off x="4032250" y="2630488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-</a:t>
            </a:r>
          </a:p>
        </p:txBody>
      </p:sp>
      <p:sp>
        <p:nvSpPr>
          <p:cNvPr id="8203" name="Text Box 14"/>
          <p:cNvSpPr txBox="1">
            <a:spLocks noChangeArrowheads="1"/>
          </p:cNvSpPr>
          <p:nvPr/>
        </p:nvSpPr>
        <p:spPr bwMode="auto">
          <a:xfrm>
            <a:off x="4024313" y="2840038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-</a:t>
            </a:r>
          </a:p>
        </p:txBody>
      </p:sp>
      <p:sp>
        <p:nvSpPr>
          <p:cNvPr id="8204" name="Text Box 15"/>
          <p:cNvSpPr txBox="1">
            <a:spLocks noChangeArrowheads="1"/>
          </p:cNvSpPr>
          <p:nvPr/>
        </p:nvSpPr>
        <p:spPr bwMode="auto">
          <a:xfrm>
            <a:off x="3587750" y="30670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-</a:t>
            </a:r>
          </a:p>
        </p:txBody>
      </p:sp>
      <p:sp>
        <p:nvSpPr>
          <p:cNvPr id="8205" name="Text Box 20"/>
          <p:cNvSpPr txBox="1">
            <a:spLocks noChangeArrowheads="1"/>
          </p:cNvSpPr>
          <p:nvPr/>
        </p:nvSpPr>
        <p:spPr bwMode="auto">
          <a:xfrm>
            <a:off x="4046538" y="3068638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-</a:t>
            </a:r>
          </a:p>
        </p:txBody>
      </p:sp>
      <p:sp>
        <p:nvSpPr>
          <p:cNvPr id="8206" name="Text Box 21"/>
          <p:cNvSpPr txBox="1">
            <a:spLocks noChangeArrowheads="1"/>
          </p:cNvSpPr>
          <p:nvPr/>
        </p:nvSpPr>
        <p:spPr bwMode="auto">
          <a:xfrm>
            <a:off x="517525" y="1258888"/>
            <a:ext cx="788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1. Measure Torque (M) over a range of angular velocities</a:t>
            </a:r>
          </a:p>
        </p:txBody>
      </p:sp>
      <p:graphicFrame>
        <p:nvGraphicFramePr>
          <p:cNvPr id="8207" name="Object 22"/>
          <p:cNvGraphicFramePr>
            <a:graphicFrameLocks noChangeAspect="1"/>
          </p:cNvGraphicFramePr>
          <p:nvPr/>
        </p:nvGraphicFramePr>
        <p:xfrm>
          <a:off x="8342313" y="1311275"/>
          <a:ext cx="381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7" imgW="215713" imgH="203024" progId="Equation.3">
                  <p:embed/>
                </p:oleObj>
              </mc:Choice>
              <mc:Fallback>
                <p:oleObj name="Equation" r:id="rId7" imgW="215713" imgH="20302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2313" y="1311275"/>
                        <a:ext cx="3810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23"/>
          <p:cNvSpPr txBox="1">
            <a:spLocks noChangeArrowheads="1"/>
          </p:cNvSpPr>
          <p:nvPr/>
        </p:nvSpPr>
        <p:spPr bwMode="auto">
          <a:xfrm>
            <a:off x="625475" y="3132138"/>
            <a:ext cx="187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2. Calculate </a:t>
            </a:r>
          </a:p>
        </p:txBody>
      </p:sp>
      <p:graphicFrame>
        <p:nvGraphicFramePr>
          <p:cNvPr id="8209" name="Object 24"/>
          <p:cNvGraphicFramePr>
            <a:graphicFrameLocks noChangeAspect="1"/>
          </p:cNvGraphicFramePr>
          <p:nvPr/>
        </p:nvGraphicFramePr>
        <p:xfrm>
          <a:off x="2376488" y="3132138"/>
          <a:ext cx="3968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8" imgW="190500" imgH="228600" progId="Equation.3">
                  <p:embed/>
                </p:oleObj>
              </mc:Choice>
              <mc:Fallback>
                <p:oleObj name="Equation" r:id="rId8" imgW="1905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132138"/>
                        <a:ext cx="3968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25"/>
          <p:cNvGraphicFramePr>
            <a:graphicFrameLocks noChangeAspect="1"/>
          </p:cNvGraphicFramePr>
          <p:nvPr/>
        </p:nvGraphicFramePr>
        <p:xfrm>
          <a:off x="2979738" y="3468688"/>
          <a:ext cx="149383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10" imgW="812447" imgH="431613" progId="Equation.3">
                  <p:embed/>
                </p:oleObj>
              </mc:Choice>
              <mc:Fallback>
                <p:oleObj name="Equation" r:id="rId10" imgW="812447" imgH="43161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3468688"/>
                        <a:ext cx="1493837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26"/>
          <p:cNvSpPr txBox="1">
            <a:spLocks noChangeArrowheads="1"/>
          </p:cNvSpPr>
          <p:nvPr/>
        </p:nvSpPr>
        <p:spPr bwMode="auto">
          <a:xfrm>
            <a:off x="639763" y="4275138"/>
            <a:ext cx="113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3. Plot </a:t>
            </a:r>
          </a:p>
        </p:txBody>
      </p:sp>
      <p:graphicFrame>
        <p:nvGraphicFramePr>
          <p:cNvPr id="8212" name="Object 27"/>
          <p:cNvGraphicFramePr>
            <a:graphicFrameLocks noChangeAspect="1"/>
          </p:cNvGraphicFramePr>
          <p:nvPr/>
        </p:nvGraphicFramePr>
        <p:xfrm>
          <a:off x="1749425" y="4294188"/>
          <a:ext cx="21859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12" imgW="1117600" imgH="228600" progId="Equation.3">
                  <p:embed/>
                </p:oleObj>
              </mc:Choice>
              <mc:Fallback>
                <p:oleObj name="Equation" r:id="rId12" imgW="11176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4294188"/>
                        <a:ext cx="218598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Text Box 28"/>
          <p:cNvSpPr txBox="1">
            <a:spLocks noChangeArrowheads="1"/>
          </p:cNvSpPr>
          <p:nvPr/>
        </p:nvSpPr>
        <p:spPr bwMode="auto">
          <a:xfrm>
            <a:off x="3916363" y="4294188"/>
            <a:ext cx="4049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(the decimal log can be also used)</a:t>
            </a:r>
          </a:p>
        </p:txBody>
      </p:sp>
      <p:sp>
        <p:nvSpPr>
          <p:cNvPr id="8214" name="Text Box 30"/>
          <p:cNvSpPr txBox="1">
            <a:spLocks noChangeArrowheads="1"/>
          </p:cNvSpPr>
          <p:nvPr/>
        </p:nvSpPr>
        <p:spPr bwMode="auto">
          <a:xfrm>
            <a:off x="639763" y="4794250"/>
            <a:ext cx="768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4. Calculate the slope (</a:t>
            </a:r>
            <a:r>
              <a:rPr lang="en-US" altLang="en-US" sz="2400" i="1"/>
              <a:t>m</a:t>
            </a:r>
            <a:r>
              <a:rPr lang="en-US" altLang="en-US" sz="2400"/>
              <a:t>) of the above plot at different  </a:t>
            </a:r>
          </a:p>
        </p:txBody>
      </p:sp>
      <p:graphicFrame>
        <p:nvGraphicFramePr>
          <p:cNvPr id="8215" name="Object 31"/>
          <p:cNvGraphicFramePr>
            <a:graphicFrameLocks noChangeAspect="1"/>
          </p:cNvGraphicFramePr>
          <p:nvPr/>
        </p:nvGraphicFramePr>
        <p:xfrm>
          <a:off x="8153400" y="4746625"/>
          <a:ext cx="3968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14" imgW="190500" imgH="228600" progId="Equation.3">
                  <p:embed/>
                </p:oleObj>
              </mc:Choice>
              <mc:Fallback>
                <p:oleObj name="Equation" r:id="rId14" imgW="1905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4746625"/>
                        <a:ext cx="3968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Line 32"/>
          <p:cNvSpPr>
            <a:spLocks noChangeShapeType="1"/>
          </p:cNvSpPr>
          <p:nvPr/>
        </p:nvSpPr>
        <p:spPr bwMode="auto">
          <a:xfrm flipV="1">
            <a:off x="2895600" y="5364163"/>
            <a:ext cx="0" cy="1112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33"/>
          <p:cNvSpPr>
            <a:spLocks noChangeShapeType="1"/>
          </p:cNvSpPr>
          <p:nvPr/>
        </p:nvSpPr>
        <p:spPr bwMode="auto">
          <a:xfrm>
            <a:off x="2667000" y="6400800"/>
            <a:ext cx="2560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Freeform 34"/>
          <p:cNvSpPr>
            <a:spLocks/>
          </p:cNvSpPr>
          <p:nvPr/>
        </p:nvSpPr>
        <p:spPr bwMode="auto">
          <a:xfrm>
            <a:off x="2895600" y="5503863"/>
            <a:ext cx="1554163" cy="912812"/>
          </a:xfrm>
          <a:custGeom>
            <a:avLst/>
            <a:gdLst>
              <a:gd name="T0" fmla="*/ 0 w 979"/>
              <a:gd name="T1" fmla="*/ 2147483646 h 575"/>
              <a:gd name="T2" fmla="*/ 2147483646 w 979"/>
              <a:gd name="T3" fmla="*/ 2147483646 h 575"/>
              <a:gd name="T4" fmla="*/ 2147483646 w 979"/>
              <a:gd name="T5" fmla="*/ 2147483646 h 575"/>
              <a:gd name="T6" fmla="*/ 2147483646 w 979"/>
              <a:gd name="T7" fmla="*/ 2147483646 h 575"/>
              <a:gd name="T8" fmla="*/ 2147483646 w 979"/>
              <a:gd name="T9" fmla="*/ 2147483646 h 575"/>
              <a:gd name="T10" fmla="*/ 2147483646 w 979"/>
              <a:gd name="T11" fmla="*/ 2147483646 h 575"/>
              <a:gd name="T12" fmla="*/ 2147483646 w 979"/>
              <a:gd name="T13" fmla="*/ 2147483646 h 5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79" h="575">
                <a:moveTo>
                  <a:pt x="0" y="575"/>
                </a:moveTo>
                <a:cubicBezTo>
                  <a:pt x="13" y="520"/>
                  <a:pt x="27" y="466"/>
                  <a:pt x="48" y="411"/>
                </a:cubicBezTo>
                <a:cubicBezTo>
                  <a:pt x="69" y="356"/>
                  <a:pt x="85" y="296"/>
                  <a:pt x="125" y="248"/>
                </a:cubicBezTo>
                <a:cubicBezTo>
                  <a:pt x="165" y="200"/>
                  <a:pt x="221" y="155"/>
                  <a:pt x="288" y="123"/>
                </a:cubicBezTo>
                <a:cubicBezTo>
                  <a:pt x="355" y="91"/>
                  <a:pt x="443" y="75"/>
                  <a:pt x="528" y="56"/>
                </a:cubicBezTo>
                <a:cubicBezTo>
                  <a:pt x="613" y="37"/>
                  <a:pt x="722" y="16"/>
                  <a:pt x="797" y="8"/>
                </a:cubicBezTo>
                <a:cubicBezTo>
                  <a:pt x="872" y="0"/>
                  <a:pt x="925" y="4"/>
                  <a:pt x="979" y="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219" name="Object 35"/>
          <p:cNvGraphicFramePr>
            <a:graphicFrameLocks noChangeAspect="1"/>
          </p:cNvGraphicFramePr>
          <p:nvPr/>
        </p:nvGraphicFramePr>
        <p:xfrm>
          <a:off x="2133600" y="5487988"/>
          <a:ext cx="6064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16" imgW="342751" imgH="203112" progId="Equation.3">
                  <p:embed/>
                </p:oleObj>
              </mc:Choice>
              <mc:Fallback>
                <p:oleObj name="Equation" r:id="rId16" imgW="342751" imgH="20311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87988"/>
                        <a:ext cx="6064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Object 36"/>
          <p:cNvGraphicFramePr>
            <a:graphicFrameLocks noChangeAspect="1"/>
          </p:cNvGraphicFramePr>
          <p:nvPr/>
        </p:nvGraphicFramePr>
        <p:xfrm>
          <a:off x="5318125" y="6226175"/>
          <a:ext cx="3968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18" imgW="190500" imgH="228600" progId="Equation.3">
                  <p:embed/>
                </p:oleObj>
              </mc:Choice>
              <mc:Fallback>
                <p:oleObj name="Equation" r:id="rId18" imgW="19050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6226175"/>
                        <a:ext cx="3968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1" name="Line 37"/>
          <p:cNvSpPr>
            <a:spLocks noChangeShapeType="1"/>
          </p:cNvSpPr>
          <p:nvPr/>
        </p:nvSpPr>
        <p:spPr bwMode="auto">
          <a:xfrm flipV="1">
            <a:off x="2955925" y="5502275"/>
            <a:ext cx="4127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Line 38"/>
          <p:cNvSpPr>
            <a:spLocks noChangeShapeType="1"/>
          </p:cNvSpPr>
          <p:nvPr/>
        </p:nvSpPr>
        <p:spPr bwMode="auto">
          <a:xfrm flipV="1">
            <a:off x="3579813" y="5426075"/>
            <a:ext cx="915987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9"/>
          <p:cNvSpPr>
            <a:spLocks noChangeShapeType="1"/>
          </p:cNvSpPr>
          <p:nvPr/>
        </p:nvSpPr>
        <p:spPr bwMode="auto">
          <a:xfrm>
            <a:off x="3048000" y="6035675"/>
            <a:ext cx="350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Freeform 40"/>
          <p:cNvSpPr>
            <a:spLocks/>
          </p:cNvSpPr>
          <p:nvPr/>
        </p:nvSpPr>
        <p:spPr bwMode="auto">
          <a:xfrm>
            <a:off x="3170238" y="5821363"/>
            <a:ext cx="127000" cy="182562"/>
          </a:xfrm>
          <a:custGeom>
            <a:avLst/>
            <a:gdLst>
              <a:gd name="T0" fmla="*/ 0 w 80"/>
              <a:gd name="T1" fmla="*/ 0 h 115"/>
              <a:gd name="T2" fmla="*/ 2147483646 w 80"/>
              <a:gd name="T3" fmla="*/ 2147483646 h 115"/>
              <a:gd name="T4" fmla="*/ 2147483646 w 80"/>
              <a:gd name="T5" fmla="*/ 2147483646 h 11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0" h="115">
                <a:moveTo>
                  <a:pt x="0" y="0"/>
                </a:moveTo>
                <a:cubicBezTo>
                  <a:pt x="27" y="14"/>
                  <a:pt x="54" y="29"/>
                  <a:pt x="67" y="48"/>
                </a:cubicBezTo>
                <a:cubicBezTo>
                  <a:pt x="80" y="67"/>
                  <a:pt x="78" y="91"/>
                  <a:pt x="77" y="11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Text Box 41"/>
          <p:cNvSpPr txBox="1">
            <a:spLocks noChangeArrowheads="1"/>
          </p:cNvSpPr>
          <p:nvPr/>
        </p:nvSpPr>
        <p:spPr bwMode="auto">
          <a:xfrm>
            <a:off x="3290888" y="57054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m</a:t>
            </a:r>
          </a:p>
        </p:txBody>
      </p:sp>
      <p:sp>
        <p:nvSpPr>
          <p:cNvPr id="8226" name="Line 42"/>
          <p:cNvSpPr>
            <a:spLocks noChangeShapeType="1"/>
          </p:cNvSpPr>
          <p:nvPr/>
        </p:nvSpPr>
        <p:spPr bwMode="auto">
          <a:xfrm>
            <a:off x="3641725" y="5638800"/>
            <a:ext cx="869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7" name="Freeform 43"/>
          <p:cNvSpPr>
            <a:spLocks/>
          </p:cNvSpPr>
          <p:nvPr/>
        </p:nvSpPr>
        <p:spPr bwMode="auto">
          <a:xfrm>
            <a:off x="4283075" y="5470525"/>
            <a:ext cx="76200" cy="152400"/>
          </a:xfrm>
          <a:custGeom>
            <a:avLst/>
            <a:gdLst>
              <a:gd name="T0" fmla="*/ 0 w 48"/>
              <a:gd name="T1" fmla="*/ 0 h 96"/>
              <a:gd name="T2" fmla="*/ 2147483646 w 48"/>
              <a:gd name="T3" fmla="*/ 2147483646 h 9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" h="96">
                <a:moveTo>
                  <a:pt x="0" y="0"/>
                </a:moveTo>
                <a:cubicBezTo>
                  <a:pt x="21" y="38"/>
                  <a:pt x="42" y="77"/>
                  <a:pt x="4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Text Box 44"/>
          <p:cNvSpPr txBox="1">
            <a:spLocks noChangeArrowheads="1"/>
          </p:cNvSpPr>
          <p:nvPr/>
        </p:nvSpPr>
        <p:spPr bwMode="auto">
          <a:xfrm>
            <a:off x="4494213" y="54006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m</a:t>
            </a:r>
          </a:p>
        </p:txBody>
      </p:sp>
      <p:sp>
        <p:nvSpPr>
          <p:cNvPr id="8229" name="Text Box 45"/>
          <p:cNvSpPr txBox="1">
            <a:spLocks noChangeArrowheads="1"/>
          </p:cNvSpPr>
          <p:nvPr/>
        </p:nvSpPr>
        <p:spPr bwMode="auto">
          <a:xfrm>
            <a:off x="5835650" y="5492750"/>
            <a:ext cx="2774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For power-law fluids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curve is a straight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and </a:t>
            </a:r>
            <a:r>
              <a:rPr lang="en-US" altLang="en-US" sz="1800" i="1"/>
              <a:t>m = 1/n</a:t>
            </a:r>
          </a:p>
        </p:txBody>
      </p:sp>
      <p:sp>
        <p:nvSpPr>
          <p:cNvPr id="823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BA509C-BEBE-4F5F-9A79-64525FC2475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715963" y="388938"/>
            <a:ext cx="7683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DETERMINATION OF RHEOLOGICAL PARAMETERS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(Unknown Rheological Model)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654050" y="136525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5. Check that </a:t>
            </a:r>
          </a:p>
        </p:txBody>
      </p:sp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2789238" y="1185863"/>
          <a:ext cx="27844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3" imgW="1307532" imgH="431613" progId="Equation.3">
                  <p:embed/>
                </p:oleObj>
              </mc:Choice>
              <mc:Fallback>
                <p:oleObj name="Equation" r:id="rId3" imgW="1307532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1185863"/>
                        <a:ext cx="27844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715963" y="2081213"/>
            <a:ext cx="52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6. </a:t>
            </a:r>
          </a:p>
        </p:txBody>
      </p:sp>
      <p:graphicFrame>
        <p:nvGraphicFramePr>
          <p:cNvPr id="9222" name="Object 8"/>
          <p:cNvGraphicFramePr>
            <a:graphicFrameLocks noChangeAspect="1"/>
          </p:cNvGraphicFramePr>
          <p:nvPr/>
        </p:nvGraphicFramePr>
        <p:xfrm>
          <a:off x="1133475" y="1887538"/>
          <a:ext cx="332581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5" imgW="1562100" imgH="431800" progId="Equation.3">
                  <p:embed/>
                </p:oleObj>
              </mc:Choice>
              <mc:Fallback>
                <p:oleObj name="Equation" r:id="rId5" imgW="15621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887538"/>
                        <a:ext cx="3325813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9"/>
          <p:cNvGraphicFramePr>
            <a:graphicFrameLocks noChangeAspect="1"/>
          </p:cNvGraphicFramePr>
          <p:nvPr/>
        </p:nvGraphicFramePr>
        <p:xfrm>
          <a:off x="4008438" y="2693988"/>
          <a:ext cx="2673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7" imgW="1346200" imgH="431800" progId="Equation.3">
                  <p:embed/>
                </p:oleObj>
              </mc:Choice>
              <mc:Fallback>
                <p:oleObj name="Equation" r:id="rId7" imgW="1346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693988"/>
                        <a:ext cx="26733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838200" y="36972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7.</a:t>
            </a:r>
          </a:p>
        </p:txBody>
      </p:sp>
      <p:graphicFrame>
        <p:nvGraphicFramePr>
          <p:cNvPr id="9225" name="Object 11"/>
          <p:cNvGraphicFramePr>
            <a:graphicFrameLocks noChangeAspect="1"/>
          </p:cNvGraphicFramePr>
          <p:nvPr/>
        </p:nvGraphicFramePr>
        <p:xfrm>
          <a:off x="1316038" y="3549650"/>
          <a:ext cx="33258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9" imgW="1562100" imgH="431800" progId="Equation.3">
                  <p:embed/>
                </p:oleObj>
              </mc:Choice>
              <mc:Fallback>
                <p:oleObj name="Equation" r:id="rId9" imgW="15621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3549650"/>
                        <a:ext cx="332581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2"/>
          <p:cNvSpPr txBox="1">
            <a:spLocks noChangeArrowheads="1"/>
          </p:cNvSpPr>
          <p:nvPr/>
        </p:nvSpPr>
        <p:spPr bwMode="auto">
          <a:xfrm>
            <a:off x="4875213" y="3744913"/>
            <a:ext cx="3438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Use more terms of the series</a:t>
            </a:r>
          </a:p>
        </p:txBody>
      </p:sp>
      <p:graphicFrame>
        <p:nvGraphicFramePr>
          <p:cNvPr id="9227" name="Object 13"/>
          <p:cNvGraphicFramePr>
            <a:graphicFrameLocks noChangeAspect="1"/>
          </p:cNvGraphicFramePr>
          <p:nvPr/>
        </p:nvGraphicFramePr>
        <p:xfrm>
          <a:off x="1735138" y="4579938"/>
          <a:ext cx="49942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11" imgW="2514600" imgH="482600" progId="Equation.3">
                  <p:embed/>
                </p:oleObj>
              </mc:Choice>
              <mc:Fallback>
                <p:oleObj name="Equation" r:id="rId11" imgW="25146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4579938"/>
                        <a:ext cx="499427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C31BE8-1454-4AA2-A743-2A282BDB0D1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715963" y="388938"/>
            <a:ext cx="7683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DETERMINATION OF RHEOLOGICAL PARAMETERS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(Unknown Rheological Model)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09600" y="135096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8. Draw a Flow Curve </a:t>
            </a:r>
          </a:p>
        </p:txBody>
      </p:sp>
      <p:graphicFrame>
        <p:nvGraphicFramePr>
          <p:cNvPr id="10244" name="Object 6"/>
          <p:cNvGraphicFramePr>
            <a:graphicFrameLocks noChangeAspect="1"/>
          </p:cNvGraphicFramePr>
          <p:nvPr/>
        </p:nvGraphicFramePr>
        <p:xfrm>
          <a:off x="3757613" y="1354138"/>
          <a:ext cx="15525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3" imgW="761669" imgH="228501" progId="Equation.3">
                  <p:embed/>
                </p:oleObj>
              </mc:Choice>
              <mc:Fallback>
                <p:oleObj name="Equation" r:id="rId3" imgW="761669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1354138"/>
                        <a:ext cx="15525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Line 7"/>
          <p:cNvSpPr>
            <a:spLocks noChangeShapeType="1"/>
          </p:cNvSpPr>
          <p:nvPr/>
        </p:nvSpPr>
        <p:spPr bwMode="auto">
          <a:xfrm flipV="1">
            <a:off x="2941638" y="1981200"/>
            <a:ext cx="0" cy="202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2697163" y="3870325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Oval 9"/>
          <p:cNvSpPr>
            <a:spLocks noChangeArrowheads="1"/>
          </p:cNvSpPr>
          <p:nvPr/>
        </p:nvSpPr>
        <p:spPr bwMode="auto">
          <a:xfrm>
            <a:off x="3033713" y="3536950"/>
            <a:ext cx="92075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8" name="Oval 10"/>
          <p:cNvSpPr>
            <a:spLocks noChangeArrowheads="1"/>
          </p:cNvSpPr>
          <p:nvPr/>
        </p:nvSpPr>
        <p:spPr bwMode="auto">
          <a:xfrm>
            <a:off x="3567113" y="2927350"/>
            <a:ext cx="92075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9" name="Oval 11"/>
          <p:cNvSpPr>
            <a:spLocks noChangeArrowheads="1"/>
          </p:cNvSpPr>
          <p:nvPr/>
        </p:nvSpPr>
        <p:spPr bwMode="auto">
          <a:xfrm>
            <a:off x="3994150" y="2592388"/>
            <a:ext cx="92075" cy="904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50" name="Oval 12"/>
          <p:cNvSpPr>
            <a:spLocks noChangeArrowheads="1"/>
          </p:cNvSpPr>
          <p:nvPr/>
        </p:nvSpPr>
        <p:spPr bwMode="auto">
          <a:xfrm>
            <a:off x="3262313" y="3186113"/>
            <a:ext cx="92075" cy="904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51" name="Oval 13"/>
          <p:cNvSpPr>
            <a:spLocks noChangeArrowheads="1"/>
          </p:cNvSpPr>
          <p:nvPr/>
        </p:nvSpPr>
        <p:spPr bwMode="auto">
          <a:xfrm>
            <a:off x="4679950" y="2333625"/>
            <a:ext cx="92075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52" name="Oval 14"/>
          <p:cNvSpPr>
            <a:spLocks noChangeArrowheads="1"/>
          </p:cNvSpPr>
          <p:nvPr/>
        </p:nvSpPr>
        <p:spPr bwMode="auto">
          <a:xfrm>
            <a:off x="4329113" y="2301875"/>
            <a:ext cx="92075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53" name="Freeform 15"/>
          <p:cNvSpPr>
            <a:spLocks/>
          </p:cNvSpPr>
          <p:nvPr/>
        </p:nvSpPr>
        <p:spPr bwMode="auto">
          <a:xfrm>
            <a:off x="2955925" y="2316163"/>
            <a:ext cx="1798638" cy="1493837"/>
          </a:xfrm>
          <a:custGeom>
            <a:avLst/>
            <a:gdLst>
              <a:gd name="T0" fmla="*/ 0 w 1133"/>
              <a:gd name="T1" fmla="*/ 2147483646 h 941"/>
              <a:gd name="T2" fmla="*/ 2147483646 w 1133"/>
              <a:gd name="T3" fmla="*/ 2147483646 h 941"/>
              <a:gd name="T4" fmla="*/ 2147483646 w 1133"/>
              <a:gd name="T5" fmla="*/ 2147483646 h 941"/>
              <a:gd name="T6" fmla="*/ 2147483646 w 1133"/>
              <a:gd name="T7" fmla="*/ 2147483646 h 941"/>
              <a:gd name="T8" fmla="*/ 2147483646 w 1133"/>
              <a:gd name="T9" fmla="*/ 2147483646 h 941"/>
              <a:gd name="T10" fmla="*/ 2147483646 w 1133"/>
              <a:gd name="T11" fmla="*/ 0 h 9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33" h="941">
                <a:moveTo>
                  <a:pt x="0" y="941"/>
                </a:moveTo>
                <a:cubicBezTo>
                  <a:pt x="46" y="867"/>
                  <a:pt x="93" y="793"/>
                  <a:pt x="154" y="711"/>
                </a:cubicBezTo>
                <a:cubicBezTo>
                  <a:pt x="215" y="629"/>
                  <a:pt x="277" y="533"/>
                  <a:pt x="365" y="451"/>
                </a:cubicBezTo>
                <a:cubicBezTo>
                  <a:pt x="453" y="369"/>
                  <a:pt x="586" y="283"/>
                  <a:pt x="682" y="221"/>
                </a:cubicBezTo>
                <a:cubicBezTo>
                  <a:pt x="778" y="159"/>
                  <a:pt x="866" y="114"/>
                  <a:pt x="941" y="77"/>
                </a:cubicBezTo>
                <a:cubicBezTo>
                  <a:pt x="1016" y="40"/>
                  <a:pt x="1074" y="20"/>
                  <a:pt x="113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701675" y="4140200"/>
            <a:ext cx="5503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9. Fit a model to the Experimental data </a:t>
            </a:r>
          </a:p>
        </p:txBody>
      </p:sp>
      <p:graphicFrame>
        <p:nvGraphicFramePr>
          <p:cNvPr id="10255" name="Object 17"/>
          <p:cNvGraphicFramePr>
            <a:graphicFrameLocks noChangeAspect="1"/>
          </p:cNvGraphicFramePr>
          <p:nvPr/>
        </p:nvGraphicFramePr>
        <p:xfrm>
          <a:off x="6089650" y="4127500"/>
          <a:ext cx="15525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5" imgW="761669" imgH="228501" progId="Equation.3">
                  <p:embed/>
                </p:oleObj>
              </mc:Choice>
              <mc:Fallback>
                <p:oleObj name="Equation" r:id="rId5" imgW="761669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4127500"/>
                        <a:ext cx="15525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8"/>
          <p:cNvSpPr txBox="1">
            <a:spLocks noChangeArrowheads="1"/>
          </p:cNvSpPr>
          <p:nvPr/>
        </p:nvSpPr>
        <p:spPr bwMode="auto">
          <a:xfrm>
            <a:off x="1295400" y="4964113"/>
            <a:ext cx="68849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Depending of the model you can use Excel for Non-linear fit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or linear regression.  Rheological models were given in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Introduction to Rheology class</a:t>
            </a:r>
          </a:p>
        </p:txBody>
      </p:sp>
      <p:sp>
        <p:nvSpPr>
          <p:cNvPr id="1025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EAC7AA-4399-4A12-9F86-50241A7824E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274</Words>
  <Application>Microsoft Office PowerPoint</Application>
  <PresentationFormat>On-screen Show (4:3)</PresentationFormat>
  <Paragraphs>80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Default Design</vt:lpstr>
      <vt:lpstr>Microsoft Equation 3.0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Campanella</dc:creator>
  <cp:lastModifiedBy>Campanella, Osvaldo H</cp:lastModifiedBy>
  <cp:revision>8</cp:revision>
  <dcterms:created xsi:type="dcterms:W3CDTF">2005-11-08T04:56:05Z</dcterms:created>
  <dcterms:modified xsi:type="dcterms:W3CDTF">2017-10-30T21:51:47Z</dcterms:modified>
</cp:coreProperties>
</file>