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7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1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0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0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0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5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5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6991" y="206062"/>
            <a:ext cx="5800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Quiz 1 – September 7 2017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034" y="676367"/>
            <a:ext cx="2501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Question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946" y="1384253"/>
            <a:ext cx="117864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>
                <a:solidFill>
                  <a:srgbClr val="C00000"/>
                </a:solidFill>
              </a:rPr>
              <a:t>Shrinkage of biomaterials during drying occurs </a:t>
            </a:r>
          </a:p>
          <a:p>
            <a:pPr algn="ctr"/>
            <a:r>
              <a:rPr lang="en-US" sz="4000" i="1" dirty="0">
                <a:solidFill>
                  <a:srgbClr val="C00000"/>
                </a:solidFill>
              </a:rPr>
              <a:t>because the drying temperature is: </a:t>
            </a:r>
          </a:p>
          <a:p>
            <a:endParaRPr lang="en-US" sz="4000" i="1" dirty="0">
              <a:solidFill>
                <a:srgbClr val="C00000"/>
              </a:solidFill>
            </a:endParaRPr>
          </a:p>
          <a:p>
            <a:pPr marL="742950" indent="-742950">
              <a:buAutoNum type="alphaUcPeriod"/>
            </a:pPr>
            <a:r>
              <a:rPr lang="en-US" sz="3600" dirty="0"/>
              <a:t>Smaller than the Glass Transition (</a:t>
            </a:r>
            <a:r>
              <a:rPr lang="en-US" sz="3600" dirty="0" err="1"/>
              <a:t>Tg</a:t>
            </a:r>
            <a:r>
              <a:rPr lang="en-US" sz="3600" dirty="0"/>
              <a:t>) of the biomaterial</a:t>
            </a:r>
          </a:p>
          <a:p>
            <a:pPr marL="742950" indent="-742950">
              <a:buAutoNum type="alphaUcPeriod"/>
            </a:pPr>
            <a:r>
              <a:rPr lang="en-US" sz="3600" dirty="0"/>
              <a:t>Equal than the Glass Transition (</a:t>
            </a:r>
            <a:r>
              <a:rPr lang="en-US" sz="3600" dirty="0" err="1"/>
              <a:t>Tg</a:t>
            </a:r>
            <a:r>
              <a:rPr lang="en-US" sz="3600" dirty="0"/>
              <a:t>) of the biomaterial</a:t>
            </a:r>
          </a:p>
          <a:p>
            <a:pPr marL="742950" indent="-742950">
              <a:buAutoNum type="alphaUcPeriod"/>
            </a:pPr>
            <a:r>
              <a:rPr lang="en-US" sz="3600" b="1" dirty="0">
                <a:solidFill>
                  <a:srgbClr val="FF0000"/>
                </a:solidFill>
              </a:rPr>
              <a:t>Larger than the Glass Transition (</a:t>
            </a:r>
            <a:r>
              <a:rPr lang="en-US" sz="3600" b="1" dirty="0" err="1">
                <a:solidFill>
                  <a:srgbClr val="FF0000"/>
                </a:solidFill>
              </a:rPr>
              <a:t>Tg</a:t>
            </a:r>
            <a:r>
              <a:rPr lang="en-US" sz="3600" b="1" dirty="0">
                <a:solidFill>
                  <a:srgbClr val="FF0000"/>
                </a:solidFill>
              </a:rPr>
              <a:t>) of the biomaterial</a:t>
            </a:r>
          </a:p>
          <a:p>
            <a:pPr marL="742950" indent="-742950">
              <a:buAutoNum type="alphaUcPeriod"/>
            </a:pPr>
            <a:r>
              <a:rPr lang="en-US" sz="3600" dirty="0"/>
              <a:t>There is no a relationship between </a:t>
            </a:r>
            <a:r>
              <a:rPr lang="en-US" sz="3600" dirty="0" err="1"/>
              <a:t>Tg</a:t>
            </a:r>
            <a:r>
              <a:rPr lang="en-US" sz="3600" dirty="0"/>
              <a:t>, drying temperature</a:t>
            </a:r>
            <a:br>
              <a:rPr lang="en-US" sz="3600" dirty="0"/>
            </a:br>
            <a:r>
              <a:rPr lang="en-US" sz="3600" dirty="0"/>
              <a:t>and shrinkage</a:t>
            </a:r>
          </a:p>
        </p:txBody>
      </p:sp>
    </p:spTree>
    <p:extLst>
      <p:ext uri="{BB962C8B-B14F-4D97-AF65-F5344CB8AC3E}">
        <p14:creationId xmlns:p14="http://schemas.microsoft.com/office/powerpoint/2010/main" val="381834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277" y="407608"/>
            <a:ext cx="1125613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/>
              <a:t>Question 10</a:t>
            </a:r>
          </a:p>
          <a:p>
            <a:pPr>
              <a:spcAft>
                <a:spcPts val="1200"/>
              </a:spcAft>
            </a:pPr>
            <a:r>
              <a:rPr lang="en-US" sz="3200" b="1" dirty="0"/>
              <a:t>Bound water in biomaterials does not freeze because:</a:t>
            </a:r>
          </a:p>
          <a:p>
            <a:pPr marL="463550" indent="-463550">
              <a:spcAft>
                <a:spcPts val="1200"/>
              </a:spcAft>
              <a:buAutoNum type="alphaUcPeriod"/>
            </a:pPr>
            <a:r>
              <a:rPr lang="en-US" sz="3200" b="1" dirty="0">
                <a:solidFill>
                  <a:srgbClr val="0070C0"/>
                </a:solidFill>
              </a:rPr>
              <a:t>It has a lower freezing point temperature</a:t>
            </a:r>
          </a:p>
          <a:p>
            <a:pPr marL="463550" indent="-463550">
              <a:spcAft>
                <a:spcPts val="1200"/>
              </a:spcAft>
              <a:buAutoNum type="alphaUcPeriod"/>
            </a:pPr>
            <a:r>
              <a:rPr lang="en-US" sz="3200" b="1" dirty="0">
                <a:solidFill>
                  <a:srgbClr val="0070C0"/>
                </a:solidFill>
              </a:rPr>
              <a:t>It has large mobility and cannot form ice nuclei</a:t>
            </a:r>
          </a:p>
          <a:p>
            <a:pPr marL="463550" indent="-463550">
              <a:spcAft>
                <a:spcPts val="1200"/>
              </a:spcAft>
              <a:buAutoNum type="alphaUcPeriod"/>
            </a:pPr>
            <a:r>
              <a:rPr lang="en-US" sz="3200" b="1" dirty="0">
                <a:solidFill>
                  <a:srgbClr val="FF0000"/>
                </a:solidFill>
              </a:rPr>
              <a:t>It has a reduced mobility and cannot migrate/diffuse to ice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nuclei</a:t>
            </a:r>
          </a:p>
          <a:p>
            <a:pPr marL="463550" indent="-463550">
              <a:spcAft>
                <a:spcPts val="1200"/>
              </a:spcAft>
              <a:buAutoNum type="alphaUcPeriod"/>
            </a:pPr>
            <a:r>
              <a:rPr lang="en-US" sz="3200" b="1" dirty="0">
                <a:solidFill>
                  <a:srgbClr val="0070C0"/>
                </a:solidFill>
              </a:rPr>
              <a:t>None of the reasons given above</a:t>
            </a:r>
          </a:p>
          <a:p>
            <a:pPr marL="463550" indent="-463550">
              <a:spcAft>
                <a:spcPts val="1200"/>
              </a:spcAft>
              <a:buAutoNum type="alphaUcPeriod"/>
            </a:pPr>
            <a:r>
              <a:rPr lang="en-US" sz="3200" b="1" dirty="0">
                <a:solidFill>
                  <a:srgbClr val="0070C0"/>
                </a:solidFill>
              </a:rPr>
              <a:t>Reasons A &amp; C</a:t>
            </a:r>
          </a:p>
        </p:txBody>
      </p:sp>
    </p:spTree>
    <p:extLst>
      <p:ext uri="{BB962C8B-B14F-4D97-AF65-F5344CB8AC3E}">
        <p14:creationId xmlns:p14="http://schemas.microsoft.com/office/powerpoint/2010/main" val="382063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333" y="536398"/>
            <a:ext cx="11743667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Question 2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The substance density of a biomaterial is larger than its apparent density</a:t>
            </a:r>
          </a:p>
          <a:p>
            <a:endParaRPr lang="en-US" sz="3600" dirty="0"/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3600" b="1" dirty="0">
                <a:solidFill>
                  <a:srgbClr val="FF0000"/>
                </a:solidFill>
              </a:rPr>
              <a:t>True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AutoNum type="alphaUcPeriod"/>
            </a:pPr>
            <a:r>
              <a:rPr lang="en-US" sz="3600" dirty="0">
                <a:solidFill>
                  <a:srgbClr val="0070C0"/>
                </a:solidFill>
              </a:rPr>
              <a:t>False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646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033" y="1141704"/>
            <a:ext cx="114235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Question 3</a:t>
            </a:r>
            <a:r>
              <a:rPr lang="en-US" sz="3600" dirty="0"/>
              <a:t>. </a:t>
            </a:r>
          </a:p>
          <a:p>
            <a:endParaRPr lang="en-US" sz="3600" dirty="0"/>
          </a:p>
          <a:p>
            <a:r>
              <a:rPr lang="en-US" sz="3600" dirty="0"/>
              <a:t>The apparent porosity of a biomaterial does not include closed pores</a:t>
            </a:r>
          </a:p>
          <a:p>
            <a:endParaRPr lang="en-US" sz="3600" dirty="0"/>
          </a:p>
          <a:p>
            <a:pPr marL="514350" indent="-514350">
              <a:buAutoNum type="alphaUcPeriod"/>
            </a:pPr>
            <a:r>
              <a:rPr lang="en-US" sz="3600" dirty="0">
                <a:solidFill>
                  <a:srgbClr val="0070C0"/>
                </a:solidFill>
              </a:rPr>
              <a:t>True </a:t>
            </a:r>
          </a:p>
          <a:p>
            <a:pPr marL="514350" indent="-514350">
              <a:buAutoNum type="alphaUcPeriod"/>
            </a:pPr>
            <a:r>
              <a:rPr lang="en-US" sz="36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3262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30" y="455956"/>
            <a:ext cx="11513712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Question 4</a:t>
            </a:r>
          </a:p>
          <a:p>
            <a:r>
              <a:rPr lang="en-US" sz="3600" dirty="0"/>
              <a:t>For most biomaterials the true density calculated from their composition is equal to the substance density</a:t>
            </a:r>
          </a:p>
          <a:p>
            <a:endParaRPr lang="en-US" sz="2800" dirty="0"/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3600" b="1" dirty="0">
                <a:solidFill>
                  <a:srgbClr val="FF0000"/>
                </a:solidFill>
              </a:rPr>
              <a:t>True </a:t>
            </a:r>
          </a:p>
          <a:p>
            <a:pPr marL="514350" indent="-514350">
              <a:buAutoNum type="alphaUcPeriod"/>
            </a:pPr>
            <a:r>
              <a:rPr lang="en-US" sz="3600" dirty="0">
                <a:solidFill>
                  <a:srgbClr val="0070C0"/>
                </a:solidFill>
              </a:rPr>
              <a:t>False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152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665" y="485527"/>
            <a:ext cx="22713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Question 5</a:t>
            </a:r>
          </a:p>
        </p:txBody>
      </p:sp>
      <p:sp>
        <p:nvSpPr>
          <p:cNvPr id="4" name="Rectangle 3"/>
          <p:cNvSpPr/>
          <p:nvPr/>
        </p:nvSpPr>
        <p:spPr>
          <a:xfrm>
            <a:off x="306665" y="1131858"/>
            <a:ext cx="117436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/>
              <a:t>The enthalpy change between two temperatures of biomaterials is used to estimate the amount of energy transferred in a bioprocess</a:t>
            </a:r>
          </a:p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FF0000"/>
                </a:solidFill>
              </a:rPr>
              <a:t>B. True</a:t>
            </a:r>
          </a:p>
          <a:p>
            <a:pPr marL="514350" indent="-514350">
              <a:spcAft>
                <a:spcPts val="1200"/>
              </a:spcAft>
              <a:buAutoNum type="alphaUcPeriod"/>
            </a:pPr>
            <a:r>
              <a:rPr lang="en-US" sz="3600" dirty="0">
                <a:solidFill>
                  <a:srgbClr val="0070C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8886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8135" y="620214"/>
            <a:ext cx="108096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/>
              <a:t>Question 6</a:t>
            </a:r>
          </a:p>
          <a:p>
            <a:pPr>
              <a:spcAft>
                <a:spcPts val="1200"/>
              </a:spcAft>
            </a:pPr>
            <a:r>
              <a:rPr lang="en-US" sz="3600" dirty="0"/>
              <a:t>The initial freezing point of a biomaterial increases with the amount of water contained in the biomaterial</a:t>
            </a:r>
          </a:p>
          <a:p>
            <a:pPr marL="742950" lvl="0" indent="-742950">
              <a:spcAft>
                <a:spcPts val="1200"/>
              </a:spcAft>
              <a:buAutoNum type="alphaUcPeriod"/>
            </a:pPr>
            <a:r>
              <a:rPr lang="en-US" sz="3600" b="1" dirty="0">
                <a:solidFill>
                  <a:srgbClr val="FF0000"/>
                </a:solidFill>
              </a:rPr>
              <a:t>True</a:t>
            </a:r>
          </a:p>
          <a:p>
            <a:pPr marL="742950" lvl="0" indent="-742950">
              <a:spcAft>
                <a:spcPts val="1200"/>
              </a:spcAft>
              <a:buAutoNum type="alphaUcPeriod"/>
            </a:pPr>
            <a:r>
              <a:rPr lang="en-US" sz="3600" dirty="0">
                <a:solidFill>
                  <a:srgbClr val="0070C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7374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063" y="317455"/>
            <a:ext cx="1173265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/>
              <a:t>Question 7</a:t>
            </a:r>
          </a:p>
          <a:p>
            <a:pPr>
              <a:spcAft>
                <a:spcPts val="1200"/>
              </a:spcAft>
            </a:pPr>
            <a:r>
              <a:rPr lang="en-US" sz="3600" dirty="0"/>
              <a:t>The amount of energy necessary to heat a biomaterial from a temperature (    ), below the initial freezing point (    ),  and a temperature (    ) above the initial freezing point can be calculated as: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347939"/>
              </p:ext>
            </p:extLst>
          </p:nvPr>
        </p:nvGraphicFramePr>
        <p:xfrm>
          <a:off x="2873061" y="1628126"/>
          <a:ext cx="423930" cy="635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3061" y="1628126"/>
                        <a:ext cx="423930" cy="635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028633"/>
              </p:ext>
            </p:extLst>
          </p:nvPr>
        </p:nvGraphicFramePr>
        <p:xfrm>
          <a:off x="9535556" y="1616052"/>
          <a:ext cx="522844" cy="660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35556" y="1616052"/>
                        <a:ext cx="522844" cy="660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54395"/>
              </p:ext>
            </p:extLst>
          </p:nvPr>
        </p:nvGraphicFramePr>
        <p:xfrm>
          <a:off x="2873061" y="2164952"/>
          <a:ext cx="460841" cy="633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3061" y="2164952"/>
                        <a:ext cx="460841" cy="633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97735" y="3592011"/>
            <a:ext cx="41745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A.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B. 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3600" dirty="0">
                <a:solidFill>
                  <a:srgbClr val="0070C0"/>
                </a:solidFill>
              </a:rPr>
              <a:t>C.       Neither A nor B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00685"/>
              </p:ext>
            </p:extLst>
          </p:nvPr>
        </p:nvGraphicFramePr>
        <p:xfrm>
          <a:off x="2312487" y="3574693"/>
          <a:ext cx="3431005" cy="816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9" imgW="1066680" imgH="253800" progId="Equation.DSMT4">
                  <p:embed/>
                </p:oleObj>
              </mc:Choice>
              <mc:Fallback>
                <p:oleObj name="Equation" r:id="rId9" imgW="1066680" imgH="253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12487" y="3574693"/>
                        <a:ext cx="3431005" cy="816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887590"/>
              </p:ext>
            </p:extLst>
          </p:nvPr>
        </p:nvGraphicFramePr>
        <p:xfrm>
          <a:off x="2254250" y="4632325"/>
          <a:ext cx="355123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11" imgW="1104840" imgH="253800" progId="Equation.DSMT4">
                  <p:embed/>
                </p:oleObj>
              </mc:Choice>
              <mc:Fallback>
                <p:oleObj name="Equation" r:id="rId11" imgW="1104840" imgH="2538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54250" y="4632325"/>
                        <a:ext cx="3551238" cy="81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8180614" y="3333665"/>
            <a:ext cx="0" cy="298549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80614" y="5023172"/>
            <a:ext cx="23807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331449"/>
              </p:ext>
            </p:extLst>
          </p:nvPr>
        </p:nvGraphicFramePr>
        <p:xfrm>
          <a:off x="7547976" y="4772436"/>
          <a:ext cx="522844" cy="660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7976" y="4772436"/>
                        <a:ext cx="522844" cy="660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180614" y="4217848"/>
            <a:ext cx="238070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029770"/>
              </p:ext>
            </p:extLst>
          </p:nvPr>
        </p:nvGraphicFramePr>
        <p:xfrm>
          <a:off x="7255767" y="3888198"/>
          <a:ext cx="8699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13" imgW="317160" imgH="228600" progId="Equation.DSMT4">
                  <p:embed/>
                </p:oleObj>
              </mc:Choice>
              <mc:Fallback>
                <p:oleObj name="Equation" r:id="rId13" imgW="317160" imgH="2286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55767" y="3888198"/>
                        <a:ext cx="8699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8180614" y="3538185"/>
            <a:ext cx="238070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820731"/>
              </p:ext>
            </p:extLst>
          </p:nvPr>
        </p:nvGraphicFramePr>
        <p:xfrm>
          <a:off x="7648864" y="3228283"/>
          <a:ext cx="460841" cy="633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48864" y="3228283"/>
                        <a:ext cx="460841" cy="633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8180614" y="6068025"/>
            <a:ext cx="238070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166195"/>
              </p:ext>
            </p:extLst>
          </p:nvPr>
        </p:nvGraphicFramePr>
        <p:xfrm>
          <a:off x="7667319" y="5750077"/>
          <a:ext cx="423930" cy="635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17" imgW="152280" imgH="228600" progId="Equation.DSMT4">
                  <p:embed/>
                </p:oleObj>
              </mc:Choice>
              <mc:Fallback>
                <p:oleObj name="Equation" r:id="rId17" imgW="15228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67319" y="5750077"/>
                        <a:ext cx="423930" cy="635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3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17" y="437881"/>
            <a:ext cx="11307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Question 8</a:t>
            </a:r>
          </a:p>
          <a:p>
            <a:r>
              <a:rPr lang="en-US" sz="3600" dirty="0"/>
              <a:t>For a biomaterial its heat capacity at temperatures </a:t>
            </a:r>
            <a:r>
              <a:rPr lang="en-US" sz="3600" b="1" u="sng" dirty="0"/>
              <a:t>above</a:t>
            </a:r>
            <a:r>
              <a:rPr lang="en-US" sz="3600" dirty="0"/>
              <a:t> freezing is a </a:t>
            </a:r>
            <a:r>
              <a:rPr lang="en-US" sz="3600" b="1" dirty="0"/>
              <a:t>strong function </a:t>
            </a:r>
            <a:r>
              <a:rPr lang="en-US" sz="3600" dirty="0"/>
              <a:t>of temperature</a:t>
            </a:r>
          </a:p>
          <a:p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755561" y="2746205"/>
            <a:ext cx="196188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spcAft>
                <a:spcPts val="1200"/>
              </a:spcAft>
              <a:buAutoNum type="alphaUcPeriod"/>
            </a:pPr>
            <a:r>
              <a:rPr lang="en-US" sz="3600" dirty="0">
                <a:solidFill>
                  <a:srgbClr val="0070C0"/>
                </a:solidFill>
              </a:rPr>
              <a:t>True</a:t>
            </a:r>
          </a:p>
          <a:p>
            <a:pPr marL="742950" lvl="0" indent="-742950">
              <a:spcAft>
                <a:spcPts val="1200"/>
              </a:spcAft>
              <a:buAutoNum type="alphaUcPeriod"/>
            </a:pPr>
            <a:r>
              <a:rPr lang="en-US" sz="36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9550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041" y="147189"/>
            <a:ext cx="11311945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/>
              <a:t>Question 9</a:t>
            </a:r>
          </a:p>
          <a:p>
            <a:pPr marL="742950" indent="-742950">
              <a:spcAft>
                <a:spcPts val="1200"/>
              </a:spcAft>
              <a:buAutoNum type="alphaUcPeriod"/>
            </a:pPr>
            <a:r>
              <a:rPr lang="en-US" sz="2800" b="1" dirty="0">
                <a:solidFill>
                  <a:srgbClr val="FF0000"/>
                </a:solidFill>
              </a:rPr>
              <a:t>For a biomaterial its heat capacity for temperatures </a:t>
            </a:r>
            <a:r>
              <a:rPr lang="en-US" sz="2800" b="1" u="sng" dirty="0">
                <a:solidFill>
                  <a:srgbClr val="FF0000"/>
                </a:solidFill>
              </a:rPr>
              <a:t>below</a:t>
            </a:r>
            <a:r>
              <a:rPr lang="en-US" sz="2800" b="1" dirty="0">
                <a:solidFill>
                  <a:srgbClr val="FF0000"/>
                </a:solidFill>
              </a:rPr>
              <a:t> freezing is a strong function of temperature</a:t>
            </a:r>
          </a:p>
          <a:p>
            <a:pPr marL="742950" indent="-742950">
              <a:spcAft>
                <a:spcPts val="1200"/>
              </a:spcAft>
              <a:buFontTx/>
              <a:buAutoNum type="alphaUcPeriod"/>
            </a:pPr>
            <a:r>
              <a:rPr lang="en-US" sz="2800" dirty="0"/>
              <a:t>For a biomaterial its heat capacity for temperatures </a:t>
            </a:r>
            <a:r>
              <a:rPr lang="en-US" sz="2800" b="1" u="sng" dirty="0"/>
              <a:t>below</a:t>
            </a:r>
            <a:r>
              <a:rPr lang="en-US" sz="2800" dirty="0"/>
              <a:t> freezing is a </a:t>
            </a:r>
            <a:r>
              <a:rPr lang="en-US" sz="2800" b="1" dirty="0"/>
              <a:t>weak function </a:t>
            </a:r>
            <a:r>
              <a:rPr lang="en-US" sz="2800" dirty="0"/>
              <a:t>of temperature</a:t>
            </a:r>
          </a:p>
          <a:p>
            <a:pPr marL="742950" indent="-742950">
              <a:spcAft>
                <a:spcPts val="1200"/>
              </a:spcAft>
              <a:buFontTx/>
              <a:buAutoNum type="alphaUcPeriod"/>
            </a:pPr>
            <a:r>
              <a:rPr lang="en-US" sz="2800" dirty="0"/>
              <a:t>For a biomaterial its heat capacity for temperatures </a:t>
            </a:r>
            <a:r>
              <a:rPr lang="en-US" sz="2800" b="1" u="sng" dirty="0"/>
              <a:t>below</a:t>
            </a:r>
            <a:r>
              <a:rPr lang="en-US" sz="2800" dirty="0"/>
              <a:t> freezing is independent of temperature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Select the true answer:</a:t>
            </a: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rgbClr val="FF0000"/>
                </a:solidFill>
              </a:rPr>
              <a:t>A.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B.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C.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328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Campanella, Osvaldo H</dc:creator>
  <cp:lastModifiedBy>Osvaldo H Campanella</cp:lastModifiedBy>
  <cp:revision>24</cp:revision>
  <dcterms:created xsi:type="dcterms:W3CDTF">2017-09-06T13:37:37Z</dcterms:created>
  <dcterms:modified xsi:type="dcterms:W3CDTF">2017-10-04T00:27:52Z</dcterms:modified>
</cp:coreProperties>
</file>