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191B-59FD-4CAF-B014-58CBD6D24BD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7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191B-59FD-4CAF-B014-58CBD6D24BD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191B-59FD-4CAF-B014-58CBD6D24BD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0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191B-59FD-4CAF-B014-58CBD6D24BD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1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191B-59FD-4CAF-B014-58CBD6D24BD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191B-59FD-4CAF-B014-58CBD6D24BD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0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191B-59FD-4CAF-B014-58CBD6D24BD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0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191B-59FD-4CAF-B014-58CBD6D24BD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0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191B-59FD-4CAF-B014-58CBD6D24BD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8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191B-59FD-4CAF-B014-58CBD6D24BD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5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191B-59FD-4CAF-B014-58CBD6D24BD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6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E191B-59FD-4CAF-B014-58CBD6D24BD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5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6991" y="206062"/>
            <a:ext cx="6059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Quiz 2 – September 19 2017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8034" y="676367"/>
            <a:ext cx="2501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Question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0462" y="1384253"/>
            <a:ext cx="95945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The porosity of biomaterials increases their</a:t>
            </a:r>
            <a:br>
              <a:rPr lang="en-US" sz="4000" i="1" dirty="0"/>
            </a:br>
            <a:r>
              <a:rPr lang="en-US" sz="4000" i="1" dirty="0"/>
              <a:t>thermal conductivity : </a:t>
            </a:r>
          </a:p>
          <a:p>
            <a:endParaRPr lang="en-US" sz="4000" i="1" dirty="0">
              <a:solidFill>
                <a:srgbClr val="C00000"/>
              </a:solidFill>
            </a:endParaRPr>
          </a:p>
          <a:p>
            <a:pPr marL="742950" indent="-742950">
              <a:buAutoNum type="alphaUcPeriod"/>
            </a:pPr>
            <a:r>
              <a:rPr lang="en-US" sz="3600" dirty="0">
                <a:solidFill>
                  <a:srgbClr val="0070C0"/>
                </a:solidFill>
              </a:rPr>
              <a:t>True</a:t>
            </a:r>
          </a:p>
          <a:p>
            <a:pPr marL="742950" indent="-742950">
              <a:buAutoNum type="alphaUcPeriod"/>
            </a:pPr>
            <a:r>
              <a:rPr lang="en-US" sz="3600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1834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635" y="111396"/>
            <a:ext cx="1198836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/>
              <a:t>Question 2 – Select the right statement</a:t>
            </a:r>
          </a:p>
          <a:p>
            <a:pPr>
              <a:spcAft>
                <a:spcPts val="600"/>
              </a:spcAft>
            </a:pPr>
            <a:r>
              <a:rPr lang="en-US" sz="3600" b="1" dirty="0"/>
              <a:t>The thermal conductivity of a biomaterial affects the</a:t>
            </a:r>
            <a:br>
              <a:rPr lang="en-US" sz="3600" b="1" dirty="0"/>
            </a:br>
            <a:r>
              <a:rPr lang="en-US" sz="3600" b="1" dirty="0"/>
              <a:t>temperature gradient created during a heat transfer </a:t>
            </a:r>
            <a:br>
              <a:rPr lang="en-US" sz="3600" b="1" dirty="0"/>
            </a:br>
            <a:r>
              <a:rPr lang="en-US" sz="3600" b="1" dirty="0"/>
              <a:t>process of the following manner:</a:t>
            </a:r>
          </a:p>
          <a:p>
            <a:pPr marL="742950" indent="-742950">
              <a:buAutoNum type="alphaUcPeriod"/>
            </a:pPr>
            <a:r>
              <a:rPr lang="en-US" sz="2800" b="1" dirty="0">
                <a:solidFill>
                  <a:srgbClr val="FF0000"/>
                </a:solidFill>
              </a:rPr>
              <a:t>The larger is the thermal conductivity of the biomaterial the smaller is the temperature gradient</a:t>
            </a:r>
          </a:p>
          <a:p>
            <a:pPr marL="742950" indent="-742950">
              <a:buFontTx/>
              <a:buAutoNum type="alphaUcPeriod"/>
            </a:pPr>
            <a:r>
              <a:rPr lang="en-US" sz="2800" b="1" dirty="0">
                <a:solidFill>
                  <a:srgbClr val="0070C0"/>
                </a:solidFill>
              </a:rPr>
              <a:t>The smaller is the thermal conductivity of the biomaterial the smaller is the temperature gradient</a:t>
            </a:r>
          </a:p>
          <a:p>
            <a:pPr marL="742950" indent="-742950">
              <a:buFontTx/>
              <a:buAutoNum type="alphaUcPeriod"/>
            </a:pPr>
            <a:r>
              <a:rPr lang="en-US" sz="2800" b="1" dirty="0">
                <a:solidFill>
                  <a:srgbClr val="0070C0"/>
                </a:solidFill>
              </a:rPr>
              <a:t>The larger is the thermal conductivity of the biomaterial the larger is the temperature gradient</a:t>
            </a:r>
          </a:p>
          <a:p>
            <a:pPr marL="742950" indent="-742950">
              <a:buFontTx/>
              <a:buAutoNum type="alphaUcPeriod"/>
            </a:pPr>
            <a:r>
              <a:rPr lang="en-US" sz="2800" b="1" dirty="0">
                <a:solidFill>
                  <a:srgbClr val="0070C0"/>
                </a:solidFill>
              </a:rPr>
              <a:t>There is no relationship between the temperature gradient in a heat transfer process and the thermal conductivity of the material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646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2124" y="536397"/>
            <a:ext cx="11663967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b="1" dirty="0"/>
              <a:t>Question 3</a:t>
            </a:r>
            <a:r>
              <a:rPr lang="en-US" sz="3600" dirty="0"/>
              <a:t>. </a:t>
            </a:r>
            <a:r>
              <a:rPr lang="en-US" sz="3600" b="1" dirty="0"/>
              <a:t>Select the right statement related to thermal</a:t>
            </a:r>
            <a:br>
              <a:rPr lang="en-US" sz="3600" b="1" dirty="0"/>
            </a:br>
            <a:r>
              <a:rPr lang="en-US" sz="3600" b="1" dirty="0"/>
              <a:t>diffusivity defined as </a:t>
            </a:r>
          </a:p>
          <a:p>
            <a:pPr marL="514350" indent="-514350">
              <a:buAutoNum type="alphaUcPeriod"/>
            </a:pPr>
            <a:r>
              <a:rPr lang="en-US" sz="2800" dirty="0">
                <a:solidFill>
                  <a:srgbClr val="0070C0"/>
                </a:solidFill>
              </a:rPr>
              <a:t>The porosity of a biomaterial does not affect its thermal diffusivity</a:t>
            </a:r>
          </a:p>
          <a:p>
            <a:pPr marL="514350" indent="-514350">
              <a:buAutoNum type="alphaUcPeriod"/>
            </a:pPr>
            <a:r>
              <a:rPr lang="en-US" sz="2800" dirty="0">
                <a:solidFill>
                  <a:srgbClr val="0070C0"/>
                </a:solidFill>
              </a:rPr>
              <a:t>Thermal diffusivity is a property of a biomaterial that has a large value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and gives the ability of the material to conduct heat</a:t>
            </a:r>
          </a:p>
          <a:p>
            <a:pPr marL="514350" indent="-514350">
              <a:buAutoNum type="alphaUcPeriod"/>
            </a:pPr>
            <a:r>
              <a:rPr lang="en-US" sz="2800" dirty="0">
                <a:solidFill>
                  <a:srgbClr val="0070C0"/>
                </a:solidFill>
              </a:rPr>
              <a:t>The porosity of biomaterials decreases their thermal diffusivity</a:t>
            </a:r>
          </a:p>
          <a:p>
            <a:pPr marL="514350" indent="-514350">
              <a:buAutoNum type="alphaUcPeriod"/>
            </a:pPr>
            <a:r>
              <a:rPr lang="en-US" sz="2800" b="1" dirty="0">
                <a:solidFill>
                  <a:srgbClr val="FF0000"/>
                </a:solidFill>
              </a:rPr>
              <a:t>Thermal diffusivity is the ratio of the ability of the material to conduct 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heat and its thermal inertia and increases with the porosity of the material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128349"/>
              </p:ext>
            </p:extLst>
          </p:nvPr>
        </p:nvGraphicFramePr>
        <p:xfrm>
          <a:off x="4614034" y="1006673"/>
          <a:ext cx="1059536" cy="948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482400" imgH="431640" progId="Equation.DSMT4">
                  <p:embed/>
                </p:oleObj>
              </mc:Choice>
              <mc:Fallback>
                <p:oleObj name="Equation" r:id="rId3" imgW="482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4034" y="1006673"/>
                        <a:ext cx="1059536" cy="948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262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892" y="0"/>
            <a:ext cx="11513712" cy="675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/>
              <a:t>Question 4</a:t>
            </a:r>
          </a:p>
          <a:p>
            <a:pPr>
              <a:spcAft>
                <a:spcPts val="600"/>
              </a:spcAft>
            </a:pPr>
            <a:r>
              <a:rPr lang="en-US" sz="3600" b="1" dirty="0"/>
              <a:t>Select the right statement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b="1" dirty="0">
                <a:solidFill>
                  <a:srgbClr val="FF0000"/>
                </a:solidFill>
              </a:rPr>
              <a:t>The time for thawing a frozen biomaterial is longer than the time for freezing the same material because the thermal conductivity of ice is about 4 times larger than that of water.  </a:t>
            </a:r>
          </a:p>
          <a:p>
            <a:pPr marL="514350" indent="-514350">
              <a:spcAft>
                <a:spcPts val="600"/>
              </a:spcAft>
              <a:buFontTx/>
              <a:buAutoNum type="alphaUcPeriod"/>
            </a:pPr>
            <a:r>
              <a:rPr lang="en-US" sz="2800" dirty="0">
                <a:solidFill>
                  <a:srgbClr val="0070C0"/>
                </a:solidFill>
              </a:rPr>
              <a:t>The time for thawing a frozen biomaterial is longer than the time for freezing the same material because the thermal conductivity of ice is approximately equal than that of water.</a:t>
            </a:r>
          </a:p>
          <a:p>
            <a:pPr marL="514350" indent="-514350">
              <a:spcAft>
                <a:spcPts val="600"/>
              </a:spcAft>
              <a:buFontTx/>
              <a:buAutoNum type="alphaUcPeriod"/>
            </a:pPr>
            <a:r>
              <a:rPr lang="en-US" sz="2800" dirty="0">
                <a:solidFill>
                  <a:srgbClr val="0070C0"/>
                </a:solidFill>
              </a:rPr>
              <a:t>The time for thawing a frozen biomaterial is shorter than the time for freezing the same material because the thermal conductivity of ice is smaller than that of water. </a:t>
            </a:r>
          </a:p>
          <a:p>
            <a:pPr marL="514350" indent="-514350">
              <a:buFontTx/>
              <a:buAutoNum type="alphaUcPeriod"/>
            </a:pPr>
            <a:r>
              <a:rPr lang="en-US" sz="2800" dirty="0">
                <a:solidFill>
                  <a:srgbClr val="0070C0"/>
                </a:solidFill>
              </a:rPr>
              <a:t> The time for thawing a frozen biomaterial is shorter than the time for freezing the same material because the thermal conductivity of ice is approximately equal than that of water.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152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547" y="227950"/>
            <a:ext cx="766293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Question 5: Consider the plot of thermal diffusivity versus temperature on right, select  the right statement concerning the sudden decrease of the thermal diffusivity at the freezing temperature range</a:t>
            </a:r>
          </a:p>
        </p:txBody>
      </p:sp>
      <p:pic>
        <p:nvPicPr>
          <p:cNvPr id="5" name="Picture 4" descr="specificheat"/>
          <p:cNvPicPr>
            <a:picLocks noChangeAspect="1" noChangeArrowheads="1"/>
          </p:cNvPicPr>
          <p:nvPr/>
        </p:nvPicPr>
        <p:blipFill rotWithShape="1">
          <a:blip r:embed="rId3" cstate="print"/>
          <a:srcRect l="13725" t="50801" b="8398"/>
          <a:stretch/>
        </p:blipFill>
        <p:spPr bwMode="auto">
          <a:xfrm>
            <a:off x="7431110" y="169811"/>
            <a:ext cx="4769278" cy="243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4547" y="2976828"/>
            <a:ext cx="1155604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lphaUcPeriod"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The decrease is due to large changes in density around that temperature range</a:t>
            </a:r>
          </a:p>
          <a:p>
            <a:pPr marL="514350" indent="-514350">
              <a:buFontTx/>
              <a:buAutoNum type="alphaUcPeriod"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The decreases is due to the formation of ice and the decrease of the </a:t>
            </a:r>
            <a:br>
              <a:rPr lang="en-US" sz="2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biomaterial thermal conductivity</a:t>
            </a:r>
          </a:p>
          <a:p>
            <a:pPr marL="514350" indent="-514350">
              <a:buFontTx/>
              <a:buAutoNum type="alphaUcPeriod"/>
            </a:pPr>
            <a:r>
              <a:rPr lang="en-US" sz="2600" b="1" dirty="0">
                <a:solidFill>
                  <a:srgbClr val="FF0000"/>
                </a:solidFill>
              </a:rPr>
              <a:t>The decrease is due to the formation of ice and the increase of the biomaterial</a:t>
            </a:r>
            <a:br>
              <a:rPr lang="en-US" sz="2600" b="1" dirty="0">
                <a:solidFill>
                  <a:srgbClr val="FF0000"/>
                </a:solidFill>
              </a:rPr>
            </a:br>
            <a:r>
              <a:rPr lang="en-US" sz="2600" b="1" dirty="0">
                <a:solidFill>
                  <a:srgbClr val="FF0000"/>
                </a:solidFill>
              </a:rPr>
              <a:t>heat capacity</a:t>
            </a:r>
          </a:p>
          <a:p>
            <a:pPr marL="514350" indent="-514350">
              <a:buFontTx/>
              <a:buAutoNum type="alphaUcPeriod"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The decrease is due to the fact that porous biomaterials contain more ice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630785"/>
              </p:ext>
            </p:extLst>
          </p:nvPr>
        </p:nvGraphicFramePr>
        <p:xfrm>
          <a:off x="10469808" y="1223853"/>
          <a:ext cx="1211330" cy="84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4" imgW="634680" imgH="444240" progId="Equation.DSMT4">
                  <p:embed/>
                </p:oleObj>
              </mc:Choice>
              <mc:Fallback>
                <p:oleObj name="Equation" r:id="rId4" imgW="634680" imgH="444240" progId="Equation.DSMT4">
                  <p:embed/>
                  <p:pic>
                    <p:nvPicPr>
                      <p:cNvPr id="2253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9808" y="1223853"/>
                        <a:ext cx="1211330" cy="84793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8867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229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Campanella, Osvaldo H</dc:creator>
  <cp:lastModifiedBy>Osvaldo H Campanella</cp:lastModifiedBy>
  <cp:revision>33</cp:revision>
  <dcterms:created xsi:type="dcterms:W3CDTF">2017-09-06T13:37:37Z</dcterms:created>
  <dcterms:modified xsi:type="dcterms:W3CDTF">2017-10-04T00:31:06Z</dcterms:modified>
</cp:coreProperties>
</file>