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7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0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1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0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0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0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5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191B-59FD-4CAF-B014-58CBD6D24BD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191B-59FD-4CAF-B014-58CBD6D24BD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D0DE5-08F0-4482-8D91-FD8ECEC5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5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6991" y="206062"/>
            <a:ext cx="5774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Quiz 3 – November 2 2017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344" y="1141998"/>
            <a:ext cx="2501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/>
              <a:t>Question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8572" y="2077935"/>
            <a:ext cx="959459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The viscosity of shear thinning materials is independent of the shear rate</a:t>
            </a:r>
          </a:p>
          <a:p>
            <a:endParaRPr lang="en-US" sz="4000" i="1" dirty="0">
              <a:solidFill>
                <a:srgbClr val="C00000"/>
              </a:solidFill>
            </a:endParaRPr>
          </a:p>
          <a:p>
            <a:pPr marL="682625" indent="-682625">
              <a:buAutoNum type="alphaUcPeriod"/>
            </a:pPr>
            <a:r>
              <a:rPr lang="en-US" sz="3600" b="1" dirty="0">
                <a:solidFill>
                  <a:srgbClr val="0070C0"/>
                </a:solidFill>
              </a:rPr>
              <a:t>True </a:t>
            </a:r>
          </a:p>
          <a:p>
            <a:endParaRPr lang="en-US" sz="3600" b="1" dirty="0">
              <a:solidFill>
                <a:srgbClr val="0070C0"/>
              </a:solidFill>
            </a:endParaRPr>
          </a:p>
          <a:p>
            <a:pPr marL="682625" indent="-682625">
              <a:tabLst>
                <a:tab pos="682625" algn="l"/>
              </a:tabLst>
            </a:pPr>
            <a:r>
              <a:rPr lang="en-US" sz="3600" b="1" dirty="0">
                <a:solidFill>
                  <a:srgbClr val="0070C0"/>
                </a:solidFill>
              </a:rPr>
              <a:t>B.	False</a:t>
            </a:r>
            <a:r>
              <a:rPr lang="en-US" sz="3600" b="1" dirty="0">
                <a:solidFill>
                  <a:srgbClr val="0070C0"/>
                </a:solidFill>
                <a:sym typeface="Wingdings" panose="05000000000000000000" pitchFamily="2" charset="2"/>
              </a:rPr>
              <a:t>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34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9761" y="322543"/>
            <a:ext cx="10840014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u="sng" dirty="0"/>
              <a:t>Question 2</a:t>
            </a:r>
            <a:r>
              <a:rPr lang="en-US" sz="3200" b="1" dirty="0"/>
              <a:t> </a:t>
            </a:r>
            <a:r>
              <a:rPr lang="en-US" sz="3200" dirty="0"/>
              <a:t>Select the right statement</a:t>
            </a:r>
            <a:endParaRPr lang="en-US" sz="3200" b="1" dirty="0"/>
          </a:p>
          <a:p>
            <a:pPr marL="463550" indent="-463550">
              <a:spcAft>
                <a:spcPts val="1800"/>
              </a:spcAft>
              <a:buAutoNum type="alphaUcPeriod"/>
            </a:pPr>
            <a:r>
              <a:rPr lang="en-US" sz="3200" b="1" dirty="0">
                <a:solidFill>
                  <a:srgbClr val="0070C0"/>
                </a:solidFill>
              </a:rPr>
              <a:t>The viscosity of time dependent fluids decreases with time because their structure are broken down by shear</a:t>
            </a:r>
          </a:p>
          <a:p>
            <a:pPr marL="463550" indent="-463550">
              <a:spcAft>
                <a:spcPts val="1800"/>
              </a:spcAft>
              <a:buAutoNum type="alphaUcPeriod"/>
            </a:pPr>
            <a:r>
              <a:rPr lang="en-US" sz="3200" b="1" dirty="0">
                <a:solidFill>
                  <a:srgbClr val="0070C0"/>
                </a:solidFill>
              </a:rPr>
              <a:t>The viscosity of shear thickening fluids decrease with shear rate</a:t>
            </a:r>
          </a:p>
          <a:p>
            <a:pPr marL="514350" indent="-514350">
              <a:spcAft>
                <a:spcPts val="1800"/>
              </a:spcAft>
              <a:buAutoNum type="alphaUcPeriod"/>
            </a:pPr>
            <a:r>
              <a:rPr lang="en-US" sz="3200" b="1" dirty="0">
                <a:solidFill>
                  <a:srgbClr val="0070C0"/>
                </a:solidFill>
              </a:rPr>
              <a:t>The viscosity of </a:t>
            </a:r>
            <a:r>
              <a:rPr lang="en-US" sz="3200" b="1" dirty="0" err="1">
                <a:solidFill>
                  <a:srgbClr val="0070C0"/>
                </a:solidFill>
              </a:rPr>
              <a:t>rheopectic</a:t>
            </a:r>
            <a:r>
              <a:rPr lang="en-US" sz="3200" b="1" dirty="0">
                <a:solidFill>
                  <a:srgbClr val="0070C0"/>
                </a:solidFill>
              </a:rPr>
              <a:t> fluids decreases with time</a:t>
            </a:r>
          </a:p>
          <a:p>
            <a:pPr marL="514350" indent="-514350">
              <a:spcAft>
                <a:spcPts val="1800"/>
              </a:spcAft>
              <a:buAutoNum type="alphaUcPeriod"/>
            </a:pPr>
            <a:r>
              <a:rPr lang="en-US" sz="3200" b="1" dirty="0">
                <a:solidFill>
                  <a:srgbClr val="0070C0"/>
                </a:solidFill>
              </a:rPr>
              <a:t>The viscosity of thixotropic shear thinning fluids decreases with shear rate</a:t>
            </a:r>
          </a:p>
          <a:p>
            <a:pPr marL="514350" indent="-514350">
              <a:spcAft>
                <a:spcPts val="1800"/>
              </a:spcAft>
              <a:buAutoNum type="alphaUcPeriod"/>
            </a:pPr>
            <a:r>
              <a:rPr lang="en-US" sz="3200" b="1" dirty="0">
                <a:solidFill>
                  <a:srgbClr val="0070C0"/>
                </a:solidFill>
              </a:rPr>
              <a:t>A &amp; D</a:t>
            </a:r>
            <a:r>
              <a:rPr lang="en-US" sz="3200" b="1" dirty="0">
                <a:solidFill>
                  <a:srgbClr val="0070C0"/>
                </a:solidFill>
                <a:sym typeface="Wingdings" panose="05000000000000000000" pitchFamily="2" charset="2"/>
              </a:rPr>
              <a:t>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6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635" y="426706"/>
            <a:ext cx="11988365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u="sng" dirty="0"/>
              <a:t>Question 3</a:t>
            </a:r>
            <a:r>
              <a:rPr lang="en-US" sz="3600" b="1" dirty="0"/>
              <a:t>  Select the right statement below (in blue)</a:t>
            </a:r>
          </a:p>
          <a:p>
            <a:pPr>
              <a:spcAft>
                <a:spcPts val="1200"/>
              </a:spcAft>
            </a:pPr>
            <a:r>
              <a:rPr lang="en-US" sz="3200" i="1" u="sng" dirty="0"/>
              <a:t>Hint</a:t>
            </a:r>
            <a:r>
              <a:rPr lang="en-US" sz="3200" i="1" dirty="0"/>
              <a:t>: A plate/orifice system is commonly used to measure the </a:t>
            </a:r>
            <a:br>
              <a:rPr lang="en-US" sz="3200" i="1" dirty="0"/>
            </a:br>
            <a:r>
              <a:rPr lang="en-US" sz="3200" i="1" dirty="0"/>
              <a:t>flowrate of a fluid in a pipe.  The measurement consists in evaluating the pressure drop across the plate/orifice system, which is proportional to the flow rate.</a:t>
            </a:r>
            <a:endParaRPr lang="en-US" sz="3200" i="1" dirty="0">
              <a:solidFill>
                <a:srgbClr val="0070C0"/>
              </a:solidFill>
            </a:endParaRPr>
          </a:p>
          <a:p>
            <a:pPr marL="742950" indent="-742950">
              <a:spcAft>
                <a:spcPts val="1200"/>
              </a:spcAft>
              <a:buFontTx/>
              <a:buAutoNum type="alphaUcPeriod"/>
            </a:pPr>
            <a:r>
              <a:rPr lang="en-US" sz="2800" b="1" dirty="0">
                <a:solidFill>
                  <a:srgbClr val="0070C0"/>
                </a:solidFill>
              </a:rPr>
              <a:t>Both shear thinning and Newtonian fluids can be measured without problem by the plate and orifice system</a:t>
            </a:r>
          </a:p>
          <a:p>
            <a:pPr marL="742950" indent="-742950">
              <a:spcAft>
                <a:spcPts val="1200"/>
              </a:spcAft>
              <a:buFontTx/>
              <a:buAutoNum type="alphaUcPeriod"/>
            </a:pPr>
            <a:r>
              <a:rPr lang="en-US" sz="2800" b="1" dirty="0">
                <a:solidFill>
                  <a:srgbClr val="0070C0"/>
                </a:solidFill>
              </a:rPr>
              <a:t>The plate and orifice system is more suitable for Newtonian fluids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 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</a:p>
          <a:p>
            <a:pPr marL="742950" indent="-742950">
              <a:spcAft>
                <a:spcPts val="1200"/>
              </a:spcAft>
              <a:buFontTx/>
              <a:buAutoNum type="alphaUcPeriod"/>
            </a:pPr>
            <a:r>
              <a:rPr lang="en-US" sz="2800" b="1" dirty="0">
                <a:solidFill>
                  <a:srgbClr val="0070C0"/>
                </a:solidFill>
              </a:rPr>
              <a:t>The plate and orifice system is more suitable for shear thinning fluids</a:t>
            </a:r>
          </a:p>
          <a:p>
            <a:pPr marL="742950" indent="-742950">
              <a:buFontTx/>
              <a:buAutoNum type="alphaUcPeriod"/>
            </a:pPr>
            <a:r>
              <a:rPr lang="en-US" sz="2800" b="1" dirty="0">
                <a:solidFill>
                  <a:srgbClr val="0070C0"/>
                </a:solidFill>
              </a:rPr>
              <a:t>The plate and orifice system is no suitable for Newtonian and shear thinning fluids </a:t>
            </a:r>
          </a:p>
        </p:txBody>
      </p:sp>
    </p:spTree>
    <p:extLst>
      <p:ext uri="{BB962C8B-B14F-4D97-AF65-F5344CB8AC3E}">
        <p14:creationId xmlns:p14="http://schemas.microsoft.com/office/powerpoint/2010/main" val="61646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1" y="426038"/>
            <a:ext cx="1196404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b="1" u="sng" dirty="0"/>
              <a:t>Question 4</a:t>
            </a:r>
          </a:p>
          <a:p>
            <a:pPr>
              <a:spcAft>
                <a:spcPts val="2400"/>
              </a:spcAft>
            </a:pPr>
            <a:r>
              <a:rPr lang="en-US" sz="3600" b="1" dirty="0"/>
              <a:t>Select the right statement related to pressure loss of a fluid circulating in a circular pipe</a:t>
            </a:r>
          </a:p>
          <a:p>
            <a:pPr marL="457200" indent="-457200" defTabSz="457200">
              <a:spcAft>
                <a:spcPts val="1800"/>
              </a:spcAft>
              <a:buAutoNum type="alphaUcPeriod"/>
            </a:pPr>
            <a:r>
              <a:rPr lang="en-US" sz="2800" b="1" dirty="0">
                <a:solidFill>
                  <a:srgbClr val="0070C0"/>
                </a:solidFill>
              </a:rPr>
              <a:t>The pressure loss is independent of the material rheology</a:t>
            </a:r>
          </a:p>
          <a:p>
            <a:pPr marL="457200" indent="-457200" defTabSz="457200">
              <a:spcAft>
                <a:spcPts val="1800"/>
              </a:spcAft>
              <a:buAutoNum type="alphaUcPeriod"/>
            </a:pPr>
            <a:r>
              <a:rPr lang="en-US" sz="2800" b="1" dirty="0">
                <a:solidFill>
                  <a:srgbClr val="0070C0"/>
                </a:solidFill>
              </a:rPr>
              <a:t>The pressure loss is independent of the pipe diameter</a:t>
            </a:r>
          </a:p>
          <a:p>
            <a:pPr marL="457200" indent="-457200">
              <a:buAutoNum type="alphaUcPeriod"/>
            </a:pPr>
            <a:r>
              <a:rPr lang="en-US" sz="2800" b="1" dirty="0">
                <a:solidFill>
                  <a:srgbClr val="0070C0"/>
                </a:solidFill>
              </a:rPr>
              <a:t>The pressure loss is a function of the fluid rheology but independent </a:t>
            </a:r>
          </a:p>
          <a:p>
            <a:pPr marL="457200" indent="-457200">
              <a:spcAft>
                <a:spcPts val="1800"/>
              </a:spcAft>
              <a:tabLst>
                <a:tab pos="457200" algn="l"/>
              </a:tabLst>
            </a:pPr>
            <a:r>
              <a:rPr lang="en-US" sz="2800" b="1" dirty="0">
                <a:solidFill>
                  <a:srgbClr val="0070C0"/>
                </a:solidFill>
              </a:rPr>
              <a:t>	on the pipe diameter</a:t>
            </a:r>
          </a:p>
          <a:p>
            <a:pPr marL="457200" indent="-457200">
              <a:spcAft>
                <a:spcPts val="1800"/>
              </a:spcAft>
              <a:tabLst>
                <a:tab pos="457200" algn="l"/>
              </a:tabLst>
            </a:pPr>
            <a:r>
              <a:rPr lang="en-US" sz="2800" b="1" dirty="0">
                <a:solidFill>
                  <a:srgbClr val="0070C0"/>
                </a:solidFill>
              </a:rPr>
              <a:t>D.	The pressure loss is a function of the fluid rheology and the pipe diameter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</a:t>
            </a:r>
            <a:endParaRPr lang="en-US" sz="2800" b="1" dirty="0">
              <a:solidFill>
                <a:srgbClr val="0070C0"/>
              </a:solidFill>
            </a:endParaRPr>
          </a:p>
          <a:p>
            <a:pPr marL="457200" indent="-457200"/>
            <a:r>
              <a:rPr lang="en-US" sz="2800" b="1" dirty="0">
                <a:solidFill>
                  <a:srgbClr val="0070C0"/>
                </a:solidFill>
              </a:rPr>
              <a:t>E.	The pressure loss is independent of the flowrate </a:t>
            </a:r>
          </a:p>
        </p:txBody>
      </p:sp>
    </p:spTree>
    <p:extLst>
      <p:ext uri="{BB962C8B-B14F-4D97-AF65-F5344CB8AC3E}">
        <p14:creationId xmlns:p14="http://schemas.microsoft.com/office/powerpoint/2010/main" val="163262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5872" y="220718"/>
            <a:ext cx="1045683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u="sng" dirty="0"/>
              <a:t>Question 5</a:t>
            </a:r>
          </a:p>
          <a:p>
            <a:pPr>
              <a:spcAft>
                <a:spcPts val="1800"/>
              </a:spcAft>
            </a:pPr>
            <a:r>
              <a:rPr lang="en-US" sz="3600" i="1" dirty="0"/>
              <a:t>The consistency index </a:t>
            </a:r>
            <a:r>
              <a:rPr lang="en-US" sz="3600" i="1" dirty="0">
                <a:solidFill>
                  <a:srgbClr val="FF0000"/>
                </a:solidFill>
              </a:rPr>
              <a:t>k</a:t>
            </a:r>
            <a:r>
              <a:rPr lang="en-US" sz="3600" i="1" dirty="0"/>
              <a:t> of the power law model                    changes significantly with the temperature whereas the flow index </a:t>
            </a:r>
            <a:r>
              <a:rPr lang="en-US" sz="3600" i="1" dirty="0">
                <a:solidFill>
                  <a:srgbClr val="FF0000"/>
                </a:solidFill>
              </a:rPr>
              <a:t>n</a:t>
            </a:r>
            <a:r>
              <a:rPr lang="en-US" sz="3600" i="1" dirty="0"/>
              <a:t> is practically independent of the temperature </a:t>
            </a:r>
          </a:p>
          <a:p>
            <a:pPr marL="742950" indent="-742950">
              <a:spcAft>
                <a:spcPts val="1800"/>
              </a:spcAft>
              <a:buAutoNum type="alphaUcPeriod"/>
            </a:pPr>
            <a:r>
              <a:rPr lang="en-US" sz="3600" b="1" dirty="0">
                <a:solidFill>
                  <a:srgbClr val="0070C0"/>
                </a:solidFill>
              </a:rPr>
              <a:t>True </a:t>
            </a:r>
            <a:r>
              <a:rPr lang="en-US" sz="3600" b="1" dirty="0">
                <a:solidFill>
                  <a:srgbClr val="0070C0"/>
                </a:solidFill>
                <a:sym typeface="Wingdings" panose="05000000000000000000" pitchFamily="2" charset="2"/>
              </a:rPr>
              <a:t></a:t>
            </a:r>
            <a:endParaRPr lang="en-US" sz="3600" b="1" dirty="0">
              <a:solidFill>
                <a:srgbClr val="0070C0"/>
              </a:solidFill>
            </a:endParaRPr>
          </a:p>
          <a:p>
            <a:pPr marL="742950" indent="-742950">
              <a:buAutoNum type="alphaUcPeriod"/>
            </a:pPr>
            <a:r>
              <a:rPr lang="en-US" sz="3600" b="1" dirty="0">
                <a:solidFill>
                  <a:srgbClr val="0070C0"/>
                </a:solidFill>
              </a:rPr>
              <a:t>False</a:t>
            </a:r>
          </a:p>
          <a:p>
            <a:pPr>
              <a:spcAft>
                <a:spcPts val="600"/>
              </a:spcAft>
            </a:pPr>
            <a:endParaRPr lang="en-US" sz="3600" i="1" dirty="0"/>
          </a:p>
          <a:p>
            <a:pPr>
              <a:spcAft>
                <a:spcPts val="600"/>
              </a:spcAft>
            </a:pPr>
            <a:endParaRPr lang="en-US" sz="3600" b="1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A569B5F-63E7-4547-AA03-DE436412F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618506"/>
              </p:ext>
            </p:extLst>
          </p:nvPr>
        </p:nvGraphicFramePr>
        <p:xfrm>
          <a:off x="9910599" y="778415"/>
          <a:ext cx="1710249" cy="750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520560" imgH="228600" progId="Equation.DSMT4">
                  <p:embed/>
                </p:oleObj>
              </mc:Choice>
              <mc:Fallback>
                <p:oleObj name="Equation" r:id="rId3" imgW="52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10599" y="778415"/>
                        <a:ext cx="1710249" cy="750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52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181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Campanella, Osvaldo H</dc:creator>
  <cp:lastModifiedBy>Osvaldo H Campanella</cp:lastModifiedBy>
  <cp:revision>52</cp:revision>
  <cp:lastPrinted>2017-11-01T12:17:12Z</cp:lastPrinted>
  <dcterms:created xsi:type="dcterms:W3CDTF">2017-09-06T13:37:37Z</dcterms:created>
  <dcterms:modified xsi:type="dcterms:W3CDTF">2017-12-12T21:50:55Z</dcterms:modified>
</cp:coreProperties>
</file>