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ryn\Desktop\fermentation%20shi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ryn\Desktop\fermentation%20sh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ryn\Desktop\fermentation%20shi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ryn\Desktop\fermentation%20shi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thryn\Desktop\fermentation%20shi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'Calibration Curve'!$B$1</c:f>
              <c:strCache>
                <c:ptCount val="1"/>
                <c:pt idx="0">
                  <c:v>Absorbance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'Calibration Curve'!$A$2:$A$7</c:f>
              <c:numCache>
                <c:formatCode>General</c:formatCode>
                <c:ptCount val="6"/>
                <c:pt idx="0">
                  <c:v>0</c:v>
                </c:pt>
                <c:pt idx="1">
                  <c:v>1.2500000000000001E-2</c:v>
                </c:pt>
                <c:pt idx="2">
                  <c:v>2.5000000000000001E-2</c:v>
                </c:pt>
                <c:pt idx="3">
                  <c:v>0.05</c:v>
                </c:pt>
                <c:pt idx="4">
                  <c:v>7.4999999999999997E-2</c:v>
                </c:pt>
                <c:pt idx="5">
                  <c:v>0.1</c:v>
                </c:pt>
              </c:numCache>
            </c:numRef>
          </c:xVal>
          <c:yVal>
            <c:numRef>
              <c:f>'Calibration Curve'!$B$2:$B$7</c:f>
              <c:numCache>
                <c:formatCode>General</c:formatCode>
                <c:ptCount val="6"/>
                <c:pt idx="0">
                  <c:v>0</c:v>
                </c:pt>
                <c:pt idx="1">
                  <c:v>0.13</c:v>
                </c:pt>
                <c:pt idx="2">
                  <c:v>0.19800000000000001</c:v>
                </c:pt>
                <c:pt idx="3">
                  <c:v>0.433</c:v>
                </c:pt>
                <c:pt idx="4">
                  <c:v>0.5</c:v>
                </c:pt>
                <c:pt idx="5">
                  <c:v>0.80500000000000005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128-403A-A176-B019262CE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747583"/>
        <c:axId val="970052399"/>
      </c:scatterChart>
      <c:valAx>
        <c:axId val="970747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70052399"/>
        <c:crosses val="autoZero"/>
        <c:crossBetween val="midCat"/>
      </c:valAx>
      <c:valAx>
        <c:axId val="970052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70747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1"/>
          <c:tx>
            <c:v>25C glucose</c:v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x"/>
            <c:errBarType val="both"/>
            <c:errValType val="cust"/>
            <c:noEndCap val="0"/>
            <c:plus>
              <c:numRef>
                <c:f>'25 C averages and standard devs'!$H$2:$H$13</c:f>
                <c:numCache>
                  <c:formatCode>General</c:formatCode>
                  <c:ptCount val="12"/>
                  <c:pt idx="0">
                    <c:v>2.7855729512376057</c:v>
                  </c:pt>
                  <c:pt idx="1">
                    <c:v>4.2982667049249859</c:v>
                  </c:pt>
                  <c:pt idx="2">
                    <c:v>2.3176777170262537</c:v>
                  </c:pt>
                  <c:pt idx="3">
                    <c:v>1.7592953134707017</c:v>
                  </c:pt>
                  <c:pt idx="4">
                    <c:v>5.2494837841448838</c:v>
                  </c:pt>
                  <c:pt idx="5">
                    <c:v>3.5021764661421546</c:v>
                  </c:pt>
                  <c:pt idx="6">
                    <c:v>4.1078315447447391</c:v>
                  </c:pt>
                  <c:pt idx="7">
                    <c:v>3.2289750695847599</c:v>
                  </c:pt>
                  <c:pt idx="8">
                    <c:v>3.357205186858069</c:v>
                  </c:pt>
                  <c:pt idx="9">
                    <c:v>4.9522335028415894</c:v>
                  </c:pt>
                  <c:pt idx="10">
                    <c:v>2.4036756575433986</c:v>
                  </c:pt>
                  <c:pt idx="11">
                    <c:v>3.0397198335811506</c:v>
                  </c:pt>
                </c:numCache>
              </c:numRef>
            </c:plus>
            <c:minus>
              <c:numRef>
                <c:f>'25 C averages and standard devs'!$H$2:$H$13</c:f>
                <c:numCache>
                  <c:formatCode>General</c:formatCode>
                  <c:ptCount val="12"/>
                  <c:pt idx="0">
                    <c:v>2.7855729512376057</c:v>
                  </c:pt>
                  <c:pt idx="1">
                    <c:v>4.2982667049249859</c:v>
                  </c:pt>
                  <c:pt idx="2">
                    <c:v>2.3176777170262537</c:v>
                  </c:pt>
                  <c:pt idx="3">
                    <c:v>1.7592953134707017</c:v>
                  </c:pt>
                  <c:pt idx="4">
                    <c:v>5.2494837841448838</c:v>
                  </c:pt>
                  <c:pt idx="5">
                    <c:v>3.5021764661421546</c:v>
                  </c:pt>
                  <c:pt idx="6">
                    <c:v>4.1078315447447391</c:v>
                  </c:pt>
                  <c:pt idx="7">
                    <c:v>3.2289750695847599</c:v>
                  </c:pt>
                  <c:pt idx="8">
                    <c:v>3.357205186858069</c:v>
                  </c:pt>
                  <c:pt idx="9">
                    <c:v>4.9522335028415894</c:v>
                  </c:pt>
                  <c:pt idx="10">
                    <c:v>2.4036756575433986</c:v>
                  </c:pt>
                  <c:pt idx="11">
                    <c:v>3.0397198335811506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'25 C averages and standard devs'!$A$2:$A$13</c:f>
              <c:numCache>
                <c:formatCode>General</c:formatCode>
                <c:ptCount val="12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1375</c:v>
                </c:pt>
                <c:pt idx="5">
                  <c:v>1445</c:v>
                </c:pt>
                <c:pt idx="6">
                  <c:v>1527.8333333333333</c:v>
                </c:pt>
                <c:pt idx="7">
                  <c:v>1673.5</c:v>
                </c:pt>
                <c:pt idx="8">
                  <c:v>2795</c:v>
                </c:pt>
                <c:pt idx="9">
                  <c:v>2885</c:v>
                </c:pt>
                <c:pt idx="10">
                  <c:v>2968.5</c:v>
                </c:pt>
                <c:pt idx="11">
                  <c:v>3115.5</c:v>
                </c:pt>
              </c:numCache>
            </c:numRef>
          </c:xVal>
          <c:yVal>
            <c:numRef>
              <c:f>'25 C averages and standard devs'!$C$2:$C$13</c:f>
              <c:numCache>
                <c:formatCode>General</c:formatCode>
                <c:ptCount val="12"/>
                <c:pt idx="0">
                  <c:v>13.898333333333335</c:v>
                </c:pt>
                <c:pt idx="1">
                  <c:v>14.478333333333332</c:v>
                </c:pt>
                <c:pt idx="2">
                  <c:v>11.954999999999998</c:v>
                </c:pt>
                <c:pt idx="3">
                  <c:v>11.160000000000002</c:v>
                </c:pt>
                <c:pt idx="4">
                  <c:v>14.379999999999997</c:v>
                </c:pt>
                <c:pt idx="5">
                  <c:v>12.65</c:v>
                </c:pt>
                <c:pt idx="6">
                  <c:v>11.340000000000002</c:v>
                </c:pt>
                <c:pt idx="7">
                  <c:v>16.28</c:v>
                </c:pt>
                <c:pt idx="8">
                  <c:v>12.746666666666664</c:v>
                </c:pt>
                <c:pt idx="9">
                  <c:v>13.298333333333334</c:v>
                </c:pt>
                <c:pt idx="10">
                  <c:v>13.248333333333333</c:v>
                </c:pt>
                <c:pt idx="11">
                  <c:v>13.301666666666668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73-4A5E-BC73-A8339D0D881D}"/>
            </c:ext>
          </c:extLst>
        </c:ser>
        <c:ser>
          <c:idx val="2"/>
          <c:order val="2"/>
          <c:tx>
            <c:v>25C xanthan</c:v>
          </c:tx>
          <c:spPr>
            <a:ln w="95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'25 C averages and standard devs'!$A$2:$A$13</c:f>
              <c:numCache>
                <c:formatCode>General</c:formatCode>
                <c:ptCount val="12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1375</c:v>
                </c:pt>
                <c:pt idx="5">
                  <c:v>1445</c:v>
                </c:pt>
                <c:pt idx="6">
                  <c:v>1527.8333333333333</c:v>
                </c:pt>
                <c:pt idx="7">
                  <c:v>1673.5</c:v>
                </c:pt>
                <c:pt idx="8">
                  <c:v>2795</c:v>
                </c:pt>
                <c:pt idx="9">
                  <c:v>2885</c:v>
                </c:pt>
                <c:pt idx="10">
                  <c:v>2968.5</c:v>
                </c:pt>
                <c:pt idx="11">
                  <c:v>3115.5</c:v>
                </c:pt>
              </c:numCache>
            </c:numRef>
          </c:xVal>
          <c:yVal>
            <c:numRef>
              <c:f>'25 C averages and standard devs'!$D$2:$D$13</c:f>
              <c:numCache>
                <c:formatCode>General</c:formatCode>
                <c:ptCount val="12"/>
                <c:pt idx="0">
                  <c:v>9.3921800136749916</c:v>
                </c:pt>
                <c:pt idx="1">
                  <c:v>10.007090038430951</c:v>
                </c:pt>
                <c:pt idx="2">
                  <c:v>13.830217624919607</c:v>
                </c:pt>
                <c:pt idx="3">
                  <c:v>8.645114283657767</c:v>
                </c:pt>
                <c:pt idx="4">
                  <c:v>14.854430775608398</c:v>
                </c:pt>
                <c:pt idx="5">
                  <c:v>24.565728558333333</c:v>
                </c:pt>
                <c:pt idx="6">
                  <c:v>13.813222458010337</c:v>
                </c:pt>
                <c:pt idx="7">
                  <c:v>5.1284625322997419</c:v>
                </c:pt>
                <c:pt idx="8">
                  <c:v>11.407403983333333</c:v>
                </c:pt>
                <c:pt idx="9">
                  <c:v>23.196431243333333</c:v>
                </c:pt>
                <c:pt idx="10">
                  <c:v>13.683242053495549</c:v>
                </c:pt>
                <c:pt idx="11">
                  <c:v>5.1761045076083834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73-4A5E-BC73-A8339D0D88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8325519"/>
        <c:axId val="786344319"/>
      </c:scatterChart>
      <c:scatterChart>
        <c:scatterStyle val="lineMarker"/>
        <c:varyColors val="0"/>
        <c:ser>
          <c:idx val="0"/>
          <c:order val="0"/>
          <c:tx>
            <c:v>25C cell density</c:v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og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0"/>
            <c:dispEq val="0"/>
          </c:trendline>
          <c:errBars>
            <c:errDir val="x"/>
            <c:errBarType val="both"/>
            <c:errValType val="cust"/>
            <c:noEndCap val="0"/>
            <c:plus>
              <c:numRef>
                <c:f>'25 C averages and standard devs'!$G$2:$G$13</c:f>
                <c:numCache>
                  <c:formatCode>General</c:formatCode>
                  <c:ptCount val="12"/>
                  <c:pt idx="0">
                    <c:v>7.5498344352707492E-3</c:v>
                  </c:pt>
                  <c:pt idx="1">
                    <c:v>1.1599209743196589E-2</c:v>
                  </c:pt>
                  <c:pt idx="2">
                    <c:v>2.0867838092784474E-2</c:v>
                  </c:pt>
                  <c:pt idx="3">
                    <c:v>2.1634270652524126E-2</c:v>
                  </c:pt>
                  <c:pt idx="4">
                    <c:v>2.248054714636635E-2</c:v>
                  </c:pt>
                  <c:pt idx="5">
                    <c:v>2.4287170824669302E-2</c:v>
                  </c:pt>
                  <c:pt idx="6">
                    <c:v>8.6416433622315159E-2</c:v>
                  </c:pt>
                  <c:pt idx="7">
                    <c:v>7.6089256797526886E-2</c:v>
                  </c:pt>
                  <c:pt idx="8">
                    <c:v>4.4835718647822285E-2</c:v>
                  </c:pt>
                  <c:pt idx="9">
                    <c:v>5.6989838275491082E-2</c:v>
                  </c:pt>
                  <c:pt idx="10">
                    <c:v>3.5656229002330952E-2</c:v>
                  </c:pt>
                  <c:pt idx="11">
                    <c:v>6.7568052115380126E-2</c:v>
                  </c:pt>
                </c:numCache>
              </c:numRef>
            </c:plus>
            <c:minus>
              <c:numRef>
                <c:f>'25 C averages and standard devs'!$G$2:$G$13</c:f>
                <c:numCache>
                  <c:formatCode>General</c:formatCode>
                  <c:ptCount val="12"/>
                  <c:pt idx="0">
                    <c:v>7.5498344352707492E-3</c:v>
                  </c:pt>
                  <c:pt idx="1">
                    <c:v>1.1599209743196589E-2</c:v>
                  </c:pt>
                  <c:pt idx="2">
                    <c:v>2.0867838092784474E-2</c:v>
                  </c:pt>
                  <c:pt idx="3">
                    <c:v>2.1634270652524126E-2</c:v>
                  </c:pt>
                  <c:pt idx="4">
                    <c:v>2.248054714636635E-2</c:v>
                  </c:pt>
                  <c:pt idx="5">
                    <c:v>2.4287170824669302E-2</c:v>
                  </c:pt>
                  <c:pt idx="6">
                    <c:v>8.6416433622315159E-2</c:v>
                  </c:pt>
                  <c:pt idx="7">
                    <c:v>7.6089256797526886E-2</c:v>
                  </c:pt>
                  <c:pt idx="8">
                    <c:v>4.4835718647822285E-2</c:v>
                  </c:pt>
                  <c:pt idx="9">
                    <c:v>5.6989838275491082E-2</c:v>
                  </c:pt>
                  <c:pt idx="10">
                    <c:v>3.5656229002330952E-2</c:v>
                  </c:pt>
                  <c:pt idx="11">
                    <c:v>6.7568052115380126E-2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'25 C averages and standard devs'!$A$2:$A$13</c:f>
              <c:numCache>
                <c:formatCode>General</c:formatCode>
                <c:ptCount val="12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1375</c:v>
                </c:pt>
                <c:pt idx="5">
                  <c:v>1445</c:v>
                </c:pt>
                <c:pt idx="6">
                  <c:v>1527.8333333333333</c:v>
                </c:pt>
                <c:pt idx="7">
                  <c:v>1673.5</c:v>
                </c:pt>
                <c:pt idx="8">
                  <c:v>2795</c:v>
                </c:pt>
                <c:pt idx="9">
                  <c:v>2885</c:v>
                </c:pt>
                <c:pt idx="10">
                  <c:v>2968.5</c:v>
                </c:pt>
                <c:pt idx="11">
                  <c:v>3115.5</c:v>
                </c:pt>
              </c:numCache>
            </c:numRef>
          </c:xVal>
          <c:yVal>
            <c:numRef>
              <c:f>'25 C averages and standard devs'!$B$2:$B$13</c:f>
              <c:numCache>
                <c:formatCode>General</c:formatCode>
                <c:ptCount val="12"/>
                <c:pt idx="0">
                  <c:v>5.5000000000000005E-3</c:v>
                </c:pt>
                <c:pt idx="1">
                  <c:v>3.4166666666666672E-3</c:v>
                </c:pt>
                <c:pt idx="2">
                  <c:v>5.1666666666666666E-3</c:v>
                </c:pt>
                <c:pt idx="3">
                  <c:v>2.0833333333333333E-3</c:v>
                </c:pt>
                <c:pt idx="4">
                  <c:v>0.42325000000000007</c:v>
                </c:pt>
                <c:pt idx="5">
                  <c:v>0.43616666666666665</c:v>
                </c:pt>
                <c:pt idx="6">
                  <c:v>0.38650000000000001</c:v>
                </c:pt>
                <c:pt idx="7">
                  <c:v>0.35874999999999996</c:v>
                </c:pt>
                <c:pt idx="8">
                  <c:v>0.4070833333333333</c:v>
                </c:pt>
                <c:pt idx="9">
                  <c:v>0.42858333333333332</c:v>
                </c:pt>
                <c:pt idx="10">
                  <c:v>0.40233333333333338</c:v>
                </c:pt>
                <c:pt idx="11">
                  <c:v>0.36208333333333331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3673-4A5E-BC73-A8339D0D88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7166111"/>
        <c:axId val="797420719"/>
      </c:scatterChart>
      <c:valAx>
        <c:axId val="908325519"/>
        <c:scaling>
          <c:orientation val="minMax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86344319"/>
        <c:crosses val="autoZero"/>
        <c:crossBetween val="midCat"/>
      </c:valAx>
      <c:valAx>
        <c:axId val="7863443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08325519"/>
        <c:crosses val="autoZero"/>
        <c:crossBetween val="midCat"/>
      </c:valAx>
      <c:valAx>
        <c:axId val="797420719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17166111"/>
        <c:crosses val="max"/>
        <c:crossBetween val="midCat"/>
      </c:valAx>
      <c:valAx>
        <c:axId val="91716611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974207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'30 C averages and standard'!$C$1</c:f>
              <c:strCache>
                <c:ptCount val="1"/>
                <c:pt idx="0">
                  <c:v>Glucose Concentration [mg/mL]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'30 C averages and standard'!$A$2:$A$13</c:f>
              <c:numCache>
                <c:formatCode>General</c:formatCode>
                <c:ptCount val="12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1440</c:v>
                </c:pt>
                <c:pt idx="5">
                  <c:v>1488.3333333333333</c:v>
                </c:pt>
                <c:pt idx="6">
                  <c:v>1530</c:v>
                </c:pt>
                <c:pt idx="7">
                  <c:v>1575</c:v>
                </c:pt>
                <c:pt idx="8">
                  <c:v>2880</c:v>
                </c:pt>
                <c:pt idx="9">
                  <c:v>2925</c:v>
                </c:pt>
                <c:pt idx="10">
                  <c:v>2970</c:v>
                </c:pt>
                <c:pt idx="11">
                  <c:v>3015</c:v>
                </c:pt>
              </c:numCache>
            </c:numRef>
          </c:xVal>
          <c:yVal>
            <c:numRef>
              <c:f>'30 C averages and standard'!$C$2:$C$13</c:f>
              <c:numCache>
                <c:formatCode>General</c:formatCode>
                <c:ptCount val="12"/>
                <c:pt idx="0">
                  <c:v>13.464999999999998</c:v>
                </c:pt>
                <c:pt idx="1">
                  <c:v>16.074666666666666</c:v>
                </c:pt>
                <c:pt idx="2">
                  <c:v>14.443333333333333</c:v>
                </c:pt>
                <c:pt idx="3">
                  <c:v>15.313333333333333</c:v>
                </c:pt>
                <c:pt idx="4">
                  <c:v>12.288333333333334</c:v>
                </c:pt>
                <c:pt idx="5">
                  <c:v>12.476666666666668</c:v>
                </c:pt>
                <c:pt idx="6">
                  <c:v>14.398333333333333</c:v>
                </c:pt>
                <c:pt idx="7">
                  <c:v>12.645000000000001</c:v>
                </c:pt>
                <c:pt idx="8">
                  <c:v>11.518333333333333</c:v>
                </c:pt>
                <c:pt idx="9">
                  <c:v>14.5</c:v>
                </c:pt>
                <c:pt idx="10">
                  <c:v>12.509999999999998</c:v>
                </c:pt>
                <c:pt idx="11">
                  <c:v>12.216666666666669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28-4615-AF13-12B50E3438C3}"/>
            </c:ext>
          </c:extLst>
        </c:ser>
        <c:ser>
          <c:idx val="2"/>
          <c:order val="1"/>
          <c:tx>
            <c:strRef>
              <c:f>'30 C averages and standard'!$D$1</c:f>
              <c:strCache>
                <c:ptCount val="1"/>
                <c:pt idx="0">
                  <c:v>Xanthan Concentration [mg/mL]</c:v>
                </c:pt>
              </c:strCache>
            </c:strRef>
          </c:tx>
          <c:spPr>
            <a:ln w="952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'30 C averages and standard'!$A$2:$A$13</c:f>
              <c:numCache>
                <c:formatCode>General</c:formatCode>
                <c:ptCount val="12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1440</c:v>
                </c:pt>
                <c:pt idx="5">
                  <c:v>1488.3333333333333</c:v>
                </c:pt>
                <c:pt idx="6">
                  <c:v>1530</c:v>
                </c:pt>
                <c:pt idx="7">
                  <c:v>1575</c:v>
                </c:pt>
                <c:pt idx="8">
                  <c:v>2880</c:v>
                </c:pt>
                <c:pt idx="9">
                  <c:v>2925</c:v>
                </c:pt>
                <c:pt idx="10">
                  <c:v>2970</c:v>
                </c:pt>
                <c:pt idx="11">
                  <c:v>3015</c:v>
                </c:pt>
              </c:numCache>
            </c:numRef>
          </c:xVal>
          <c:yVal>
            <c:numRef>
              <c:f>'30 C averages and standard'!$D$2:$D$13</c:f>
              <c:numCache>
                <c:formatCode>General</c:formatCode>
                <c:ptCount val="12"/>
                <c:pt idx="0">
                  <c:v>22.081836835589431</c:v>
                </c:pt>
                <c:pt idx="1">
                  <c:v>13.371656014205707</c:v>
                </c:pt>
                <c:pt idx="2" formatCode="0.000">
                  <c:v>7.7345300125957364</c:v>
                </c:pt>
                <c:pt idx="3">
                  <c:v>19.075081745587511</c:v>
                </c:pt>
                <c:pt idx="4">
                  <c:v>23.812551343044902</c:v>
                </c:pt>
                <c:pt idx="5">
                  <c:v>22.796705491880189</c:v>
                </c:pt>
                <c:pt idx="6">
                  <c:v>21.056745946201854</c:v>
                </c:pt>
                <c:pt idx="7">
                  <c:v>19.252025078060342</c:v>
                </c:pt>
                <c:pt idx="8">
                  <c:v>25.637445943841385</c:v>
                </c:pt>
                <c:pt idx="9">
                  <c:v>21.261760726201867</c:v>
                </c:pt>
                <c:pt idx="10">
                  <c:v>16.264218385274745</c:v>
                </c:pt>
                <c:pt idx="11">
                  <c:v>20.627193689839455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028-4615-AF13-12B50E3438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6540239"/>
        <c:axId val="797422447"/>
      </c:scatterChart>
      <c:scatterChart>
        <c:scatterStyle val="lineMarker"/>
        <c:varyColors val="0"/>
        <c:ser>
          <c:idx val="3"/>
          <c:order val="2"/>
          <c:tx>
            <c:v>30 Relative Cell Density</c:v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x"/>
            <c:errBarType val="both"/>
            <c:errValType val="cust"/>
            <c:noEndCap val="0"/>
            <c:plus>
              <c:numRef>
                <c:f>'30 C averages and standard'!$G$2:$G$13</c:f>
                <c:numCache>
                  <c:formatCode>General</c:formatCode>
                  <c:ptCount val="12"/>
                  <c:pt idx="0">
                    <c:v>3.738682923169602E-2</c:v>
                  </c:pt>
                  <c:pt idx="1">
                    <c:v>1.5964805041089603E-2</c:v>
                  </c:pt>
                  <c:pt idx="2">
                    <c:v>1.3169725383115118E-2</c:v>
                  </c:pt>
                  <c:pt idx="3">
                    <c:v>8.9204820497549367E-3</c:v>
                  </c:pt>
                  <c:pt idx="4">
                    <c:v>2.4384933873193092E-2</c:v>
                  </c:pt>
                  <c:pt idx="5">
                    <c:v>0.15120846537148652</c:v>
                  </c:pt>
                  <c:pt idx="6">
                    <c:v>0.1478521784305753</c:v>
                  </c:pt>
                  <c:pt idx="7">
                    <c:v>0.11161481383161773</c:v>
                  </c:pt>
                  <c:pt idx="8">
                    <c:v>0.19123040204597883</c:v>
                  </c:pt>
                  <c:pt idx="9">
                    <c:v>3.4823842407178458E-2</c:v>
                  </c:pt>
                  <c:pt idx="10">
                    <c:v>0.17031813369887164</c:v>
                  </c:pt>
                  <c:pt idx="11">
                    <c:v>8.7771673486761737E-2</c:v>
                  </c:pt>
                </c:numCache>
              </c:numRef>
            </c:plus>
            <c:minus>
              <c:numRef>
                <c:f>'30 C averages and standard'!$G$2:$G$13</c:f>
                <c:numCache>
                  <c:formatCode>General</c:formatCode>
                  <c:ptCount val="12"/>
                  <c:pt idx="0">
                    <c:v>3.738682923169602E-2</c:v>
                  </c:pt>
                  <c:pt idx="1">
                    <c:v>1.5964805041089603E-2</c:v>
                  </c:pt>
                  <c:pt idx="2">
                    <c:v>1.3169725383115118E-2</c:v>
                  </c:pt>
                  <c:pt idx="3">
                    <c:v>8.9204820497549367E-3</c:v>
                  </c:pt>
                  <c:pt idx="4">
                    <c:v>2.4384933873193092E-2</c:v>
                  </c:pt>
                  <c:pt idx="5">
                    <c:v>0.15120846537148652</c:v>
                  </c:pt>
                  <c:pt idx="6">
                    <c:v>0.1478521784305753</c:v>
                  </c:pt>
                  <c:pt idx="7">
                    <c:v>0.11161481383161773</c:v>
                  </c:pt>
                  <c:pt idx="8">
                    <c:v>0.19123040204597883</c:v>
                  </c:pt>
                  <c:pt idx="9">
                    <c:v>3.4823842407178458E-2</c:v>
                  </c:pt>
                  <c:pt idx="10">
                    <c:v>0.17031813369887164</c:v>
                  </c:pt>
                  <c:pt idx="11">
                    <c:v>8.7771673486761737E-2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'30 C averages and standard'!$A$2:$A$13</c:f>
              <c:numCache>
                <c:formatCode>General</c:formatCode>
                <c:ptCount val="12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1440</c:v>
                </c:pt>
                <c:pt idx="5">
                  <c:v>1488.3333333333333</c:v>
                </c:pt>
                <c:pt idx="6">
                  <c:v>1530</c:v>
                </c:pt>
                <c:pt idx="7">
                  <c:v>1575</c:v>
                </c:pt>
                <c:pt idx="8">
                  <c:v>2880</c:v>
                </c:pt>
                <c:pt idx="9">
                  <c:v>2925</c:v>
                </c:pt>
                <c:pt idx="10">
                  <c:v>2970</c:v>
                </c:pt>
                <c:pt idx="11">
                  <c:v>3015</c:v>
                </c:pt>
              </c:numCache>
            </c:numRef>
          </c:xVal>
          <c:yVal>
            <c:numRef>
              <c:f>'30 C averages and standard'!$B$2:$B$13</c:f>
              <c:numCache>
                <c:formatCode>General</c:formatCode>
                <c:ptCount val="12"/>
                <c:pt idx="0">
                  <c:v>1.0250000000000002E-2</c:v>
                </c:pt>
                <c:pt idx="1">
                  <c:v>4.2500000000000003E-3</c:v>
                </c:pt>
                <c:pt idx="2">
                  <c:v>1.3416666666666667E-2</c:v>
                </c:pt>
                <c:pt idx="3">
                  <c:v>1.525E-2</c:v>
                </c:pt>
                <c:pt idx="4">
                  <c:v>0.40700000000000003</c:v>
                </c:pt>
                <c:pt idx="5">
                  <c:v>0.45700000000000002</c:v>
                </c:pt>
                <c:pt idx="6">
                  <c:v>0.37566666666666665</c:v>
                </c:pt>
                <c:pt idx="7">
                  <c:v>0.42633333333333329</c:v>
                </c:pt>
                <c:pt idx="8">
                  <c:v>0.48766666666666669</c:v>
                </c:pt>
                <c:pt idx="9">
                  <c:v>0.38370000000000004</c:v>
                </c:pt>
                <c:pt idx="10">
                  <c:v>0.47016666666666662</c:v>
                </c:pt>
                <c:pt idx="11">
                  <c:v>0.40233333333333327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028-4615-AF13-12B50E3438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2679599"/>
        <c:axId val="786345615"/>
      </c:scatterChart>
      <c:valAx>
        <c:axId val="916540239"/>
        <c:scaling>
          <c:orientation val="minMax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97422447"/>
        <c:crosses val="autoZero"/>
        <c:crossBetween val="midCat"/>
      </c:valAx>
      <c:valAx>
        <c:axId val="7974224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16540239"/>
        <c:crosses val="autoZero"/>
        <c:crossBetween val="midCat"/>
      </c:valAx>
      <c:valAx>
        <c:axId val="7863456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92679599"/>
        <c:crosses val="max"/>
        <c:crossBetween val="midCat"/>
      </c:valAx>
      <c:valAx>
        <c:axId val="7926795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863456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'30 C averages and standard'!$B$1</c:f>
              <c:strCache>
                <c:ptCount val="1"/>
                <c:pt idx="0">
                  <c:v>Relative Cell Density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x"/>
            <c:errBarType val="both"/>
            <c:errValType val="cust"/>
            <c:noEndCap val="0"/>
            <c:plus>
              <c:numRef>
                <c:f>'30 C averages and standard'!$G$2:$G$13</c:f>
                <c:numCache>
                  <c:formatCode>General</c:formatCode>
                  <c:ptCount val="12"/>
                  <c:pt idx="0">
                    <c:v>3.738682923169602E-2</c:v>
                  </c:pt>
                  <c:pt idx="1">
                    <c:v>1.5964805041089603E-2</c:v>
                  </c:pt>
                  <c:pt idx="2">
                    <c:v>1.3169725383115118E-2</c:v>
                  </c:pt>
                  <c:pt idx="3">
                    <c:v>8.9204820497549367E-3</c:v>
                  </c:pt>
                  <c:pt idx="4">
                    <c:v>2.4384933873193092E-2</c:v>
                  </c:pt>
                  <c:pt idx="5">
                    <c:v>0.15120846537148652</c:v>
                  </c:pt>
                  <c:pt idx="6">
                    <c:v>0.1478521784305753</c:v>
                  </c:pt>
                  <c:pt idx="7">
                    <c:v>0.11161481383161773</c:v>
                  </c:pt>
                  <c:pt idx="8">
                    <c:v>0.19123040204597883</c:v>
                  </c:pt>
                  <c:pt idx="9">
                    <c:v>3.4823842407178458E-2</c:v>
                  </c:pt>
                  <c:pt idx="10">
                    <c:v>0.17031813369887164</c:v>
                  </c:pt>
                  <c:pt idx="11">
                    <c:v>8.7771673486761737E-2</c:v>
                  </c:pt>
                </c:numCache>
              </c:numRef>
            </c:plus>
            <c:minus>
              <c:numRef>
                <c:f>'30 C averages and standard'!$G$2:$G$13</c:f>
                <c:numCache>
                  <c:formatCode>General</c:formatCode>
                  <c:ptCount val="12"/>
                  <c:pt idx="0">
                    <c:v>3.738682923169602E-2</c:v>
                  </c:pt>
                  <c:pt idx="1">
                    <c:v>1.5964805041089603E-2</c:v>
                  </c:pt>
                  <c:pt idx="2">
                    <c:v>1.3169725383115118E-2</c:v>
                  </c:pt>
                  <c:pt idx="3">
                    <c:v>8.9204820497549367E-3</c:v>
                  </c:pt>
                  <c:pt idx="4">
                    <c:v>2.4384933873193092E-2</c:v>
                  </c:pt>
                  <c:pt idx="5">
                    <c:v>0.15120846537148652</c:v>
                  </c:pt>
                  <c:pt idx="6">
                    <c:v>0.1478521784305753</c:v>
                  </c:pt>
                  <c:pt idx="7">
                    <c:v>0.11161481383161773</c:v>
                  </c:pt>
                  <c:pt idx="8">
                    <c:v>0.19123040204597883</c:v>
                  </c:pt>
                  <c:pt idx="9">
                    <c:v>3.4823842407178458E-2</c:v>
                  </c:pt>
                  <c:pt idx="10">
                    <c:v>0.17031813369887164</c:v>
                  </c:pt>
                  <c:pt idx="11">
                    <c:v>8.7771673486761737E-2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'30 C averages and standard'!$A$2:$A$13</c:f>
              <c:numCache>
                <c:formatCode>General</c:formatCode>
                <c:ptCount val="12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1440</c:v>
                </c:pt>
                <c:pt idx="5">
                  <c:v>1488.3333333333333</c:v>
                </c:pt>
                <c:pt idx="6">
                  <c:v>1530</c:v>
                </c:pt>
                <c:pt idx="7">
                  <c:v>1575</c:v>
                </c:pt>
                <c:pt idx="8">
                  <c:v>2880</c:v>
                </c:pt>
                <c:pt idx="9">
                  <c:v>2925</c:v>
                </c:pt>
                <c:pt idx="10">
                  <c:v>2970</c:v>
                </c:pt>
                <c:pt idx="11">
                  <c:v>3015</c:v>
                </c:pt>
              </c:numCache>
            </c:numRef>
          </c:xVal>
          <c:yVal>
            <c:numRef>
              <c:f>'30 C averages and standard'!$B$2:$B$13</c:f>
              <c:numCache>
                <c:formatCode>General</c:formatCode>
                <c:ptCount val="12"/>
                <c:pt idx="0">
                  <c:v>1.0250000000000002E-2</c:v>
                </c:pt>
                <c:pt idx="1">
                  <c:v>4.2500000000000003E-3</c:v>
                </c:pt>
                <c:pt idx="2">
                  <c:v>1.3416666666666667E-2</c:v>
                </c:pt>
                <c:pt idx="3">
                  <c:v>1.525E-2</c:v>
                </c:pt>
                <c:pt idx="4">
                  <c:v>0.40700000000000003</c:v>
                </c:pt>
                <c:pt idx="5">
                  <c:v>0.45700000000000002</c:v>
                </c:pt>
                <c:pt idx="6">
                  <c:v>0.37566666666666665</c:v>
                </c:pt>
                <c:pt idx="7">
                  <c:v>0.42633333333333329</c:v>
                </c:pt>
                <c:pt idx="8">
                  <c:v>0.48766666666666669</c:v>
                </c:pt>
                <c:pt idx="9">
                  <c:v>0.38370000000000004</c:v>
                </c:pt>
                <c:pt idx="10">
                  <c:v>0.47016666666666662</c:v>
                </c:pt>
                <c:pt idx="11">
                  <c:v>0.40233333333333327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591-48ED-A1CE-03F6FFB52729}"/>
            </c:ext>
          </c:extLst>
        </c:ser>
        <c:ser>
          <c:idx val="3"/>
          <c:order val="1"/>
          <c:tx>
            <c:v>25 C cell density</c:v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x"/>
            <c:errBarType val="both"/>
            <c:errValType val="cust"/>
            <c:noEndCap val="0"/>
            <c:plus>
              <c:numRef>
                <c:f>'25 C averages and standard devs'!$G$2:$G$13</c:f>
                <c:numCache>
                  <c:formatCode>General</c:formatCode>
                  <c:ptCount val="12"/>
                  <c:pt idx="0">
                    <c:v>7.5498344352707492E-3</c:v>
                  </c:pt>
                  <c:pt idx="1">
                    <c:v>1.1599209743196589E-2</c:v>
                  </c:pt>
                  <c:pt idx="2">
                    <c:v>2.0867838092784474E-2</c:v>
                  </c:pt>
                  <c:pt idx="3">
                    <c:v>2.1634270652524126E-2</c:v>
                  </c:pt>
                  <c:pt idx="4">
                    <c:v>2.248054714636635E-2</c:v>
                  </c:pt>
                  <c:pt idx="5">
                    <c:v>2.4287170824669302E-2</c:v>
                  </c:pt>
                  <c:pt idx="6">
                    <c:v>8.6416433622315159E-2</c:v>
                  </c:pt>
                  <c:pt idx="7">
                    <c:v>7.6089256797526886E-2</c:v>
                  </c:pt>
                  <c:pt idx="8">
                    <c:v>4.4835718647822285E-2</c:v>
                  </c:pt>
                  <c:pt idx="9">
                    <c:v>5.6989838275491082E-2</c:v>
                  </c:pt>
                  <c:pt idx="10">
                    <c:v>3.5656229002330952E-2</c:v>
                  </c:pt>
                  <c:pt idx="11">
                    <c:v>6.7568052115380126E-2</c:v>
                  </c:pt>
                </c:numCache>
              </c:numRef>
            </c:plus>
            <c:minus>
              <c:numRef>
                <c:f>'25 C averages and standard devs'!$G$2:$G$13</c:f>
                <c:numCache>
                  <c:formatCode>General</c:formatCode>
                  <c:ptCount val="12"/>
                  <c:pt idx="0">
                    <c:v>7.5498344352707492E-3</c:v>
                  </c:pt>
                  <c:pt idx="1">
                    <c:v>1.1599209743196589E-2</c:v>
                  </c:pt>
                  <c:pt idx="2">
                    <c:v>2.0867838092784474E-2</c:v>
                  </c:pt>
                  <c:pt idx="3">
                    <c:v>2.1634270652524126E-2</c:v>
                  </c:pt>
                  <c:pt idx="4">
                    <c:v>2.248054714636635E-2</c:v>
                  </c:pt>
                  <c:pt idx="5">
                    <c:v>2.4287170824669302E-2</c:v>
                  </c:pt>
                  <c:pt idx="6">
                    <c:v>8.6416433622315159E-2</c:v>
                  </c:pt>
                  <c:pt idx="7">
                    <c:v>7.6089256797526886E-2</c:v>
                  </c:pt>
                  <c:pt idx="8">
                    <c:v>4.4835718647822285E-2</c:v>
                  </c:pt>
                  <c:pt idx="9">
                    <c:v>5.6989838275491082E-2</c:v>
                  </c:pt>
                  <c:pt idx="10">
                    <c:v>3.5656229002330952E-2</c:v>
                  </c:pt>
                  <c:pt idx="11">
                    <c:v>6.7568052115380126E-2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'25 C averages and standard devs'!$A$2:$A$13</c:f>
              <c:numCache>
                <c:formatCode>General</c:formatCode>
                <c:ptCount val="12"/>
                <c:pt idx="0">
                  <c:v>0</c:v>
                </c:pt>
                <c:pt idx="1">
                  <c:v>45</c:v>
                </c:pt>
                <c:pt idx="2">
                  <c:v>90</c:v>
                </c:pt>
                <c:pt idx="3">
                  <c:v>135</c:v>
                </c:pt>
                <c:pt idx="4">
                  <c:v>1375</c:v>
                </c:pt>
                <c:pt idx="5">
                  <c:v>1445</c:v>
                </c:pt>
                <c:pt idx="6">
                  <c:v>1527.8333333333333</c:v>
                </c:pt>
                <c:pt idx="7">
                  <c:v>1673.5</c:v>
                </c:pt>
                <c:pt idx="8">
                  <c:v>2795</c:v>
                </c:pt>
                <c:pt idx="9">
                  <c:v>2885</c:v>
                </c:pt>
                <c:pt idx="10">
                  <c:v>2968.5</c:v>
                </c:pt>
                <c:pt idx="11">
                  <c:v>3115.5</c:v>
                </c:pt>
              </c:numCache>
            </c:numRef>
          </c:xVal>
          <c:yVal>
            <c:numRef>
              <c:f>'25 C averages and standard devs'!$B$2:$B$13</c:f>
              <c:numCache>
                <c:formatCode>General</c:formatCode>
                <c:ptCount val="12"/>
                <c:pt idx="0">
                  <c:v>5.5000000000000005E-3</c:v>
                </c:pt>
                <c:pt idx="1">
                  <c:v>3.4166666666666672E-3</c:v>
                </c:pt>
                <c:pt idx="2">
                  <c:v>5.1666666666666666E-3</c:v>
                </c:pt>
                <c:pt idx="3">
                  <c:v>2.0833333333333333E-3</c:v>
                </c:pt>
                <c:pt idx="4">
                  <c:v>0.42325000000000007</c:v>
                </c:pt>
                <c:pt idx="5">
                  <c:v>0.43616666666666665</c:v>
                </c:pt>
                <c:pt idx="6">
                  <c:v>0.38650000000000001</c:v>
                </c:pt>
                <c:pt idx="7">
                  <c:v>0.35874999999999996</c:v>
                </c:pt>
                <c:pt idx="8">
                  <c:v>0.4070833333333333</c:v>
                </c:pt>
                <c:pt idx="9">
                  <c:v>0.42858333333333332</c:v>
                </c:pt>
                <c:pt idx="10">
                  <c:v>0.40233333333333338</c:v>
                </c:pt>
                <c:pt idx="11">
                  <c:v>0.36208333333333331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591-48ED-A1CE-03F6FFB527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7162927"/>
        <c:axId val="910947887"/>
      </c:scatterChart>
      <c:valAx>
        <c:axId val="907162927"/>
        <c:scaling>
          <c:orientation val="minMax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10947887"/>
        <c:crosses val="autoZero"/>
        <c:crossBetween val="midCat"/>
      </c:valAx>
      <c:valAx>
        <c:axId val="910947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071629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25C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errBars>
            <c:errDir val="y"/>
            <c:errBarType val="both"/>
            <c:errValType val="cust"/>
            <c:noEndCap val="0"/>
            <c:plus>
              <c:numRef>
                <c:f>'25 C averages and standard devs'!$H$2:$H$13</c:f>
                <c:numCache>
                  <c:formatCode>General</c:formatCode>
                  <c:ptCount val="12"/>
                  <c:pt idx="0">
                    <c:v>2.7855729512376057</c:v>
                  </c:pt>
                  <c:pt idx="1">
                    <c:v>4.2982667049249859</c:v>
                  </c:pt>
                  <c:pt idx="2">
                    <c:v>2.3176777170262537</c:v>
                  </c:pt>
                  <c:pt idx="3">
                    <c:v>1.7592953134707017</c:v>
                  </c:pt>
                  <c:pt idx="4">
                    <c:v>5.2494837841448838</c:v>
                  </c:pt>
                  <c:pt idx="5">
                    <c:v>3.5021764661421546</c:v>
                  </c:pt>
                  <c:pt idx="6">
                    <c:v>4.1078315447447391</c:v>
                  </c:pt>
                  <c:pt idx="7">
                    <c:v>3.2289750695847599</c:v>
                  </c:pt>
                  <c:pt idx="8">
                    <c:v>3.357205186858069</c:v>
                  </c:pt>
                  <c:pt idx="9">
                    <c:v>4.9522335028415894</c:v>
                  </c:pt>
                  <c:pt idx="10">
                    <c:v>2.4036756575433986</c:v>
                  </c:pt>
                  <c:pt idx="11">
                    <c:v>3.0397198335811506</c:v>
                  </c:pt>
                </c:numCache>
              </c:numRef>
            </c:plus>
            <c:minus>
              <c:numRef>
                <c:f>'25 C averages and standard devs'!$H$2:$H$13</c:f>
                <c:numCache>
                  <c:formatCode>General</c:formatCode>
                  <c:ptCount val="12"/>
                  <c:pt idx="0">
                    <c:v>2.7855729512376057</c:v>
                  </c:pt>
                  <c:pt idx="1">
                    <c:v>4.2982667049249859</c:v>
                  </c:pt>
                  <c:pt idx="2">
                    <c:v>2.3176777170262537</c:v>
                  </c:pt>
                  <c:pt idx="3">
                    <c:v>1.7592953134707017</c:v>
                  </c:pt>
                  <c:pt idx="4">
                    <c:v>5.2494837841448838</c:v>
                  </c:pt>
                  <c:pt idx="5">
                    <c:v>3.5021764661421546</c:v>
                  </c:pt>
                  <c:pt idx="6">
                    <c:v>4.1078315447447391</c:v>
                  </c:pt>
                  <c:pt idx="7">
                    <c:v>3.2289750695847599</c:v>
                  </c:pt>
                  <c:pt idx="8">
                    <c:v>3.357205186858069</c:v>
                  </c:pt>
                  <c:pt idx="9">
                    <c:v>4.9522335028415894</c:v>
                  </c:pt>
                  <c:pt idx="10">
                    <c:v>2.4036756575433986</c:v>
                  </c:pt>
                  <c:pt idx="11">
                    <c:v>3.0397198335811506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'25 C averages and standard devs'!$D$2:$D$13</c:f>
              <c:numCache>
                <c:formatCode>General</c:formatCode>
                <c:ptCount val="12"/>
                <c:pt idx="0">
                  <c:v>9.3921800136749916</c:v>
                </c:pt>
                <c:pt idx="1">
                  <c:v>10.007090038430951</c:v>
                </c:pt>
                <c:pt idx="2">
                  <c:v>13.830217624919607</c:v>
                </c:pt>
                <c:pt idx="3">
                  <c:v>8.645114283657767</c:v>
                </c:pt>
                <c:pt idx="4">
                  <c:v>14.854430775608398</c:v>
                </c:pt>
                <c:pt idx="5">
                  <c:v>24.565728558333333</c:v>
                </c:pt>
                <c:pt idx="6">
                  <c:v>13.813222458010337</c:v>
                </c:pt>
                <c:pt idx="7">
                  <c:v>5.1284625322997419</c:v>
                </c:pt>
                <c:pt idx="8">
                  <c:v>11.407403983333333</c:v>
                </c:pt>
                <c:pt idx="9">
                  <c:v>23.196431243333333</c:v>
                </c:pt>
                <c:pt idx="10">
                  <c:v>13.683242053495549</c:v>
                </c:pt>
                <c:pt idx="11">
                  <c:v>5.1761045076083834</c:v>
                </c:pt>
              </c:numCache>
            </c:numRef>
          </c:xVal>
          <c:yVal>
            <c:numRef>
              <c:f>'25 C averages and standard devs'!$C$2:$C$13</c:f>
              <c:numCache>
                <c:formatCode>General</c:formatCode>
                <c:ptCount val="12"/>
                <c:pt idx="0">
                  <c:v>13.898333333333335</c:v>
                </c:pt>
                <c:pt idx="1">
                  <c:v>14.478333333333332</c:v>
                </c:pt>
                <c:pt idx="2">
                  <c:v>11.954999999999998</c:v>
                </c:pt>
                <c:pt idx="3">
                  <c:v>11.160000000000002</c:v>
                </c:pt>
                <c:pt idx="4">
                  <c:v>14.379999999999997</c:v>
                </c:pt>
                <c:pt idx="5">
                  <c:v>12.65</c:v>
                </c:pt>
                <c:pt idx="6">
                  <c:v>11.340000000000002</c:v>
                </c:pt>
                <c:pt idx="7">
                  <c:v>16.28</c:v>
                </c:pt>
                <c:pt idx="8">
                  <c:v>12.746666666666664</c:v>
                </c:pt>
                <c:pt idx="9">
                  <c:v>13.298333333333334</c:v>
                </c:pt>
                <c:pt idx="10">
                  <c:v>13.248333333333333</c:v>
                </c:pt>
                <c:pt idx="11">
                  <c:v>13.301666666666668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DB1-4825-B781-9982214FB99E}"/>
            </c:ext>
          </c:extLst>
        </c:ser>
        <c:ser>
          <c:idx val="1"/>
          <c:order val="1"/>
          <c:tx>
            <c:v>30C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errBars>
            <c:errDir val="y"/>
            <c:errBarType val="both"/>
            <c:errValType val="cust"/>
            <c:noEndCap val="0"/>
            <c:plus>
              <c:numRef>
                <c:f>'30 C averages and standard'!$H$2:$H$13</c:f>
                <c:numCache>
                  <c:formatCode>General</c:formatCode>
                  <c:ptCount val="12"/>
                  <c:pt idx="0">
                    <c:v>4.6238111985676973</c:v>
                  </c:pt>
                  <c:pt idx="1">
                    <c:v>4.4313251592121619</c:v>
                  </c:pt>
                  <c:pt idx="2">
                    <c:v>4.2051428830262871</c:v>
                  </c:pt>
                  <c:pt idx="3">
                    <c:v>1.8368414919820297</c:v>
                  </c:pt>
                  <c:pt idx="4">
                    <c:v>3.2359444783040763</c:v>
                  </c:pt>
                  <c:pt idx="5">
                    <c:v>7.9714356716131487</c:v>
                  </c:pt>
                  <c:pt idx="6">
                    <c:v>3.1734487023846296</c:v>
                  </c:pt>
                  <c:pt idx="7">
                    <c:v>4.084124141110304</c:v>
                  </c:pt>
                  <c:pt idx="8">
                    <c:v>3.4776280230448289</c:v>
                  </c:pt>
                  <c:pt idx="9">
                    <c:v>4.8494659499784118</c:v>
                  </c:pt>
                  <c:pt idx="10">
                    <c:v>3.037413373250347</c:v>
                  </c:pt>
                  <c:pt idx="11">
                    <c:v>2.245917778251604</c:v>
                  </c:pt>
                </c:numCache>
              </c:numRef>
            </c:plus>
            <c:minus>
              <c:numRef>
                <c:f>'30 C averages and standard'!$H$2:$H$13</c:f>
                <c:numCache>
                  <c:formatCode>General</c:formatCode>
                  <c:ptCount val="12"/>
                  <c:pt idx="0">
                    <c:v>4.6238111985676973</c:v>
                  </c:pt>
                  <c:pt idx="1">
                    <c:v>4.4313251592121619</c:v>
                  </c:pt>
                  <c:pt idx="2">
                    <c:v>4.2051428830262871</c:v>
                  </c:pt>
                  <c:pt idx="3">
                    <c:v>1.8368414919820297</c:v>
                  </c:pt>
                  <c:pt idx="4">
                    <c:v>3.2359444783040763</c:v>
                  </c:pt>
                  <c:pt idx="5">
                    <c:v>7.9714356716131487</c:v>
                  </c:pt>
                  <c:pt idx="6">
                    <c:v>3.1734487023846296</c:v>
                  </c:pt>
                  <c:pt idx="7">
                    <c:v>4.084124141110304</c:v>
                  </c:pt>
                  <c:pt idx="8">
                    <c:v>3.4776280230448289</c:v>
                  </c:pt>
                  <c:pt idx="9">
                    <c:v>4.8494659499784118</c:v>
                  </c:pt>
                  <c:pt idx="10">
                    <c:v>3.037413373250347</c:v>
                  </c:pt>
                  <c:pt idx="11">
                    <c:v>2.245917778251604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'30 C averages and standard'!$C$2:$C$13</c:f>
              <c:numCache>
                <c:formatCode>General</c:formatCode>
                <c:ptCount val="12"/>
                <c:pt idx="0">
                  <c:v>13.464999999999998</c:v>
                </c:pt>
                <c:pt idx="1">
                  <c:v>16.074666666666666</c:v>
                </c:pt>
                <c:pt idx="2">
                  <c:v>14.443333333333333</c:v>
                </c:pt>
                <c:pt idx="3">
                  <c:v>15.313333333333333</c:v>
                </c:pt>
                <c:pt idx="4">
                  <c:v>12.288333333333334</c:v>
                </c:pt>
                <c:pt idx="5">
                  <c:v>12.476666666666668</c:v>
                </c:pt>
                <c:pt idx="6">
                  <c:v>14.398333333333333</c:v>
                </c:pt>
                <c:pt idx="7">
                  <c:v>12.645000000000001</c:v>
                </c:pt>
                <c:pt idx="8">
                  <c:v>11.518333333333333</c:v>
                </c:pt>
                <c:pt idx="9">
                  <c:v>14.5</c:v>
                </c:pt>
                <c:pt idx="10">
                  <c:v>12.509999999999998</c:v>
                </c:pt>
                <c:pt idx="11">
                  <c:v>12.216666666666669</c:v>
                </c:pt>
              </c:numCache>
            </c:numRef>
          </c:xVal>
          <c:yVal>
            <c:numRef>
              <c:f>'30 C averages and standard'!$D$2:$D$13</c:f>
              <c:numCache>
                <c:formatCode>General</c:formatCode>
                <c:ptCount val="12"/>
                <c:pt idx="0">
                  <c:v>22.081836835589431</c:v>
                </c:pt>
                <c:pt idx="1">
                  <c:v>13.371656014205707</c:v>
                </c:pt>
                <c:pt idx="2" formatCode="0.000">
                  <c:v>7.7345300125957364</c:v>
                </c:pt>
                <c:pt idx="3">
                  <c:v>19.075081745587511</c:v>
                </c:pt>
                <c:pt idx="4">
                  <c:v>23.812551343044902</c:v>
                </c:pt>
                <c:pt idx="5">
                  <c:v>22.796705491880189</c:v>
                </c:pt>
                <c:pt idx="6">
                  <c:v>21.056745946201854</c:v>
                </c:pt>
                <c:pt idx="7">
                  <c:v>19.252025078060342</c:v>
                </c:pt>
                <c:pt idx="8">
                  <c:v>25.637445943841385</c:v>
                </c:pt>
                <c:pt idx="9">
                  <c:v>21.261760726201867</c:v>
                </c:pt>
                <c:pt idx="10">
                  <c:v>16.264218385274745</c:v>
                </c:pt>
                <c:pt idx="11">
                  <c:v>20.627193689839455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DB1-4825-B781-9982214FB9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66699183"/>
        <c:axId val="913385743"/>
      </c:scatterChart>
      <c:valAx>
        <c:axId val="966699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13385743"/>
        <c:crosses val="autoZero"/>
        <c:crossBetween val="midCat"/>
      </c:valAx>
      <c:valAx>
        <c:axId val="9133857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666991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E39E-B180-45AD-BC33-3F1EDE117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2B7C3-B4CD-43E1-8076-96586E780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A0674-2B60-4F5C-94AF-1A62F55B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9A10-A095-4EC7-94B4-7267E368B04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FFE59-EFED-47D0-9D81-0E33B9E9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EBCD5-6C4C-418C-8998-C8F1524B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D4ED-1D2B-4F0A-89BD-A3959D08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9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BE8C-884E-46BA-BEE9-90F18CB2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7B8A1-E5F3-4C57-AF9A-94CD94BE2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8F080-4812-4DCD-BAE0-82430E5C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9A10-A095-4EC7-94B4-7267E368B04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24215-2401-4E7C-9CF6-4537CF55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2B122-98BB-4AE9-A710-27D3B07D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D4ED-1D2B-4F0A-89BD-A3959D08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592DF-07D5-4B6D-B820-3955D67EC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38935-1F61-4F0C-BDE5-AB00CF382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27AD2-7C81-4B14-992E-A3F52C78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9A10-A095-4EC7-94B4-7267E368B04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C35B1-17FF-4558-BA8B-A3D6B5BB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CAE47-5748-4229-9E52-80265C88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D4ED-1D2B-4F0A-89BD-A3959D08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6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4F18-22DC-47A9-8E8E-4FC663D6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ACCFE-5B71-4E57-AAED-6DA9F8FA6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B6C71-176A-4249-A8E1-96065EE3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9A10-A095-4EC7-94B4-7267E368B04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77AB1-ED60-4800-9648-94A7D565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D173E-3492-4832-BCAB-14A74BE1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D4ED-1D2B-4F0A-89BD-A3959D08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183F-7B34-42D7-9352-96A6A714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98572-89B3-495B-862C-E8B79517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670E8-FAF8-4BE6-9238-394BB814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9A10-A095-4EC7-94B4-7267E368B04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710DC-FEAE-4818-B656-6E60FBB5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D0A4A-9A77-4ECD-83DE-9FE53F45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D4ED-1D2B-4F0A-89BD-A3959D08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2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11F7-5EF2-4E19-A472-8E7AD517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277B-236F-4F82-8260-2354F3CDF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EC2CA-E312-4FF3-85AD-9C6826A88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F4978-9624-4684-865B-4F9DF736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9A10-A095-4EC7-94B4-7267E368B04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68A38-1CB7-441B-A4C7-A7A123DF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3DF26-6444-4688-88FC-C2D1699B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D4ED-1D2B-4F0A-89BD-A3959D08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6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3AB3-47F4-4FB8-8BE4-0C366942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895F6-409A-45EB-B544-F9CDF6576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47A0E-5209-4E08-B915-DC9EA88FD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C2CBF-3461-4E65-AEA7-27994450E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FCA7B-0BA2-4E7A-9E61-FCEDF4C6F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A903A-75E5-4818-8570-11EE86F7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9A10-A095-4EC7-94B4-7267E368B04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B667B-8F01-49F1-B968-FDD6381C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7D7766-055C-4438-B240-CC4DD012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D4ED-1D2B-4F0A-89BD-A3959D08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0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3203-224B-409C-A49B-5EABC3A8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1DB37-31AE-4330-91D6-22C298F7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9A10-A095-4EC7-94B4-7267E368B04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46803-21CA-4B34-ADAA-605395E5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253C0-5B61-4B5C-BEAD-314092F0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D4ED-1D2B-4F0A-89BD-A3959D08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9320B-66BF-4F36-82DE-9356BD12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9A10-A095-4EC7-94B4-7267E368B04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18033-8E4D-4301-BF01-6D63FCAA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A13CF-9A1E-4500-A0C4-240124A8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D4ED-1D2B-4F0A-89BD-A3959D08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2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BCE4-64BE-4BAE-B0DA-5BAB27C6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BD1A-46DE-4081-843B-8E193778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DDEB9-BD5E-445B-86CA-E7E14E7B9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6390A-E273-4E88-AEA9-AEC83D9C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9A10-A095-4EC7-94B4-7267E368B04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B8AA8-9083-47EB-867C-2EA40760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5D66D-7380-4BF1-9999-F46F60CF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D4ED-1D2B-4F0A-89BD-A3959D08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7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9559-11BF-45BF-A134-27F77DF6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6A3C5-C7D3-4BFA-9AD0-DB344A86A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52AB3-1B2E-43F0-A72A-B6D530920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0CCB-96DC-4B1C-81FE-8A6F0DA8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9A10-A095-4EC7-94B4-7267E368B04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22A8C-E58A-49DA-BE06-D8144E19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4C089-F494-4F03-B5F6-781BAA2C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D4ED-1D2B-4F0A-89BD-A3959D08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1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F1125-52B9-4146-A55F-E49A951C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C7E62-1498-4FFC-BA2A-229CFE01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A092C-98EC-4DCB-BAEA-5DDFC52D7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29A10-A095-4EC7-94B4-7267E368B041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080C-43E8-4F80-ADFD-0C3324F2E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C9328-C7B8-4B89-B253-9F3A357E5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7D4ED-1D2B-4F0A-89BD-A3959D08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4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9832A6D-4161-4B5E-A610-A4C151511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418804"/>
              </p:ext>
            </p:extLst>
          </p:nvPr>
        </p:nvGraphicFramePr>
        <p:xfrm>
          <a:off x="755904" y="420624"/>
          <a:ext cx="10680192" cy="6016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06F354-ACD1-49EA-866A-9575E111DDEC}"/>
              </a:ext>
            </a:extLst>
          </p:cNvPr>
          <p:cNvSpPr txBox="1"/>
          <p:nvPr/>
        </p:nvSpPr>
        <p:spPr>
          <a:xfrm rot="16200000">
            <a:off x="-1062474" y="3244335"/>
            <a:ext cx="31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Absorbance at 325 nm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A9D0A-F95B-4B7A-8C7D-676DF3B6D52F}"/>
              </a:ext>
            </a:extLst>
          </p:cNvPr>
          <p:cNvSpPr txBox="1"/>
          <p:nvPr/>
        </p:nvSpPr>
        <p:spPr>
          <a:xfrm>
            <a:off x="3825240" y="6437376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Xanthan Concentration [mg/mL]</a:t>
            </a:r>
          </a:p>
        </p:txBody>
      </p:sp>
    </p:spTree>
    <p:extLst>
      <p:ext uri="{BB962C8B-B14F-4D97-AF65-F5344CB8AC3E}">
        <p14:creationId xmlns:p14="http://schemas.microsoft.com/office/powerpoint/2010/main" val="423056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06B04A5-CCED-494C-9DCF-54E99FAF0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29022"/>
              </p:ext>
            </p:extLst>
          </p:nvPr>
        </p:nvGraphicFramePr>
        <p:xfrm>
          <a:off x="755904" y="420624"/>
          <a:ext cx="10680192" cy="6016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5B2493-2343-4E1E-ADE0-D36DE9912FF3}"/>
              </a:ext>
            </a:extLst>
          </p:cNvPr>
          <p:cNvSpPr txBox="1"/>
          <p:nvPr/>
        </p:nvSpPr>
        <p:spPr>
          <a:xfrm>
            <a:off x="3825240" y="6437376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[min]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1CF2F-98D4-4F0A-9821-CBEB218F9473}"/>
              </a:ext>
            </a:extLst>
          </p:cNvPr>
          <p:cNvSpPr txBox="1"/>
          <p:nvPr/>
        </p:nvSpPr>
        <p:spPr>
          <a:xfrm rot="16200000">
            <a:off x="-1062474" y="3244335"/>
            <a:ext cx="31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[mg/mL]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3E46B-C3EE-4C6B-80B4-5B401CF6754C}"/>
              </a:ext>
            </a:extLst>
          </p:cNvPr>
          <p:cNvSpPr txBox="1"/>
          <p:nvPr/>
        </p:nvSpPr>
        <p:spPr>
          <a:xfrm rot="5400000">
            <a:off x="10058661" y="3244334"/>
            <a:ext cx="31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Density at 600 nm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9FB09-5EC8-4C86-B929-D65B8304BF4B}"/>
              </a:ext>
            </a:extLst>
          </p:cNvPr>
          <p:cNvSpPr txBox="1"/>
          <p:nvPr/>
        </p:nvSpPr>
        <p:spPr>
          <a:xfrm>
            <a:off x="8681227" y="420624"/>
            <a:ext cx="31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25°C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0A610-3B00-47D3-BF89-5DB3CCD9802D}"/>
              </a:ext>
            </a:extLst>
          </p:cNvPr>
          <p:cNvSpPr txBox="1"/>
          <p:nvPr/>
        </p:nvSpPr>
        <p:spPr>
          <a:xfrm>
            <a:off x="5846587" y="1866899"/>
            <a:ext cx="31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Density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89531-871F-4622-BBEC-25613F0D2071}"/>
              </a:ext>
            </a:extLst>
          </p:cNvPr>
          <p:cNvSpPr txBox="1"/>
          <p:nvPr/>
        </p:nvSpPr>
        <p:spPr>
          <a:xfrm>
            <a:off x="6096000" y="2943842"/>
            <a:ext cx="31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Glucose Concentration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DF6E9-6C4C-4592-8DAB-52E3985D779F}"/>
              </a:ext>
            </a:extLst>
          </p:cNvPr>
          <p:cNvSpPr txBox="1"/>
          <p:nvPr/>
        </p:nvSpPr>
        <p:spPr>
          <a:xfrm>
            <a:off x="6713988" y="4621769"/>
            <a:ext cx="31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Xanthan Concentration</a:t>
            </a:r>
          </a:p>
        </p:txBody>
      </p:sp>
    </p:spTree>
    <p:extLst>
      <p:ext uri="{BB962C8B-B14F-4D97-AF65-F5344CB8AC3E}">
        <p14:creationId xmlns:p14="http://schemas.microsoft.com/office/powerpoint/2010/main" val="56982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ECADCAB-FD1D-43EB-9024-4CDE20842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0835"/>
              </p:ext>
            </p:extLst>
          </p:nvPr>
        </p:nvGraphicFramePr>
        <p:xfrm>
          <a:off x="755904" y="420624"/>
          <a:ext cx="10680192" cy="6016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5B2493-2343-4E1E-ADE0-D36DE9912FF3}"/>
              </a:ext>
            </a:extLst>
          </p:cNvPr>
          <p:cNvSpPr txBox="1"/>
          <p:nvPr/>
        </p:nvSpPr>
        <p:spPr>
          <a:xfrm>
            <a:off x="3825240" y="6437376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[min]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1CF2F-98D4-4F0A-9821-CBEB218F9473}"/>
              </a:ext>
            </a:extLst>
          </p:cNvPr>
          <p:cNvSpPr txBox="1"/>
          <p:nvPr/>
        </p:nvSpPr>
        <p:spPr>
          <a:xfrm rot="16200000">
            <a:off x="-1062474" y="3244335"/>
            <a:ext cx="31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[mg/mL]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3E46B-C3EE-4C6B-80B4-5B401CF6754C}"/>
              </a:ext>
            </a:extLst>
          </p:cNvPr>
          <p:cNvSpPr txBox="1"/>
          <p:nvPr/>
        </p:nvSpPr>
        <p:spPr>
          <a:xfrm rot="5400000">
            <a:off x="10058661" y="3244334"/>
            <a:ext cx="31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Density at 600 nm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9FB09-5EC8-4C86-B929-D65B8304BF4B}"/>
              </a:ext>
            </a:extLst>
          </p:cNvPr>
          <p:cNvSpPr txBox="1"/>
          <p:nvPr/>
        </p:nvSpPr>
        <p:spPr>
          <a:xfrm>
            <a:off x="8681227" y="420624"/>
            <a:ext cx="31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30°C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0A610-3B00-47D3-BF89-5DB3CCD9802D}"/>
              </a:ext>
            </a:extLst>
          </p:cNvPr>
          <p:cNvSpPr txBox="1"/>
          <p:nvPr/>
        </p:nvSpPr>
        <p:spPr>
          <a:xfrm>
            <a:off x="5023627" y="1312901"/>
            <a:ext cx="31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Density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89531-871F-4622-BBEC-25613F0D2071}"/>
              </a:ext>
            </a:extLst>
          </p:cNvPr>
          <p:cNvSpPr txBox="1"/>
          <p:nvPr/>
        </p:nvSpPr>
        <p:spPr>
          <a:xfrm>
            <a:off x="5974080" y="3429000"/>
            <a:ext cx="31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Glucose Concentration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DF6E9-6C4C-4592-8DAB-52E3985D779F}"/>
              </a:ext>
            </a:extLst>
          </p:cNvPr>
          <p:cNvSpPr txBox="1"/>
          <p:nvPr/>
        </p:nvSpPr>
        <p:spPr>
          <a:xfrm>
            <a:off x="1530094" y="1555216"/>
            <a:ext cx="31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Xanthan Concentration</a:t>
            </a:r>
          </a:p>
        </p:txBody>
      </p:sp>
    </p:spTree>
    <p:extLst>
      <p:ext uri="{BB962C8B-B14F-4D97-AF65-F5344CB8AC3E}">
        <p14:creationId xmlns:p14="http://schemas.microsoft.com/office/powerpoint/2010/main" val="92779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ACBD73D-1C26-4751-9DB4-881FFDF1D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75201"/>
              </p:ext>
            </p:extLst>
          </p:nvPr>
        </p:nvGraphicFramePr>
        <p:xfrm>
          <a:off x="755904" y="420624"/>
          <a:ext cx="10680192" cy="6016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5B2493-2343-4E1E-ADE0-D36DE9912FF3}"/>
              </a:ext>
            </a:extLst>
          </p:cNvPr>
          <p:cNvSpPr txBox="1"/>
          <p:nvPr/>
        </p:nvSpPr>
        <p:spPr>
          <a:xfrm>
            <a:off x="3825240" y="6437376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[min]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1CF2F-98D4-4F0A-9821-CBEB218F9473}"/>
              </a:ext>
            </a:extLst>
          </p:cNvPr>
          <p:cNvSpPr txBox="1"/>
          <p:nvPr/>
        </p:nvSpPr>
        <p:spPr>
          <a:xfrm rot="16200000">
            <a:off x="-1062474" y="3244335"/>
            <a:ext cx="31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Density at 600 nm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9FB09-5EC8-4C86-B929-D65B8304BF4B}"/>
              </a:ext>
            </a:extLst>
          </p:cNvPr>
          <p:cNvSpPr txBox="1"/>
          <p:nvPr/>
        </p:nvSpPr>
        <p:spPr>
          <a:xfrm>
            <a:off x="5501147" y="1385824"/>
            <a:ext cx="31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30°C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E952C5-E517-4636-998D-459CE5E44E59}"/>
              </a:ext>
            </a:extLst>
          </p:cNvPr>
          <p:cNvSpPr txBox="1"/>
          <p:nvPr/>
        </p:nvSpPr>
        <p:spPr>
          <a:xfrm>
            <a:off x="5887227" y="2417834"/>
            <a:ext cx="31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25°C</a:t>
            </a:r>
          </a:p>
        </p:txBody>
      </p:sp>
    </p:spTree>
    <p:extLst>
      <p:ext uri="{BB962C8B-B14F-4D97-AF65-F5344CB8AC3E}">
        <p14:creationId xmlns:p14="http://schemas.microsoft.com/office/powerpoint/2010/main" val="368903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9903FC3-71C4-4000-A6EC-0E47C2F75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31695"/>
              </p:ext>
            </p:extLst>
          </p:nvPr>
        </p:nvGraphicFramePr>
        <p:xfrm>
          <a:off x="755904" y="420624"/>
          <a:ext cx="10680192" cy="6016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F5B2493-2343-4E1E-ADE0-D36DE9912FF3}"/>
              </a:ext>
            </a:extLst>
          </p:cNvPr>
          <p:cNvSpPr txBox="1"/>
          <p:nvPr/>
        </p:nvSpPr>
        <p:spPr>
          <a:xfrm>
            <a:off x="3825240" y="6437376"/>
            <a:ext cx="454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Xanthan Concentration [mg/mL]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1CF2F-98D4-4F0A-9821-CBEB218F9473}"/>
              </a:ext>
            </a:extLst>
          </p:cNvPr>
          <p:cNvSpPr txBox="1"/>
          <p:nvPr/>
        </p:nvSpPr>
        <p:spPr>
          <a:xfrm rot="16200000">
            <a:off x="-1284724" y="3244334"/>
            <a:ext cx="356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Glucose Concentration [mg/mL]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9FB09-5EC8-4C86-B929-D65B8304BF4B}"/>
              </a:ext>
            </a:extLst>
          </p:cNvPr>
          <p:cNvSpPr txBox="1"/>
          <p:nvPr/>
        </p:nvSpPr>
        <p:spPr>
          <a:xfrm>
            <a:off x="6096000" y="4129024"/>
            <a:ext cx="31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30°C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E952C5-E517-4636-998D-459CE5E44E59}"/>
              </a:ext>
            </a:extLst>
          </p:cNvPr>
          <p:cNvSpPr txBox="1"/>
          <p:nvPr/>
        </p:nvSpPr>
        <p:spPr>
          <a:xfrm>
            <a:off x="5043947" y="2351024"/>
            <a:ext cx="312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25°C</a:t>
            </a:r>
          </a:p>
        </p:txBody>
      </p:sp>
    </p:spTree>
    <p:extLst>
      <p:ext uri="{BB962C8B-B14F-4D97-AF65-F5344CB8AC3E}">
        <p14:creationId xmlns:p14="http://schemas.microsoft.com/office/powerpoint/2010/main" val="22466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 Atherton</dc:creator>
  <cp:lastModifiedBy>Kathryn Atherton</cp:lastModifiedBy>
  <cp:revision>8</cp:revision>
  <dcterms:created xsi:type="dcterms:W3CDTF">2018-03-08T05:42:22Z</dcterms:created>
  <dcterms:modified xsi:type="dcterms:W3CDTF">2018-03-08T06:46:45Z</dcterms:modified>
</cp:coreProperties>
</file>