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fermentation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fermentation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fermentation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\AppData\Roaming\Microsoft\Excel\fermentation%20data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AppData\Roaming\Microsoft\Excel\fermentation%20data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AppData\Roaming\Microsoft\Excel\fermentation%20data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'Calibration Curve'!$B$1</c:f>
              <c:strCache>
                <c:ptCount val="1"/>
                <c:pt idx="0">
                  <c:v>Absorbance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  <a:ln cmpd="sng">
                <a:solidFill>
                  <a:srgbClr val="4472C4"/>
                </a:solidFill>
              </a:ln>
            </c:spPr>
          </c:marker>
          <c:trendline>
            <c:name>Linear (Absorbance)</c:name>
            <c:spPr>
              <a:ln w="19050">
                <a:solidFill>
                  <a:srgbClr val="4472C4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-0.21310403408478046"/>
                  <c:y val="0.71627033987772804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1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Calibration Curve:</a:t>
                    </a:r>
                    <a:r>
                      <a:rPr lang="en-US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  <a:p>
                    <a:pPr>
                      <a:defRPr/>
                    </a:pPr>
                    <a:r>
                      <a:rPr lang="en-US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Absorbance = 7.5234[xanthan] + 0.0152</a:t>
                    </a:r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'Calibration Curve'!$A$2:$A$7</c:f>
              <c:numCache>
                <c:formatCode>General</c:formatCode>
                <c:ptCount val="6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0.1</c:v>
                </c:pt>
              </c:numCache>
            </c:numRef>
          </c:xVal>
          <c:yVal>
            <c:numRef>
              <c:f>'Calibration Curve'!$B$2:$B$7</c:f>
              <c:numCache>
                <c:formatCode>General</c:formatCode>
                <c:ptCount val="6"/>
                <c:pt idx="0">
                  <c:v>0</c:v>
                </c:pt>
                <c:pt idx="1">
                  <c:v>0.13</c:v>
                </c:pt>
                <c:pt idx="2">
                  <c:v>0.19800000000000001</c:v>
                </c:pt>
                <c:pt idx="3">
                  <c:v>0.433</c:v>
                </c:pt>
                <c:pt idx="4">
                  <c:v>0.5</c:v>
                </c:pt>
                <c:pt idx="5">
                  <c:v>0.80500000000000005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D2-4389-9428-DB3D24D77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4450110"/>
        <c:axId val="1034139940"/>
      </c:scatterChart>
      <c:valAx>
        <c:axId val="173445011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034139940"/>
        <c:crosses val="autoZero"/>
        <c:crossBetween val="midCat"/>
      </c:valAx>
      <c:valAx>
        <c:axId val="1034139940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734450110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1"/>
        <c:ser>
          <c:idx val="0"/>
          <c:order val="0"/>
          <c:spPr>
            <a:ln w="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rgbClr val="ED7D31"/>
              </a:solidFill>
              <a:ln cmpd="sng">
                <a:solidFill>
                  <a:srgbClr val="ED7D3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plus>
            <c:min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devs'!$C$2:$C$13</c:f>
              <c:numCache>
                <c:formatCode>General</c:formatCode>
                <c:ptCount val="12"/>
                <c:pt idx="0">
                  <c:v>13.898333333333335</c:v>
                </c:pt>
                <c:pt idx="1">
                  <c:v>14.478333333333332</c:v>
                </c:pt>
                <c:pt idx="2">
                  <c:v>11.954999999999998</c:v>
                </c:pt>
                <c:pt idx="3">
                  <c:v>11.160000000000002</c:v>
                </c:pt>
                <c:pt idx="4">
                  <c:v>14.379999999999997</c:v>
                </c:pt>
                <c:pt idx="5">
                  <c:v>12.65</c:v>
                </c:pt>
                <c:pt idx="6">
                  <c:v>11.340000000000002</c:v>
                </c:pt>
                <c:pt idx="7">
                  <c:v>16.28</c:v>
                </c:pt>
                <c:pt idx="8">
                  <c:v>12.746666666666664</c:v>
                </c:pt>
                <c:pt idx="9">
                  <c:v>13.298333333333334</c:v>
                </c:pt>
                <c:pt idx="10">
                  <c:v>13.248333333333333</c:v>
                </c:pt>
                <c:pt idx="11">
                  <c:v>13.301666666666668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49-43E0-9829-B590EBC653BF}"/>
            </c:ext>
          </c:extLst>
        </c:ser>
        <c:ser>
          <c:idx val="1"/>
          <c:order val="1"/>
          <c:spPr>
            <a:ln w="95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 cmpd="sng">
                <a:solidFill>
                  <a:schemeClr val="accent6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plus>
            <c:min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minus>
            <c:spPr>
              <a:ln>
                <a:solidFill>
                  <a:schemeClr val="accent6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devs'!$D$2:$D$13</c:f>
              <c:numCache>
                <c:formatCode>0.000</c:formatCode>
                <c:ptCount val="12"/>
                <c:pt idx="0">
                  <c:v>9.3921800136749916</c:v>
                </c:pt>
                <c:pt idx="1">
                  <c:v>10.007090038430951</c:v>
                </c:pt>
                <c:pt idx="2">
                  <c:v>13.830217624919607</c:v>
                </c:pt>
                <c:pt idx="3">
                  <c:v>8.645114283657767</c:v>
                </c:pt>
                <c:pt idx="4">
                  <c:v>14.854430775608398</c:v>
                </c:pt>
                <c:pt idx="5">
                  <c:v>24.565728558333333</c:v>
                </c:pt>
                <c:pt idx="6">
                  <c:v>13.813222458010337</c:v>
                </c:pt>
                <c:pt idx="7">
                  <c:v>5.1284625322997419</c:v>
                </c:pt>
                <c:pt idx="8">
                  <c:v>11.407403983333333</c:v>
                </c:pt>
                <c:pt idx="9">
                  <c:v>23.196431243333333</c:v>
                </c:pt>
                <c:pt idx="10">
                  <c:v>13.683242053495549</c:v>
                </c:pt>
                <c:pt idx="11">
                  <c:v>5.1761045076083834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49-43E0-9829-B590EBC65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642998"/>
        <c:axId val="667336371"/>
      </c:scatterChart>
      <c:scatterChart>
        <c:scatterStyle val="lineMarker"/>
        <c:varyColors val="1"/>
        <c:ser>
          <c:idx val="2"/>
          <c:order val="2"/>
          <c:tx>
            <c:v>cell density</c:v>
          </c:tx>
          <c:spPr>
            <a:ln w="9525">
              <a:solidFill>
                <a:srgbClr val="4472C4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stdErr"/>
            <c:noEndCap val="0"/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devs'!$B$2:$B$13</c:f>
              <c:numCache>
                <c:formatCode>General</c:formatCode>
                <c:ptCount val="12"/>
                <c:pt idx="0">
                  <c:v>5.5000000000000005E-3</c:v>
                </c:pt>
                <c:pt idx="1">
                  <c:v>3.4166666666666672E-3</c:v>
                </c:pt>
                <c:pt idx="2">
                  <c:v>5.1666666666666666E-3</c:v>
                </c:pt>
                <c:pt idx="3">
                  <c:v>2.0833333333333333E-3</c:v>
                </c:pt>
                <c:pt idx="4">
                  <c:v>0.42325000000000007</c:v>
                </c:pt>
                <c:pt idx="5">
                  <c:v>0.43616666666666665</c:v>
                </c:pt>
                <c:pt idx="6">
                  <c:v>0.38650000000000001</c:v>
                </c:pt>
                <c:pt idx="7">
                  <c:v>0.35874999999999996</c:v>
                </c:pt>
                <c:pt idx="8">
                  <c:v>0.4070833333333333</c:v>
                </c:pt>
                <c:pt idx="9">
                  <c:v>0.42858333333333332</c:v>
                </c:pt>
                <c:pt idx="10">
                  <c:v>0.40233333333333338</c:v>
                </c:pt>
                <c:pt idx="11">
                  <c:v>0.36208333333333331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49-43E0-9829-B590EBC65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073736"/>
        <c:axId val="700069800"/>
      </c:scatterChart>
      <c:valAx>
        <c:axId val="171664299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667336371"/>
        <c:crosses val="autoZero"/>
        <c:crossBetween val="midCat"/>
      </c:valAx>
      <c:valAx>
        <c:axId val="667336371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716642998"/>
        <c:crosses val="autoZero"/>
        <c:crossBetween val="midCat"/>
      </c:valAx>
      <c:valAx>
        <c:axId val="7000698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700073736"/>
        <c:crosses val="max"/>
        <c:crossBetween val="midCat"/>
      </c:valAx>
      <c:valAx>
        <c:axId val="700073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0069800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20371492025034E-2"/>
          <c:y val="2.2370146243066061E-2"/>
          <c:w val="0.91385596031265326"/>
          <c:h val="0.96534543620776603"/>
        </c:manualLayout>
      </c:layout>
      <c:scatterChart>
        <c:scatterStyle val="lineMarker"/>
        <c:varyColors val="1"/>
        <c:ser>
          <c:idx val="0"/>
          <c:order val="0"/>
          <c:tx>
            <c:strRef>
              <c:f>'30 C averages and standard'!$C$1</c:f>
              <c:strCache>
                <c:ptCount val="1"/>
                <c:pt idx="0">
                  <c:v>Glucose Concentration [mg/mL]</c:v>
                </c:pt>
              </c:strCache>
            </c:strRef>
          </c:tx>
          <c:spPr>
            <a:ln w="9525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rgbClr val="ED7D31"/>
              </a:solidFill>
              <a:ln cmpd="sng">
                <a:solidFill>
                  <a:srgbClr val="ED7D3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standard'!$H$2:$H$13</c:f>
                <c:numCache>
                  <c:formatCode>General</c:formatCode>
                  <c:ptCount val="12"/>
                  <c:pt idx="0">
                    <c:v>4.6238111985676973</c:v>
                  </c:pt>
                  <c:pt idx="1">
                    <c:v>4.4313251592121619</c:v>
                  </c:pt>
                  <c:pt idx="2">
                    <c:v>4.2051428830262871</c:v>
                  </c:pt>
                  <c:pt idx="3">
                    <c:v>1.8368414919820297</c:v>
                  </c:pt>
                  <c:pt idx="4">
                    <c:v>3.2359444783040763</c:v>
                  </c:pt>
                  <c:pt idx="5">
                    <c:v>7.9714356716131487</c:v>
                  </c:pt>
                  <c:pt idx="6">
                    <c:v>3.1734487023846296</c:v>
                  </c:pt>
                  <c:pt idx="7">
                    <c:v>4.084124141110304</c:v>
                  </c:pt>
                  <c:pt idx="8">
                    <c:v>3.4776280230448289</c:v>
                  </c:pt>
                  <c:pt idx="9">
                    <c:v>4.8494659499784118</c:v>
                  </c:pt>
                  <c:pt idx="10">
                    <c:v>3.037413373250347</c:v>
                  </c:pt>
                  <c:pt idx="11">
                    <c:v>2.245917778251604</c:v>
                  </c:pt>
                </c:numCache>
              </c:numRef>
            </c:plus>
            <c:minus>
              <c:numRef>
                <c:f>'30 C averages and standard'!$H$2:$H$13</c:f>
                <c:numCache>
                  <c:formatCode>General</c:formatCode>
                  <c:ptCount val="12"/>
                  <c:pt idx="0">
                    <c:v>4.6238111985676973</c:v>
                  </c:pt>
                  <c:pt idx="1">
                    <c:v>4.4313251592121619</c:v>
                  </c:pt>
                  <c:pt idx="2">
                    <c:v>4.2051428830262871</c:v>
                  </c:pt>
                  <c:pt idx="3">
                    <c:v>1.8368414919820297</c:v>
                  </c:pt>
                  <c:pt idx="4">
                    <c:v>3.2359444783040763</c:v>
                  </c:pt>
                  <c:pt idx="5">
                    <c:v>7.9714356716131487</c:v>
                  </c:pt>
                  <c:pt idx="6">
                    <c:v>3.1734487023846296</c:v>
                  </c:pt>
                  <c:pt idx="7">
                    <c:v>4.084124141110304</c:v>
                  </c:pt>
                  <c:pt idx="8">
                    <c:v>3.4776280230448289</c:v>
                  </c:pt>
                  <c:pt idx="9">
                    <c:v>4.8494659499784118</c:v>
                  </c:pt>
                  <c:pt idx="10">
                    <c:v>3.037413373250347</c:v>
                  </c:pt>
                  <c:pt idx="11">
                    <c:v>2.245917778251604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standard'!$C$2:$C$13</c:f>
              <c:numCache>
                <c:formatCode>General</c:formatCode>
                <c:ptCount val="12"/>
                <c:pt idx="0">
                  <c:v>13.464999999999998</c:v>
                </c:pt>
                <c:pt idx="1">
                  <c:v>16.074666666666666</c:v>
                </c:pt>
                <c:pt idx="2">
                  <c:v>14.443333333333333</c:v>
                </c:pt>
                <c:pt idx="3">
                  <c:v>15.313333333333333</c:v>
                </c:pt>
                <c:pt idx="4">
                  <c:v>12.288333333333334</c:v>
                </c:pt>
                <c:pt idx="5">
                  <c:v>12.476666666666668</c:v>
                </c:pt>
                <c:pt idx="6">
                  <c:v>14.398333333333333</c:v>
                </c:pt>
                <c:pt idx="7">
                  <c:v>12.645000000000001</c:v>
                </c:pt>
                <c:pt idx="8">
                  <c:v>11.518333333333333</c:v>
                </c:pt>
                <c:pt idx="9">
                  <c:v>14.5</c:v>
                </c:pt>
                <c:pt idx="10">
                  <c:v>12.509999999999998</c:v>
                </c:pt>
                <c:pt idx="11">
                  <c:v>12.216666666666669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F4-438B-9FC5-32AD9639B352}"/>
            </c:ext>
          </c:extLst>
        </c:ser>
        <c:ser>
          <c:idx val="1"/>
          <c:order val="1"/>
          <c:tx>
            <c:strRef>
              <c:f>'30 C averages and standard'!$D$1</c:f>
              <c:strCache>
                <c:ptCount val="1"/>
                <c:pt idx="0">
                  <c:v>Xanthan Concentration [mg/mL]</c:v>
                </c:pt>
              </c:strCache>
            </c:strRef>
          </c:tx>
          <c:spPr>
            <a:ln w="95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rgbClr val="70AD47"/>
              </a:solidFill>
              <a:ln cmpd="sng">
                <a:solidFill>
                  <a:srgbClr val="70AD47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standard'!$I$2:$I$13</c:f>
                <c:numCache>
                  <c:formatCode>General</c:formatCode>
                  <c:ptCount val="12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plus>
            <c:minus>
              <c:numRef>
                <c:f>'30 C averages and standard'!$I$2:$I$13</c:f>
                <c:numCache>
                  <c:formatCode>General</c:formatCode>
                  <c:ptCount val="12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minus>
            <c:spPr>
              <a:ln>
                <a:solidFill>
                  <a:schemeClr val="accent6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standard'!$D$2:$D$13</c:f>
              <c:numCache>
                <c:formatCode>General</c:formatCode>
                <c:ptCount val="12"/>
                <c:pt idx="0">
                  <c:v>22.081836835589431</c:v>
                </c:pt>
                <c:pt idx="1">
                  <c:v>13.371656014205707</c:v>
                </c:pt>
                <c:pt idx="2" formatCode="0.000">
                  <c:v>7.7345300125957364</c:v>
                </c:pt>
                <c:pt idx="3">
                  <c:v>19.075081745587511</c:v>
                </c:pt>
                <c:pt idx="4">
                  <c:v>23.812551343044902</c:v>
                </c:pt>
                <c:pt idx="5">
                  <c:v>22.796705491880189</c:v>
                </c:pt>
                <c:pt idx="6">
                  <c:v>21.056745946201854</c:v>
                </c:pt>
                <c:pt idx="7">
                  <c:v>19.252025078060342</c:v>
                </c:pt>
                <c:pt idx="8">
                  <c:v>25.637445943841385</c:v>
                </c:pt>
                <c:pt idx="9">
                  <c:v>21.261760726201867</c:v>
                </c:pt>
                <c:pt idx="10">
                  <c:v>16.264218385274745</c:v>
                </c:pt>
                <c:pt idx="11">
                  <c:v>20.627193689839455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F4-438B-9FC5-32AD9639B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63772"/>
        <c:axId val="77825503"/>
      </c:scatterChart>
      <c:scatterChart>
        <c:scatterStyle val="lineMarker"/>
        <c:varyColors val="1"/>
        <c:ser>
          <c:idx val="2"/>
          <c:order val="2"/>
          <c:tx>
            <c:v>cell density</c:v>
          </c:tx>
          <c:spPr>
            <a:ln w="95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plus>
            <c:min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standard'!$B$2:$B$13</c:f>
              <c:numCache>
                <c:formatCode>General</c:formatCode>
                <c:ptCount val="12"/>
                <c:pt idx="0">
                  <c:v>1.0250000000000002E-2</c:v>
                </c:pt>
                <c:pt idx="1">
                  <c:v>4.2500000000000003E-3</c:v>
                </c:pt>
                <c:pt idx="2">
                  <c:v>1.3416666666666667E-2</c:v>
                </c:pt>
                <c:pt idx="3">
                  <c:v>1.525E-2</c:v>
                </c:pt>
                <c:pt idx="4">
                  <c:v>0.40700000000000003</c:v>
                </c:pt>
                <c:pt idx="5">
                  <c:v>0.45700000000000002</c:v>
                </c:pt>
                <c:pt idx="6">
                  <c:v>0.37566666666666665</c:v>
                </c:pt>
                <c:pt idx="7">
                  <c:v>0.42633333333333329</c:v>
                </c:pt>
                <c:pt idx="8">
                  <c:v>0.48766666666666669</c:v>
                </c:pt>
                <c:pt idx="9">
                  <c:v>0.38370000000000004</c:v>
                </c:pt>
                <c:pt idx="10">
                  <c:v>0.47016666666666662</c:v>
                </c:pt>
                <c:pt idx="11">
                  <c:v>0.40233333333333327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F4-438B-9FC5-32AD9639B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110144"/>
        <c:axId val="630970024"/>
      </c:scatterChart>
      <c:valAx>
        <c:axId val="20911637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77825503"/>
        <c:crosses val="autoZero"/>
        <c:crossBetween val="midCat"/>
      </c:valAx>
      <c:valAx>
        <c:axId val="77825503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2091163772"/>
        <c:crossesAt val="0"/>
        <c:crossBetween val="midCat"/>
      </c:valAx>
      <c:valAx>
        <c:axId val="6309700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11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635110144"/>
        <c:crosses val="max"/>
        <c:crossBetween val="midCat"/>
      </c:valAx>
      <c:valAx>
        <c:axId val="635110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0970024"/>
        <c:crossesAt val="1.0000000000000004E-6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25C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Sheet1!$E$2:$E$13</c:f>
                <c:numCache>
                  <c:formatCode>General</c:formatCode>
                  <c:ptCount val="12"/>
                  <c:pt idx="0">
                    <c:v>-3.928184282543886E-2</c:v>
                  </c:pt>
                  <c:pt idx="1">
                    <c:v>-6.5872954460562946E-2</c:v>
                  </c:pt>
                  <c:pt idx="2">
                    <c:v>-0.10988017625555138</c:v>
                  </c:pt>
                  <c:pt idx="3">
                    <c:v>-0.13356535952260692</c:v>
                  </c:pt>
                  <c:pt idx="4">
                    <c:v>-1.9328600391350457E-2</c:v>
                  </c:pt>
                  <c:pt idx="5">
                    <c:v>-2.0151814787528609E-2</c:v>
                  </c:pt>
                  <c:pt idx="6">
                    <c:v>-8.2149484892582239E-2</c:v>
                  </c:pt>
                  <c:pt idx="7">
                    <c:v>-7.8001342682314526E-2</c:v>
                  </c:pt>
                </c:numCache>
              </c:numRef>
            </c:plus>
            <c:minus>
              <c:numRef>
                <c:f>Sheet1!$E$2:$E$13</c:f>
                <c:numCache>
                  <c:formatCode>General</c:formatCode>
                  <c:ptCount val="12"/>
                  <c:pt idx="0">
                    <c:v>-3.928184282543886E-2</c:v>
                  </c:pt>
                  <c:pt idx="1">
                    <c:v>-6.5872954460562946E-2</c:v>
                  </c:pt>
                  <c:pt idx="2">
                    <c:v>-0.10988017625555138</c:v>
                  </c:pt>
                  <c:pt idx="3">
                    <c:v>-0.13356535952260692</c:v>
                  </c:pt>
                  <c:pt idx="4">
                    <c:v>-1.9328600391350457E-2</c:v>
                  </c:pt>
                  <c:pt idx="5">
                    <c:v>-2.0151814787528609E-2</c:v>
                  </c:pt>
                  <c:pt idx="6">
                    <c:v>-8.2149484892582239E-2</c:v>
                  </c:pt>
                  <c:pt idx="7">
                    <c:v>-7.8001342682314526E-2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-5.2030071867437115</c:v>
                </c:pt>
                <c:pt idx="1">
                  <c:v>-5.6790898620658297</c:v>
                </c:pt>
                <c:pt idx="2">
                  <c:v>-5.2655275437250459</c:v>
                </c:pt>
                <c:pt idx="3">
                  <c:v>-6.1737861039019366</c:v>
                </c:pt>
                <c:pt idx="4">
                  <c:v>-0.85979225796889214</c:v>
                </c:pt>
                <c:pt idx="5">
                  <c:v>-0.82973084568004629</c:v>
                </c:pt>
                <c:pt idx="6">
                  <c:v>-0.95062341095466041</c:v>
                </c:pt>
                <c:pt idx="7">
                  <c:v>-1.0251295119083064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35-4E4E-886F-3078623D93C6}"/>
            </c:ext>
          </c:extLst>
        </c:ser>
        <c:ser>
          <c:idx val="1"/>
          <c:order val="1"/>
          <c:tx>
            <c:v>30X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Sheet1!$J$2:$J$13</c:f>
                <c:numCache>
                  <c:formatCode>General</c:formatCode>
                  <c:ptCount val="12"/>
                  <c:pt idx="0">
                    <c:v>-0.17124953283623393</c:v>
                  </c:pt>
                  <c:pt idx="1">
                    <c:v>-8.718118682767724E-2</c:v>
                  </c:pt>
                  <c:pt idx="2">
                    <c:v>-5.6778078170935241E-2</c:v>
                  </c:pt>
                  <c:pt idx="3">
                    <c:v>-3.7315944420141793E-2</c:v>
                  </c:pt>
                  <c:pt idx="4">
                    <c:v>-2.1920643506791491E-2</c:v>
                  </c:pt>
                  <c:pt idx="5">
                    <c:v>-0.11840709847332867</c:v>
                  </c:pt>
                  <c:pt idx="6">
                    <c:v>-0.14475512677541488</c:v>
                  </c:pt>
                  <c:pt idx="7">
                    <c:v>-9.5155397585227716E-2</c:v>
                  </c:pt>
                </c:numCache>
              </c:numRef>
            </c:plus>
            <c:minus>
              <c:numRef>
                <c:f>Sheet1!$J$2:$J$13</c:f>
                <c:numCache>
                  <c:formatCode>General</c:formatCode>
                  <c:ptCount val="12"/>
                  <c:pt idx="0">
                    <c:v>-0.17124953283623393</c:v>
                  </c:pt>
                  <c:pt idx="1">
                    <c:v>-8.718118682767724E-2</c:v>
                  </c:pt>
                  <c:pt idx="2">
                    <c:v>-5.6778078170935241E-2</c:v>
                  </c:pt>
                  <c:pt idx="3">
                    <c:v>-3.7315944420141793E-2</c:v>
                  </c:pt>
                  <c:pt idx="4">
                    <c:v>-2.1920643506791491E-2</c:v>
                  </c:pt>
                  <c:pt idx="5">
                    <c:v>-0.11840709847332867</c:v>
                  </c:pt>
                  <c:pt idx="6">
                    <c:v>-0.14475512677541488</c:v>
                  </c:pt>
                  <c:pt idx="7">
                    <c:v>-9.5155397585227716E-2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Sheet1!$F$2:$F$9</c:f>
              <c:numCache>
                <c:formatCode>General</c:formatCode>
                <c:ptCount val="8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-4.5804775733977197</c:v>
                </c:pt>
                <c:pt idx="1">
                  <c:v>-5.4608362960458114</c:v>
                </c:pt>
                <c:pt idx="2">
                  <c:v>-4.3112575637856745</c:v>
                </c:pt>
                <c:pt idx="3">
                  <c:v>-4.1831757759287163</c:v>
                </c:pt>
                <c:pt idx="4">
                  <c:v>-0.89894209353954202</c:v>
                </c:pt>
                <c:pt idx="5">
                  <c:v>-0.78307188808793227</c:v>
                </c:pt>
                <c:pt idx="6">
                  <c:v>-0.97905305361047046</c:v>
                </c:pt>
                <c:pt idx="7">
                  <c:v>-0.85253376607140419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5-4E4E-886F-3078623D9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78656"/>
        <c:axId val="635082264"/>
      </c:scatterChart>
      <c:valAx>
        <c:axId val="63507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5082264"/>
        <c:crosses val="autoZero"/>
        <c:crossBetween val="midCat"/>
      </c:valAx>
      <c:valAx>
        <c:axId val="635082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50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'30 C averages and standard'!$B$1</c:f>
              <c:strCache>
                <c:ptCount val="1"/>
                <c:pt idx="0">
                  <c:v>Relative Cell Density</c:v>
                </c:pt>
              </c:strCache>
            </c:strRef>
          </c:tx>
          <c:spPr>
            <a:ln w="95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rgbClr val="4472C4"/>
              </a:solidFill>
              <a:ln cmpd="sng">
                <a:solidFill>
                  <a:srgbClr val="4472C4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plus>
            <c:min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standard'!$B$2:$B$13</c:f>
              <c:numCache>
                <c:formatCode>General</c:formatCode>
                <c:ptCount val="12"/>
                <c:pt idx="0">
                  <c:v>1.0250000000000002E-2</c:v>
                </c:pt>
                <c:pt idx="1">
                  <c:v>4.2500000000000003E-3</c:v>
                </c:pt>
                <c:pt idx="2">
                  <c:v>1.3416666666666667E-2</c:v>
                </c:pt>
                <c:pt idx="3">
                  <c:v>1.525E-2</c:v>
                </c:pt>
                <c:pt idx="4">
                  <c:v>0.40700000000000003</c:v>
                </c:pt>
                <c:pt idx="5">
                  <c:v>0.45700000000000002</c:v>
                </c:pt>
                <c:pt idx="6">
                  <c:v>0.37566666666666665</c:v>
                </c:pt>
                <c:pt idx="7">
                  <c:v>0.42633333333333329</c:v>
                </c:pt>
                <c:pt idx="8">
                  <c:v>0.48766666666666669</c:v>
                </c:pt>
                <c:pt idx="9">
                  <c:v>0.38370000000000004</c:v>
                </c:pt>
                <c:pt idx="10">
                  <c:v>0.47016666666666662</c:v>
                </c:pt>
                <c:pt idx="11">
                  <c:v>0.40233333333333327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26-453B-8B4D-6438A5E687CB}"/>
            </c:ext>
          </c:extLst>
        </c:ser>
        <c:ser>
          <c:idx val="1"/>
          <c:order val="1"/>
          <c:tx>
            <c:v>25 cell density</c:v>
          </c:tx>
          <c:spPr>
            <a:ln w="9525">
              <a:solidFill>
                <a:schemeClr val="accent2"/>
              </a:solidFill>
            </a:ln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plus>
            <c:min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devs'!$B$2:$B$13</c:f>
              <c:numCache>
                <c:formatCode>General</c:formatCode>
                <c:ptCount val="12"/>
                <c:pt idx="0">
                  <c:v>5.5000000000000005E-3</c:v>
                </c:pt>
                <c:pt idx="1">
                  <c:v>3.4166666666666672E-3</c:v>
                </c:pt>
                <c:pt idx="2">
                  <c:v>5.1666666666666666E-3</c:v>
                </c:pt>
                <c:pt idx="3">
                  <c:v>2.0833333333333333E-3</c:v>
                </c:pt>
                <c:pt idx="4">
                  <c:v>0.42325000000000007</c:v>
                </c:pt>
                <c:pt idx="5">
                  <c:v>0.43616666666666665</c:v>
                </c:pt>
                <c:pt idx="6">
                  <c:v>0.38650000000000001</c:v>
                </c:pt>
                <c:pt idx="7">
                  <c:v>0.35874999999999996</c:v>
                </c:pt>
                <c:pt idx="8">
                  <c:v>0.4070833333333333</c:v>
                </c:pt>
                <c:pt idx="9">
                  <c:v>0.42858333333333332</c:v>
                </c:pt>
                <c:pt idx="10">
                  <c:v>0.40233333333333338</c:v>
                </c:pt>
                <c:pt idx="11">
                  <c:v>0.36208333333333331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26-453B-8B4D-6438A5E68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216087"/>
        <c:axId val="1435872210"/>
      </c:scatterChart>
      <c:valAx>
        <c:axId val="340216087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435872210"/>
        <c:crosses val="autoZero"/>
        <c:crossBetween val="midCat"/>
      </c:valAx>
      <c:valAx>
        <c:axId val="1435872210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340216087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25C</c:v>
          </c:tx>
          <c:spPr>
            <a:ln w="47625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  <a:ln cmpd="sng">
                <a:solidFill>
                  <a:srgbClr val="ED7D31"/>
                </a:solidFill>
              </a:ln>
            </c:spPr>
          </c:marker>
          <c:trendline>
            <c:spPr>
              <a:ln w="28575">
                <a:solidFill>
                  <a:schemeClr val="accent2"/>
                </a:solidFill>
                <a:prstDash val="sysDot"/>
              </a:ln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plus>
            <c:min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'25 C averages and standard devs'!$C$2:$C$13</c:f>
              <c:numCache>
                <c:formatCode>General</c:formatCode>
                <c:ptCount val="12"/>
                <c:pt idx="0">
                  <c:v>13.898333333333335</c:v>
                </c:pt>
                <c:pt idx="1">
                  <c:v>14.478333333333332</c:v>
                </c:pt>
                <c:pt idx="2">
                  <c:v>11.954999999999998</c:v>
                </c:pt>
                <c:pt idx="3">
                  <c:v>11.160000000000002</c:v>
                </c:pt>
                <c:pt idx="4">
                  <c:v>14.379999999999997</c:v>
                </c:pt>
                <c:pt idx="5">
                  <c:v>12.65</c:v>
                </c:pt>
                <c:pt idx="6">
                  <c:v>11.340000000000002</c:v>
                </c:pt>
                <c:pt idx="7">
                  <c:v>16.28</c:v>
                </c:pt>
                <c:pt idx="8">
                  <c:v>12.746666666666664</c:v>
                </c:pt>
                <c:pt idx="9">
                  <c:v>13.298333333333334</c:v>
                </c:pt>
                <c:pt idx="10">
                  <c:v>13.248333333333333</c:v>
                </c:pt>
                <c:pt idx="11">
                  <c:v>13.301666666666668</c:v>
                </c:pt>
              </c:numCache>
            </c:numRef>
          </c:xVal>
          <c:yVal>
            <c:numRef>
              <c:f>'25 C averages and standard devs'!$D$2:$D$13</c:f>
              <c:numCache>
                <c:formatCode>0.000</c:formatCode>
                <c:ptCount val="12"/>
                <c:pt idx="0">
                  <c:v>9.3921800136749916</c:v>
                </c:pt>
                <c:pt idx="1">
                  <c:v>10.007090038430951</c:v>
                </c:pt>
                <c:pt idx="2">
                  <c:v>13.830217624919607</c:v>
                </c:pt>
                <c:pt idx="3">
                  <c:v>8.645114283657767</c:v>
                </c:pt>
                <c:pt idx="4">
                  <c:v>14.854430775608398</c:v>
                </c:pt>
                <c:pt idx="5">
                  <c:v>24.565728558333333</c:v>
                </c:pt>
                <c:pt idx="6">
                  <c:v>13.813222458010337</c:v>
                </c:pt>
                <c:pt idx="7">
                  <c:v>5.1284625322997419</c:v>
                </c:pt>
                <c:pt idx="8">
                  <c:v>11.407403983333333</c:v>
                </c:pt>
                <c:pt idx="9">
                  <c:v>23.196431243333333</c:v>
                </c:pt>
                <c:pt idx="10">
                  <c:v>13.683242053495549</c:v>
                </c:pt>
                <c:pt idx="11">
                  <c:v>5.1761045076083834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FB-4C51-84CA-902D9FD5FF89}"/>
            </c:ext>
          </c:extLst>
        </c:ser>
        <c:ser>
          <c:idx val="1"/>
          <c:order val="1"/>
          <c:tx>
            <c:v>30C</c:v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28575">
                <a:solidFill>
                  <a:schemeClr val="accent1"/>
                </a:solidFill>
                <a:prstDash val="sysDot"/>
              </a:ln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'30 C averages and standard'!$I$2:$I$14</c:f>
                <c:numCache>
                  <c:formatCode>General</c:formatCode>
                  <c:ptCount val="13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plus>
            <c:minus>
              <c:numRef>
                <c:f>'30 C averages and standard'!$I$2:$I$13</c:f>
                <c:numCache>
                  <c:formatCode>General</c:formatCode>
                  <c:ptCount val="12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'30 C averages and standard'!$C$2:$C$13</c:f>
              <c:numCache>
                <c:formatCode>General</c:formatCode>
                <c:ptCount val="12"/>
                <c:pt idx="0">
                  <c:v>13.464999999999998</c:v>
                </c:pt>
                <c:pt idx="1">
                  <c:v>16.074666666666666</c:v>
                </c:pt>
                <c:pt idx="2">
                  <c:v>14.443333333333333</c:v>
                </c:pt>
                <c:pt idx="3">
                  <c:v>15.313333333333333</c:v>
                </c:pt>
                <c:pt idx="4">
                  <c:v>12.288333333333334</c:v>
                </c:pt>
                <c:pt idx="5">
                  <c:v>12.476666666666668</c:v>
                </c:pt>
                <c:pt idx="6">
                  <c:v>14.398333333333333</c:v>
                </c:pt>
                <c:pt idx="7">
                  <c:v>12.645000000000001</c:v>
                </c:pt>
                <c:pt idx="8">
                  <c:v>11.518333333333333</c:v>
                </c:pt>
                <c:pt idx="9">
                  <c:v>14.5</c:v>
                </c:pt>
                <c:pt idx="10">
                  <c:v>12.509999999999998</c:v>
                </c:pt>
                <c:pt idx="11">
                  <c:v>12.216666666666669</c:v>
                </c:pt>
              </c:numCache>
            </c:numRef>
          </c:xVal>
          <c:yVal>
            <c:numRef>
              <c:f>'30 C averages and standard'!$D$2:$D$13</c:f>
              <c:numCache>
                <c:formatCode>General</c:formatCode>
                <c:ptCount val="12"/>
                <c:pt idx="0">
                  <c:v>22.081836835589431</c:v>
                </c:pt>
                <c:pt idx="1">
                  <c:v>13.371656014205707</c:v>
                </c:pt>
                <c:pt idx="2" formatCode="0.000">
                  <c:v>7.7345300125957364</c:v>
                </c:pt>
                <c:pt idx="3">
                  <c:v>19.075081745587511</c:v>
                </c:pt>
                <c:pt idx="4">
                  <c:v>23.812551343044902</c:v>
                </c:pt>
                <c:pt idx="5">
                  <c:v>22.796705491880189</c:v>
                </c:pt>
                <c:pt idx="6">
                  <c:v>21.056745946201854</c:v>
                </c:pt>
                <c:pt idx="7">
                  <c:v>19.252025078060342</c:v>
                </c:pt>
                <c:pt idx="8">
                  <c:v>25.637445943841385</c:v>
                </c:pt>
                <c:pt idx="9">
                  <c:v>21.261760726201867</c:v>
                </c:pt>
                <c:pt idx="10">
                  <c:v>16.264218385274745</c:v>
                </c:pt>
                <c:pt idx="11">
                  <c:v>20.627193689839455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FB-4C51-84CA-902D9FD5F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204262"/>
        <c:axId val="15669234"/>
      </c:scatterChart>
      <c:valAx>
        <c:axId val="529204262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669234"/>
        <c:crosses val="autoZero"/>
        <c:crossBetween val="midCat"/>
      </c:valAx>
      <c:valAx>
        <c:axId val="15669234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0" sourceLinked="0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529204262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30C: </a:t>
            </a:r>
            <a:r>
              <a:rPr lang="en-US" baseline="0" dirty="0"/>
              <a:t>y = -1.9356x + 45.52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25C: -1.20-74x + 28.779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Absorbance at 325 nm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 [mg/mL]</a:t>
            </a:r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960895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32272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Shape 92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 [mg/mL]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846587" y="186689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043373" y="3575370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6174558" y="491450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65889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" name="Shape 104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 dirty="0"/>
          </a:p>
        </p:txBody>
      </p:sp>
      <p:sp>
        <p:nvSpPr>
          <p:cNvPr id="105" name="Shape 105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 [mg/mL]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 dirty="0"/>
          </a:p>
        </p:txBody>
      </p:sp>
      <p:sp>
        <p:nvSpPr>
          <p:cNvPr id="107" name="Shape 107"/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557026" y="2356991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</a:t>
            </a:r>
            <a:endParaRPr dirty="0"/>
          </a:p>
        </p:txBody>
      </p:sp>
      <p:sp>
        <p:nvSpPr>
          <p:cNvPr id="109" name="Shape 109"/>
          <p:cNvSpPr txBox="1"/>
          <p:nvPr/>
        </p:nvSpPr>
        <p:spPr>
          <a:xfrm>
            <a:off x="5941188" y="450100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</a:t>
            </a:r>
            <a:endParaRPr dirty="0"/>
          </a:p>
        </p:txBody>
      </p:sp>
      <p:sp>
        <p:nvSpPr>
          <p:cNvPr id="110" name="Shape 110"/>
          <p:cNvSpPr txBox="1"/>
          <p:nvPr/>
        </p:nvSpPr>
        <p:spPr>
          <a:xfrm>
            <a:off x="1556408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B95F77-EA8C-4E05-9934-8EC4DCA82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742907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104">
            <a:extLst>
              <a:ext uri="{FF2B5EF4-FFF2-40B4-BE49-F238E27FC236}">
                <a16:creationId xmlns:a16="http://schemas.microsoft.com/office/drawing/2014/main" id="{E39F9C7C-5E9E-4E4A-8EF8-5BBE20EC7D34}"/>
              </a:ext>
            </a:extLst>
          </p:cNvPr>
          <p:cNvSpPr txBox="1"/>
          <p:nvPr/>
        </p:nvSpPr>
        <p:spPr>
          <a:xfrm>
            <a:off x="3825240" y="51292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 dirty="0"/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1347B7AE-9327-4949-957F-437B591CEAE4}"/>
              </a:ext>
            </a:extLst>
          </p:cNvPr>
          <p:cNvSpPr txBox="1"/>
          <p:nvPr/>
        </p:nvSpPr>
        <p:spPr>
          <a:xfrm rot="16200000">
            <a:off x="-1137806" y="3244333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Ln(Cell Density at 600 nm)</a:t>
            </a:r>
            <a:endParaRPr dirty="0"/>
          </a:p>
        </p:txBody>
      </p:sp>
      <p:sp>
        <p:nvSpPr>
          <p:cNvPr id="8" name="Shape 104">
            <a:extLst>
              <a:ext uri="{FF2B5EF4-FFF2-40B4-BE49-F238E27FC236}">
                <a16:creationId xmlns:a16="http://schemas.microsoft.com/office/drawing/2014/main" id="{DF65A455-F8CE-4A37-8F43-E439AE4EB096}"/>
              </a:ext>
            </a:extLst>
          </p:cNvPr>
          <p:cNvSpPr txBox="1"/>
          <p:nvPr/>
        </p:nvSpPr>
        <p:spPr>
          <a:xfrm>
            <a:off x="5819597" y="4854633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Cellular Growth Rate (</a:t>
            </a:r>
            <a:r>
              <a:rPr lang="el-GR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μ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25⁰C: 0.0032 min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-1</a:t>
            </a:r>
            <a:endParaRPr lang="en-US"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30⁰C: 0.0026 min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-1</a:t>
            </a:r>
            <a:endParaRPr lang="en-US"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hape 104">
            <a:extLst>
              <a:ext uri="{FF2B5EF4-FFF2-40B4-BE49-F238E27FC236}">
                <a16:creationId xmlns:a16="http://schemas.microsoft.com/office/drawing/2014/main" id="{EB56544E-6361-482E-B97B-3B7090A261FF}"/>
              </a:ext>
            </a:extLst>
          </p:cNvPr>
          <p:cNvSpPr txBox="1"/>
          <p:nvPr/>
        </p:nvSpPr>
        <p:spPr>
          <a:xfrm>
            <a:off x="3693746" y="3234024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25⁰C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871BC-2AD5-4200-9ADE-F93333350831}"/>
              </a:ext>
            </a:extLst>
          </p:cNvPr>
          <p:cNvSpPr/>
          <p:nvPr/>
        </p:nvSpPr>
        <p:spPr>
          <a:xfrm>
            <a:off x="4436806" y="2495360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30⁰C</a:t>
            </a:r>
          </a:p>
        </p:txBody>
      </p:sp>
    </p:spTree>
    <p:extLst>
      <p:ext uri="{BB962C8B-B14F-4D97-AF65-F5344CB8AC3E}">
        <p14:creationId xmlns:p14="http://schemas.microsoft.com/office/powerpoint/2010/main" val="3140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323784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987950" y="233969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 dirty="0"/>
          </a:p>
        </p:txBody>
      </p:sp>
      <p:sp>
        <p:nvSpPr>
          <p:cNvPr id="119" name="Shape 119"/>
          <p:cNvSpPr txBox="1"/>
          <p:nvPr/>
        </p:nvSpPr>
        <p:spPr>
          <a:xfrm>
            <a:off x="6096000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9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579259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5" name="Shape 125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 [mg/mL]</a:t>
            </a:r>
            <a:endParaRPr dirty="0"/>
          </a:p>
        </p:txBody>
      </p:sp>
      <p:sp>
        <p:nvSpPr>
          <p:cNvPr id="126" name="Shape 126"/>
          <p:cNvSpPr txBox="1"/>
          <p:nvPr/>
        </p:nvSpPr>
        <p:spPr>
          <a:xfrm rot="-5400000">
            <a:off x="-1284724" y="3244334"/>
            <a:ext cx="3568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 [mg/mL]</a:t>
            </a:r>
            <a:endParaRPr dirty="0"/>
          </a:p>
        </p:txBody>
      </p:sp>
      <p:sp>
        <p:nvSpPr>
          <p:cNvPr id="127" name="Shape 127"/>
          <p:cNvSpPr txBox="1"/>
          <p:nvPr/>
        </p:nvSpPr>
        <p:spPr>
          <a:xfrm>
            <a:off x="9067799" y="4078663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 dirty="0"/>
          </a:p>
        </p:txBody>
      </p:sp>
      <p:sp>
        <p:nvSpPr>
          <p:cNvPr id="128" name="Shape 128"/>
          <p:cNvSpPr txBox="1"/>
          <p:nvPr/>
        </p:nvSpPr>
        <p:spPr>
          <a:xfrm>
            <a:off x="9208084" y="471925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 dirty="0"/>
          </a:p>
        </p:txBody>
      </p:sp>
      <p:sp>
        <p:nvSpPr>
          <p:cNvPr id="8" name="Shape 125">
            <a:extLst>
              <a:ext uri="{FF2B5EF4-FFF2-40B4-BE49-F238E27FC236}">
                <a16:creationId xmlns:a16="http://schemas.microsoft.com/office/drawing/2014/main" id="{1AC94A0E-01DE-4AA6-B6DC-08B96B042286}"/>
              </a:ext>
            </a:extLst>
          </p:cNvPr>
          <p:cNvSpPr txBox="1"/>
          <p:nvPr/>
        </p:nvSpPr>
        <p:spPr>
          <a:xfrm>
            <a:off x="1385743" y="1644649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Yield of Xanthan Gum [g] from Final Glucose Concentration: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25°C: 1.27 g </a:t>
            </a:r>
            <a:endParaRPr lang="en-US" sz="1800" dirty="0"/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30°C: 2.19 g</a:t>
            </a:r>
            <a:endParaRPr lang="en-US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193</Words>
  <Application>Microsoft Office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nickolas scaturro</cp:lastModifiedBy>
  <cp:revision>15</cp:revision>
  <dcterms:modified xsi:type="dcterms:W3CDTF">2018-03-09T06:45:51Z</dcterms:modified>
</cp:coreProperties>
</file>