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charts/chart5.xml" ContentType="application/vnd.openxmlformats-officedocument.drawingml.chart+xml"/>
  <Override PartName="/ppt/notesSlides/notesSlide5.xml" ContentType="application/vnd.openxmlformats-officedocument.presentationml.notesSlide+xml"/>
  <Override PartName="/ppt/charts/chart6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102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ick\Desktop\fermentation%20data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ick\Desktop\fermentation%20data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ick\Desktop\fermentation%20data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ck\AppData\Roaming\Microsoft\Excel\fermentation%20data%20(version%201).xlsb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ick\AppData\Roaming\Microsoft\Excel\fermentation%20data%20(version%201).xlsb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ick\AppData\Roaming\Microsoft\Excel\fermentation%20data%20(version%201).xlsb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'Calibration Curve'!$B$1</c:f>
              <c:strCache>
                <c:ptCount val="1"/>
                <c:pt idx="0">
                  <c:v>Absorbance</c:v>
                </c:pt>
              </c:strCache>
            </c:strRef>
          </c:tx>
          <c:spPr>
            <a:ln w="47625">
              <a:noFill/>
            </a:ln>
          </c:spPr>
          <c:marker>
            <c:symbol val="circle"/>
            <c:size val="5"/>
            <c:spPr>
              <a:solidFill>
                <a:srgbClr val="4472C4"/>
              </a:solidFill>
              <a:ln cmpd="sng">
                <a:solidFill>
                  <a:srgbClr val="4472C4"/>
                </a:solidFill>
              </a:ln>
            </c:spPr>
          </c:marker>
          <c:trendline>
            <c:name>Linear (Absorbance)</c:name>
            <c:spPr>
              <a:ln w="19050">
                <a:solidFill>
                  <a:srgbClr val="4472C4"/>
                </a:solidFill>
              </a:ln>
            </c:spPr>
            <c:trendlineType val="linear"/>
            <c:dispRSqr val="0"/>
            <c:dispEq val="1"/>
            <c:trendlineLbl>
              <c:layout>
                <c:manualLayout>
                  <c:x val="-0.21310403408478046"/>
                  <c:y val="0.71627033987772804"/>
                </c:manualLayout>
              </c:layout>
              <c:tx>
                <c:rich>
                  <a:bodyPr/>
                  <a:lstStyle/>
                  <a:p>
                    <a:pPr>
                      <a:defRPr/>
                    </a:pPr>
                    <a:r>
                      <a:rPr lang="en-US" sz="1100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Calibration Curve:</a:t>
                    </a:r>
                    <a:r>
                      <a:rPr lang="en-US" sz="11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</a:t>
                    </a:r>
                  </a:p>
                  <a:p>
                    <a:pPr>
                      <a:defRPr/>
                    </a:pPr>
                    <a:r>
                      <a:rPr lang="en-US" sz="11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Absorbance = 7.5234[xanthan] + 0.0152</a:t>
                    </a:r>
                    <a:endParaRPr lang="en-US" sz="11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c:rich>
              </c:tx>
              <c:numFmt formatCode="General" sourceLinked="0"/>
            </c:trendlineLbl>
          </c:trendline>
          <c:xVal>
            <c:numRef>
              <c:f>'Calibration Curve'!$A$2:$A$7</c:f>
              <c:numCache>
                <c:formatCode>General</c:formatCode>
                <c:ptCount val="6"/>
                <c:pt idx="0">
                  <c:v>0</c:v>
                </c:pt>
                <c:pt idx="1">
                  <c:v>1.2500000000000001E-2</c:v>
                </c:pt>
                <c:pt idx="2">
                  <c:v>2.5000000000000001E-2</c:v>
                </c:pt>
                <c:pt idx="3">
                  <c:v>0.05</c:v>
                </c:pt>
                <c:pt idx="4">
                  <c:v>7.4999999999999997E-2</c:v>
                </c:pt>
                <c:pt idx="5">
                  <c:v>0.1</c:v>
                </c:pt>
              </c:numCache>
            </c:numRef>
          </c:xVal>
          <c:yVal>
            <c:numRef>
              <c:f>'Calibration Curve'!$B$2:$B$7</c:f>
              <c:numCache>
                <c:formatCode>General</c:formatCode>
                <c:ptCount val="6"/>
                <c:pt idx="0">
                  <c:v>0</c:v>
                </c:pt>
                <c:pt idx="1">
                  <c:v>0.13</c:v>
                </c:pt>
                <c:pt idx="2">
                  <c:v>0.19800000000000001</c:v>
                </c:pt>
                <c:pt idx="3">
                  <c:v>0.433</c:v>
                </c:pt>
                <c:pt idx="4">
                  <c:v>0.5</c:v>
                </c:pt>
                <c:pt idx="5">
                  <c:v>0.80500000000000005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E5D2-4389-9428-DB3D24D77D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34450110"/>
        <c:axId val="1034139940"/>
      </c:scatterChart>
      <c:valAx>
        <c:axId val="1734450110"/>
        <c:scaling>
          <c:orientation val="minMax"/>
        </c:scaling>
        <c:delete val="0"/>
        <c:axPos val="b"/>
        <c:majorGridlines>
          <c:spPr>
            <a:ln>
              <a:solidFill>
                <a:srgbClr val="FFFFFF"/>
              </a:solidFill>
            </a:ln>
          </c:spPr>
        </c:majorGridlines>
        <c:numFmt formatCode="General" sourceLinked="1"/>
        <c:majorTickMark val="none"/>
        <c:minorTickMark val="none"/>
        <c:tickLblPos val="nextTo"/>
        <c:spPr>
          <a:ln w="9525">
            <a:solidFill>
              <a:schemeClr val="tx1"/>
            </a:solidFill>
          </a:ln>
        </c:spPr>
        <c:txPr>
          <a:bodyPr/>
          <a:lstStyle/>
          <a:p>
            <a:pPr lvl="0">
              <a:defRPr sz="1100" b="0" i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pPr>
            <a:endParaRPr lang="en-US"/>
          </a:p>
        </c:txPr>
        <c:crossAx val="1034139940"/>
        <c:crosses val="autoZero"/>
        <c:crossBetween val="midCat"/>
      </c:valAx>
      <c:valAx>
        <c:axId val="1034139940"/>
        <c:scaling>
          <c:orientation val="minMax"/>
        </c:scaling>
        <c:delete val="0"/>
        <c:axPos val="l"/>
        <c:majorGridlines>
          <c:spPr>
            <a:ln>
              <a:solidFill>
                <a:srgbClr val="FFFFFF"/>
              </a:solidFill>
            </a:ln>
          </c:spPr>
        </c:majorGridlines>
        <c:numFmt formatCode="General" sourceLinked="1"/>
        <c:majorTickMark val="none"/>
        <c:minorTickMark val="none"/>
        <c:tickLblPos val="nextTo"/>
        <c:spPr>
          <a:ln w="9525">
            <a:solidFill>
              <a:schemeClr val="tx1"/>
            </a:solidFill>
          </a:ln>
        </c:spPr>
        <c:txPr>
          <a:bodyPr/>
          <a:lstStyle/>
          <a:p>
            <a:pPr lvl="0">
              <a:defRPr sz="1100" b="0" i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pPr>
            <a:endParaRPr lang="en-US"/>
          </a:p>
        </c:txPr>
        <c:crossAx val="1734450110"/>
        <c:crosses val="autoZero"/>
        <c:crossBetween val="midCat"/>
      </c:valAx>
      <c:spPr>
        <a:solidFill>
          <a:srgbClr val="FFFFFF"/>
        </a:solidFill>
      </c:spPr>
    </c:plotArea>
    <c:plotVisOnly val="1"/>
    <c:dispBlanksAs val="zero"/>
    <c:showDLblsOverMax val="1"/>
  </c:chart>
  <c:spPr>
    <a:solidFill>
      <a:srgbClr val="FFFFFF"/>
    </a:solidFill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1"/>
        <c:ser>
          <c:idx val="0"/>
          <c:order val="0"/>
          <c:spPr>
            <a:ln w="0">
              <a:solidFill>
                <a:schemeClr val="accent2"/>
              </a:solidFill>
            </a:ln>
          </c:spPr>
          <c:marker>
            <c:symbol val="circle"/>
            <c:size val="5"/>
            <c:spPr>
              <a:solidFill>
                <a:srgbClr val="ED7D31"/>
              </a:solidFill>
              <a:ln cmpd="sng">
                <a:solidFill>
                  <a:srgbClr val="ED7D31"/>
                </a:solidFill>
              </a:ln>
            </c:spPr>
          </c:marker>
          <c:errBars>
            <c:errDir val="y"/>
            <c:errBarType val="both"/>
            <c:errValType val="cust"/>
            <c:noEndCap val="0"/>
            <c:plus>
              <c:numRef>
                <c:f>'25 C averages and standard devs'!$H$2:$H$13</c:f>
                <c:numCache>
                  <c:formatCode>General</c:formatCode>
                  <c:ptCount val="12"/>
                  <c:pt idx="0">
                    <c:v>2.7855729512376057</c:v>
                  </c:pt>
                  <c:pt idx="1">
                    <c:v>4.2982667049249859</c:v>
                  </c:pt>
                  <c:pt idx="2">
                    <c:v>2.3176777170262537</c:v>
                  </c:pt>
                  <c:pt idx="3">
                    <c:v>1.7592953134707017</c:v>
                  </c:pt>
                  <c:pt idx="4">
                    <c:v>5.2494837841448838</c:v>
                  </c:pt>
                  <c:pt idx="5">
                    <c:v>3.5021764661421546</c:v>
                  </c:pt>
                  <c:pt idx="6">
                    <c:v>4.1078315447447391</c:v>
                  </c:pt>
                  <c:pt idx="7">
                    <c:v>3.2289750695847599</c:v>
                  </c:pt>
                  <c:pt idx="8">
                    <c:v>3.357205186858069</c:v>
                  </c:pt>
                  <c:pt idx="9">
                    <c:v>4.9522335028415894</c:v>
                  </c:pt>
                  <c:pt idx="10">
                    <c:v>2.4036756575433986</c:v>
                  </c:pt>
                  <c:pt idx="11">
                    <c:v>3.0397198335811506</c:v>
                  </c:pt>
                </c:numCache>
              </c:numRef>
            </c:plus>
            <c:minus>
              <c:numRef>
                <c:f>'25 C averages and standard devs'!$H$2:$H$13</c:f>
                <c:numCache>
                  <c:formatCode>General</c:formatCode>
                  <c:ptCount val="12"/>
                  <c:pt idx="0">
                    <c:v>2.7855729512376057</c:v>
                  </c:pt>
                  <c:pt idx="1">
                    <c:v>4.2982667049249859</c:v>
                  </c:pt>
                  <c:pt idx="2">
                    <c:v>2.3176777170262537</c:v>
                  </c:pt>
                  <c:pt idx="3">
                    <c:v>1.7592953134707017</c:v>
                  </c:pt>
                  <c:pt idx="4">
                    <c:v>5.2494837841448838</c:v>
                  </c:pt>
                  <c:pt idx="5">
                    <c:v>3.5021764661421546</c:v>
                  </c:pt>
                  <c:pt idx="6">
                    <c:v>4.1078315447447391</c:v>
                  </c:pt>
                  <c:pt idx="7">
                    <c:v>3.2289750695847599</c:v>
                  </c:pt>
                  <c:pt idx="8">
                    <c:v>3.357205186858069</c:v>
                  </c:pt>
                  <c:pt idx="9">
                    <c:v>4.9522335028415894</c:v>
                  </c:pt>
                  <c:pt idx="10">
                    <c:v>2.4036756575433986</c:v>
                  </c:pt>
                  <c:pt idx="11">
                    <c:v>3.0397198335811506</c:v>
                  </c:pt>
                </c:numCache>
              </c:numRef>
            </c:minus>
            <c:spPr>
              <a:ln>
                <a:solidFill>
                  <a:schemeClr val="accent2"/>
                </a:solidFill>
              </a:ln>
            </c:spPr>
          </c:errBars>
          <c:xVal>
            <c:numRef>
              <c:f>'25 C averages and standard devs'!$A$2:$A$13</c:f>
              <c:numCache>
                <c:formatCode>General</c:formatCode>
                <c:ptCount val="12"/>
                <c:pt idx="0">
                  <c:v>0</c:v>
                </c:pt>
                <c:pt idx="1">
                  <c:v>45</c:v>
                </c:pt>
                <c:pt idx="2">
                  <c:v>90</c:v>
                </c:pt>
                <c:pt idx="3">
                  <c:v>135</c:v>
                </c:pt>
                <c:pt idx="4">
                  <c:v>1375</c:v>
                </c:pt>
                <c:pt idx="5">
                  <c:v>1445</c:v>
                </c:pt>
                <c:pt idx="6">
                  <c:v>1527.8333333333333</c:v>
                </c:pt>
                <c:pt idx="7">
                  <c:v>1673.5</c:v>
                </c:pt>
                <c:pt idx="8">
                  <c:v>2795</c:v>
                </c:pt>
                <c:pt idx="9">
                  <c:v>2885</c:v>
                </c:pt>
                <c:pt idx="10">
                  <c:v>2968.5</c:v>
                </c:pt>
                <c:pt idx="11">
                  <c:v>3115.5</c:v>
                </c:pt>
              </c:numCache>
            </c:numRef>
          </c:xVal>
          <c:yVal>
            <c:numRef>
              <c:f>'25 C averages and standard devs'!$C$2:$C$13</c:f>
              <c:numCache>
                <c:formatCode>General</c:formatCode>
                <c:ptCount val="12"/>
                <c:pt idx="0">
                  <c:v>13.898333333333335</c:v>
                </c:pt>
                <c:pt idx="1">
                  <c:v>14.478333333333332</c:v>
                </c:pt>
                <c:pt idx="2">
                  <c:v>11.954999999999998</c:v>
                </c:pt>
                <c:pt idx="3">
                  <c:v>11.160000000000002</c:v>
                </c:pt>
                <c:pt idx="4">
                  <c:v>14.379999999999997</c:v>
                </c:pt>
                <c:pt idx="5">
                  <c:v>12.65</c:v>
                </c:pt>
                <c:pt idx="6">
                  <c:v>11.340000000000002</c:v>
                </c:pt>
                <c:pt idx="7">
                  <c:v>16.28</c:v>
                </c:pt>
                <c:pt idx="8">
                  <c:v>12.746666666666664</c:v>
                </c:pt>
                <c:pt idx="9">
                  <c:v>13.298333333333334</c:v>
                </c:pt>
                <c:pt idx="10">
                  <c:v>13.248333333333333</c:v>
                </c:pt>
                <c:pt idx="11">
                  <c:v>13.301666666666668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049-43E0-9829-B590EBC653BF}"/>
            </c:ext>
          </c:extLst>
        </c:ser>
        <c:ser>
          <c:idx val="1"/>
          <c:order val="1"/>
          <c:spPr>
            <a:ln w="9525">
              <a:solidFill>
                <a:schemeClr val="accent6"/>
              </a:solidFill>
            </a:ln>
          </c:spPr>
          <c:marker>
            <c:symbol val="circle"/>
            <c:size val="5"/>
            <c:spPr>
              <a:solidFill>
                <a:schemeClr val="accent6"/>
              </a:solidFill>
              <a:ln cmpd="sng">
                <a:solidFill>
                  <a:schemeClr val="accent6"/>
                </a:solidFill>
              </a:ln>
            </c:spPr>
          </c:marker>
          <c:errBars>
            <c:errDir val="y"/>
            <c:errBarType val="both"/>
            <c:errValType val="cust"/>
            <c:noEndCap val="0"/>
            <c:plus>
              <c:numRef>
                <c:f>'25 C averages and standard devs'!$I$2:$I$13</c:f>
                <c:numCache>
                  <c:formatCode>General</c:formatCode>
                  <c:ptCount val="12"/>
                  <c:pt idx="0">
                    <c:v>7.7730361565750998</c:v>
                  </c:pt>
                  <c:pt idx="1">
                    <c:v>6.3649385781052539</c:v>
                  </c:pt>
                  <c:pt idx="2">
                    <c:v>14.615473430272484</c:v>
                  </c:pt>
                  <c:pt idx="3">
                    <c:v>11.357410976191586</c:v>
                  </c:pt>
                  <c:pt idx="4">
                    <c:v>8.9854242213703106</c:v>
                  </c:pt>
                  <c:pt idx="5">
                    <c:v>14.467626881971569</c:v>
                  </c:pt>
                  <c:pt idx="6">
                    <c:v>9.1392075102059458</c:v>
                  </c:pt>
                  <c:pt idx="7">
                    <c:v>4.8368649859222552</c:v>
                  </c:pt>
                  <c:pt idx="8">
                    <c:v>9.6275659133828846</c:v>
                  </c:pt>
                  <c:pt idx="9">
                    <c:v>13.987711039885875</c:v>
                  </c:pt>
                  <c:pt idx="10">
                    <c:v>13.471715520614939</c:v>
                  </c:pt>
                  <c:pt idx="11">
                    <c:v>5.6590310905961836</c:v>
                  </c:pt>
                </c:numCache>
              </c:numRef>
            </c:plus>
            <c:minus>
              <c:numRef>
                <c:f>'25 C averages and standard devs'!$I$2:$I$13</c:f>
                <c:numCache>
                  <c:formatCode>General</c:formatCode>
                  <c:ptCount val="12"/>
                  <c:pt idx="0">
                    <c:v>7.7730361565750998</c:v>
                  </c:pt>
                  <c:pt idx="1">
                    <c:v>6.3649385781052539</c:v>
                  </c:pt>
                  <c:pt idx="2">
                    <c:v>14.615473430272484</c:v>
                  </c:pt>
                  <c:pt idx="3">
                    <c:v>11.357410976191586</c:v>
                  </c:pt>
                  <c:pt idx="4">
                    <c:v>8.9854242213703106</c:v>
                  </c:pt>
                  <c:pt idx="5">
                    <c:v>14.467626881971569</c:v>
                  </c:pt>
                  <c:pt idx="6">
                    <c:v>9.1392075102059458</c:v>
                  </c:pt>
                  <c:pt idx="7">
                    <c:v>4.8368649859222552</c:v>
                  </c:pt>
                  <c:pt idx="8">
                    <c:v>9.6275659133828846</c:v>
                  </c:pt>
                  <c:pt idx="9">
                    <c:v>13.987711039885875</c:v>
                  </c:pt>
                  <c:pt idx="10">
                    <c:v>13.471715520614939</c:v>
                  </c:pt>
                  <c:pt idx="11">
                    <c:v>5.6590310905961836</c:v>
                  </c:pt>
                </c:numCache>
              </c:numRef>
            </c:minus>
            <c:spPr>
              <a:ln>
                <a:solidFill>
                  <a:schemeClr val="accent6"/>
                </a:solidFill>
              </a:ln>
            </c:spPr>
          </c:errBars>
          <c:xVal>
            <c:numRef>
              <c:f>'25 C averages and standard devs'!$A$2:$A$13</c:f>
              <c:numCache>
                <c:formatCode>General</c:formatCode>
                <c:ptCount val="12"/>
                <c:pt idx="0">
                  <c:v>0</c:v>
                </c:pt>
                <c:pt idx="1">
                  <c:v>45</c:v>
                </c:pt>
                <c:pt idx="2">
                  <c:v>90</c:v>
                </c:pt>
                <c:pt idx="3">
                  <c:v>135</c:v>
                </c:pt>
                <c:pt idx="4">
                  <c:v>1375</c:v>
                </c:pt>
                <c:pt idx="5">
                  <c:v>1445</c:v>
                </c:pt>
                <c:pt idx="6">
                  <c:v>1527.8333333333333</c:v>
                </c:pt>
                <c:pt idx="7">
                  <c:v>1673.5</c:v>
                </c:pt>
                <c:pt idx="8">
                  <c:v>2795</c:v>
                </c:pt>
                <c:pt idx="9">
                  <c:v>2885</c:v>
                </c:pt>
                <c:pt idx="10">
                  <c:v>2968.5</c:v>
                </c:pt>
                <c:pt idx="11">
                  <c:v>3115.5</c:v>
                </c:pt>
              </c:numCache>
            </c:numRef>
          </c:xVal>
          <c:yVal>
            <c:numRef>
              <c:f>'25 C averages and standard devs'!$D$2:$D$13</c:f>
              <c:numCache>
                <c:formatCode>0.000</c:formatCode>
                <c:ptCount val="12"/>
                <c:pt idx="0">
                  <c:v>9.3921800136749916</c:v>
                </c:pt>
                <c:pt idx="1">
                  <c:v>10.007090038430951</c:v>
                </c:pt>
                <c:pt idx="2">
                  <c:v>13.830217624919607</c:v>
                </c:pt>
                <c:pt idx="3">
                  <c:v>8.645114283657767</c:v>
                </c:pt>
                <c:pt idx="4">
                  <c:v>14.854430775608398</c:v>
                </c:pt>
                <c:pt idx="5">
                  <c:v>24.565728558333333</c:v>
                </c:pt>
                <c:pt idx="6">
                  <c:v>13.813222458010337</c:v>
                </c:pt>
                <c:pt idx="7">
                  <c:v>5.1284625322997419</c:v>
                </c:pt>
                <c:pt idx="8">
                  <c:v>11.407403983333333</c:v>
                </c:pt>
                <c:pt idx="9">
                  <c:v>23.196431243333333</c:v>
                </c:pt>
                <c:pt idx="10">
                  <c:v>13.683242053495549</c:v>
                </c:pt>
                <c:pt idx="11">
                  <c:v>5.1761045076083834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049-43E0-9829-B590EBC653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16642998"/>
        <c:axId val="667336371"/>
      </c:scatterChart>
      <c:scatterChart>
        <c:scatterStyle val="lineMarker"/>
        <c:varyColors val="1"/>
        <c:ser>
          <c:idx val="2"/>
          <c:order val="2"/>
          <c:tx>
            <c:v>cell density</c:v>
          </c:tx>
          <c:spPr>
            <a:ln w="9525">
              <a:solidFill>
                <a:srgbClr val="4472C4"/>
              </a:solidFill>
            </a:ln>
          </c:spPr>
          <c:marker>
            <c:symbol val="circle"/>
            <c:size val="5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</c:spPr>
          </c:marker>
          <c:errBars>
            <c:errDir val="y"/>
            <c:errBarType val="both"/>
            <c:errValType val="stdErr"/>
            <c:noEndCap val="0"/>
            <c:spPr>
              <a:ln>
                <a:solidFill>
                  <a:schemeClr val="accent1"/>
                </a:solidFill>
              </a:ln>
            </c:spPr>
          </c:errBars>
          <c:xVal>
            <c:numRef>
              <c:f>'25 C averages and standard devs'!$A$2:$A$13</c:f>
              <c:numCache>
                <c:formatCode>General</c:formatCode>
                <c:ptCount val="12"/>
                <c:pt idx="0">
                  <c:v>0</c:v>
                </c:pt>
                <c:pt idx="1">
                  <c:v>45</c:v>
                </c:pt>
                <c:pt idx="2">
                  <c:v>90</c:v>
                </c:pt>
                <c:pt idx="3">
                  <c:v>135</c:v>
                </c:pt>
                <c:pt idx="4">
                  <c:v>1375</c:v>
                </c:pt>
                <c:pt idx="5">
                  <c:v>1445</c:v>
                </c:pt>
                <c:pt idx="6">
                  <c:v>1527.8333333333333</c:v>
                </c:pt>
                <c:pt idx="7">
                  <c:v>1673.5</c:v>
                </c:pt>
                <c:pt idx="8">
                  <c:v>2795</c:v>
                </c:pt>
                <c:pt idx="9">
                  <c:v>2885</c:v>
                </c:pt>
                <c:pt idx="10">
                  <c:v>2968.5</c:v>
                </c:pt>
                <c:pt idx="11">
                  <c:v>3115.5</c:v>
                </c:pt>
              </c:numCache>
            </c:numRef>
          </c:xVal>
          <c:yVal>
            <c:numRef>
              <c:f>'25 C averages and standard devs'!$B$2:$B$13</c:f>
              <c:numCache>
                <c:formatCode>General</c:formatCode>
                <c:ptCount val="12"/>
                <c:pt idx="0">
                  <c:v>5.5000000000000005E-3</c:v>
                </c:pt>
                <c:pt idx="1">
                  <c:v>3.4166666666666672E-3</c:v>
                </c:pt>
                <c:pt idx="2">
                  <c:v>5.1666666666666666E-3</c:v>
                </c:pt>
                <c:pt idx="3">
                  <c:v>2.0833333333333333E-3</c:v>
                </c:pt>
                <c:pt idx="4">
                  <c:v>0.42325000000000007</c:v>
                </c:pt>
                <c:pt idx="5">
                  <c:v>0.43616666666666665</c:v>
                </c:pt>
                <c:pt idx="6">
                  <c:v>0.38650000000000001</c:v>
                </c:pt>
                <c:pt idx="7">
                  <c:v>0.35874999999999996</c:v>
                </c:pt>
                <c:pt idx="8">
                  <c:v>0.4070833333333333</c:v>
                </c:pt>
                <c:pt idx="9">
                  <c:v>0.42858333333333332</c:v>
                </c:pt>
                <c:pt idx="10">
                  <c:v>0.40233333333333338</c:v>
                </c:pt>
                <c:pt idx="11">
                  <c:v>0.36208333333333331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6049-43E0-9829-B590EBC653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00073736"/>
        <c:axId val="700069800"/>
      </c:scatterChart>
      <c:valAx>
        <c:axId val="171664299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9525">
            <a:solidFill>
              <a:schemeClr val="tx1"/>
            </a:solidFill>
          </a:ln>
        </c:spPr>
        <c:txPr>
          <a:bodyPr/>
          <a:lstStyle/>
          <a:p>
            <a:pPr lvl="0">
              <a:defRPr sz="1100" b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pPr>
            <a:endParaRPr lang="en-US"/>
          </a:p>
        </c:txPr>
        <c:crossAx val="667336371"/>
        <c:crosses val="autoZero"/>
        <c:crossBetween val="midCat"/>
      </c:valAx>
      <c:valAx>
        <c:axId val="667336371"/>
        <c:scaling>
          <c:orientation val="minMax"/>
        </c:scaling>
        <c:delete val="0"/>
        <c:axPos val="l"/>
        <c:majorGridlines>
          <c:spPr>
            <a:ln>
              <a:solidFill>
                <a:srgbClr val="FFFFFF"/>
              </a:solidFill>
            </a:ln>
          </c:spPr>
        </c:majorGridlines>
        <c:numFmt formatCode="General" sourceLinked="1"/>
        <c:majorTickMark val="none"/>
        <c:minorTickMark val="none"/>
        <c:tickLblPos val="nextTo"/>
        <c:spPr>
          <a:ln w="9525">
            <a:solidFill>
              <a:schemeClr val="tx1"/>
            </a:solidFill>
          </a:ln>
        </c:spPr>
        <c:txPr>
          <a:bodyPr/>
          <a:lstStyle/>
          <a:p>
            <a:pPr lvl="0">
              <a:defRPr sz="1100" b="0" i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pPr>
            <a:endParaRPr lang="en-US"/>
          </a:p>
        </c:txPr>
        <c:crossAx val="1716642998"/>
        <c:crosses val="autoZero"/>
        <c:crossBetween val="midCat"/>
      </c:valAx>
      <c:valAx>
        <c:axId val="700069800"/>
        <c:scaling>
          <c:orientation val="minMax"/>
        </c:scaling>
        <c:delete val="0"/>
        <c:axPos val="r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10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pPr>
            <a:endParaRPr lang="en-US"/>
          </a:p>
        </c:txPr>
        <c:crossAx val="700073736"/>
        <c:crosses val="max"/>
        <c:crossBetween val="midCat"/>
      </c:valAx>
      <c:valAx>
        <c:axId val="70007373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700069800"/>
        <c:crosses val="autoZero"/>
        <c:crossBetween val="midCat"/>
      </c:valAx>
      <c:spPr>
        <a:solidFill>
          <a:srgbClr val="FFFFFF"/>
        </a:solidFill>
      </c:spPr>
    </c:plotArea>
    <c:plotVisOnly val="1"/>
    <c:dispBlanksAs val="zero"/>
    <c:showDLblsOverMax val="1"/>
  </c:chart>
  <c:spPr>
    <a:solidFill>
      <a:srgbClr val="FFFFFF"/>
    </a:solidFill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4720371492025034E-2"/>
          <c:y val="2.2370146243066061E-2"/>
          <c:w val="0.91385596031265326"/>
          <c:h val="0.96534543620776603"/>
        </c:manualLayout>
      </c:layout>
      <c:scatterChart>
        <c:scatterStyle val="lineMarker"/>
        <c:varyColors val="1"/>
        <c:ser>
          <c:idx val="0"/>
          <c:order val="0"/>
          <c:tx>
            <c:strRef>
              <c:f>'30 C averages and standard'!$C$1</c:f>
              <c:strCache>
                <c:ptCount val="1"/>
                <c:pt idx="0">
                  <c:v>Glucose Concentration [mg/mL]</c:v>
                </c:pt>
              </c:strCache>
            </c:strRef>
          </c:tx>
          <c:spPr>
            <a:ln w="9525">
              <a:solidFill>
                <a:schemeClr val="accent2"/>
              </a:solidFill>
            </a:ln>
          </c:spPr>
          <c:marker>
            <c:symbol val="circle"/>
            <c:size val="5"/>
            <c:spPr>
              <a:solidFill>
                <a:srgbClr val="ED7D31"/>
              </a:solidFill>
              <a:ln cmpd="sng">
                <a:solidFill>
                  <a:srgbClr val="ED7D31"/>
                </a:solidFill>
              </a:ln>
            </c:spPr>
          </c:marker>
          <c:errBars>
            <c:errDir val="y"/>
            <c:errBarType val="both"/>
            <c:errValType val="cust"/>
            <c:noEndCap val="0"/>
            <c:plus>
              <c:numRef>
                <c:f>'30 C averages and standard'!$H$2:$H$13</c:f>
                <c:numCache>
                  <c:formatCode>General</c:formatCode>
                  <c:ptCount val="12"/>
                  <c:pt idx="0">
                    <c:v>4.6238111985676973</c:v>
                  </c:pt>
                  <c:pt idx="1">
                    <c:v>4.4313251592121619</c:v>
                  </c:pt>
                  <c:pt idx="2">
                    <c:v>4.2051428830262871</c:v>
                  </c:pt>
                  <c:pt idx="3">
                    <c:v>1.8368414919820297</c:v>
                  </c:pt>
                  <c:pt idx="4">
                    <c:v>3.2359444783040763</c:v>
                  </c:pt>
                  <c:pt idx="5">
                    <c:v>7.9714356716131487</c:v>
                  </c:pt>
                  <c:pt idx="6">
                    <c:v>3.1734487023846296</c:v>
                  </c:pt>
                  <c:pt idx="7">
                    <c:v>4.084124141110304</c:v>
                  </c:pt>
                  <c:pt idx="8">
                    <c:v>3.4776280230448289</c:v>
                  </c:pt>
                  <c:pt idx="9">
                    <c:v>4.8494659499784118</c:v>
                  </c:pt>
                  <c:pt idx="10">
                    <c:v>3.037413373250347</c:v>
                  </c:pt>
                  <c:pt idx="11">
                    <c:v>2.245917778251604</c:v>
                  </c:pt>
                </c:numCache>
              </c:numRef>
            </c:plus>
            <c:minus>
              <c:numRef>
                <c:f>'30 C averages and standard'!$H$2:$H$13</c:f>
                <c:numCache>
                  <c:formatCode>General</c:formatCode>
                  <c:ptCount val="12"/>
                  <c:pt idx="0">
                    <c:v>4.6238111985676973</c:v>
                  </c:pt>
                  <c:pt idx="1">
                    <c:v>4.4313251592121619</c:v>
                  </c:pt>
                  <c:pt idx="2">
                    <c:v>4.2051428830262871</c:v>
                  </c:pt>
                  <c:pt idx="3">
                    <c:v>1.8368414919820297</c:v>
                  </c:pt>
                  <c:pt idx="4">
                    <c:v>3.2359444783040763</c:v>
                  </c:pt>
                  <c:pt idx="5">
                    <c:v>7.9714356716131487</c:v>
                  </c:pt>
                  <c:pt idx="6">
                    <c:v>3.1734487023846296</c:v>
                  </c:pt>
                  <c:pt idx="7">
                    <c:v>4.084124141110304</c:v>
                  </c:pt>
                  <c:pt idx="8">
                    <c:v>3.4776280230448289</c:v>
                  </c:pt>
                  <c:pt idx="9">
                    <c:v>4.8494659499784118</c:v>
                  </c:pt>
                  <c:pt idx="10">
                    <c:v>3.037413373250347</c:v>
                  </c:pt>
                  <c:pt idx="11">
                    <c:v>2.245917778251604</c:v>
                  </c:pt>
                </c:numCache>
              </c:numRef>
            </c:minus>
            <c:spPr>
              <a:ln>
                <a:solidFill>
                  <a:schemeClr val="accent2"/>
                </a:solidFill>
              </a:ln>
            </c:spPr>
          </c:errBars>
          <c:xVal>
            <c:numRef>
              <c:f>'30 C averages and standard'!$A$2:$A$13</c:f>
              <c:numCache>
                <c:formatCode>General</c:formatCode>
                <c:ptCount val="12"/>
                <c:pt idx="0">
                  <c:v>0</c:v>
                </c:pt>
                <c:pt idx="1">
                  <c:v>45</c:v>
                </c:pt>
                <c:pt idx="2">
                  <c:v>90</c:v>
                </c:pt>
                <c:pt idx="3">
                  <c:v>135</c:v>
                </c:pt>
                <c:pt idx="4">
                  <c:v>1440</c:v>
                </c:pt>
                <c:pt idx="5">
                  <c:v>1488.3333333333333</c:v>
                </c:pt>
                <c:pt idx="6">
                  <c:v>1530</c:v>
                </c:pt>
                <c:pt idx="7">
                  <c:v>1575</c:v>
                </c:pt>
                <c:pt idx="8">
                  <c:v>2880</c:v>
                </c:pt>
                <c:pt idx="9">
                  <c:v>2925</c:v>
                </c:pt>
                <c:pt idx="10">
                  <c:v>2970</c:v>
                </c:pt>
                <c:pt idx="11">
                  <c:v>3015</c:v>
                </c:pt>
              </c:numCache>
            </c:numRef>
          </c:xVal>
          <c:yVal>
            <c:numRef>
              <c:f>'30 C averages and standard'!$C$2:$C$13</c:f>
              <c:numCache>
                <c:formatCode>General</c:formatCode>
                <c:ptCount val="12"/>
                <c:pt idx="0">
                  <c:v>13.464999999999998</c:v>
                </c:pt>
                <c:pt idx="1">
                  <c:v>16.074666666666666</c:v>
                </c:pt>
                <c:pt idx="2">
                  <c:v>14.443333333333333</c:v>
                </c:pt>
                <c:pt idx="3">
                  <c:v>15.313333333333333</c:v>
                </c:pt>
                <c:pt idx="4">
                  <c:v>12.288333333333334</c:v>
                </c:pt>
                <c:pt idx="5">
                  <c:v>12.476666666666668</c:v>
                </c:pt>
                <c:pt idx="6">
                  <c:v>14.398333333333333</c:v>
                </c:pt>
                <c:pt idx="7">
                  <c:v>12.645000000000001</c:v>
                </c:pt>
                <c:pt idx="8">
                  <c:v>11.518333333333333</c:v>
                </c:pt>
                <c:pt idx="9">
                  <c:v>14.5</c:v>
                </c:pt>
                <c:pt idx="10">
                  <c:v>12.509999999999998</c:v>
                </c:pt>
                <c:pt idx="11">
                  <c:v>12.216666666666669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8F4-438B-9FC5-32AD9639B352}"/>
            </c:ext>
          </c:extLst>
        </c:ser>
        <c:ser>
          <c:idx val="1"/>
          <c:order val="1"/>
          <c:tx>
            <c:strRef>
              <c:f>'30 C averages and standard'!$D$1</c:f>
              <c:strCache>
                <c:ptCount val="1"/>
                <c:pt idx="0">
                  <c:v>Xanthan Concentration [mg/mL]</c:v>
                </c:pt>
              </c:strCache>
            </c:strRef>
          </c:tx>
          <c:spPr>
            <a:ln w="9525">
              <a:solidFill>
                <a:schemeClr val="accent6"/>
              </a:solidFill>
            </a:ln>
          </c:spPr>
          <c:marker>
            <c:symbol val="circle"/>
            <c:size val="5"/>
            <c:spPr>
              <a:solidFill>
                <a:srgbClr val="70AD47"/>
              </a:solidFill>
              <a:ln cmpd="sng">
                <a:solidFill>
                  <a:srgbClr val="70AD47"/>
                </a:solidFill>
              </a:ln>
            </c:spPr>
          </c:marker>
          <c:errBars>
            <c:errDir val="y"/>
            <c:errBarType val="both"/>
            <c:errValType val="cust"/>
            <c:noEndCap val="0"/>
            <c:plus>
              <c:numRef>
                <c:f>'30 C averages and standard'!$I$2:$I$13</c:f>
                <c:numCache>
                  <c:formatCode>General</c:formatCode>
                  <c:ptCount val="12"/>
                  <c:pt idx="0">
                    <c:v>14.176577481259821</c:v>
                  </c:pt>
                  <c:pt idx="1">
                    <c:v>15.832285917734135</c:v>
                  </c:pt>
                  <c:pt idx="2">
                    <c:v>2.8690422449968227</c:v>
                  </c:pt>
                  <c:pt idx="3">
                    <c:v>19.366994753893596</c:v>
                  </c:pt>
                  <c:pt idx="4">
                    <c:v>23.576486096003663</c:v>
                  </c:pt>
                  <c:pt idx="5">
                    <c:v>19.123176952114289</c:v>
                  </c:pt>
                  <c:pt idx="6">
                    <c:v>18.193218129632825</c:v>
                  </c:pt>
                  <c:pt idx="7">
                    <c:v>14.414567056520461</c:v>
                  </c:pt>
                  <c:pt idx="8">
                    <c:v>22.138870293311555</c:v>
                  </c:pt>
                  <c:pt idx="9">
                    <c:v>14.448482028864396</c:v>
                  </c:pt>
                  <c:pt idx="10">
                    <c:v>11.076289025513026</c:v>
                  </c:pt>
                  <c:pt idx="11">
                    <c:v>10.96491384593776</c:v>
                  </c:pt>
                </c:numCache>
              </c:numRef>
            </c:plus>
            <c:minus>
              <c:numRef>
                <c:f>'30 C averages and standard'!$I$2:$I$13</c:f>
                <c:numCache>
                  <c:formatCode>General</c:formatCode>
                  <c:ptCount val="12"/>
                  <c:pt idx="0">
                    <c:v>14.176577481259821</c:v>
                  </c:pt>
                  <c:pt idx="1">
                    <c:v>15.832285917734135</c:v>
                  </c:pt>
                  <c:pt idx="2">
                    <c:v>2.8690422449968227</c:v>
                  </c:pt>
                  <c:pt idx="3">
                    <c:v>19.366994753893596</c:v>
                  </c:pt>
                  <c:pt idx="4">
                    <c:v>23.576486096003663</c:v>
                  </c:pt>
                  <c:pt idx="5">
                    <c:v>19.123176952114289</c:v>
                  </c:pt>
                  <c:pt idx="6">
                    <c:v>18.193218129632825</c:v>
                  </c:pt>
                  <c:pt idx="7">
                    <c:v>14.414567056520461</c:v>
                  </c:pt>
                  <c:pt idx="8">
                    <c:v>22.138870293311555</c:v>
                  </c:pt>
                  <c:pt idx="9">
                    <c:v>14.448482028864396</c:v>
                  </c:pt>
                  <c:pt idx="10">
                    <c:v>11.076289025513026</c:v>
                  </c:pt>
                  <c:pt idx="11">
                    <c:v>10.96491384593776</c:v>
                  </c:pt>
                </c:numCache>
              </c:numRef>
            </c:minus>
            <c:spPr>
              <a:ln>
                <a:solidFill>
                  <a:schemeClr val="accent6"/>
                </a:solidFill>
              </a:ln>
            </c:spPr>
          </c:errBars>
          <c:xVal>
            <c:numRef>
              <c:f>'30 C averages and standard'!$A$2:$A$13</c:f>
              <c:numCache>
                <c:formatCode>General</c:formatCode>
                <c:ptCount val="12"/>
                <c:pt idx="0">
                  <c:v>0</c:v>
                </c:pt>
                <c:pt idx="1">
                  <c:v>45</c:v>
                </c:pt>
                <c:pt idx="2">
                  <c:v>90</c:v>
                </c:pt>
                <c:pt idx="3">
                  <c:v>135</c:v>
                </c:pt>
                <c:pt idx="4">
                  <c:v>1440</c:v>
                </c:pt>
                <c:pt idx="5">
                  <c:v>1488.3333333333333</c:v>
                </c:pt>
                <c:pt idx="6">
                  <c:v>1530</c:v>
                </c:pt>
                <c:pt idx="7">
                  <c:v>1575</c:v>
                </c:pt>
                <c:pt idx="8">
                  <c:v>2880</c:v>
                </c:pt>
                <c:pt idx="9">
                  <c:v>2925</c:v>
                </c:pt>
                <c:pt idx="10">
                  <c:v>2970</c:v>
                </c:pt>
                <c:pt idx="11">
                  <c:v>3015</c:v>
                </c:pt>
              </c:numCache>
            </c:numRef>
          </c:xVal>
          <c:yVal>
            <c:numRef>
              <c:f>'30 C averages and standard'!$D$2:$D$13</c:f>
              <c:numCache>
                <c:formatCode>General</c:formatCode>
                <c:ptCount val="12"/>
                <c:pt idx="0">
                  <c:v>22.081836835589431</c:v>
                </c:pt>
                <c:pt idx="1">
                  <c:v>13.371656014205707</c:v>
                </c:pt>
                <c:pt idx="2" formatCode="0.000">
                  <c:v>7.7345300125957364</c:v>
                </c:pt>
                <c:pt idx="3">
                  <c:v>19.075081745587511</c:v>
                </c:pt>
                <c:pt idx="4">
                  <c:v>23.812551343044902</c:v>
                </c:pt>
                <c:pt idx="5">
                  <c:v>22.796705491880189</c:v>
                </c:pt>
                <c:pt idx="6">
                  <c:v>21.056745946201854</c:v>
                </c:pt>
                <c:pt idx="7">
                  <c:v>19.252025078060342</c:v>
                </c:pt>
                <c:pt idx="8">
                  <c:v>25.637445943841385</c:v>
                </c:pt>
                <c:pt idx="9">
                  <c:v>21.261760726201867</c:v>
                </c:pt>
                <c:pt idx="10">
                  <c:v>16.264218385274745</c:v>
                </c:pt>
                <c:pt idx="11">
                  <c:v>20.627193689839455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8F4-438B-9FC5-32AD9639B3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91163772"/>
        <c:axId val="77825503"/>
      </c:scatterChart>
      <c:scatterChart>
        <c:scatterStyle val="lineMarker"/>
        <c:varyColors val="1"/>
        <c:ser>
          <c:idx val="2"/>
          <c:order val="2"/>
          <c:tx>
            <c:v>cell density</c:v>
          </c:tx>
          <c:spPr>
            <a:ln w="9525">
              <a:solidFill>
                <a:schemeClr val="accent1"/>
              </a:solidFill>
            </a:ln>
          </c:spPr>
          <c:marker>
            <c:symbol val="circle"/>
            <c:size val="5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</c:spPr>
          </c:marker>
          <c:errBars>
            <c:errDir val="y"/>
            <c:errBarType val="both"/>
            <c:errValType val="cust"/>
            <c:noEndCap val="0"/>
            <c:plus>
              <c:numRef>
                <c:f>'30 C averages and standard'!$G$2:$G$13</c:f>
                <c:numCache>
                  <c:formatCode>General</c:formatCode>
                  <c:ptCount val="12"/>
                  <c:pt idx="0">
                    <c:v>3.738682923169602E-2</c:v>
                  </c:pt>
                  <c:pt idx="1">
                    <c:v>1.5964805041089603E-2</c:v>
                  </c:pt>
                  <c:pt idx="2">
                    <c:v>1.3169725383115118E-2</c:v>
                  </c:pt>
                  <c:pt idx="3">
                    <c:v>8.9204820497549367E-3</c:v>
                  </c:pt>
                  <c:pt idx="4">
                    <c:v>2.4384933873193092E-2</c:v>
                  </c:pt>
                  <c:pt idx="5">
                    <c:v>0.15120846537148652</c:v>
                  </c:pt>
                  <c:pt idx="6">
                    <c:v>0.1478521784305753</c:v>
                  </c:pt>
                  <c:pt idx="7">
                    <c:v>0.11161481383161773</c:v>
                  </c:pt>
                  <c:pt idx="8">
                    <c:v>0.19123040204597883</c:v>
                  </c:pt>
                  <c:pt idx="9">
                    <c:v>3.4823842407178458E-2</c:v>
                  </c:pt>
                  <c:pt idx="10">
                    <c:v>0.17031813369887164</c:v>
                  </c:pt>
                  <c:pt idx="11">
                    <c:v>8.7771673486761737E-2</c:v>
                  </c:pt>
                </c:numCache>
              </c:numRef>
            </c:plus>
            <c:minus>
              <c:numRef>
                <c:f>'30 C averages and standard'!$G$2:$G$13</c:f>
                <c:numCache>
                  <c:formatCode>General</c:formatCode>
                  <c:ptCount val="12"/>
                  <c:pt idx="0">
                    <c:v>3.738682923169602E-2</c:v>
                  </c:pt>
                  <c:pt idx="1">
                    <c:v>1.5964805041089603E-2</c:v>
                  </c:pt>
                  <c:pt idx="2">
                    <c:v>1.3169725383115118E-2</c:v>
                  </c:pt>
                  <c:pt idx="3">
                    <c:v>8.9204820497549367E-3</c:v>
                  </c:pt>
                  <c:pt idx="4">
                    <c:v>2.4384933873193092E-2</c:v>
                  </c:pt>
                  <c:pt idx="5">
                    <c:v>0.15120846537148652</c:v>
                  </c:pt>
                  <c:pt idx="6">
                    <c:v>0.1478521784305753</c:v>
                  </c:pt>
                  <c:pt idx="7">
                    <c:v>0.11161481383161773</c:v>
                  </c:pt>
                  <c:pt idx="8">
                    <c:v>0.19123040204597883</c:v>
                  </c:pt>
                  <c:pt idx="9">
                    <c:v>3.4823842407178458E-2</c:v>
                  </c:pt>
                  <c:pt idx="10">
                    <c:v>0.17031813369887164</c:v>
                  </c:pt>
                  <c:pt idx="11">
                    <c:v>8.7771673486761737E-2</c:v>
                  </c:pt>
                </c:numCache>
              </c:numRef>
            </c:minus>
            <c:spPr>
              <a:ln>
                <a:solidFill>
                  <a:schemeClr val="accent1"/>
                </a:solidFill>
              </a:ln>
            </c:spPr>
          </c:errBars>
          <c:xVal>
            <c:numRef>
              <c:f>'30 C averages and standard'!$A$2:$A$13</c:f>
              <c:numCache>
                <c:formatCode>General</c:formatCode>
                <c:ptCount val="12"/>
                <c:pt idx="0">
                  <c:v>0</c:v>
                </c:pt>
                <c:pt idx="1">
                  <c:v>45</c:v>
                </c:pt>
                <c:pt idx="2">
                  <c:v>90</c:v>
                </c:pt>
                <c:pt idx="3">
                  <c:v>135</c:v>
                </c:pt>
                <c:pt idx="4">
                  <c:v>1440</c:v>
                </c:pt>
                <c:pt idx="5">
                  <c:v>1488.3333333333333</c:v>
                </c:pt>
                <c:pt idx="6">
                  <c:v>1530</c:v>
                </c:pt>
                <c:pt idx="7">
                  <c:v>1575</c:v>
                </c:pt>
                <c:pt idx="8">
                  <c:v>2880</c:v>
                </c:pt>
                <c:pt idx="9">
                  <c:v>2925</c:v>
                </c:pt>
                <c:pt idx="10">
                  <c:v>2970</c:v>
                </c:pt>
                <c:pt idx="11">
                  <c:v>3015</c:v>
                </c:pt>
              </c:numCache>
            </c:numRef>
          </c:xVal>
          <c:yVal>
            <c:numRef>
              <c:f>'30 C averages and standard'!$B$2:$B$13</c:f>
              <c:numCache>
                <c:formatCode>General</c:formatCode>
                <c:ptCount val="12"/>
                <c:pt idx="0">
                  <c:v>1.0250000000000002E-2</c:v>
                </c:pt>
                <c:pt idx="1">
                  <c:v>4.2500000000000003E-3</c:v>
                </c:pt>
                <c:pt idx="2">
                  <c:v>1.3416666666666667E-2</c:v>
                </c:pt>
                <c:pt idx="3">
                  <c:v>1.525E-2</c:v>
                </c:pt>
                <c:pt idx="4">
                  <c:v>0.40700000000000003</c:v>
                </c:pt>
                <c:pt idx="5">
                  <c:v>0.45700000000000002</c:v>
                </c:pt>
                <c:pt idx="6">
                  <c:v>0.37566666666666665</c:v>
                </c:pt>
                <c:pt idx="7">
                  <c:v>0.42633333333333329</c:v>
                </c:pt>
                <c:pt idx="8">
                  <c:v>0.48766666666666669</c:v>
                </c:pt>
                <c:pt idx="9">
                  <c:v>0.38370000000000004</c:v>
                </c:pt>
                <c:pt idx="10">
                  <c:v>0.47016666666666662</c:v>
                </c:pt>
                <c:pt idx="11">
                  <c:v>0.40233333333333327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18F4-438B-9FC5-32AD9639B3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35110144"/>
        <c:axId val="630970024"/>
      </c:scatterChart>
      <c:valAx>
        <c:axId val="20911637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9525">
            <a:solidFill>
              <a:schemeClr val="tx1"/>
            </a:solidFill>
          </a:ln>
        </c:spPr>
        <c:txPr>
          <a:bodyPr/>
          <a:lstStyle/>
          <a:p>
            <a:pPr lvl="0">
              <a:defRPr sz="1100" b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pPr>
            <a:endParaRPr lang="en-US"/>
          </a:p>
        </c:txPr>
        <c:crossAx val="77825503"/>
        <c:crosses val="autoZero"/>
        <c:crossBetween val="midCat"/>
      </c:valAx>
      <c:valAx>
        <c:axId val="77825503"/>
        <c:scaling>
          <c:orientation val="minMax"/>
        </c:scaling>
        <c:delete val="0"/>
        <c:axPos val="l"/>
        <c:majorGridlines>
          <c:spPr>
            <a:ln>
              <a:solidFill>
                <a:srgbClr val="FFFFFF"/>
              </a:solidFill>
            </a:ln>
          </c:spPr>
        </c:majorGridlines>
        <c:numFmt formatCode="General" sourceLinked="1"/>
        <c:majorTickMark val="none"/>
        <c:minorTickMark val="none"/>
        <c:tickLblPos val="nextTo"/>
        <c:spPr>
          <a:ln w="9525">
            <a:solidFill>
              <a:schemeClr val="tx1"/>
            </a:solidFill>
          </a:ln>
        </c:spPr>
        <c:txPr>
          <a:bodyPr/>
          <a:lstStyle/>
          <a:p>
            <a:pPr lvl="0">
              <a:defRPr sz="1100" b="0" i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pPr>
            <a:endParaRPr lang="en-US"/>
          </a:p>
        </c:txPr>
        <c:crossAx val="2091163772"/>
        <c:crossesAt val="0"/>
        <c:crossBetween val="midCat"/>
      </c:valAx>
      <c:valAx>
        <c:axId val="630970024"/>
        <c:scaling>
          <c:orientation val="minMax"/>
        </c:scaling>
        <c:delete val="0"/>
        <c:axPos val="r"/>
        <c:numFmt formatCode="General" sourceLinked="1"/>
        <c:majorTickMark val="none"/>
        <c:minorTickMark val="none"/>
        <c:tickLblPos val="nextTo"/>
        <c:spPr>
          <a:ln w="9525">
            <a:solidFill>
              <a:schemeClr val="tx1"/>
            </a:solidFill>
          </a:ln>
        </c:spPr>
        <c:txPr>
          <a:bodyPr/>
          <a:lstStyle/>
          <a:p>
            <a:pPr>
              <a:defRPr sz="110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pPr>
            <a:endParaRPr lang="en-US"/>
          </a:p>
        </c:txPr>
        <c:crossAx val="635110144"/>
        <c:crosses val="max"/>
        <c:crossBetween val="midCat"/>
      </c:valAx>
      <c:valAx>
        <c:axId val="63511014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630970024"/>
        <c:crossesAt val="1.0000000000000004E-6"/>
        <c:crossBetween val="midCat"/>
      </c:valAx>
      <c:spPr>
        <a:solidFill>
          <a:srgbClr val="FFFFFF"/>
        </a:solidFill>
      </c:spPr>
    </c:plotArea>
    <c:plotVisOnly val="1"/>
    <c:dispBlanksAs val="zero"/>
    <c:showDLblsOverMax val="1"/>
  </c:chart>
  <c:spPr>
    <a:solidFill>
      <a:srgbClr val="FFFFFF"/>
    </a:solidFill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v>25C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errBars>
            <c:errDir val="y"/>
            <c:errBarType val="both"/>
            <c:errValType val="cust"/>
            <c:noEndCap val="0"/>
            <c:plus>
              <c:numRef>
                <c:f>Sheet1!$E$2:$E$13</c:f>
                <c:numCache>
                  <c:formatCode>General</c:formatCode>
                  <c:ptCount val="12"/>
                  <c:pt idx="0">
                    <c:v>-3.928184282543886E-2</c:v>
                  </c:pt>
                  <c:pt idx="1">
                    <c:v>-6.5872954460562946E-2</c:v>
                  </c:pt>
                  <c:pt idx="2">
                    <c:v>-0.10988017625555138</c:v>
                  </c:pt>
                  <c:pt idx="3">
                    <c:v>-0.13356535952260692</c:v>
                  </c:pt>
                  <c:pt idx="4">
                    <c:v>-1.9328600391350457E-2</c:v>
                  </c:pt>
                  <c:pt idx="5">
                    <c:v>-2.0151814787528609E-2</c:v>
                  </c:pt>
                  <c:pt idx="6">
                    <c:v>-8.2149484892582239E-2</c:v>
                  </c:pt>
                  <c:pt idx="7">
                    <c:v>-7.8001342682314526E-2</c:v>
                  </c:pt>
                </c:numCache>
              </c:numRef>
            </c:plus>
            <c:minus>
              <c:numRef>
                <c:f>Sheet1!$E$2:$E$13</c:f>
                <c:numCache>
                  <c:formatCode>General</c:formatCode>
                  <c:ptCount val="12"/>
                  <c:pt idx="0">
                    <c:v>-3.928184282543886E-2</c:v>
                  </c:pt>
                  <c:pt idx="1">
                    <c:v>-6.5872954460562946E-2</c:v>
                  </c:pt>
                  <c:pt idx="2">
                    <c:v>-0.10988017625555138</c:v>
                  </c:pt>
                  <c:pt idx="3">
                    <c:v>-0.13356535952260692</c:v>
                  </c:pt>
                  <c:pt idx="4">
                    <c:v>-1.9328600391350457E-2</c:v>
                  </c:pt>
                  <c:pt idx="5">
                    <c:v>-2.0151814787528609E-2</c:v>
                  </c:pt>
                  <c:pt idx="6">
                    <c:v>-8.2149484892582239E-2</c:v>
                  </c:pt>
                  <c:pt idx="7">
                    <c:v>-7.8001342682314526E-2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accent1"/>
                </a:solidFill>
                <a:round/>
              </a:ln>
              <a:effectLst/>
            </c:spPr>
          </c:errBars>
          <c:xVal>
            <c:numRef>
              <c:f>Sheet1!$A$2:$A$9</c:f>
              <c:numCache>
                <c:formatCode>General</c:formatCode>
                <c:ptCount val="8"/>
                <c:pt idx="0">
                  <c:v>0</c:v>
                </c:pt>
                <c:pt idx="1">
                  <c:v>45</c:v>
                </c:pt>
                <c:pt idx="2">
                  <c:v>90</c:v>
                </c:pt>
                <c:pt idx="3">
                  <c:v>135</c:v>
                </c:pt>
                <c:pt idx="4">
                  <c:v>1375</c:v>
                </c:pt>
                <c:pt idx="5">
                  <c:v>1445</c:v>
                </c:pt>
                <c:pt idx="6">
                  <c:v>1527.8333333333333</c:v>
                </c:pt>
                <c:pt idx="7">
                  <c:v>1673.5</c:v>
                </c:pt>
              </c:numCache>
            </c:numRef>
          </c:xVal>
          <c:yVal>
            <c:numRef>
              <c:f>Sheet1!$C$2:$C$9</c:f>
              <c:numCache>
                <c:formatCode>General</c:formatCode>
                <c:ptCount val="8"/>
                <c:pt idx="0">
                  <c:v>-5.2030071867437115</c:v>
                </c:pt>
                <c:pt idx="1">
                  <c:v>-5.6790898620658297</c:v>
                </c:pt>
                <c:pt idx="2">
                  <c:v>-5.2655275437250459</c:v>
                </c:pt>
                <c:pt idx="3">
                  <c:v>-6.1737861039019366</c:v>
                </c:pt>
                <c:pt idx="4">
                  <c:v>-0.85979225796889214</c:v>
                </c:pt>
                <c:pt idx="5">
                  <c:v>-0.82973084568004629</c:v>
                </c:pt>
                <c:pt idx="6">
                  <c:v>-0.95062341095466041</c:v>
                </c:pt>
                <c:pt idx="7">
                  <c:v>-1.0251295119083064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D35-4E4E-886F-3078623D93C6}"/>
            </c:ext>
          </c:extLst>
        </c:ser>
        <c:ser>
          <c:idx val="1"/>
          <c:order val="1"/>
          <c:tx>
            <c:v>30X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errBars>
            <c:errDir val="y"/>
            <c:errBarType val="both"/>
            <c:errValType val="cust"/>
            <c:noEndCap val="0"/>
            <c:plus>
              <c:numRef>
                <c:f>Sheet1!$J$2:$J$13</c:f>
                <c:numCache>
                  <c:formatCode>General</c:formatCode>
                  <c:ptCount val="12"/>
                  <c:pt idx="0">
                    <c:v>-0.17124953283623393</c:v>
                  </c:pt>
                  <c:pt idx="1">
                    <c:v>-8.718118682767724E-2</c:v>
                  </c:pt>
                  <c:pt idx="2">
                    <c:v>-5.6778078170935241E-2</c:v>
                  </c:pt>
                  <c:pt idx="3">
                    <c:v>-3.7315944420141793E-2</c:v>
                  </c:pt>
                  <c:pt idx="4">
                    <c:v>-2.1920643506791491E-2</c:v>
                  </c:pt>
                  <c:pt idx="5">
                    <c:v>-0.11840709847332867</c:v>
                  </c:pt>
                  <c:pt idx="6">
                    <c:v>-0.14475512677541488</c:v>
                  </c:pt>
                  <c:pt idx="7">
                    <c:v>-9.5155397585227716E-2</c:v>
                  </c:pt>
                </c:numCache>
              </c:numRef>
            </c:plus>
            <c:minus>
              <c:numRef>
                <c:f>Sheet1!$J$2:$J$13</c:f>
                <c:numCache>
                  <c:formatCode>General</c:formatCode>
                  <c:ptCount val="12"/>
                  <c:pt idx="0">
                    <c:v>-0.17124953283623393</c:v>
                  </c:pt>
                  <c:pt idx="1">
                    <c:v>-8.718118682767724E-2</c:v>
                  </c:pt>
                  <c:pt idx="2">
                    <c:v>-5.6778078170935241E-2</c:v>
                  </c:pt>
                  <c:pt idx="3">
                    <c:v>-3.7315944420141793E-2</c:v>
                  </c:pt>
                  <c:pt idx="4">
                    <c:v>-2.1920643506791491E-2</c:v>
                  </c:pt>
                  <c:pt idx="5">
                    <c:v>-0.11840709847332867</c:v>
                  </c:pt>
                  <c:pt idx="6">
                    <c:v>-0.14475512677541488</c:v>
                  </c:pt>
                  <c:pt idx="7">
                    <c:v>-9.5155397585227716E-2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accent2"/>
                </a:solidFill>
                <a:round/>
              </a:ln>
              <a:effectLst/>
            </c:spPr>
          </c:errBars>
          <c:xVal>
            <c:numRef>
              <c:f>Sheet1!$F$2:$F$9</c:f>
              <c:numCache>
                <c:formatCode>General</c:formatCode>
                <c:ptCount val="8"/>
                <c:pt idx="0">
                  <c:v>0</c:v>
                </c:pt>
                <c:pt idx="1">
                  <c:v>45</c:v>
                </c:pt>
                <c:pt idx="2">
                  <c:v>90</c:v>
                </c:pt>
                <c:pt idx="3">
                  <c:v>135</c:v>
                </c:pt>
                <c:pt idx="4">
                  <c:v>1440</c:v>
                </c:pt>
                <c:pt idx="5">
                  <c:v>1488.3333333333333</c:v>
                </c:pt>
                <c:pt idx="6">
                  <c:v>1530</c:v>
                </c:pt>
                <c:pt idx="7">
                  <c:v>1575</c:v>
                </c:pt>
              </c:numCache>
            </c:numRef>
          </c:xVal>
          <c:yVal>
            <c:numRef>
              <c:f>Sheet1!$H$2:$H$9</c:f>
              <c:numCache>
                <c:formatCode>General</c:formatCode>
                <c:ptCount val="8"/>
                <c:pt idx="0">
                  <c:v>-4.5804775733977197</c:v>
                </c:pt>
                <c:pt idx="1">
                  <c:v>-5.4608362960458114</c:v>
                </c:pt>
                <c:pt idx="2">
                  <c:v>-4.3112575637856745</c:v>
                </c:pt>
                <c:pt idx="3">
                  <c:v>-4.1831757759287163</c:v>
                </c:pt>
                <c:pt idx="4">
                  <c:v>-0.89894209353954202</c:v>
                </c:pt>
                <c:pt idx="5">
                  <c:v>-0.78307188808793227</c:v>
                </c:pt>
                <c:pt idx="6">
                  <c:v>-0.97905305361047046</c:v>
                </c:pt>
                <c:pt idx="7">
                  <c:v>-0.85253376607140419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D35-4E4E-886F-3078623D93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35078656"/>
        <c:axId val="635082264"/>
      </c:scatterChart>
      <c:valAx>
        <c:axId val="635078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635082264"/>
        <c:crosses val="autoZero"/>
        <c:crossBetween val="midCat"/>
      </c:valAx>
      <c:valAx>
        <c:axId val="6350822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6350786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'30 C averages and standard'!$B$1</c:f>
              <c:strCache>
                <c:ptCount val="1"/>
                <c:pt idx="0">
                  <c:v>Relative Cell Density</c:v>
                </c:pt>
              </c:strCache>
            </c:strRef>
          </c:tx>
          <c:spPr>
            <a:ln w="9525">
              <a:solidFill>
                <a:schemeClr val="accent1"/>
              </a:solidFill>
            </a:ln>
          </c:spPr>
          <c:marker>
            <c:symbol val="circle"/>
            <c:size val="5"/>
            <c:spPr>
              <a:solidFill>
                <a:srgbClr val="4472C4"/>
              </a:solidFill>
              <a:ln cmpd="sng">
                <a:solidFill>
                  <a:srgbClr val="4472C4"/>
                </a:solidFill>
              </a:ln>
            </c:spPr>
          </c:marker>
          <c:errBars>
            <c:errDir val="y"/>
            <c:errBarType val="both"/>
            <c:errValType val="cust"/>
            <c:noEndCap val="0"/>
            <c:plus>
              <c:numRef>
                <c:f>'30 C averages and standard'!$G$2:$G$13</c:f>
                <c:numCache>
                  <c:formatCode>General</c:formatCode>
                  <c:ptCount val="12"/>
                  <c:pt idx="0">
                    <c:v>3.738682923169602E-2</c:v>
                  </c:pt>
                  <c:pt idx="1">
                    <c:v>1.5964805041089603E-2</c:v>
                  </c:pt>
                  <c:pt idx="2">
                    <c:v>1.3169725383115118E-2</c:v>
                  </c:pt>
                  <c:pt idx="3">
                    <c:v>8.9204820497549367E-3</c:v>
                  </c:pt>
                  <c:pt idx="4">
                    <c:v>2.4384933873193092E-2</c:v>
                  </c:pt>
                  <c:pt idx="5">
                    <c:v>0.15120846537148652</c:v>
                  </c:pt>
                  <c:pt idx="6">
                    <c:v>0.1478521784305753</c:v>
                  </c:pt>
                  <c:pt idx="7">
                    <c:v>0.11161481383161773</c:v>
                  </c:pt>
                  <c:pt idx="8">
                    <c:v>0.19123040204597883</c:v>
                  </c:pt>
                  <c:pt idx="9">
                    <c:v>3.4823842407178458E-2</c:v>
                  </c:pt>
                  <c:pt idx="10">
                    <c:v>0.17031813369887164</c:v>
                  </c:pt>
                  <c:pt idx="11">
                    <c:v>8.7771673486761737E-2</c:v>
                  </c:pt>
                </c:numCache>
              </c:numRef>
            </c:plus>
            <c:minus>
              <c:numRef>
                <c:f>'30 C averages and standard'!$G$2:$G$13</c:f>
                <c:numCache>
                  <c:formatCode>General</c:formatCode>
                  <c:ptCount val="12"/>
                  <c:pt idx="0">
                    <c:v>3.738682923169602E-2</c:v>
                  </c:pt>
                  <c:pt idx="1">
                    <c:v>1.5964805041089603E-2</c:v>
                  </c:pt>
                  <c:pt idx="2">
                    <c:v>1.3169725383115118E-2</c:v>
                  </c:pt>
                  <c:pt idx="3">
                    <c:v>8.9204820497549367E-3</c:v>
                  </c:pt>
                  <c:pt idx="4">
                    <c:v>2.4384933873193092E-2</c:v>
                  </c:pt>
                  <c:pt idx="5">
                    <c:v>0.15120846537148652</c:v>
                  </c:pt>
                  <c:pt idx="6">
                    <c:v>0.1478521784305753</c:v>
                  </c:pt>
                  <c:pt idx="7">
                    <c:v>0.11161481383161773</c:v>
                  </c:pt>
                  <c:pt idx="8">
                    <c:v>0.19123040204597883</c:v>
                  </c:pt>
                  <c:pt idx="9">
                    <c:v>3.4823842407178458E-2</c:v>
                  </c:pt>
                  <c:pt idx="10">
                    <c:v>0.17031813369887164</c:v>
                  </c:pt>
                  <c:pt idx="11">
                    <c:v>8.7771673486761737E-2</c:v>
                  </c:pt>
                </c:numCache>
              </c:numRef>
            </c:minus>
            <c:spPr>
              <a:ln>
                <a:solidFill>
                  <a:schemeClr val="accent1"/>
                </a:solidFill>
              </a:ln>
            </c:spPr>
          </c:errBars>
          <c:xVal>
            <c:numRef>
              <c:f>'30 C averages and standard'!$A$2:$A$13</c:f>
              <c:numCache>
                <c:formatCode>General</c:formatCode>
                <c:ptCount val="12"/>
                <c:pt idx="0">
                  <c:v>0</c:v>
                </c:pt>
                <c:pt idx="1">
                  <c:v>45</c:v>
                </c:pt>
                <c:pt idx="2">
                  <c:v>90</c:v>
                </c:pt>
                <c:pt idx="3">
                  <c:v>135</c:v>
                </c:pt>
                <c:pt idx="4">
                  <c:v>1440</c:v>
                </c:pt>
                <c:pt idx="5">
                  <c:v>1488.3333333333333</c:v>
                </c:pt>
                <c:pt idx="6">
                  <c:v>1530</c:v>
                </c:pt>
                <c:pt idx="7">
                  <c:v>1575</c:v>
                </c:pt>
                <c:pt idx="8">
                  <c:v>2880</c:v>
                </c:pt>
                <c:pt idx="9">
                  <c:v>2925</c:v>
                </c:pt>
                <c:pt idx="10">
                  <c:v>2970</c:v>
                </c:pt>
                <c:pt idx="11">
                  <c:v>3015</c:v>
                </c:pt>
              </c:numCache>
            </c:numRef>
          </c:xVal>
          <c:yVal>
            <c:numRef>
              <c:f>'30 C averages and standard'!$B$2:$B$13</c:f>
              <c:numCache>
                <c:formatCode>General</c:formatCode>
                <c:ptCount val="12"/>
                <c:pt idx="0">
                  <c:v>1.0250000000000002E-2</c:v>
                </c:pt>
                <c:pt idx="1">
                  <c:v>4.2500000000000003E-3</c:v>
                </c:pt>
                <c:pt idx="2">
                  <c:v>1.3416666666666667E-2</c:v>
                </c:pt>
                <c:pt idx="3">
                  <c:v>1.525E-2</c:v>
                </c:pt>
                <c:pt idx="4">
                  <c:v>0.40700000000000003</c:v>
                </c:pt>
                <c:pt idx="5">
                  <c:v>0.45700000000000002</c:v>
                </c:pt>
                <c:pt idx="6">
                  <c:v>0.37566666666666665</c:v>
                </c:pt>
                <c:pt idx="7">
                  <c:v>0.42633333333333329</c:v>
                </c:pt>
                <c:pt idx="8">
                  <c:v>0.48766666666666669</c:v>
                </c:pt>
                <c:pt idx="9">
                  <c:v>0.38370000000000004</c:v>
                </c:pt>
                <c:pt idx="10">
                  <c:v>0.47016666666666662</c:v>
                </c:pt>
                <c:pt idx="11">
                  <c:v>0.40233333333333327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A26-453B-8B4D-6438A5E687CB}"/>
            </c:ext>
          </c:extLst>
        </c:ser>
        <c:ser>
          <c:idx val="1"/>
          <c:order val="1"/>
          <c:tx>
            <c:v>25 cell density</c:v>
          </c:tx>
          <c:spPr>
            <a:ln w="9525">
              <a:solidFill>
                <a:schemeClr val="accent2"/>
              </a:solidFill>
            </a:ln>
          </c:spPr>
          <c:marker>
            <c:symbol val="circle"/>
            <c:size val="5"/>
          </c:marker>
          <c:errBars>
            <c:errDir val="y"/>
            <c:errBarType val="both"/>
            <c:errValType val="cust"/>
            <c:noEndCap val="0"/>
            <c:plus>
              <c:numRef>
                <c:f>'25 C averages and standard devs'!$G$2:$G$13</c:f>
                <c:numCache>
                  <c:formatCode>General</c:formatCode>
                  <c:ptCount val="12"/>
                  <c:pt idx="0">
                    <c:v>7.5498344352707492E-3</c:v>
                  </c:pt>
                  <c:pt idx="1">
                    <c:v>1.1599209743196589E-2</c:v>
                  </c:pt>
                  <c:pt idx="2">
                    <c:v>2.0867838092784474E-2</c:v>
                  </c:pt>
                  <c:pt idx="3">
                    <c:v>2.1634270652524126E-2</c:v>
                  </c:pt>
                  <c:pt idx="4">
                    <c:v>2.248054714636635E-2</c:v>
                  </c:pt>
                  <c:pt idx="5">
                    <c:v>2.4287170824669302E-2</c:v>
                  </c:pt>
                  <c:pt idx="6">
                    <c:v>8.6416433622315159E-2</c:v>
                  </c:pt>
                  <c:pt idx="7">
                    <c:v>7.6089256797526886E-2</c:v>
                  </c:pt>
                  <c:pt idx="8">
                    <c:v>4.4835718647822285E-2</c:v>
                  </c:pt>
                  <c:pt idx="9">
                    <c:v>5.6989838275491082E-2</c:v>
                  </c:pt>
                  <c:pt idx="10">
                    <c:v>3.5656229002330952E-2</c:v>
                  </c:pt>
                  <c:pt idx="11">
                    <c:v>6.7568052115380126E-2</c:v>
                  </c:pt>
                </c:numCache>
              </c:numRef>
            </c:plus>
            <c:minus>
              <c:numRef>
                <c:f>'25 C averages and standard devs'!$G$2:$G$13</c:f>
                <c:numCache>
                  <c:formatCode>General</c:formatCode>
                  <c:ptCount val="12"/>
                  <c:pt idx="0">
                    <c:v>7.5498344352707492E-3</c:v>
                  </c:pt>
                  <c:pt idx="1">
                    <c:v>1.1599209743196589E-2</c:v>
                  </c:pt>
                  <c:pt idx="2">
                    <c:v>2.0867838092784474E-2</c:v>
                  </c:pt>
                  <c:pt idx="3">
                    <c:v>2.1634270652524126E-2</c:v>
                  </c:pt>
                  <c:pt idx="4">
                    <c:v>2.248054714636635E-2</c:v>
                  </c:pt>
                  <c:pt idx="5">
                    <c:v>2.4287170824669302E-2</c:v>
                  </c:pt>
                  <c:pt idx="6">
                    <c:v>8.6416433622315159E-2</c:v>
                  </c:pt>
                  <c:pt idx="7">
                    <c:v>7.6089256797526886E-2</c:v>
                  </c:pt>
                  <c:pt idx="8">
                    <c:v>4.4835718647822285E-2</c:v>
                  </c:pt>
                  <c:pt idx="9">
                    <c:v>5.6989838275491082E-2</c:v>
                  </c:pt>
                  <c:pt idx="10">
                    <c:v>3.5656229002330952E-2</c:v>
                  </c:pt>
                  <c:pt idx="11">
                    <c:v>6.7568052115380126E-2</c:v>
                  </c:pt>
                </c:numCache>
              </c:numRef>
            </c:minus>
            <c:spPr>
              <a:ln>
                <a:solidFill>
                  <a:schemeClr val="accent2"/>
                </a:solidFill>
              </a:ln>
            </c:spPr>
          </c:errBars>
          <c:xVal>
            <c:numRef>
              <c:f>'25 C averages and standard devs'!$A$2:$A$13</c:f>
              <c:numCache>
                <c:formatCode>General</c:formatCode>
                <c:ptCount val="12"/>
                <c:pt idx="0">
                  <c:v>0</c:v>
                </c:pt>
                <c:pt idx="1">
                  <c:v>45</c:v>
                </c:pt>
                <c:pt idx="2">
                  <c:v>90</c:v>
                </c:pt>
                <c:pt idx="3">
                  <c:v>135</c:v>
                </c:pt>
                <c:pt idx="4">
                  <c:v>1375</c:v>
                </c:pt>
                <c:pt idx="5">
                  <c:v>1445</c:v>
                </c:pt>
                <c:pt idx="6">
                  <c:v>1527.8333333333333</c:v>
                </c:pt>
                <c:pt idx="7">
                  <c:v>1673.5</c:v>
                </c:pt>
                <c:pt idx="8">
                  <c:v>2795</c:v>
                </c:pt>
                <c:pt idx="9">
                  <c:v>2885</c:v>
                </c:pt>
                <c:pt idx="10">
                  <c:v>2968.5</c:v>
                </c:pt>
                <c:pt idx="11">
                  <c:v>3115.5</c:v>
                </c:pt>
              </c:numCache>
            </c:numRef>
          </c:xVal>
          <c:yVal>
            <c:numRef>
              <c:f>'25 C averages and standard devs'!$B$2:$B$13</c:f>
              <c:numCache>
                <c:formatCode>General</c:formatCode>
                <c:ptCount val="12"/>
                <c:pt idx="0">
                  <c:v>5.5000000000000005E-3</c:v>
                </c:pt>
                <c:pt idx="1">
                  <c:v>3.4166666666666672E-3</c:v>
                </c:pt>
                <c:pt idx="2">
                  <c:v>5.1666666666666666E-3</c:v>
                </c:pt>
                <c:pt idx="3">
                  <c:v>2.0833333333333333E-3</c:v>
                </c:pt>
                <c:pt idx="4">
                  <c:v>0.42325000000000007</c:v>
                </c:pt>
                <c:pt idx="5">
                  <c:v>0.43616666666666665</c:v>
                </c:pt>
                <c:pt idx="6">
                  <c:v>0.38650000000000001</c:v>
                </c:pt>
                <c:pt idx="7">
                  <c:v>0.35874999999999996</c:v>
                </c:pt>
                <c:pt idx="8">
                  <c:v>0.4070833333333333</c:v>
                </c:pt>
                <c:pt idx="9">
                  <c:v>0.42858333333333332</c:v>
                </c:pt>
                <c:pt idx="10">
                  <c:v>0.40233333333333338</c:v>
                </c:pt>
                <c:pt idx="11">
                  <c:v>0.36208333333333331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A26-453B-8B4D-6438A5E687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0216087"/>
        <c:axId val="1435872210"/>
      </c:scatterChart>
      <c:valAx>
        <c:axId val="340216087"/>
        <c:scaling>
          <c:orientation val="minMax"/>
        </c:scaling>
        <c:delete val="0"/>
        <c:axPos val="b"/>
        <c:majorGridlines>
          <c:spPr>
            <a:ln>
              <a:solidFill>
                <a:srgbClr val="FFFFFF"/>
              </a:solidFill>
            </a:ln>
          </c:spPr>
        </c:majorGridlines>
        <c:numFmt formatCode="General" sourceLinked="1"/>
        <c:majorTickMark val="none"/>
        <c:minorTickMark val="none"/>
        <c:tickLblPos val="nextTo"/>
        <c:spPr>
          <a:ln w="9525">
            <a:solidFill>
              <a:schemeClr val="tx1"/>
            </a:solidFill>
          </a:ln>
        </c:spPr>
        <c:txPr>
          <a:bodyPr/>
          <a:lstStyle/>
          <a:p>
            <a:pPr lvl="0">
              <a:defRPr sz="1100" b="0" i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pPr>
            <a:endParaRPr lang="en-US"/>
          </a:p>
        </c:txPr>
        <c:crossAx val="1435872210"/>
        <c:crosses val="autoZero"/>
        <c:crossBetween val="midCat"/>
      </c:valAx>
      <c:valAx>
        <c:axId val="1435872210"/>
        <c:scaling>
          <c:orientation val="minMax"/>
        </c:scaling>
        <c:delete val="0"/>
        <c:axPos val="l"/>
        <c:majorGridlines>
          <c:spPr>
            <a:ln>
              <a:solidFill>
                <a:srgbClr val="FFFFFF"/>
              </a:solidFill>
            </a:ln>
          </c:spPr>
        </c:majorGridlines>
        <c:numFmt formatCode="General" sourceLinked="1"/>
        <c:majorTickMark val="none"/>
        <c:minorTickMark val="none"/>
        <c:tickLblPos val="nextTo"/>
        <c:spPr>
          <a:ln w="9525">
            <a:solidFill>
              <a:schemeClr val="tx1"/>
            </a:solidFill>
          </a:ln>
        </c:spPr>
        <c:txPr>
          <a:bodyPr/>
          <a:lstStyle/>
          <a:p>
            <a:pPr lvl="0">
              <a:defRPr sz="1100" b="0" i="0">
                <a:solidFill>
                  <a:sysClr val="windowText" lastClr="00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defRPr>
            </a:pPr>
            <a:endParaRPr lang="en-US"/>
          </a:p>
        </c:txPr>
        <c:crossAx val="340216087"/>
        <c:crosses val="autoZero"/>
        <c:crossBetween val="midCat"/>
      </c:valAx>
      <c:spPr>
        <a:solidFill>
          <a:srgbClr val="FFFFFF"/>
        </a:solidFill>
      </c:spPr>
    </c:plotArea>
    <c:plotVisOnly val="1"/>
    <c:dispBlanksAs val="zero"/>
    <c:showDLblsOverMax val="1"/>
  </c:chart>
  <c:spPr>
    <a:solidFill>
      <a:srgbClr val="FFFFFF"/>
    </a:solidFill>
  </c:sp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25C</c:v>
          </c:tx>
          <c:spPr>
            <a:ln w="47625">
              <a:noFill/>
            </a:ln>
          </c:spPr>
          <c:marker>
            <c:symbol val="circle"/>
            <c:size val="5"/>
            <c:spPr>
              <a:solidFill>
                <a:srgbClr val="ED7D31"/>
              </a:solidFill>
              <a:ln cmpd="sng">
                <a:solidFill>
                  <a:srgbClr val="ED7D31"/>
                </a:solidFill>
              </a:ln>
            </c:spPr>
          </c:marker>
          <c:trendline>
            <c:spPr>
              <a:ln w="28575">
                <a:solidFill>
                  <a:schemeClr val="accent2"/>
                </a:solidFill>
                <a:prstDash val="sysDot"/>
              </a:ln>
            </c:spPr>
            <c:trendlineType val="linear"/>
            <c:dispRSqr val="0"/>
            <c:dispEq val="0"/>
          </c:trendline>
          <c:errBars>
            <c:errDir val="y"/>
            <c:errBarType val="both"/>
            <c:errValType val="cust"/>
            <c:noEndCap val="0"/>
            <c:plus>
              <c:numRef>
                <c:f>'25 C averages and standard devs'!$I$2:$I$13</c:f>
                <c:numCache>
                  <c:formatCode>General</c:formatCode>
                  <c:ptCount val="12"/>
                  <c:pt idx="0">
                    <c:v>7.7730361565750998</c:v>
                  </c:pt>
                  <c:pt idx="1">
                    <c:v>6.3649385781052539</c:v>
                  </c:pt>
                  <c:pt idx="2">
                    <c:v>14.615473430272484</c:v>
                  </c:pt>
                  <c:pt idx="3">
                    <c:v>11.357410976191586</c:v>
                  </c:pt>
                  <c:pt idx="4">
                    <c:v>8.9854242213703106</c:v>
                  </c:pt>
                  <c:pt idx="5">
                    <c:v>14.467626881971569</c:v>
                  </c:pt>
                  <c:pt idx="6">
                    <c:v>9.1392075102059458</c:v>
                  </c:pt>
                  <c:pt idx="7">
                    <c:v>4.8368649859222552</c:v>
                  </c:pt>
                  <c:pt idx="8">
                    <c:v>9.6275659133828846</c:v>
                  </c:pt>
                  <c:pt idx="9">
                    <c:v>13.987711039885875</c:v>
                  </c:pt>
                  <c:pt idx="10">
                    <c:v>13.471715520614939</c:v>
                  </c:pt>
                  <c:pt idx="11">
                    <c:v>5.6590310905961836</c:v>
                  </c:pt>
                </c:numCache>
              </c:numRef>
            </c:plus>
            <c:minus>
              <c:numRef>
                <c:f>'25 C averages and standard devs'!$I$2:$I$13</c:f>
                <c:numCache>
                  <c:formatCode>General</c:formatCode>
                  <c:ptCount val="12"/>
                  <c:pt idx="0">
                    <c:v>7.7730361565750998</c:v>
                  </c:pt>
                  <c:pt idx="1">
                    <c:v>6.3649385781052539</c:v>
                  </c:pt>
                  <c:pt idx="2">
                    <c:v>14.615473430272484</c:v>
                  </c:pt>
                  <c:pt idx="3">
                    <c:v>11.357410976191586</c:v>
                  </c:pt>
                  <c:pt idx="4">
                    <c:v>8.9854242213703106</c:v>
                  </c:pt>
                  <c:pt idx="5">
                    <c:v>14.467626881971569</c:v>
                  </c:pt>
                  <c:pt idx="6">
                    <c:v>9.1392075102059458</c:v>
                  </c:pt>
                  <c:pt idx="7">
                    <c:v>4.8368649859222552</c:v>
                  </c:pt>
                  <c:pt idx="8">
                    <c:v>9.6275659133828846</c:v>
                  </c:pt>
                  <c:pt idx="9">
                    <c:v>13.987711039885875</c:v>
                  </c:pt>
                  <c:pt idx="10">
                    <c:v>13.471715520614939</c:v>
                  </c:pt>
                  <c:pt idx="11">
                    <c:v>5.6590310905961836</c:v>
                  </c:pt>
                </c:numCache>
              </c:numRef>
            </c:minus>
            <c:spPr>
              <a:ln>
                <a:solidFill>
                  <a:schemeClr val="accent2"/>
                </a:solidFill>
              </a:ln>
            </c:spPr>
          </c:errBars>
          <c:xVal>
            <c:numRef>
              <c:f>'25 C averages and standard devs'!$C$2:$C$13</c:f>
              <c:numCache>
                <c:formatCode>General</c:formatCode>
                <c:ptCount val="12"/>
                <c:pt idx="0">
                  <c:v>13.898333333333335</c:v>
                </c:pt>
                <c:pt idx="1">
                  <c:v>14.478333333333332</c:v>
                </c:pt>
                <c:pt idx="2">
                  <c:v>11.954999999999998</c:v>
                </c:pt>
                <c:pt idx="3">
                  <c:v>11.160000000000002</c:v>
                </c:pt>
                <c:pt idx="4">
                  <c:v>14.379999999999997</c:v>
                </c:pt>
                <c:pt idx="5">
                  <c:v>12.65</c:v>
                </c:pt>
                <c:pt idx="6">
                  <c:v>11.340000000000002</c:v>
                </c:pt>
                <c:pt idx="7">
                  <c:v>16.28</c:v>
                </c:pt>
                <c:pt idx="8">
                  <c:v>12.746666666666664</c:v>
                </c:pt>
                <c:pt idx="9">
                  <c:v>13.298333333333334</c:v>
                </c:pt>
                <c:pt idx="10">
                  <c:v>13.248333333333333</c:v>
                </c:pt>
                <c:pt idx="11">
                  <c:v>13.301666666666668</c:v>
                </c:pt>
              </c:numCache>
            </c:numRef>
          </c:xVal>
          <c:yVal>
            <c:numRef>
              <c:f>'25 C averages and standard devs'!$D$2:$D$13</c:f>
              <c:numCache>
                <c:formatCode>0.000</c:formatCode>
                <c:ptCount val="12"/>
                <c:pt idx="0">
                  <c:v>9.3921800136749916</c:v>
                </c:pt>
                <c:pt idx="1">
                  <c:v>10.007090038430951</c:v>
                </c:pt>
                <c:pt idx="2">
                  <c:v>13.830217624919607</c:v>
                </c:pt>
                <c:pt idx="3">
                  <c:v>8.645114283657767</c:v>
                </c:pt>
                <c:pt idx="4">
                  <c:v>14.854430775608398</c:v>
                </c:pt>
                <c:pt idx="5">
                  <c:v>24.565728558333333</c:v>
                </c:pt>
                <c:pt idx="6">
                  <c:v>13.813222458010337</c:v>
                </c:pt>
                <c:pt idx="7">
                  <c:v>5.1284625322997419</c:v>
                </c:pt>
                <c:pt idx="8">
                  <c:v>11.407403983333333</c:v>
                </c:pt>
                <c:pt idx="9">
                  <c:v>23.196431243333333</c:v>
                </c:pt>
                <c:pt idx="10">
                  <c:v>13.683242053495549</c:v>
                </c:pt>
                <c:pt idx="11">
                  <c:v>5.1761045076083834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68FB-4C51-84CA-902D9FD5FF89}"/>
            </c:ext>
          </c:extLst>
        </c:ser>
        <c:ser>
          <c:idx val="1"/>
          <c:order val="1"/>
          <c:tx>
            <c:v>30C</c:v>
          </c:tx>
          <c:spPr>
            <a:ln w="19050">
              <a:noFill/>
            </a:ln>
          </c:spPr>
          <c:marker>
            <c:symbol val="circle"/>
            <c:size val="5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</c:spPr>
          </c:marker>
          <c:trendline>
            <c:spPr>
              <a:ln w="28575">
                <a:solidFill>
                  <a:schemeClr val="accent1"/>
                </a:solidFill>
                <a:prstDash val="sysDot"/>
              </a:ln>
            </c:spPr>
            <c:trendlineType val="linear"/>
            <c:dispRSqr val="0"/>
            <c:dispEq val="0"/>
          </c:trendline>
          <c:errBars>
            <c:errDir val="y"/>
            <c:errBarType val="both"/>
            <c:errValType val="cust"/>
            <c:noEndCap val="0"/>
            <c:plus>
              <c:numRef>
                <c:f>'30 C averages and standard'!$I$2:$I$14</c:f>
                <c:numCache>
                  <c:formatCode>General</c:formatCode>
                  <c:ptCount val="13"/>
                  <c:pt idx="0">
                    <c:v>14.176577481259821</c:v>
                  </c:pt>
                  <c:pt idx="1">
                    <c:v>15.832285917734135</c:v>
                  </c:pt>
                  <c:pt idx="2">
                    <c:v>2.8690422449968227</c:v>
                  </c:pt>
                  <c:pt idx="3">
                    <c:v>19.366994753893596</c:v>
                  </c:pt>
                  <c:pt idx="4">
                    <c:v>23.576486096003663</c:v>
                  </c:pt>
                  <c:pt idx="5">
                    <c:v>19.123176952114289</c:v>
                  </c:pt>
                  <c:pt idx="6">
                    <c:v>18.193218129632825</c:v>
                  </c:pt>
                  <c:pt idx="7">
                    <c:v>14.414567056520461</c:v>
                  </c:pt>
                  <c:pt idx="8">
                    <c:v>22.138870293311555</c:v>
                  </c:pt>
                  <c:pt idx="9">
                    <c:v>14.448482028864396</c:v>
                  </c:pt>
                  <c:pt idx="10">
                    <c:v>11.076289025513026</c:v>
                  </c:pt>
                  <c:pt idx="11">
                    <c:v>10.96491384593776</c:v>
                  </c:pt>
                </c:numCache>
              </c:numRef>
            </c:plus>
            <c:minus>
              <c:numRef>
                <c:f>'30 C averages and standard'!$I$2:$I$13</c:f>
                <c:numCache>
                  <c:formatCode>General</c:formatCode>
                  <c:ptCount val="12"/>
                  <c:pt idx="0">
                    <c:v>14.176577481259821</c:v>
                  </c:pt>
                  <c:pt idx="1">
                    <c:v>15.832285917734135</c:v>
                  </c:pt>
                  <c:pt idx="2">
                    <c:v>2.8690422449968227</c:v>
                  </c:pt>
                  <c:pt idx="3">
                    <c:v>19.366994753893596</c:v>
                  </c:pt>
                  <c:pt idx="4">
                    <c:v>23.576486096003663</c:v>
                  </c:pt>
                  <c:pt idx="5">
                    <c:v>19.123176952114289</c:v>
                  </c:pt>
                  <c:pt idx="6">
                    <c:v>18.193218129632825</c:v>
                  </c:pt>
                  <c:pt idx="7">
                    <c:v>14.414567056520461</c:v>
                  </c:pt>
                  <c:pt idx="8">
                    <c:v>22.138870293311555</c:v>
                  </c:pt>
                  <c:pt idx="9">
                    <c:v>14.448482028864396</c:v>
                  </c:pt>
                  <c:pt idx="10">
                    <c:v>11.076289025513026</c:v>
                  </c:pt>
                  <c:pt idx="11">
                    <c:v>10.96491384593776</c:v>
                  </c:pt>
                </c:numCache>
              </c:numRef>
            </c:minus>
            <c:spPr>
              <a:ln>
                <a:solidFill>
                  <a:schemeClr val="accent1"/>
                </a:solidFill>
              </a:ln>
            </c:spPr>
          </c:errBars>
          <c:xVal>
            <c:numRef>
              <c:f>'30 C averages and standard'!$C$2:$C$13</c:f>
              <c:numCache>
                <c:formatCode>General</c:formatCode>
                <c:ptCount val="12"/>
                <c:pt idx="0">
                  <c:v>13.464999999999998</c:v>
                </c:pt>
                <c:pt idx="1">
                  <c:v>16.074666666666666</c:v>
                </c:pt>
                <c:pt idx="2">
                  <c:v>14.443333333333333</c:v>
                </c:pt>
                <c:pt idx="3">
                  <c:v>15.313333333333333</c:v>
                </c:pt>
                <c:pt idx="4">
                  <c:v>12.288333333333334</c:v>
                </c:pt>
                <c:pt idx="5">
                  <c:v>12.476666666666668</c:v>
                </c:pt>
                <c:pt idx="6">
                  <c:v>14.398333333333333</c:v>
                </c:pt>
                <c:pt idx="7">
                  <c:v>12.645000000000001</c:v>
                </c:pt>
                <c:pt idx="8">
                  <c:v>11.518333333333333</c:v>
                </c:pt>
                <c:pt idx="9">
                  <c:v>14.5</c:v>
                </c:pt>
                <c:pt idx="10">
                  <c:v>12.509999999999998</c:v>
                </c:pt>
                <c:pt idx="11">
                  <c:v>12.216666666666669</c:v>
                </c:pt>
              </c:numCache>
            </c:numRef>
          </c:xVal>
          <c:yVal>
            <c:numRef>
              <c:f>'30 C averages and standard'!$D$2:$D$13</c:f>
              <c:numCache>
                <c:formatCode>General</c:formatCode>
                <c:ptCount val="12"/>
                <c:pt idx="0">
                  <c:v>22.081836835589431</c:v>
                </c:pt>
                <c:pt idx="1">
                  <c:v>13.371656014205707</c:v>
                </c:pt>
                <c:pt idx="2" formatCode="0.000">
                  <c:v>7.7345300125957364</c:v>
                </c:pt>
                <c:pt idx="3">
                  <c:v>19.075081745587511</c:v>
                </c:pt>
                <c:pt idx="4">
                  <c:v>23.812551343044902</c:v>
                </c:pt>
                <c:pt idx="5">
                  <c:v>22.796705491880189</c:v>
                </c:pt>
                <c:pt idx="6">
                  <c:v>21.056745946201854</c:v>
                </c:pt>
                <c:pt idx="7">
                  <c:v>19.252025078060342</c:v>
                </c:pt>
                <c:pt idx="8">
                  <c:v>25.637445943841385</c:v>
                </c:pt>
                <c:pt idx="9">
                  <c:v>21.261760726201867</c:v>
                </c:pt>
                <c:pt idx="10">
                  <c:v>16.264218385274745</c:v>
                </c:pt>
                <c:pt idx="11">
                  <c:v>20.627193689839455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68FB-4C51-84CA-902D9FD5FF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29204262"/>
        <c:axId val="15669234"/>
      </c:scatterChart>
      <c:valAx>
        <c:axId val="529204262"/>
        <c:scaling>
          <c:orientation val="minMax"/>
        </c:scaling>
        <c:delete val="0"/>
        <c:axPos val="b"/>
        <c:majorGridlines>
          <c:spPr>
            <a:ln>
              <a:solidFill>
                <a:srgbClr val="FFFFFF"/>
              </a:solidFill>
            </a:ln>
          </c:spPr>
        </c:majorGridlines>
        <c:numFmt formatCode="General" sourceLinked="1"/>
        <c:majorTickMark val="none"/>
        <c:minorTickMark val="none"/>
        <c:tickLblPos val="nextTo"/>
        <c:spPr>
          <a:ln w="9525">
            <a:solidFill>
              <a:schemeClr val="tx1"/>
            </a:solidFill>
          </a:ln>
        </c:spPr>
        <c:txPr>
          <a:bodyPr/>
          <a:lstStyle/>
          <a:p>
            <a:pPr lvl="0">
              <a:defRPr sz="1100" b="0" i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pPr>
            <a:endParaRPr lang="en-US"/>
          </a:p>
        </c:txPr>
        <c:crossAx val="15669234"/>
        <c:crosses val="autoZero"/>
        <c:crossBetween val="midCat"/>
      </c:valAx>
      <c:valAx>
        <c:axId val="15669234"/>
        <c:scaling>
          <c:orientation val="minMax"/>
        </c:scaling>
        <c:delete val="0"/>
        <c:axPos val="l"/>
        <c:majorGridlines>
          <c:spPr>
            <a:ln>
              <a:solidFill>
                <a:srgbClr val="FFFFFF"/>
              </a:solidFill>
            </a:ln>
          </c:spPr>
        </c:majorGridlines>
        <c:numFmt formatCode="0" sourceLinked="0"/>
        <c:majorTickMark val="none"/>
        <c:minorTickMark val="none"/>
        <c:tickLblPos val="nextTo"/>
        <c:spPr>
          <a:ln w="9525">
            <a:solidFill>
              <a:schemeClr val="tx1"/>
            </a:solidFill>
          </a:ln>
        </c:spPr>
        <c:txPr>
          <a:bodyPr/>
          <a:lstStyle/>
          <a:p>
            <a:pPr lvl="0">
              <a:defRPr sz="1100" b="0" i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pPr>
            <a:endParaRPr lang="en-US"/>
          </a:p>
        </c:txPr>
        <c:crossAx val="529204262"/>
        <c:crosses val="autoZero"/>
        <c:crossBetween val="midCat"/>
      </c:valAx>
      <c:spPr>
        <a:solidFill>
          <a:srgbClr val="FFFFFF"/>
        </a:solidFill>
      </c:spPr>
    </c:plotArea>
    <c:plotVisOnly val="1"/>
    <c:dispBlanksAs val="zero"/>
    <c:showDLblsOverMax val="1"/>
  </c:chart>
  <c:spPr>
    <a:solidFill>
      <a:srgbClr val="FFFFFF"/>
    </a:solidFill>
  </c:sp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30C: </a:t>
            </a:r>
            <a:r>
              <a:rPr lang="en-US" baseline="0" dirty="0"/>
              <a:t>y = -1.9356x + 45.52</a:t>
            </a:r>
            <a:endParaRPr lang="en-US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25C: -1.20-74x + 28.779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/>
        </p:nvSpPr>
        <p:spPr>
          <a:xfrm rot="-5400000">
            <a:off x="-1062474" y="3244335"/>
            <a:ext cx="312420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Absorbance at 325 nm</a:t>
            </a:r>
            <a:endParaRPr/>
          </a:p>
        </p:txBody>
      </p:sp>
      <p:sp>
        <p:nvSpPr>
          <p:cNvPr id="86" name="Shape 86"/>
          <p:cNvSpPr txBox="1"/>
          <p:nvPr/>
        </p:nvSpPr>
        <p:spPr>
          <a:xfrm>
            <a:off x="3825240" y="6437376"/>
            <a:ext cx="454152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Xanthan Concentration [mg/mL]</a:t>
            </a:r>
            <a:endParaRPr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0000000-0008-0000-05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7960895"/>
              </p:ext>
            </p:extLst>
          </p:nvPr>
        </p:nvGraphicFramePr>
        <p:xfrm>
          <a:off x="755904" y="420624"/>
          <a:ext cx="10680192" cy="60167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00000000-0008-0000-06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4632272"/>
              </p:ext>
            </p:extLst>
          </p:nvPr>
        </p:nvGraphicFramePr>
        <p:xfrm>
          <a:off x="755904" y="420624"/>
          <a:ext cx="10680192" cy="60167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2" name="Shape 92"/>
          <p:cNvSpPr txBox="1"/>
          <p:nvPr/>
        </p:nvSpPr>
        <p:spPr>
          <a:xfrm>
            <a:off x="3825240" y="6437376"/>
            <a:ext cx="454152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 [min]</a:t>
            </a:r>
            <a:endParaRPr/>
          </a:p>
        </p:txBody>
      </p:sp>
      <p:sp>
        <p:nvSpPr>
          <p:cNvPr id="93" name="Shape 93"/>
          <p:cNvSpPr txBox="1"/>
          <p:nvPr/>
        </p:nvSpPr>
        <p:spPr>
          <a:xfrm rot="-5400000">
            <a:off x="-1062474" y="3244335"/>
            <a:ext cx="312420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Concentration [mg/mL]</a:t>
            </a:r>
            <a:endParaRPr/>
          </a:p>
        </p:txBody>
      </p:sp>
      <p:sp>
        <p:nvSpPr>
          <p:cNvPr id="94" name="Shape 94"/>
          <p:cNvSpPr txBox="1"/>
          <p:nvPr/>
        </p:nvSpPr>
        <p:spPr>
          <a:xfrm rot="5400000">
            <a:off x="10058661" y="3244334"/>
            <a:ext cx="312420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Cell Density at 600 nm</a:t>
            </a:r>
            <a:endParaRPr/>
          </a:p>
        </p:txBody>
      </p:sp>
      <p:sp>
        <p:nvSpPr>
          <p:cNvPr id="95" name="Shape 95"/>
          <p:cNvSpPr txBox="1"/>
          <p:nvPr/>
        </p:nvSpPr>
        <p:spPr>
          <a:xfrm>
            <a:off x="8681227" y="420624"/>
            <a:ext cx="312420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 = 25°C</a:t>
            </a:r>
            <a:endParaRPr/>
          </a:p>
        </p:txBody>
      </p:sp>
      <p:sp>
        <p:nvSpPr>
          <p:cNvPr id="96" name="Shape 96"/>
          <p:cNvSpPr txBox="1"/>
          <p:nvPr/>
        </p:nvSpPr>
        <p:spPr>
          <a:xfrm>
            <a:off x="5846587" y="1866899"/>
            <a:ext cx="312420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Cell Density</a:t>
            </a:r>
            <a:endParaRPr/>
          </a:p>
        </p:txBody>
      </p:sp>
      <p:sp>
        <p:nvSpPr>
          <p:cNvPr id="97" name="Shape 97"/>
          <p:cNvSpPr txBox="1"/>
          <p:nvPr/>
        </p:nvSpPr>
        <p:spPr>
          <a:xfrm>
            <a:off x="6043373" y="3575370"/>
            <a:ext cx="312420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Glucose Concentration</a:t>
            </a:r>
            <a:endParaRPr dirty="0"/>
          </a:p>
        </p:txBody>
      </p:sp>
      <p:sp>
        <p:nvSpPr>
          <p:cNvPr id="98" name="Shape 98"/>
          <p:cNvSpPr txBox="1"/>
          <p:nvPr/>
        </p:nvSpPr>
        <p:spPr>
          <a:xfrm>
            <a:off x="6174558" y="4914509"/>
            <a:ext cx="312420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Xanthan Concentration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00000000-0008-0000-07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265889"/>
              </p:ext>
            </p:extLst>
          </p:nvPr>
        </p:nvGraphicFramePr>
        <p:xfrm>
          <a:off x="755904" y="420624"/>
          <a:ext cx="10680192" cy="60167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4" name="Shape 104"/>
          <p:cNvSpPr txBox="1"/>
          <p:nvPr/>
        </p:nvSpPr>
        <p:spPr>
          <a:xfrm>
            <a:off x="3825240" y="6437376"/>
            <a:ext cx="454152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 [min]</a:t>
            </a:r>
            <a:endParaRPr dirty="0"/>
          </a:p>
        </p:txBody>
      </p:sp>
      <p:sp>
        <p:nvSpPr>
          <p:cNvPr id="105" name="Shape 105"/>
          <p:cNvSpPr txBox="1"/>
          <p:nvPr/>
        </p:nvSpPr>
        <p:spPr>
          <a:xfrm rot="-5400000">
            <a:off x="-1062474" y="3244335"/>
            <a:ext cx="312420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Concentration [mg/mL]</a:t>
            </a:r>
            <a:endParaRPr/>
          </a:p>
        </p:txBody>
      </p:sp>
      <p:sp>
        <p:nvSpPr>
          <p:cNvPr id="106" name="Shape 106"/>
          <p:cNvSpPr txBox="1"/>
          <p:nvPr/>
        </p:nvSpPr>
        <p:spPr>
          <a:xfrm rot="5400000">
            <a:off x="10058661" y="3244334"/>
            <a:ext cx="312420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Cell Density at 600 nm</a:t>
            </a:r>
            <a:endParaRPr dirty="0"/>
          </a:p>
        </p:txBody>
      </p:sp>
      <p:sp>
        <p:nvSpPr>
          <p:cNvPr id="107" name="Shape 107"/>
          <p:cNvSpPr txBox="1"/>
          <p:nvPr/>
        </p:nvSpPr>
        <p:spPr>
          <a:xfrm>
            <a:off x="8681227" y="420624"/>
            <a:ext cx="312420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 = 30°C</a:t>
            </a:r>
            <a:endParaRPr/>
          </a:p>
        </p:txBody>
      </p:sp>
      <p:sp>
        <p:nvSpPr>
          <p:cNvPr id="108" name="Shape 108"/>
          <p:cNvSpPr txBox="1"/>
          <p:nvPr/>
        </p:nvSpPr>
        <p:spPr>
          <a:xfrm>
            <a:off x="5557026" y="2356991"/>
            <a:ext cx="312420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Cell Density</a:t>
            </a:r>
            <a:endParaRPr dirty="0"/>
          </a:p>
        </p:txBody>
      </p:sp>
      <p:sp>
        <p:nvSpPr>
          <p:cNvPr id="109" name="Shape 109"/>
          <p:cNvSpPr txBox="1"/>
          <p:nvPr/>
        </p:nvSpPr>
        <p:spPr>
          <a:xfrm>
            <a:off x="5941188" y="4501009"/>
            <a:ext cx="312420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Glucose Concentration</a:t>
            </a:r>
            <a:endParaRPr dirty="0"/>
          </a:p>
        </p:txBody>
      </p:sp>
      <p:sp>
        <p:nvSpPr>
          <p:cNvPr id="110" name="Shape 110"/>
          <p:cNvSpPr txBox="1"/>
          <p:nvPr/>
        </p:nvSpPr>
        <p:spPr>
          <a:xfrm>
            <a:off x="1556408" y="3244334"/>
            <a:ext cx="312420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Xanthan Concentration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86B95F77-EA8C-4E05-9934-8EC4DCA820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5709204"/>
              </p:ext>
            </p:extLst>
          </p:nvPr>
        </p:nvGraphicFramePr>
        <p:xfrm>
          <a:off x="755904" y="420624"/>
          <a:ext cx="10680192" cy="60167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Shape 104">
            <a:extLst>
              <a:ext uri="{FF2B5EF4-FFF2-40B4-BE49-F238E27FC236}">
                <a16:creationId xmlns:a16="http://schemas.microsoft.com/office/drawing/2014/main" id="{E39F9C7C-5E9E-4E4A-8EF8-5BBE20EC7D34}"/>
              </a:ext>
            </a:extLst>
          </p:cNvPr>
          <p:cNvSpPr txBox="1"/>
          <p:nvPr/>
        </p:nvSpPr>
        <p:spPr>
          <a:xfrm>
            <a:off x="3825240" y="51292"/>
            <a:ext cx="454152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 [min]</a:t>
            </a:r>
            <a:endParaRPr dirty="0"/>
          </a:p>
        </p:txBody>
      </p:sp>
      <p:sp>
        <p:nvSpPr>
          <p:cNvPr id="6" name="Shape 106">
            <a:extLst>
              <a:ext uri="{FF2B5EF4-FFF2-40B4-BE49-F238E27FC236}">
                <a16:creationId xmlns:a16="http://schemas.microsoft.com/office/drawing/2014/main" id="{1347B7AE-9327-4949-957F-437B591CEAE4}"/>
              </a:ext>
            </a:extLst>
          </p:cNvPr>
          <p:cNvSpPr txBox="1"/>
          <p:nvPr/>
        </p:nvSpPr>
        <p:spPr>
          <a:xfrm rot="16200000">
            <a:off x="-1137806" y="3244333"/>
            <a:ext cx="312420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Ln(Cell Density at 600 nm)</a:t>
            </a:r>
            <a:endParaRPr dirty="0"/>
          </a:p>
        </p:txBody>
      </p:sp>
      <p:sp>
        <p:nvSpPr>
          <p:cNvPr id="8" name="Shape 104">
            <a:extLst>
              <a:ext uri="{FF2B5EF4-FFF2-40B4-BE49-F238E27FC236}">
                <a16:creationId xmlns:a16="http://schemas.microsoft.com/office/drawing/2014/main" id="{DF65A455-F8CE-4A37-8F43-E439AE4EB096}"/>
              </a:ext>
            </a:extLst>
          </p:cNvPr>
          <p:cNvSpPr txBox="1"/>
          <p:nvPr/>
        </p:nvSpPr>
        <p:spPr>
          <a:xfrm>
            <a:off x="5819597" y="4854633"/>
            <a:ext cx="454152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Cellular Growth Rate (</a:t>
            </a:r>
            <a:r>
              <a:rPr lang="el-GR" sz="1800" b="1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μ</a:t>
            </a:r>
            <a:r>
              <a:rPr lang="en-US" sz="1800" b="1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) 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T = 25⁰C: 0.0032 min</a:t>
            </a:r>
            <a:r>
              <a:rPr lang="en-US" sz="1800" baseline="300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-1</a:t>
            </a:r>
            <a:endParaRPr lang="en-US" sz="1800" dirty="0">
              <a:solidFill>
                <a:schemeClr val="dk1"/>
              </a:solidFill>
              <a:latin typeface="Times New Roman"/>
              <a:cs typeface="Times New Roman"/>
              <a:sym typeface="Times New Roman"/>
            </a:endParaRPr>
          </a:p>
          <a:p>
            <a:pPr algn="ctr"/>
            <a:r>
              <a:rPr lang="en-US" sz="18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T = 30⁰C: 0.0026 min</a:t>
            </a:r>
            <a:r>
              <a:rPr lang="en-US" sz="1800" baseline="300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-1</a:t>
            </a:r>
            <a:endParaRPr lang="en-US" sz="1800" dirty="0">
              <a:solidFill>
                <a:schemeClr val="dk1"/>
              </a:solidFill>
              <a:latin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" name="Shape 104">
            <a:extLst>
              <a:ext uri="{FF2B5EF4-FFF2-40B4-BE49-F238E27FC236}">
                <a16:creationId xmlns:a16="http://schemas.microsoft.com/office/drawing/2014/main" id="{EB56544E-6361-482E-B97B-3B7090A261FF}"/>
              </a:ext>
            </a:extLst>
          </p:cNvPr>
          <p:cNvSpPr txBox="1"/>
          <p:nvPr/>
        </p:nvSpPr>
        <p:spPr>
          <a:xfrm>
            <a:off x="3693746" y="3234024"/>
            <a:ext cx="454152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T = 25⁰C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0871BC-2AD5-4200-9ADE-F93333350831}"/>
              </a:ext>
            </a:extLst>
          </p:cNvPr>
          <p:cNvSpPr/>
          <p:nvPr/>
        </p:nvSpPr>
        <p:spPr>
          <a:xfrm>
            <a:off x="4436806" y="2495360"/>
            <a:ext cx="10246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18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T = 30⁰C</a:t>
            </a:r>
          </a:p>
        </p:txBody>
      </p:sp>
    </p:spTree>
    <p:extLst>
      <p:ext uri="{BB962C8B-B14F-4D97-AF65-F5344CB8AC3E}">
        <p14:creationId xmlns:p14="http://schemas.microsoft.com/office/powerpoint/2010/main" val="314070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00000000-0008-0000-0800-000004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8479450"/>
              </p:ext>
            </p:extLst>
          </p:nvPr>
        </p:nvGraphicFramePr>
        <p:xfrm>
          <a:off x="755904" y="420624"/>
          <a:ext cx="10680192" cy="60167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6" name="Shape 116"/>
          <p:cNvSpPr txBox="1"/>
          <p:nvPr/>
        </p:nvSpPr>
        <p:spPr>
          <a:xfrm>
            <a:off x="3825240" y="6437376"/>
            <a:ext cx="454152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 [min]</a:t>
            </a:r>
            <a:endParaRPr/>
          </a:p>
        </p:txBody>
      </p:sp>
      <p:sp>
        <p:nvSpPr>
          <p:cNvPr id="117" name="Shape 117"/>
          <p:cNvSpPr txBox="1"/>
          <p:nvPr/>
        </p:nvSpPr>
        <p:spPr>
          <a:xfrm rot="-5400000">
            <a:off x="-1062474" y="3244335"/>
            <a:ext cx="312420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Cell Density at 600 nm</a:t>
            </a:r>
            <a:endParaRPr/>
          </a:p>
        </p:txBody>
      </p:sp>
      <p:sp>
        <p:nvSpPr>
          <p:cNvPr id="118" name="Shape 118"/>
          <p:cNvSpPr txBox="1"/>
          <p:nvPr/>
        </p:nvSpPr>
        <p:spPr>
          <a:xfrm>
            <a:off x="5987950" y="2339694"/>
            <a:ext cx="312420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 = 30°C</a:t>
            </a:r>
            <a:endParaRPr dirty="0"/>
          </a:p>
        </p:txBody>
      </p:sp>
      <p:sp>
        <p:nvSpPr>
          <p:cNvPr id="119" name="Shape 119"/>
          <p:cNvSpPr txBox="1"/>
          <p:nvPr/>
        </p:nvSpPr>
        <p:spPr>
          <a:xfrm>
            <a:off x="6096000" y="3244334"/>
            <a:ext cx="312420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 = 25°C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00000000-0008-0000-0900-000005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1148779"/>
              </p:ext>
            </p:extLst>
          </p:nvPr>
        </p:nvGraphicFramePr>
        <p:xfrm>
          <a:off x="755904" y="420624"/>
          <a:ext cx="10680192" cy="60167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5" name="Shape 125"/>
          <p:cNvSpPr txBox="1"/>
          <p:nvPr/>
        </p:nvSpPr>
        <p:spPr>
          <a:xfrm>
            <a:off x="3825240" y="6437376"/>
            <a:ext cx="454152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Glucose Concentration [mg/mL]</a:t>
            </a:r>
            <a:endParaRPr dirty="0"/>
          </a:p>
        </p:txBody>
      </p:sp>
      <p:sp>
        <p:nvSpPr>
          <p:cNvPr id="126" name="Shape 126"/>
          <p:cNvSpPr txBox="1"/>
          <p:nvPr/>
        </p:nvSpPr>
        <p:spPr>
          <a:xfrm rot="-5400000">
            <a:off x="-1284724" y="3244334"/>
            <a:ext cx="356870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Xanthan Concentration [mg/mL]</a:t>
            </a:r>
            <a:endParaRPr dirty="0"/>
          </a:p>
        </p:txBody>
      </p:sp>
      <p:sp>
        <p:nvSpPr>
          <p:cNvPr id="127" name="Shape 127"/>
          <p:cNvSpPr txBox="1"/>
          <p:nvPr/>
        </p:nvSpPr>
        <p:spPr>
          <a:xfrm>
            <a:off x="9067799" y="4078663"/>
            <a:ext cx="312420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 = 30°C</a:t>
            </a:r>
            <a:endParaRPr dirty="0"/>
          </a:p>
        </p:txBody>
      </p:sp>
      <p:sp>
        <p:nvSpPr>
          <p:cNvPr id="128" name="Shape 128"/>
          <p:cNvSpPr txBox="1"/>
          <p:nvPr/>
        </p:nvSpPr>
        <p:spPr>
          <a:xfrm>
            <a:off x="9208084" y="4719255"/>
            <a:ext cx="312420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 = 25°C</a:t>
            </a:r>
            <a:endParaRPr dirty="0"/>
          </a:p>
        </p:txBody>
      </p:sp>
      <p:sp>
        <p:nvSpPr>
          <p:cNvPr id="8" name="Shape 125">
            <a:extLst>
              <a:ext uri="{FF2B5EF4-FFF2-40B4-BE49-F238E27FC236}">
                <a16:creationId xmlns:a16="http://schemas.microsoft.com/office/drawing/2014/main" id="{1AC94A0E-01DE-4AA6-B6DC-08B96B042286}"/>
              </a:ext>
            </a:extLst>
          </p:cNvPr>
          <p:cNvSpPr txBox="1"/>
          <p:nvPr/>
        </p:nvSpPr>
        <p:spPr>
          <a:xfrm>
            <a:off x="1385743" y="1644649"/>
            <a:ext cx="454152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Observed Yield of Xanthan Gum [g] from Final Glucose Concentration:</a:t>
            </a:r>
          </a:p>
          <a:p>
            <a:pPr algn="ctr"/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 = 25°C: 1.27 g </a:t>
            </a:r>
            <a:endParaRPr lang="en-US" sz="1800" dirty="0"/>
          </a:p>
          <a:p>
            <a:pPr algn="ctr"/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 = 30°C: 2.19 g</a:t>
            </a:r>
            <a:endParaRPr lang="en-US" sz="1800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193</Words>
  <Application>Microsoft Office PowerPoint</Application>
  <PresentationFormat>Widescreen</PresentationFormat>
  <Paragraphs>36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nickolas scaturro</cp:lastModifiedBy>
  <cp:revision>16</cp:revision>
  <dcterms:modified xsi:type="dcterms:W3CDTF">2018-03-09T06:47:04Z</dcterms:modified>
</cp:coreProperties>
</file>