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8" r:id="rId3"/>
    <p:sldId id="289" r:id="rId4"/>
    <p:sldId id="290" r:id="rId5"/>
    <p:sldId id="291" r:id="rId6"/>
    <p:sldId id="294" r:id="rId7"/>
    <p:sldId id="292" r:id="rId8"/>
    <p:sldId id="295" r:id="rId9"/>
    <p:sldId id="296" r:id="rId10"/>
    <p:sldId id="297" r:id="rId11"/>
    <p:sldId id="298" r:id="rId12"/>
    <p:sldId id="299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  <a:srgbClr val="0066FF"/>
    <a:srgbClr val="CC0066"/>
    <a:srgbClr val="DDDDDD"/>
    <a:srgbClr val="777777"/>
    <a:srgbClr val="BBE0E3"/>
    <a:srgbClr val="33CC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0" autoAdjust="0"/>
    <p:restoredTop sz="94858" autoAdjust="0"/>
  </p:normalViewPr>
  <p:slideViewPr>
    <p:cSldViewPr snapToGrid="0">
      <p:cViewPr varScale="1">
        <p:scale>
          <a:sx n="103" d="100"/>
          <a:sy n="103" d="100"/>
        </p:scale>
        <p:origin x="27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w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w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w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w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9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12" Type="http://schemas.openxmlformats.org/officeDocument/2006/relationships/image" Target="../media/image38.e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emf"/><Relationship Id="rId5" Type="http://schemas.openxmlformats.org/officeDocument/2006/relationships/image" Target="../media/image31.wmf"/><Relationship Id="rId10" Type="http://schemas.openxmlformats.org/officeDocument/2006/relationships/image" Target="../media/image36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Relationship Id="rId1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49.wmf"/><Relationship Id="rId18" Type="http://schemas.openxmlformats.org/officeDocument/2006/relationships/image" Target="../media/image54.emf"/><Relationship Id="rId3" Type="http://schemas.openxmlformats.org/officeDocument/2006/relationships/image" Target="../media/image43.wmf"/><Relationship Id="rId21" Type="http://schemas.openxmlformats.org/officeDocument/2006/relationships/image" Target="../media/image57.emf"/><Relationship Id="rId7" Type="http://schemas.openxmlformats.org/officeDocument/2006/relationships/image" Target="../media/image45.emf"/><Relationship Id="rId12" Type="http://schemas.openxmlformats.org/officeDocument/2006/relationships/image" Target="../media/image48.wmf"/><Relationship Id="rId17" Type="http://schemas.openxmlformats.org/officeDocument/2006/relationships/image" Target="../media/image53.emf"/><Relationship Id="rId2" Type="http://schemas.openxmlformats.org/officeDocument/2006/relationships/image" Target="../media/image42.wmf"/><Relationship Id="rId16" Type="http://schemas.openxmlformats.org/officeDocument/2006/relationships/image" Target="../media/image52.emf"/><Relationship Id="rId20" Type="http://schemas.openxmlformats.org/officeDocument/2006/relationships/image" Target="../media/image56.wmf"/><Relationship Id="rId1" Type="http://schemas.openxmlformats.org/officeDocument/2006/relationships/image" Target="../media/image41.wmf"/><Relationship Id="rId6" Type="http://schemas.openxmlformats.org/officeDocument/2006/relationships/image" Target="../media/image28.wmf"/><Relationship Id="rId11" Type="http://schemas.openxmlformats.org/officeDocument/2006/relationships/image" Target="../media/image47.wmf"/><Relationship Id="rId5" Type="http://schemas.openxmlformats.org/officeDocument/2006/relationships/image" Target="../media/image27.wmf"/><Relationship Id="rId15" Type="http://schemas.openxmlformats.org/officeDocument/2006/relationships/image" Target="../media/image51.emf"/><Relationship Id="rId10" Type="http://schemas.openxmlformats.org/officeDocument/2006/relationships/image" Target="../media/image32.wmf"/><Relationship Id="rId19" Type="http://schemas.openxmlformats.org/officeDocument/2006/relationships/image" Target="../media/image55.wmf"/><Relationship Id="rId4" Type="http://schemas.openxmlformats.org/officeDocument/2006/relationships/image" Target="../media/image44.wmf"/><Relationship Id="rId9" Type="http://schemas.openxmlformats.org/officeDocument/2006/relationships/image" Target="../media/image31.wmf"/><Relationship Id="rId14" Type="http://schemas.openxmlformats.org/officeDocument/2006/relationships/image" Target="../media/image50.wmf"/><Relationship Id="rId22" Type="http://schemas.openxmlformats.org/officeDocument/2006/relationships/image" Target="../media/image58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image" Target="../media/image68.wmf"/><Relationship Id="rId3" Type="http://schemas.openxmlformats.org/officeDocument/2006/relationships/image" Target="../media/image60.emf"/><Relationship Id="rId7" Type="http://schemas.openxmlformats.org/officeDocument/2006/relationships/image" Target="../media/image62.emf"/><Relationship Id="rId12" Type="http://schemas.openxmlformats.org/officeDocument/2006/relationships/image" Target="../media/image67.wmf"/><Relationship Id="rId17" Type="http://schemas.openxmlformats.org/officeDocument/2006/relationships/image" Target="../media/image72.emf"/><Relationship Id="rId2" Type="http://schemas.openxmlformats.org/officeDocument/2006/relationships/image" Target="../media/image28.wmf"/><Relationship Id="rId16" Type="http://schemas.openxmlformats.org/officeDocument/2006/relationships/image" Target="../media/image71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66.wmf"/><Relationship Id="rId5" Type="http://schemas.openxmlformats.org/officeDocument/2006/relationships/image" Target="../media/image31.wmf"/><Relationship Id="rId15" Type="http://schemas.openxmlformats.org/officeDocument/2006/relationships/image" Target="../media/image70.wmf"/><Relationship Id="rId10" Type="http://schemas.openxmlformats.org/officeDocument/2006/relationships/image" Target="../media/image65.emf"/><Relationship Id="rId4" Type="http://schemas.openxmlformats.org/officeDocument/2006/relationships/image" Target="../media/image61.emf"/><Relationship Id="rId9" Type="http://schemas.openxmlformats.org/officeDocument/2006/relationships/image" Target="../media/image64.emf"/><Relationship Id="rId14" Type="http://schemas.openxmlformats.org/officeDocument/2006/relationships/image" Target="../media/image6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emf"/><Relationship Id="rId7" Type="http://schemas.openxmlformats.org/officeDocument/2006/relationships/image" Target="../media/image85.wmf"/><Relationship Id="rId2" Type="http://schemas.openxmlformats.org/officeDocument/2006/relationships/image" Target="../media/image80.e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emf"/><Relationship Id="rId10" Type="http://schemas.openxmlformats.org/officeDocument/2006/relationships/image" Target="../media/image88.wmf"/><Relationship Id="rId4" Type="http://schemas.openxmlformats.org/officeDocument/2006/relationships/image" Target="../media/image82.emf"/><Relationship Id="rId9" Type="http://schemas.openxmlformats.org/officeDocument/2006/relationships/image" Target="../media/image8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D669727-9604-4FC1-A3C4-6E7926F50B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3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308-Lecture 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CE471-A1DD-4B86-B64E-11622D932B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8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308-Lecture 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8A085-7689-4127-B195-7D4D7260C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8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308-Lecture 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903E1-4301-4528-A8C1-5B923A713F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308-Lecture 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854F3D-D6F1-42E6-A1A9-6874FB83E9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308-Lecture 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821D02-D800-425C-9B8D-6477270373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308-Lecture 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E1057-FC24-4936-AC5F-3F56BC57C5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2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308-Lecture 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19884-7C28-4C4B-A190-87711FACDF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1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308-Lecture 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3DB8C-E7BC-4218-A817-0257634030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308-Lecture 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943AA-01C2-41C7-8A98-2FB14B9095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9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308-Lecture 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FD38E-8799-4AEE-85CD-0D90C5D99A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308-Lecture 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4DE10-34B9-4A4E-9415-BB5AD1F3AD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3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ABE 308-Lecture 10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0E985D-3188-4465-81AB-C2399FF011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4.e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76.emf"/><Relationship Id="rId4" Type="http://schemas.openxmlformats.org/officeDocument/2006/relationships/image" Target="../media/image73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7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3.e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82.e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4.wmf"/><Relationship Id="rId22" Type="http://schemas.openxmlformats.org/officeDocument/2006/relationships/image" Target="../media/image8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91.emf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7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4.emf"/><Relationship Id="rId26" Type="http://schemas.openxmlformats.org/officeDocument/2006/relationships/image" Target="../media/image38.e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emf"/><Relationship Id="rId20" Type="http://schemas.openxmlformats.org/officeDocument/2006/relationships/image" Target="../media/image35.e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7.e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39.emf"/><Relationship Id="rId10" Type="http://schemas.openxmlformats.org/officeDocument/2006/relationships/image" Target="../media/image30.e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Relationship Id="rId22" Type="http://schemas.openxmlformats.org/officeDocument/2006/relationships/image" Target="../media/image36.e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6.emf"/><Relationship Id="rId26" Type="http://schemas.openxmlformats.org/officeDocument/2006/relationships/image" Target="../media/image48.wmf"/><Relationship Id="rId39" Type="http://schemas.openxmlformats.org/officeDocument/2006/relationships/oleObject" Target="../embeddings/oleObject59.bin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34" Type="http://schemas.openxmlformats.org/officeDocument/2006/relationships/image" Target="../media/image52.emf"/><Relationship Id="rId42" Type="http://schemas.openxmlformats.org/officeDocument/2006/relationships/image" Target="../media/image56.wmf"/><Relationship Id="rId47" Type="http://schemas.openxmlformats.org/officeDocument/2006/relationships/image" Target="../media/image59.png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33" Type="http://schemas.openxmlformats.org/officeDocument/2006/relationships/oleObject" Target="../embeddings/oleObject56.bin"/><Relationship Id="rId38" Type="http://schemas.openxmlformats.org/officeDocument/2006/relationships/image" Target="../media/image54.emf"/><Relationship Id="rId46" Type="http://schemas.openxmlformats.org/officeDocument/2006/relationships/image" Target="../media/image5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e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54.bin"/><Relationship Id="rId41" Type="http://schemas.openxmlformats.org/officeDocument/2006/relationships/oleObject" Target="../embeddings/oleObject60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47.wmf"/><Relationship Id="rId32" Type="http://schemas.openxmlformats.org/officeDocument/2006/relationships/image" Target="../media/image51.emf"/><Relationship Id="rId37" Type="http://schemas.openxmlformats.org/officeDocument/2006/relationships/oleObject" Target="../embeddings/oleObject58.bin"/><Relationship Id="rId40" Type="http://schemas.openxmlformats.org/officeDocument/2006/relationships/image" Target="../media/image55.wmf"/><Relationship Id="rId45" Type="http://schemas.openxmlformats.org/officeDocument/2006/relationships/oleObject" Target="../embeddings/oleObject62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28" Type="http://schemas.openxmlformats.org/officeDocument/2006/relationships/image" Target="../media/image49.wmf"/><Relationship Id="rId36" Type="http://schemas.openxmlformats.org/officeDocument/2006/relationships/image" Target="../media/image53.emf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49.bin"/><Relationship Id="rId31" Type="http://schemas.openxmlformats.org/officeDocument/2006/relationships/oleObject" Target="../embeddings/oleObject55.bin"/><Relationship Id="rId44" Type="http://schemas.openxmlformats.org/officeDocument/2006/relationships/image" Target="../media/image57.e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53.bin"/><Relationship Id="rId30" Type="http://schemas.openxmlformats.org/officeDocument/2006/relationships/image" Target="../media/image50.wmf"/><Relationship Id="rId35" Type="http://schemas.openxmlformats.org/officeDocument/2006/relationships/oleObject" Target="../embeddings/oleObject57.bin"/><Relationship Id="rId43" Type="http://schemas.openxmlformats.org/officeDocument/2006/relationships/oleObject" Target="../embeddings/oleObject6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63.emf"/><Relationship Id="rId26" Type="http://schemas.openxmlformats.org/officeDocument/2006/relationships/image" Target="../media/image67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34" Type="http://schemas.openxmlformats.org/officeDocument/2006/relationships/image" Target="../media/image71.wmf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3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emf"/><Relationship Id="rId20" Type="http://schemas.openxmlformats.org/officeDocument/2006/relationships/image" Target="../media/image64.emf"/><Relationship Id="rId29" Type="http://schemas.openxmlformats.org/officeDocument/2006/relationships/oleObject" Target="../embeddings/oleObject76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66.wmf"/><Relationship Id="rId32" Type="http://schemas.openxmlformats.org/officeDocument/2006/relationships/image" Target="../media/image70.w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28" Type="http://schemas.openxmlformats.org/officeDocument/2006/relationships/image" Target="../media/image68.wmf"/><Relationship Id="rId36" Type="http://schemas.openxmlformats.org/officeDocument/2006/relationships/image" Target="../media/image72.emf"/><Relationship Id="rId10" Type="http://schemas.openxmlformats.org/officeDocument/2006/relationships/image" Target="../media/image61.emf"/><Relationship Id="rId19" Type="http://schemas.openxmlformats.org/officeDocument/2006/relationships/oleObject" Target="../embeddings/oleObject71.bin"/><Relationship Id="rId31" Type="http://schemas.openxmlformats.org/officeDocument/2006/relationships/oleObject" Target="../embeddings/oleObject77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32.wmf"/><Relationship Id="rId22" Type="http://schemas.openxmlformats.org/officeDocument/2006/relationships/image" Target="../media/image65.emf"/><Relationship Id="rId27" Type="http://schemas.openxmlformats.org/officeDocument/2006/relationships/oleObject" Target="../embeddings/oleObject75.bin"/><Relationship Id="rId30" Type="http://schemas.openxmlformats.org/officeDocument/2006/relationships/image" Target="../media/image69.wmf"/><Relationship Id="rId35" Type="http://schemas.openxmlformats.org/officeDocument/2006/relationships/oleObject" Target="../embeddings/oleObject7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156258" y="6372547"/>
            <a:ext cx="2133600" cy="317621"/>
          </a:xfrm>
        </p:spPr>
        <p:txBody>
          <a:bodyPr/>
          <a:lstStyle/>
          <a:p>
            <a:r>
              <a:rPr lang="en-US" smtClean="0"/>
              <a:t>ABE 308-Lecture 10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743B-D748-4811-BE7B-E17295B65698}" type="slidenum">
              <a:rPr lang="en-US"/>
              <a:pPr/>
              <a:t>1</a:t>
            </a:fld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63525" y="312738"/>
            <a:ext cx="8880475" cy="58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3550" indent="-463550"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77850"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sz="3200" dirty="0"/>
              <a:t>Lecture </a:t>
            </a:r>
            <a:r>
              <a:rPr lang="en-US" sz="3200" dirty="0" smtClean="0"/>
              <a:t>10 </a:t>
            </a:r>
            <a:r>
              <a:rPr lang="en-US" sz="3200" dirty="0" smtClean="0"/>
              <a:t>(Chapter </a:t>
            </a:r>
            <a:r>
              <a:rPr lang="en-US" sz="3200" dirty="0"/>
              <a:t>12)</a:t>
            </a:r>
          </a:p>
          <a:p>
            <a:pPr>
              <a:lnSpc>
                <a:spcPct val="135000"/>
              </a:lnSpc>
              <a:spcAft>
                <a:spcPct val="50000"/>
              </a:spcAft>
            </a:pPr>
            <a:r>
              <a:rPr lang="en-US" sz="3200" b="1" u="sng" dirty="0"/>
              <a:t>Objectives</a:t>
            </a:r>
          </a:p>
          <a:p>
            <a:pPr>
              <a:spcAft>
                <a:spcPct val="30000"/>
              </a:spcAft>
              <a:buFontTx/>
              <a:buChar char="•"/>
            </a:pPr>
            <a:r>
              <a:rPr lang="en-US" sz="2800" dirty="0"/>
              <a:t>Formulate and solve mass transfer process</a:t>
            </a:r>
            <a:br>
              <a:rPr lang="en-US" sz="2800" dirty="0"/>
            </a:br>
            <a:r>
              <a:rPr lang="en-US" sz="2800" dirty="0"/>
              <a:t>considering a </a:t>
            </a:r>
            <a:r>
              <a:rPr lang="en-US" sz="2800" b="1" dirty="0">
                <a:solidFill>
                  <a:schemeClr val="accent2"/>
                </a:solidFill>
              </a:rPr>
              <a:t>slab geometry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accent2"/>
                </a:solidFill>
              </a:rPr>
              <a:t>steady state conditions</a:t>
            </a:r>
            <a:r>
              <a:rPr lang="en-US" sz="2800" dirty="0"/>
              <a:t>.</a:t>
            </a:r>
          </a:p>
          <a:p>
            <a:pPr>
              <a:lnSpc>
                <a:spcPct val="115000"/>
              </a:lnSpc>
              <a:spcAft>
                <a:spcPct val="30000"/>
              </a:spcAft>
              <a:buFontTx/>
              <a:buChar char="•"/>
            </a:pPr>
            <a:r>
              <a:rPr lang="en-US" sz="2800" dirty="0"/>
              <a:t>Definition of an overall mass transfer for a slab composite (mass transfer through several layers).</a:t>
            </a:r>
          </a:p>
          <a:p>
            <a:pPr>
              <a:lnSpc>
                <a:spcPct val="115000"/>
              </a:lnSpc>
              <a:spcAft>
                <a:spcPct val="25000"/>
              </a:spcAft>
              <a:buFontTx/>
              <a:buChar char="•"/>
            </a:pPr>
            <a:r>
              <a:rPr lang="en-US" sz="2800" dirty="0"/>
              <a:t>Extend the steady-state diffusive mass transfer to the case that a reaction exists (</a:t>
            </a:r>
            <a:r>
              <a:rPr lang="en-US" sz="2800" dirty="0">
                <a:solidFill>
                  <a:srgbClr val="FF0000"/>
                </a:solidFill>
              </a:rPr>
              <a:t>first order reaction</a:t>
            </a:r>
            <a:r>
              <a:rPr lang="en-US" sz="2800" dirty="0"/>
              <a:t>).</a:t>
            </a:r>
          </a:p>
          <a:p>
            <a:pPr>
              <a:lnSpc>
                <a:spcPct val="135000"/>
              </a:lnSpc>
            </a:pPr>
            <a:endParaRPr lang="en-US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308-Lecture 10</a:t>
            </a:r>
            <a:endParaRPr lang="en-US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8A98-CB69-4B76-852F-1704C3F4B6B2}" type="slidenum">
              <a:rPr lang="en-US"/>
              <a:pPr/>
              <a:t>10</a:t>
            </a:fld>
            <a:endParaRPr lang="en-US"/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215900" y="242888"/>
            <a:ext cx="847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/>
              <a:t>Steady State Diffusion with a Chemical Reaction (First Order)</a:t>
            </a:r>
          </a:p>
        </p:txBody>
      </p:sp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1023938" y="857250"/>
          <a:ext cx="6748462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3" name="Equation" r:id="rId3" imgW="1701720" imgH="419040" progId="Equation.3">
                  <p:embed/>
                </p:oleObj>
              </mc:Choice>
              <mc:Fallback>
                <p:oleObj name="Equation" r:id="rId3" imgW="170172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857250"/>
                        <a:ext cx="6748462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0" name="Line 6"/>
          <p:cNvSpPr>
            <a:spLocks noChangeShapeType="1"/>
          </p:cNvSpPr>
          <p:nvPr/>
        </p:nvSpPr>
        <p:spPr bwMode="auto">
          <a:xfrm flipV="1">
            <a:off x="1168400" y="1270000"/>
            <a:ext cx="825500" cy="148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9991" name="Line 7"/>
          <p:cNvSpPr>
            <a:spLocks noChangeShapeType="1"/>
          </p:cNvSpPr>
          <p:nvPr/>
        </p:nvSpPr>
        <p:spPr bwMode="auto">
          <a:xfrm flipV="1">
            <a:off x="2984500" y="1028700"/>
            <a:ext cx="96520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1662113" y="2538413"/>
          <a:ext cx="122713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4" name="Equation" r:id="rId5" imgW="571320" imgH="215640" progId="Equation.3">
                  <p:embed/>
                </p:oleObj>
              </mc:Choice>
              <mc:Fallback>
                <p:oleObj name="Equation" r:id="rId5" imgW="57132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2538413"/>
                        <a:ext cx="122713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466725" y="2982913"/>
            <a:ext cx="82597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Let’s assume that the component A is consumed by a chemical </a:t>
            </a:r>
            <a:r>
              <a:rPr lang="en-US" dirty="0" smtClean="0"/>
              <a:t>reaction (</a:t>
            </a:r>
            <a:r>
              <a:rPr lang="en-US" dirty="0" smtClean="0">
                <a:solidFill>
                  <a:srgbClr val="FF0000"/>
                </a:solidFill>
              </a:rPr>
              <a:t>of first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order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699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230175"/>
              </p:ext>
            </p:extLst>
          </p:nvPr>
        </p:nvGraphicFramePr>
        <p:xfrm>
          <a:off x="1953871" y="3713866"/>
          <a:ext cx="14525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5" name="Equation" r:id="rId7" imgW="698400" imgH="215640" progId="Equation.3">
                  <p:embed/>
                </p:oleObj>
              </mc:Choice>
              <mc:Fallback>
                <p:oleObj name="Equation" r:id="rId7" imgW="69840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871" y="3713866"/>
                        <a:ext cx="14525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171682"/>
              </p:ext>
            </p:extLst>
          </p:nvPr>
        </p:nvGraphicFramePr>
        <p:xfrm>
          <a:off x="4451350" y="3453585"/>
          <a:ext cx="2916238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6" name="Equation" r:id="rId9" imgW="1168200" imgH="419040" progId="Equation.3">
                  <p:embed/>
                </p:oleObj>
              </mc:Choice>
              <mc:Fallback>
                <p:oleObj name="Equation" r:id="rId9" imgW="116820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3453585"/>
                        <a:ext cx="2916238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466725" y="4734319"/>
            <a:ext cx="5485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or</a:t>
            </a:r>
          </a:p>
        </p:txBody>
      </p:sp>
      <p:graphicFrame>
        <p:nvGraphicFramePr>
          <p:cNvPr id="1699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766113"/>
              </p:ext>
            </p:extLst>
          </p:nvPr>
        </p:nvGraphicFramePr>
        <p:xfrm>
          <a:off x="1168400" y="4521341"/>
          <a:ext cx="73533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7" name="Equation" r:id="rId11" imgW="2539800" imgH="419040" progId="Equation.DSMT4">
                  <p:embed/>
                </p:oleObj>
              </mc:Choice>
              <mc:Fallback>
                <p:oleObj name="Equation" r:id="rId11" imgW="2539800" imgH="419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4521341"/>
                        <a:ext cx="7353300" cy="12096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42201"/>
              </p:ext>
            </p:extLst>
          </p:nvPr>
        </p:nvGraphicFramePr>
        <p:xfrm>
          <a:off x="3765961" y="5768111"/>
          <a:ext cx="2378694" cy="800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8" name="Equation" r:id="rId13" imgW="1320480" imgH="444240" progId="Equation.DSMT4">
                  <p:embed/>
                </p:oleObj>
              </mc:Choice>
              <mc:Fallback>
                <p:oleObj name="Equation" r:id="rId13" imgW="1320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65961" y="5768111"/>
                        <a:ext cx="2378694" cy="800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308-Lecture 10</a:t>
            </a:r>
            <a:endParaRPr lang="en-US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E9D8-7482-47E8-957E-A755A38DAE39}" type="slidenum">
              <a:rPr lang="en-US"/>
              <a:pPr/>
              <a:t>11</a:t>
            </a:fld>
            <a:endParaRPr lang="en-US" dirty="0"/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661248"/>
              </p:ext>
            </p:extLst>
          </p:nvPr>
        </p:nvGraphicFramePr>
        <p:xfrm>
          <a:off x="4205288" y="700088"/>
          <a:ext cx="2779712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65" name="Equation" r:id="rId3" imgW="1460160" imgH="888840" progId="Equation.DSMT4">
                  <p:embed/>
                </p:oleObj>
              </mc:Choice>
              <mc:Fallback>
                <p:oleObj name="Equation" r:id="rId3" imgW="1460160" imgH="888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700088"/>
                        <a:ext cx="2779712" cy="16859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106363" y="242888"/>
            <a:ext cx="847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 dirty="0"/>
              <a:t>Steady State Diffusion with a Chemical Reaction (First Order)</a:t>
            </a: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1308100" y="1112458"/>
            <a:ext cx="1917700" cy="24765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71015" name="Freeform 7"/>
          <p:cNvSpPr>
            <a:spLocks/>
          </p:cNvSpPr>
          <p:nvPr/>
        </p:nvSpPr>
        <p:spPr bwMode="auto">
          <a:xfrm>
            <a:off x="1295400" y="1455358"/>
            <a:ext cx="1460500" cy="1328738"/>
          </a:xfrm>
          <a:custGeom>
            <a:avLst/>
            <a:gdLst>
              <a:gd name="T0" fmla="*/ 0 w 920"/>
              <a:gd name="T1" fmla="*/ 0 h 837"/>
              <a:gd name="T2" fmla="*/ 104 w 920"/>
              <a:gd name="T3" fmla="*/ 264 h 837"/>
              <a:gd name="T4" fmla="*/ 200 w 920"/>
              <a:gd name="T5" fmla="*/ 464 h 837"/>
              <a:gd name="T6" fmla="*/ 376 w 920"/>
              <a:gd name="T7" fmla="*/ 640 h 837"/>
              <a:gd name="T8" fmla="*/ 616 w 920"/>
              <a:gd name="T9" fmla="*/ 792 h 837"/>
              <a:gd name="T10" fmla="*/ 784 w 920"/>
              <a:gd name="T11" fmla="*/ 832 h 837"/>
              <a:gd name="T12" fmla="*/ 920 w 920"/>
              <a:gd name="T13" fmla="*/ 824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0" h="837">
                <a:moveTo>
                  <a:pt x="0" y="0"/>
                </a:moveTo>
                <a:cubicBezTo>
                  <a:pt x="35" y="93"/>
                  <a:pt x="71" y="187"/>
                  <a:pt x="104" y="264"/>
                </a:cubicBezTo>
                <a:cubicBezTo>
                  <a:pt x="137" y="341"/>
                  <a:pt x="155" y="401"/>
                  <a:pt x="200" y="464"/>
                </a:cubicBezTo>
                <a:cubicBezTo>
                  <a:pt x="245" y="527"/>
                  <a:pt x="307" y="585"/>
                  <a:pt x="376" y="640"/>
                </a:cubicBezTo>
                <a:cubicBezTo>
                  <a:pt x="445" y="695"/>
                  <a:pt x="548" y="760"/>
                  <a:pt x="616" y="792"/>
                </a:cubicBezTo>
                <a:cubicBezTo>
                  <a:pt x="684" y="824"/>
                  <a:pt x="733" y="827"/>
                  <a:pt x="784" y="832"/>
                </a:cubicBezTo>
                <a:cubicBezTo>
                  <a:pt x="835" y="837"/>
                  <a:pt x="877" y="830"/>
                  <a:pt x="920" y="824"/>
                </a:cubicBezTo>
              </a:path>
            </a:pathLst>
          </a:custGeom>
          <a:noFill/>
          <a:ln w="317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71016" name="Line 8"/>
          <p:cNvSpPr>
            <a:spLocks noChangeShapeType="1"/>
          </p:cNvSpPr>
          <p:nvPr/>
        </p:nvSpPr>
        <p:spPr bwMode="auto">
          <a:xfrm>
            <a:off x="2768599" y="1112458"/>
            <a:ext cx="1" cy="248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710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183334"/>
              </p:ext>
            </p:extLst>
          </p:nvPr>
        </p:nvGraphicFramePr>
        <p:xfrm>
          <a:off x="368300" y="1168021"/>
          <a:ext cx="89693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66" name="Equation" r:id="rId5" imgW="520560" imgH="228600" progId="Equation.3">
                  <p:embed/>
                </p:oleObj>
              </mc:Choice>
              <mc:Fallback>
                <p:oleObj name="Equation" r:id="rId5" imgW="52056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1168021"/>
                        <a:ext cx="89693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954236"/>
              </p:ext>
            </p:extLst>
          </p:nvPr>
        </p:nvGraphicFramePr>
        <p:xfrm>
          <a:off x="979488" y="3585783"/>
          <a:ext cx="6127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67" name="Equation" r:id="rId7" imgW="355320" imgH="177480" progId="Equation.3">
                  <p:embed/>
                </p:oleObj>
              </mc:Choice>
              <mc:Fallback>
                <p:oleObj name="Equation" r:id="rId7" imgW="35532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3585783"/>
                        <a:ext cx="6127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814430"/>
              </p:ext>
            </p:extLst>
          </p:nvPr>
        </p:nvGraphicFramePr>
        <p:xfrm>
          <a:off x="2441575" y="3611183"/>
          <a:ext cx="635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68" name="Equation" r:id="rId9" imgW="368280" imgH="177480" progId="Equation.3">
                  <p:embed/>
                </p:oleObj>
              </mc:Choice>
              <mc:Fallback>
                <p:oleObj name="Equation" r:id="rId9" imgW="368280" imgH="177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3611183"/>
                        <a:ext cx="635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43729"/>
              </p:ext>
            </p:extLst>
          </p:nvPr>
        </p:nvGraphicFramePr>
        <p:xfrm>
          <a:off x="2792413" y="2612646"/>
          <a:ext cx="7223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69" name="Equation" r:id="rId11" imgW="419040" imgH="215640" progId="Equation.3">
                  <p:embed/>
                </p:oleObj>
              </mc:Choice>
              <mc:Fallback>
                <p:oleObj name="Equation" r:id="rId11" imgW="41904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2612646"/>
                        <a:ext cx="7223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1" name="AutoShape 13"/>
          <p:cNvSpPr>
            <a:spLocks noChangeArrowheads="1"/>
          </p:cNvSpPr>
          <p:nvPr/>
        </p:nvSpPr>
        <p:spPr bwMode="auto">
          <a:xfrm>
            <a:off x="5375797" y="2350708"/>
            <a:ext cx="266700" cy="519813"/>
          </a:xfrm>
          <a:prstGeom prst="downArrow">
            <a:avLst>
              <a:gd name="adj1" fmla="val 50000"/>
              <a:gd name="adj2" fmla="val 63095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s-AR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415827"/>
              </p:ext>
            </p:extLst>
          </p:nvPr>
        </p:nvGraphicFramePr>
        <p:xfrm>
          <a:off x="3622876" y="2928542"/>
          <a:ext cx="4554530" cy="891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70" name="Equation" r:id="rId13" imgW="2336760" imgH="457200" progId="Equation.DSMT4">
                  <p:embed/>
                </p:oleObj>
              </mc:Choice>
              <mc:Fallback>
                <p:oleObj name="Equation" r:id="rId13" imgW="2336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22876" y="2928542"/>
                        <a:ext cx="4554530" cy="891104"/>
                      </a:xfrm>
                      <a:prstGeom prst="rect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5375797" y="3873885"/>
            <a:ext cx="266700" cy="483984"/>
          </a:xfrm>
          <a:prstGeom prst="downArrow">
            <a:avLst>
              <a:gd name="adj1" fmla="val 50000"/>
              <a:gd name="adj2" fmla="val 63095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s-AR"/>
          </a:p>
        </p:txBody>
      </p:sp>
      <p:grpSp>
        <p:nvGrpSpPr>
          <p:cNvPr id="4" name="Group 3"/>
          <p:cNvGrpSpPr/>
          <p:nvPr/>
        </p:nvGrpSpPr>
        <p:grpSpPr>
          <a:xfrm>
            <a:off x="374574" y="3993266"/>
            <a:ext cx="3155704" cy="1249244"/>
            <a:chOff x="374574" y="3993266"/>
            <a:chExt cx="3155704" cy="1249244"/>
          </a:xfrm>
        </p:grpSpPr>
        <p:graphicFrame>
          <p:nvGraphicFramePr>
            <p:cNvPr id="17102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7928095"/>
                </p:ext>
              </p:extLst>
            </p:nvPr>
          </p:nvGraphicFramePr>
          <p:xfrm>
            <a:off x="474662" y="4753560"/>
            <a:ext cx="1550988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271" name="Equation" r:id="rId15" imgW="761760" imgH="241200" progId="Equation.DSMT4">
                    <p:embed/>
                  </p:oleObj>
                </mc:Choice>
                <mc:Fallback>
                  <p:oleObj name="Equation" r:id="rId15" imgW="761760" imgH="241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62" y="4753560"/>
                          <a:ext cx="1550988" cy="488950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23" name="Text Box 15"/>
            <p:cNvSpPr txBox="1">
              <a:spLocks noChangeArrowheads="1"/>
            </p:cNvSpPr>
            <p:nvPr/>
          </p:nvSpPr>
          <p:spPr bwMode="auto">
            <a:xfrm>
              <a:off x="374574" y="4107229"/>
              <a:ext cx="2582758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for a thick </a:t>
              </a:r>
              <a:r>
                <a:rPr lang="en-US" dirty="0" smtClean="0"/>
                <a:t>slab or large </a:t>
              </a:r>
            </a:p>
            <a:p>
              <a:r>
                <a:rPr lang="en-US" dirty="0" smtClean="0"/>
                <a:t>values of </a:t>
              </a:r>
              <a:r>
                <a:rPr lang="en-US" i="1" dirty="0" smtClean="0"/>
                <a:t>m</a:t>
              </a:r>
              <a:endParaRPr lang="en-US" i="1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2266950" y="3993266"/>
              <a:ext cx="1263328" cy="9028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531247"/>
              </p:ext>
            </p:extLst>
          </p:nvPr>
        </p:nvGraphicFramePr>
        <p:xfrm>
          <a:off x="3530278" y="4449908"/>
          <a:ext cx="441960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72" name="Equation" r:id="rId17" imgW="2666880" imgH="457200" progId="Equation.DSMT4">
                  <p:embed/>
                </p:oleObj>
              </mc:Choice>
              <mc:Fallback>
                <p:oleObj name="Equation" r:id="rId17" imgW="266688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278" y="4449908"/>
                        <a:ext cx="4419600" cy="75723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797821" y="5301709"/>
            <a:ext cx="6307987" cy="1025592"/>
            <a:chOff x="1797821" y="5301709"/>
            <a:chExt cx="6307987" cy="1025592"/>
          </a:xfrm>
        </p:grpSpPr>
        <p:sp>
          <p:nvSpPr>
            <p:cNvPr id="9" name="TextBox 8"/>
            <p:cNvSpPr txBox="1"/>
            <p:nvPr/>
          </p:nvSpPr>
          <p:spPr>
            <a:xfrm>
              <a:off x="1797821" y="5301709"/>
              <a:ext cx="19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66FF"/>
                  </a:solidFill>
                </a:rPr>
                <a:t>For no Reaction</a:t>
              </a:r>
              <a:endParaRPr lang="es-AR" b="1" dirty="0">
                <a:solidFill>
                  <a:srgbClr val="0066FF"/>
                </a:solidFill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8130586"/>
                </p:ext>
              </p:extLst>
            </p:nvPr>
          </p:nvGraphicFramePr>
          <p:xfrm>
            <a:off x="2019018" y="5611339"/>
            <a:ext cx="2908300" cy="715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273" name="Equation" r:id="rId19" imgW="1752480" imgH="431640" progId="Equation.DSMT4">
                    <p:embed/>
                  </p:oleObj>
                </mc:Choice>
                <mc:Fallback>
                  <p:oleObj name="Equation" r:id="rId19" imgW="175248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019018" y="5611339"/>
                          <a:ext cx="2908300" cy="715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1687084"/>
                </p:ext>
              </p:extLst>
            </p:nvPr>
          </p:nvGraphicFramePr>
          <p:xfrm>
            <a:off x="5988771" y="5549741"/>
            <a:ext cx="2117037" cy="776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274" name="Equation" r:id="rId21" imgW="1143000" imgH="419040" progId="Equation.DSMT4">
                    <p:embed/>
                  </p:oleObj>
                </mc:Choice>
                <mc:Fallback>
                  <p:oleObj name="Equation" r:id="rId21" imgW="114300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988771" y="5549741"/>
                          <a:ext cx="2117037" cy="776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Box 30"/>
            <p:cNvSpPr txBox="1"/>
            <p:nvPr/>
          </p:nvSpPr>
          <p:spPr>
            <a:xfrm>
              <a:off x="5162879" y="57531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66FF"/>
                  </a:solidFill>
                </a:rPr>
                <a:t>So</a:t>
              </a:r>
              <a:endParaRPr lang="es-AR" b="1" dirty="0">
                <a:solidFill>
                  <a:srgbClr val="0066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308-Lecture 10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43AA-01C2-41C7-8A98-2FB14B90950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9" y="1073885"/>
            <a:ext cx="3143441" cy="2777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0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088" y="3470026"/>
            <a:ext cx="4565309" cy="2767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6363" y="242888"/>
            <a:ext cx="85467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u="sng" dirty="0"/>
              <a:t>Steady State Diffusion with a Chemical Reaction (First Order</a:t>
            </a:r>
            <a:r>
              <a:rPr lang="en-US" sz="2400" u="sng" dirty="0" smtClean="0"/>
              <a:t>)</a:t>
            </a:r>
          </a:p>
          <a:p>
            <a:pPr algn="ctr"/>
            <a:r>
              <a:rPr lang="en-US" sz="2400" u="sng" dirty="0" smtClean="0"/>
              <a:t>Versus no reaction</a:t>
            </a:r>
            <a:endParaRPr lang="en-US" sz="2400" u="sng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429399"/>
              </p:ext>
            </p:extLst>
          </p:nvPr>
        </p:nvGraphicFramePr>
        <p:xfrm>
          <a:off x="5475368" y="3221018"/>
          <a:ext cx="292417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3" name="Equation" r:id="rId5" imgW="1765080" imgH="444240" progId="Equation.DSMT4">
                  <p:embed/>
                </p:oleObj>
              </mc:Choice>
              <mc:Fallback>
                <p:oleObj name="Equation" r:id="rId5" imgW="176508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368" y="3221018"/>
                        <a:ext cx="2924175" cy="7350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9725" y="1192192"/>
            <a:ext cx="360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Diffusion with a chemical reaction</a:t>
            </a:r>
            <a:endParaRPr lang="es-AR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8013" y="2746894"/>
            <a:ext cx="392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Diffusion without a chemical reaction</a:t>
            </a:r>
            <a:endParaRPr lang="es-AR" u="sng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679006"/>
              </p:ext>
            </p:extLst>
          </p:nvPr>
        </p:nvGraphicFramePr>
        <p:xfrm>
          <a:off x="4200525" y="1743475"/>
          <a:ext cx="45878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4" name="Equation" r:id="rId7" imgW="2768400" imgH="457200" progId="Equation.DSMT4">
                  <p:embed/>
                </p:oleObj>
              </mc:Choice>
              <mc:Fallback>
                <p:oleObj name="Equation" r:id="rId7" imgW="27684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1743475"/>
                        <a:ext cx="4587875" cy="75723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3125166" y="2650603"/>
            <a:ext cx="1254578" cy="203714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100723" y="3821575"/>
            <a:ext cx="1254580" cy="12249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3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1"/>
          <p:cNvSpPr>
            <a:spLocks noGrp="1"/>
          </p:cNvSpPr>
          <p:nvPr>
            <p:ph type="dt" sz="half" idx="10"/>
          </p:nvPr>
        </p:nvSpPr>
        <p:spPr>
          <a:xfrm>
            <a:off x="294481" y="6458585"/>
            <a:ext cx="2133600" cy="277495"/>
          </a:xfrm>
        </p:spPr>
        <p:txBody>
          <a:bodyPr/>
          <a:lstStyle/>
          <a:p>
            <a:r>
              <a:rPr lang="en-US" smtClean="0"/>
              <a:t>ABE 308-Lecture 10</a:t>
            </a:r>
            <a:endParaRPr lang="en-US" dirty="0"/>
          </a:p>
        </p:txBody>
      </p:sp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43B9-120C-4A91-BCBC-467F4502AEFF}" type="slidenum">
              <a:rPr lang="en-US"/>
              <a:pPr/>
              <a:t>2</a:t>
            </a:fld>
            <a:endParaRPr lang="en-US"/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923925" y="320675"/>
            <a:ext cx="760496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 dirty="0"/>
              <a:t>Steady-State Mass Diffusion in a </a:t>
            </a:r>
            <a:r>
              <a:rPr lang="en-US" sz="3200" b="1" u="sng" dirty="0" smtClean="0"/>
              <a:t>Slab </a:t>
            </a:r>
          </a:p>
          <a:p>
            <a:r>
              <a:rPr lang="en-US" sz="3200" b="1" u="sng" dirty="0"/>
              <a:t>w</a:t>
            </a:r>
            <a:r>
              <a:rPr lang="en-US" sz="3200" b="1" u="sng" dirty="0" smtClean="0"/>
              <a:t>ith no reaction</a:t>
            </a:r>
            <a:endParaRPr lang="en-US" sz="3200" b="1" u="sng" dirty="0"/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85588"/>
              </p:ext>
            </p:extLst>
          </p:nvPr>
        </p:nvGraphicFramePr>
        <p:xfrm>
          <a:off x="939198" y="1397893"/>
          <a:ext cx="6748462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32" name="Equation" r:id="rId3" imgW="1701720" imgH="419040" progId="Equation.3">
                  <p:embed/>
                </p:oleObj>
              </mc:Choice>
              <mc:Fallback>
                <p:oleObj name="Equation" r:id="rId3" imgW="170172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198" y="1397893"/>
                        <a:ext cx="6748462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821531" y="1019175"/>
            <a:ext cx="1492250" cy="2348184"/>
            <a:chOff x="821531" y="1019175"/>
            <a:chExt cx="1492250" cy="2348184"/>
          </a:xfrm>
        </p:grpSpPr>
        <p:sp>
          <p:nvSpPr>
            <p:cNvPr id="160777" name="AutoShape 9"/>
            <p:cNvSpPr>
              <a:spLocks/>
            </p:cNvSpPr>
            <p:nvPr/>
          </p:nvSpPr>
          <p:spPr bwMode="auto">
            <a:xfrm rot="16200000">
              <a:off x="1541462" y="2474782"/>
              <a:ext cx="52388" cy="1139825"/>
            </a:xfrm>
            <a:prstGeom prst="leftBrace">
              <a:avLst>
                <a:gd name="adj1" fmla="val 1813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821531" y="1019175"/>
              <a:ext cx="1492250" cy="2348184"/>
              <a:chOff x="821531" y="1019175"/>
              <a:chExt cx="1492250" cy="2348184"/>
            </a:xfrm>
          </p:grpSpPr>
          <p:sp>
            <p:nvSpPr>
              <p:cNvPr id="160778" name="Line 10"/>
              <p:cNvSpPr>
                <a:spLocks noChangeShapeType="1"/>
              </p:cNvSpPr>
              <p:nvPr/>
            </p:nvSpPr>
            <p:spPr bwMode="auto">
              <a:xfrm flipV="1">
                <a:off x="1006476" y="1797843"/>
                <a:ext cx="801688" cy="90408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60779" name="Text Box 11"/>
              <p:cNvSpPr txBox="1">
                <a:spLocks noChangeArrowheads="1"/>
              </p:cNvSpPr>
              <p:nvPr/>
            </p:nvSpPr>
            <p:spPr bwMode="auto">
              <a:xfrm>
                <a:off x="2122488" y="1019175"/>
                <a:ext cx="18473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2800" dirty="0"/>
              </a:p>
            </p:txBody>
          </p:sp>
          <p:sp>
            <p:nvSpPr>
              <p:cNvPr id="160782" name="Text Box 14"/>
              <p:cNvSpPr txBox="1">
                <a:spLocks noChangeArrowheads="1"/>
              </p:cNvSpPr>
              <p:nvPr/>
            </p:nvSpPr>
            <p:spPr bwMode="auto">
              <a:xfrm>
                <a:off x="821531" y="3000647"/>
                <a:ext cx="14922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Steady State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563903" y="989013"/>
            <a:ext cx="1769972" cy="2378347"/>
            <a:chOff x="2563903" y="989013"/>
            <a:chExt cx="1769972" cy="2378347"/>
          </a:xfrm>
        </p:grpSpPr>
        <p:sp>
          <p:nvSpPr>
            <p:cNvPr id="160775" name="AutoShape 7"/>
            <p:cNvSpPr>
              <a:spLocks/>
            </p:cNvSpPr>
            <p:nvPr/>
          </p:nvSpPr>
          <p:spPr bwMode="auto">
            <a:xfrm rot="16200000">
              <a:off x="3356065" y="2184269"/>
              <a:ext cx="84138" cy="1668462"/>
            </a:xfrm>
            <a:prstGeom prst="leftBrace">
              <a:avLst>
                <a:gd name="adj1" fmla="val 16525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60780" name="Line 12"/>
            <p:cNvSpPr>
              <a:spLocks noChangeShapeType="1"/>
            </p:cNvSpPr>
            <p:nvPr/>
          </p:nvSpPr>
          <p:spPr bwMode="auto">
            <a:xfrm flipV="1">
              <a:off x="2703513" y="1932971"/>
              <a:ext cx="896214" cy="5149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60781" name="Text Box 13"/>
            <p:cNvSpPr txBox="1">
              <a:spLocks noChangeArrowheads="1"/>
            </p:cNvSpPr>
            <p:nvPr/>
          </p:nvSpPr>
          <p:spPr bwMode="auto">
            <a:xfrm>
              <a:off x="3879850" y="989013"/>
              <a:ext cx="18473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2800" dirty="0"/>
            </a:p>
          </p:txBody>
        </p:sp>
        <p:sp>
          <p:nvSpPr>
            <p:cNvPr id="160783" name="Text Box 15"/>
            <p:cNvSpPr txBox="1">
              <a:spLocks noChangeArrowheads="1"/>
            </p:cNvSpPr>
            <p:nvPr/>
          </p:nvSpPr>
          <p:spPr bwMode="auto">
            <a:xfrm>
              <a:off x="2701925" y="3000647"/>
              <a:ext cx="1631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No convection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35763" y="1932970"/>
            <a:ext cx="1352550" cy="1275368"/>
            <a:chOff x="6735763" y="1932970"/>
            <a:chExt cx="1352550" cy="1275368"/>
          </a:xfrm>
        </p:grpSpPr>
        <p:sp>
          <p:nvSpPr>
            <p:cNvPr id="160776" name="AutoShape 8"/>
            <p:cNvSpPr>
              <a:spLocks/>
            </p:cNvSpPr>
            <p:nvPr/>
          </p:nvSpPr>
          <p:spPr bwMode="auto">
            <a:xfrm rot="16200000">
              <a:off x="7458076" y="2425700"/>
              <a:ext cx="100012" cy="712787"/>
            </a:xfrm>
            <a:prstGeom prst="leftBrace">
              <a:avLst>
                <a:gd name="adj1" fmla="val 5939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60784" name="Line 16"/>
            <p:cNvSpPr>
              <a:spLocks noChangeShapeType="1"/>
            </p:cNvSpPr>
            <p:nvPr/>
          </p:nvSpPr>
          <p:spPr bwMode="auto">
            <a:xfrm flipV="1">
              <a:off x="7213601" y="1932970"/>
              <a:ext cx="294482" cy="7086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60785" name="Text Box 17"/>
            <p:cNvSpPr txBox="1">
              <a:spLocks noChangeArrowheads="1"/>
            </p:cNvSpPr>
            <p:nvPr/>
          </p:nvSpPr>
          <p:spPr bwMode="auto">
            <a:xfrm>
              <a:off x="6735763" y="2841625"/>
              <a:ext cx="1352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 reaction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9301" y="3424237"/>
            <a:ext cx="8870088" cy="2924176"/>
            <a:chOff x="89301" y="3424237"/>
            <a:chExt cx="8870088" cy="2924176"/>
          </a:xfrm>
        </p:grpSpPr>
        <p:sp>
          <p:nvSpPr>
            <p:cNvPr id="160805" name="AutoShape 37"/>
            <p:cNvSpPr>
              <a:spLocks noChangeArrowheads="1"/>
            </p:cNvSpPr>
            <p:nvPr/>
          </p:nvSpPr>
          <p:spPr bwMode="auto">
            <a:xfrm>
              <a:off x="5240338" y="4600575"/>
              <a:ext cx="630237" cy="244475"/>
            </a:xfrm>
            <a:prstGeom prst="rightArrow">
              <a:avLst>
                <a:gd name="adj1" fmla="val 50000"/>
                <a:gd name="adj2" fmla="val 64448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9301" y="3424237"/>
              <a:ext cx="8870088" cy="2924176"/>
              <a:chOff x="100875" y="3424237"/>
              <a:chExt cx="8870088" cy="2924176"/>
            </a:xfrm>
          </p:grpSpPr>
          <p:grpSp>
            <p:nvGrpSpPr>
              <p:cNvPr id="160792" name="Group 24"/>
              <p:cNvGrpSpPr>
                <a:grpSpLocks/>
              </p:cNvGrpSpPr>
              <p:nvPr/>
            </p:nvGrpSpPr>
            <p:grpSpPr bwMode="auto">
              <a:xfrm>
                <a:off x="585789" y="3424237"/>
                <a:ext cx="2514601" cy="2652712"/>
                <a:chOff x="369" y="2157"/>
                <a:chExt cx="1584" cy="1671"/>
              </a:xfrm>
            </p:grpSpPr>
            <p:sp>
              <p:nvSpPr>
                <p:cNvPr id="160790" name="Freeform 22"/>
                <p:cNvSpPr>
                  <a:spLocks/>
                </p:cNvSpPr>
                <p:nvPr/>
              </p:nvSpPr>
              <p:spPr bwMode="auto">
                <a:xfrm>
                  <a:off x="369" y="2638"/>
                  <a:ext cx="935" cy="1190"/>
                </a:xfrm>
                <a:custGeom>
                  <a:avLst/>
                  <a:gdLst>
                    <a:gd name="T0" fmla="*/ 0 w 935"/>
                    <a:gd name="T1" fmla="*/ 0 h 1190"/>
                    <a:gd name="T2" fmla="*/ 128 w 935"/>
                    <a:gd name="T3" fmla="*/ 44 h 1190"/>
                    <a:gd name="T4" fmla="*/ 352 w 935"/>
                    <a:gd name="T5" fmla="*/ 57 h 1190"/>
                    <a:gd name="T6" fmla="*/ 551 w 935"/>
                    <a:gd name="T7" fmla="*/ 64 h 1190"/>
                    <a:gd name="T8" fmla="*/ 768 w 935"/>
                    <a:gd name="T9" fmla="*/ 64 h 1190"/>
                    <a:gd name="T10" fmla="*/ 935 w 935"/>
                    <a:gd name="T11" fmla="*/ 38 h 1190"/>
                    <a:gd name="T12" fmla="*/ 935 w 935"/>
                    <a:gd name="T13" fmla="*/ 1190 h 1190"/>
                    <a:gd name="T14" fmla="*/ 858 w 935"/>
                    <a:gd name="T15" fmla="*/ 1152 h 1190"/>
                    <a:gd name="T16" fmla="*/ 736 w 935"/>
                    <a:gd name="T17" fmla="*/ 1132 h 1190"/>
                    <a:gd name="T18" fmla="*/ 564 w 935"/>
                    <a:gd name="T19" fmla="*/ 1132 h 1190"/>
                    <a:gd name="T20" fmla="*/ 327 w 935"/>
                    <a:gd name="T21" fmla="*/ 1094 h 1190"/>
                    <a:gd name="T22" fmla="*/ 128 w 935"/>
                    <a:gd name="T23" fmla="*/ 1094 h 1190"/>
                    <a:gd name="T24" fmla="*/ 0 w 935"/>
                    <a:gd name="T25" fmla="*/ 1049 h 1190"/>
                    <a:gd name="T26" fmla="*/ 0 w 935"/>
                    <a:gd name="T27" fmla="*/ 0 h 1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35" h="1190">
                      <a:moveTo>
                        <a:pt x="0" y="0"/>
                      </a:moveTo>
                      <a:lnTo>
                        <a:pt x="128" y="44"/>
                      </a:lnTo>
                      <a:lnTo>
                        <a:pt x="352" y="57"/>
                      </a:lnTo>
                      <a:lnTo>
                        <a:pt x="551" y="64"/>
                      </a:lnTo>
                      <a:lnTo>
                        <a:pt x="768" y="64"/>
                      </a:lnTo>
                      <a:lnTo>
                        <a:pt x="935" y="38"/>
                      </a:lnTo>
                      <a:lnTo>
                        <a:pt x="935" y="1190"/>
                      </a:lnTo>
                      <a:lnTo>
                        <a:pt x="858" y="1152"/>
                      </a:lnTo>
                      <a:lnTo>
                        <a:pt x="736" y="1132"/>
                      </a:lnTo>
                      <a:lnTo>
                        <a:pt x="564" y="1132"/>
                      </a:lnTo>
                      <a:lnTo>
                        <a:pt x="327" y="1094"/>
                      </a:lnTo>
                      <a:lnTo>
                        <a:pt x="128" y="1094"/>
                      </a:lnTo>
                      <a:lnTo>
                        <a:pt x="0" y="10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">
                      <a:srgbClr val="C0C0C0">
                        <a:gamma/>
                        <a:shade val="46275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60791" name="Freeform 23"/>
                <p:cNvSpPr>
                  <a:spLocks/>
                </p:cNvSpPr>
                <p:nvPr/>
              </p:nvSpPr>
              <p:spPr bwMode="auto">
                <a:xfrm>
                  <a:off x="1306" y="2157"/>
                  <a:ext cx="647" cy="1671"/>
                </a:xfrm>
                <a:custGeom>
                  <a:avLst/>
                  <a:gdLst>
                    <a:gd name="T0" fmla="*/ 0 w 659"/>
                    <a:gd name="T1" fmla="*/ 1677 h 1677"/>
                    <a:gd name="T2" fmla="*/ 0 w 659"/>
                    <a:gd name="T3" fmla="*/ 538 h 1677"/>
                    <a:gd name="T4" fmla="*/ 582 w 659"/>
                    <a:gd name="T5" fmla="*/ 0 h 1677"/>
                    <a:gd name="T6" fmla="*/ 614 w 659"/>
                    <a:gd name="T7" fmla="*/ 122 h 1677"/>
                    <a:gd name="T8" fmla="*/ 582 w 659"/>
                    <a:gd name="T9" fmla="*/ 180 h 1677"/>
                    <a:gd name="T10" fmla="*/ 589 w 659"/>
                    <a:gd name="T11" fmla="*/ 282 h 1677"/>
                    <a:gd name="T12" fmla="*/ 595 w 659"/>
                    <a:gd name="T13" fmla="*/ 333 h 1677"/>
                    <a:gd name="T14" fmla="*/ 633 w 659"/>
                    <a:gd name="T15" fmla="*/ 359 h 1677"/>
                    <a:gd name="T16" fmla="*/ 595 w 659"/>
                    <a:gd name="T17" fmla="*/ 423 h 1677"/>
                    <a:gd name="T18" fmla="*/ 595 w 659"/>
                    <a:gd name="T19" fmla="*/ 532 h 1677"/>
                    <a:gd name="T20" fmla="*/ 640 w 659"/>
                    <a:gd name="T21" fmla="*/ 628 h 1677"/>
                    <a:gd name="T22" fmla="*/ 589 w 659"/>
                    <a:gd name="T23" fmla="*/ 724 h 1677"/>
                    <a:gd name="T24" fmla="*/ 614 w 659"/>
                    <a:gd name="T25" fmla="*/ 845 h 1677"/>
                    <a:gd name="T26" fmla="*/ 659 w 659"/>
                    <a:gd name="T27" fmla="*/ 992 h 1677"/>
                    <a:gd name="T28" fmla="*/ 601 w 659"/>
                    <a:gd name="T29" fmla="*/ 1024 h 1677"/>
                    <a:gd name="T30" fmla="*/ 601 w 659"/>
                    <a:gd name="T31" fmla="*/ 1140 h 1677"/>
                    <a:gd name="T32" fmla="*/ 397 w 659"/>
                    <a:gd name="T33" fmla="*/ 1402 h 1677"/>
                    <a:gd name="T34" fmla="*/ 249 w 659"/>
                    <a:gd name="T35" fmla="*/ 1472 h 1677"/>
                    <a:gd name="T36" fmla="*/ 147 w 659"/>
                    <a:gd name="T37" fmla="*/ 1568 h 1677"/>
                    <a:gd name="T38" fmla="*/ 0 w 659"/>
                    <a:gd name="T39" fmla="*/ 1677 h 1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59" h="1677">
                      <a:moveTo>
                        <a:pt x="0" y="1677"/>
                      </a:moveTo>
                      <a:lnTo>
                        <a:pt x="0" y="538"/>
                      </a:lnTo>
                      <a:lnTo>
                        <a:pt x="582" y="0"/>
                      </a:lnTo>
                      <a:lnTo>
                        <a:pt x="614" y="122"/>
                      </a:lnTo>
                      <a:lnTo>
                        <a:pt x="582" y="180"/>
                      </a:lnTo>
                      <a:lnTo>
                        <a:pt x="589" y="282"/>
                      </a:lnTo>
                      <a:lnTo>
                        <a:pt x="595" y="333"/>
                      </a:lnTo>
                      <a:lnTo>
                        <a:pt x="633" y="359"/>
                      </a:lnTo>
                      <a:lnTo>
                        <a:pt x="595" y="423"/>
                      </a:lnTo>
                      <a:lnTo>
                        <a:pt x="595" y="532"/>
                      </a:lnTo>
                      <a:lnTo>
                        <a:pt x="640" y="628"/>
                      </a:lnTo>
                      <a:lnTo>
                        <a:pt x="589" y="724"/>
                      </a:lnTo>
                      <a:lnTo>
                        <a:pt x="614" y="845"/>
                      </a:lnTo>
                      <a:lnTo>
                        <a:pt x="659" y="992"/>
                      </a:lnTo>
                      <a:lnTo>
                        <a:pt x="601" y="1024"/>
                      </a:lnTo>
                      <a:lnTo>
                        <a:pt x="601" y="1140"/>
                      </a:lnTo>
                      <a:lnTo>
                        <a:pt x="397" y="1402"/>
                      </a:lnTo>
                      <a:lnTo>
                        <a:pt x="249" y="1472"/>
                      </a:lnTo>
                      <a:lnTo>
                        <a:pt x="147" y="1568"/>
                      </a:lnTo>
                      <a:lnTo>
                        <a:pt x="0" y="167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chemeClr val="tx1">
                      <a:alpha val="68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60789" name="Freeform 21"/>
                <p:cNvSpPr>
                  <a:spLocks/>
                </p:cNvSpPr>
                <p:nvPr/>
              </p:nvSpPr>
              <p:spPr bwMode="auto">
                <a:xfrm>
                  <a:off x="377" y="2157"/>
                  <a:ext cx="1524" cy="557"/>
                </a:xfrm>
                <a:custGeom>
                  <a:avLst/>
                  <a:gdLst>
                    <a:gd name="T0" fmla="*/ 0 w 1524"/>
                    <a:gd name="T1" fmla="*/ 493 h 557"/>
                    <a:gd name="T2" fmla="*/ 180 w 1524"/>
                    <a:gd name="T3" fmla="*/ 538 h 557"/>
                    <a:gd name="T4" fmla="*/ 448 w 1524"/>
                    <a:gd name="T5" fmla="*/ 557 h 557"/>
                    <a:gd name="T6" fmla="*/ 781 w 1524"/>
                    <a:gd name="T7" fmla="*/ 551 h 557"/>
                    <a:gd name="T8" fmla="*/ 941 w 1524"/>
                    <a:gd name="T9" fmla="*/ 532 h 557"/>
                    <a:gd name="T10" fmla="*/ 1524 w 1524"/>
                    <a:gd name="T11" fmla="*/ 0 h 557"/>
                    <a:gd name="T12" fmla="*/ 1031 w 1524"/>
                    <a:gd name="T13" fmla="*/ 32 h 557"/>
                    <a:gd name="T14" fmla="*/ 756 w 1524"/>
                    <a:gd name="T15" fmla="*/ 39 h 557"/>
                    <a:gd name="T16" fmla="*/ 576 w 1524"/>
                    <a:gd name="T17" fmla="*/ 26 h 557"/>
                    <a:gd name="T18" fmla="*/ 0 w 1524"/>
                    <a:gd name="T19" fmla="*/ 493 h 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24" h="557">
                      <a:moveTo>
                        <a:pt x="0" y="493"/>
                      </a:moveTo>
                      <a:lnTo>
                        <a:pt x="180" y="538"/>
                      </a:lnTo>
                      <a:lnTo>
                        <a:pt x="448" y="557"/>
                      </a:lnTo>
                      <a:lnTo>
                        <a:pt x="781" y="551"/>
                      </a:lnTo>
                      <a:lnTo>
                        <a:pt x="941" y="532"/>
                      </a:lnTo>
                      <a:lnTo>
                        <a:pt x="1524" y="0"/>
                      </a:lnTo>
                      <a:lnTo>
                        <a:pt x="1031" y="32"/>
                      </a:lnTo>
                      <a:lnTo>
                        <a:pt x="756" y="39"/>
                      </a:lnTo>
                      <a:lnTo>
                        <a:pt x="576" y="26"/>
                      </a:lnTo>
                      <a:lnTo>
                        <a:pt x="0" y="49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aphicFrame>
            <p:nvGraphicFramePr>
              <p:cNvPr id="160799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0320982"/>
                  </p:ext>
                </p:extLst>
              </p:nvPr>
            </p:nvGraphicFramePr>
            <p:xfrm>
              <a:off x="100875" y="4014788"/>
              <a:ext cx="509588" cy="538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1033" name="Equation" r:id="rId5" imgW="215640" imgH="215640" progId="Equation.3">
                      <p:embed/>
                    </p:oleObj>
                  </mc:Choice>
                  <mc:Fallback>
                    <p:oleObj name="Equation" r:id="rId5" imgW="215640" imgH="21564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75" y="4014788"/>
                            <a:ext cx="509588" cy="5381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0800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9529678"/>
                  </p:ext>
                </p:extLst>
              </p:nvPr>
            </p:nvGraphicFramePr>
            <p:xfrm>
              <a:off x="2163763" y="5200650"/>
              <a:ext cx="568325" cy="538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1034" name="Equation" r:id="rId7" imgW="241200" imgH="215640" progId="Equation.3">
                      <p:embed/>
                    </p:oleObj>
                  </mc:Choice>
                  <mc:Fallback>
                    <p:oleObj name="Equation" r:id="rId7" imgW="241200" imgH="21564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3763" y="5200650"/>
                            <a:ext cx="568325" cy="5381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0801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6117615"/>
                  </p:ext>
                </p:extLst>
              </p:nvPr>
            </p:nvGraphicFramePr>
            <p:xfrm>
              <a:off x="182563" y="5907088"/>
              <a:ext cx="757237" cy="3730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1035" name="Equation" r:id="rId9" imgW="380880" imgH="177480" progId="Equation.3">
                      <p:embed/>
                    </p:oleObj>
                  </mc:Choice>
                  <mc:Fallback>
                    <p:oleObj name="Equation" r:id="rId9" imgW="380880" imgH="17748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563" y="5907088"/>
                            <a:ext cx="757237" cy="3730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0802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85320917"/>
                  </p:ext>
                </p:extLst>
              </p:nvPr>
            </p:nvGraphicFramePr>
            <p:xfrm>
              <a:off x="2063750" y="5935663"/>
              <a:ext cx="868363" cy="412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1036" name="Equation" r:id="rId11" imgW="368280" imgH="164880" progId="Equation.3">
                      <p:embed/>
                    </p:oleObj>
                  </mc:Choice>
                  <mc:Fallback>
                    <p:oleObj name="Equation" r:id="rId11" imgW="368280" imgH="16488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3750" y="5935663"/>
                            <a:ext cx="868363" cy="4127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0804" name="Group 36"/>
              <p:cNvGrpSpPr>
                <a:grpSpLocks/>
              </p:cNvGrpSpPr>
              <p:nvPr/>
            </p:nvGrpSpPr>
            <p:grpSpPr bwMode="auto">
              <a:xfrm>
                <a:off x="3201988" y="3741738"/>
                <a:ext cx="2310630" cy="2079625"/>
                <a:chOff x="2151" y="2152"/>
                <a:chExt cx="1661" cy="1572"/>
              </a:xfrm>
            </p:grpSpPr>
            <p:graphicFrame>
              <p:nvGraphicFramePr>
                <p:cNvPr id="160796" name="Object 28"/>
                <p:cNvGraphicFramePr>
                  <a:graphicFrameLocks noChangeAspect="1"/>
                </p:cNvGraphicFramePr>
                <p:nvPr/>
              </p:nvGraphicFramePr>
              <p:xfrm>
                <a:off x="2308" y="2152"/>
                <a:ext cx="1242" cy="8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1037" name="Equation" r:id="rId13" imgW="622080" imgH="419040" progId="Equation.3">
                        <p:embed/>
                      </p:oleObj>
                    </mc:Choice>
                    <mc:Fallback>
                      <p:oleObj name="Equation" r:id="rId13" imgW="622080" imgH="419040" progId="Equation.3">
                        <p:embed/>
                        <p:pic>
                          <p:nvPicPr>
                            <p:cNvPr id="0" name="Object 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08" y="2152"/>
                              <a:ext cx="1242" cy="8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0797" name="Object 2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55256338"/>
                    </p:ext>
                  </p:extLst>
                </p:nvPr>
              </p:nvGraphicFramePr>
              <p:xfrm>
                <a:off x="2360" y="3116"/>
                <a:ext cx="1452" cy="3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1038" name="Equation" r:id="rId15" imgW="977760" imgH="215640" progId="Equation.3">
                        <p:embed/>
                      </p:oleObj>
                    </mc:Choice>
                    <mc:Fallback>
                      <p:oleObj name="Equation" r:id="rId15" imgW="977760" imgH="215640" progId="Equation.3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60" y="3116"/>
                              <a:ext cx="1452" cy="33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0798" name="Object 30"/>
                <p:cNvGraphicFramePr>
                  <a:graphicFrameLocks noChangeAspect="1"/>
                </p:cNvGraphicFramePr>
                <p:nvPr/>
              </p:nvGraphicFramePr>
              <p:xfrm>
                <a:off x="2330" y="3385"/>
                <a:ext cx="1470" cy="3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1039" name="Equation" r:id="rId17" imgW="990360" imgH="215640" progId="Equation.3">
                        <p:embed/>
                      </p:oleObj>
                    </mc:Choice>
                    <mc:Fallback>
                      <p:oleObj name="Equation" r:id="rId17" imgW="990360" imgH="215640" progId="Equation.3">
                        <p:embed/>
                        <p:pic>
                          <p:nvPicPr>
                            <p:cNvPr id="0" name="Object 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30" y="3385"/>
                              <a:ext cx="1470" cy="33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60803" name="AutoShape 35"/>
                <p:cNvSpPr>
                  <a:spLocks/>
                </p:cNvSpPr>
                <p:nvPr/>
              </p:nvSpPr>
              <p:spPr bwMode="auto">
                <a:xfrm>
                  <a:off x="2151" y="2292"/>
                  <a:ext cx="141" cy="1370"/>
                </a:xfrm>
                <a:prstGeom prst="leftBrace">
                  <a:avLst>
                    <a:gd name="adj1" fmla="val 80969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</p:grpSp>
          <p:graphicFrame>
            <p:nvGraphicFramePr>
              <p:cNvPr id="160806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9902617"/>
                  </p:ext>
                </p:extLst>
              </p:nvPr>
            </p:nvGraphicFramePr>
            <p:xfrm>
              <a:off x="5969000" y="4252913"/>
              <a:ext cx="3001963" cy="927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1040" name="Equation" r:id="rId19" imgW="1269720" imgH="393480" progId="Equation.3">
                      <p:embed/>
                    </p:oleObj>
                  </mc:Choice>
                  <mc:Fallback>
                    <p:oleObj name="Equation" r:id="rId19" imgW="1269720" imgH="39348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9000" y="4252913"/>
                            <a:ext cx="3001963" cy="927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0794" name="Oval 26"/>
            <p:cNvSpPr>
              <a:spLocks noChangeArrowheads="1"/>
            </p:cNvSpPr>
            <p:nvPr/>
          </p:nvSpPr>
          <p:spPr bwMode="auto">
            <a:xfrm>
              <a:off x="2038550" y="5516563"/>
              <a:ext cx="90488" cy="8096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60793" name="Oval 25"/>
            <p:cNvSpPr>
              <a:spLocks noChangeArrowheads="1"/>
            </p:cNvSpPr>
            <p:nvPr/>
          </p:nvSpPr>
          <p:spPr bwMode="auto">
            <a:xfrm>
              <a:off x="569913" y="4511675"/>
              <a:ext cx="90487" cy="809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cxnSp>
          <p:nvCxnSpPr>
            <p:cNvPr id="8" name="Straight Connector 7"/>
            <p:cNvCxnSpPr>
              <a:endCxn id="160794" idx="1"/>
            </p:cNvCxnSpPr>
            <p:nvPr/>
          </p:nvCxnSpPr>
          <p:spPr>
            <a:xfrm>
              <a:off x="660400" y="4552156"/>
              <a:ext cx="1391402" cy="97626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308-Lecture 10</a:t>
            </a:r>
            <a:endParaRPr lang="en-US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E3EA-BEAF-4AD8-87FA-74F95E73E473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161807" name="Group 15"/>
          <p:cNvGrpSpPr>
            <a:grpSpLocks/>
          </p:cNvGrpSpPr>
          <p:nvPr/>
        </p:nvGrpSpPr>
        <p:grpSpPr bwMode="auto">
          <a:xfrm>
            <a:off x="260350" y="1089025"/>
            <a:ext cx="3052763" cy="2924175"/>
            <a:chOff x="164" y="686"/>
            <a:chExt cx="1923" cy="1842"/>
          </a:xfrm>
        </p:grpSpPr>
        <p:grpSp>
          <p:nvGrpSpPr>
            <p:cNvPr id="161796" name="Group 4"/>
            <p:cNvGrpSpPr>
              <a:grpSpLocks/>
            </p:cNvGrpSpPr>
            <p:nvPr/>
          </p:nvGrpSpPr>
          <p:grpSpPr bwMode="auto">
            <a:xfrm>
              <a:off x="492" y="686"/>
              <a:ext cx="1595" cy="1683"/>
              <a:chOff x="377" y="2157"/>
              <a:chExt cx="1595" cy="1683"/>
            </a:xfrm>
          </p:grpSpPr>
          <p:sp>
            <p:nvSpPr>
              <p:cNvPr id="161797" name="Freeform 5"/>
              <p:cNvSpPr>
                <a:spLocks/>
              </p:cNvSpPr>
              <p:nvPr/>
            </p:nvSpPr>
            <p:spPr bwMode="auto">
              <a:xfrm>
                <a:off x="377" y="2157"/>
                <a:ext cx="1524" cy="557"/>
              </a:xfrm>
              <a:custGeom>
                <a:avLst/>
                <a:gdLst>
                  <a:gd name="T0" fmla="*/ 0 w 1524"/>
                  <a:gd name="T1" fmla="*/ 493 h 557"/>
                  <a:gd name="T2" fmla="*/ 180 w 1524"/>
                  <a:gd name="T3" fmla="*/ 538 h 557"/>
                  <a:gd name="T4" fmla="*/ 448 w 1524"/>
                  <a:gd name="T5" fmla="*/ 557 h 557"/>
                  <a:gd name="T6" fmla="*/ 781 w 1524"/>
                  <a:gd name="T7" fmla="*/ 551 h 557"/>
                  <a:gd name="T8" fmla="*/ 941 w 1524"/>
                  <a:gd name="T9" fmla="*/ 532 h 557"/>
                  <a:gd name="T10" fmla="*/ 1524 w 1524"/>
                  <a:gd name="T11" fmla="*/ 0 h 557"/>
                  <a:gd name="T12" fmla="*/ 1031 w 1524"/>
                  <a:gd name="T13" fmla="*/ 32 h 557"/>
                  <a:gd name="T14" fmla="*/ 756 w 1524"/>
                  <a:gd name="T15" fmla="*/ 39 h 557"/>
                  <a:gd name="T16" fmla="*/ 576 w 1524"/>
                  <a:gd name="T17" fmla="*/ 26 h 557"/>
                  <a:gd name="T18" fmla="*/ 0 w 1524"/>
                  <a:gd name="T19" fmla="*/ 493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4" h="557">
                    <a:moveTo>
                      <a:pt x="0" y="493"/>
                    </a:moveTo>
                    <a:lnTo>
                      <a:pt x="180" y="538"/>
                    </a:lnTo>
                    <a:lnTo>
                      <a:pt x="448" y="557"/>
                    </a:lnTo>
                    <a:lnTo>
                      <a:pt x="781" y="551"/>
                    </a:lnTo>
                    <a:lnTo>
                      <a:pt x="941" y="532"/>
                    </a:lnTo>
                    <a:lnTo>
                      <a:pt x="1524" y="0"/>
                    </a:lnTo>
                    <a:lnTo>
                      <a:pt x="1031" y="32"/>
                    </a:lnTo>
                    <a:lnTo>
                      <a:pt x="756" y="39"/>
                    </a:lnTo>
                    <a:lnTo>
                      <a:pt x="576" y="26"/>
                    </a:lnTo>
                    <a:lnTo>
                      <a:pt x="0" y="4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61798" name="Freeform 6"/>
              <p:cNvSpPr>
                <a:spLocks/>
              </p:cNvSpPr>
              <p:nvPr/>
            </p:nvSpPr>
            <p:spPr bwMode="auto">
              <a:xfrm>
                <a:off x="390" y="2650"/>
                <a:ext cx="935" cy="1190"/>
              </a:xfrm>
              <a:custGeom>
                <a:avLst/>
                <a:gdLst>
                  <a:gd name="T0" fmla="*/ 0 w 935"/>
                  <a:gd name="T1" fmla="*/ 0 h 1190"/>
                  <a:gd name="T2" fmla="*/ 128 w 935"/>
                  <a:gd name="T3" fmla="*/ 44 h 1190"/>
                  <a:gd name="T4" fmla="*/ 352 w 935"/>
                  <a:gd name="T5" fmla="*/ 57 h 1190"/>
                  <a:gd name="T6" fmla="*/ 551 w 935"/>
                  <a:gd name="T7" fmla="*/ 64 h 1190"/>
                  <a:gd name="T8" fmla="*/ 768 w 935"/>
                  <a:gd name="T9" fmla="*/ 64 h 1190"/>
                  <a:gd name="T10" fmla="*/ 935 w 935"/>
                  <a:gd name="T11" fmla="*/ 38 h 1190"/>
                  <a:gd name="T12" fmla="*/ 935 w 935"/>
                  <a:gd name="T13" fmla="*/ 1190 h 1190"/>
                  <a:gd name="T14" fmla="*/ 858 w 935"/>
                  <a:gd name="T15" fmla="*/ 1152 h 1190"/>
                  <a:gd name="T16" fmla="*/ 736 w 935"/>
                  <a:gd name="T17" fmla="*/ 1132 h 1190"/>
                  <a:gd name="T18" fmla="*/ 564 w 935"/>
                  <a:gd name="T19" fmla="*/ 1132 h 1190"/>
                  <a:gd name="T20" fmla="*/ 327 w 935"/>
                  <a:gd name="T21" fmla="*/ 1094 h 1190"/>
                  <a:gd name="T22" fmla="*/ 128 w 935"/>
                  <a:gd name="T23" fmla="*/ 1094 h 1190"/>
                  <a:gd name="T24" fmla="*/ 0 w 935"/>
                  <a:gd name="T25" fmla="*/ 1049 h 1190"/>
                  <a:gd name="T26" fmla="*/ 0 w 935"/>
                  <a:gd name="T27" fmla="*/ 0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35" h="1190">
                    <a:moveTo>
                      <a:pt x="0" y="0"/>
                    </a:moveTo>
                    <a:lnTo>
                      <a:pt x="128" y="44"/>
                    </a:lnTo>
                    <a:lnTo>
                      <a:pt x="352" y="57"/>
                    </a:lnTo>
                    <a:lnTo>
                      <a:pt x="551" y="64"/>
                    </a:lnTo>
                    <a:lnTo>
                      <a:pt x="768" y="64"/>
                    </a:lnTo>
                    <a:lnTo>
                      <a:pt x="935" y="38"/>
                    </a:lnTo>
                    <a:lnTo>
                      <a:pt x="935" y="1190"/>
                    </a:lnTo>
                    <a:lnTo>
                      <a:pt x="858" y="1152"/>
                    </a:lnTo>
                    <a:lnTo>
                      <a:pt x="736" y="1132"/>
                    </a:lnTo>
                    <a:lnTo>
                      <a:pt x="564" y="1132"/>
                    </a:lnTo>
                    <a:lnTo>
                      <a:pt x="327" y="1094"/>
                    </a:lnTo>
                    <a:lnTo>
                      <a:pt x="128" y="1094"/>
                    </a:lnTo>
                    <a:lnTo>
                      <a:pt x="0" y="1049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61799" name="Freeform 7"/>
              <p:cNvSpPr>
                <a:spLocks/>
              </p:cNvSpPr>
              <p:nvPr/>
            </p:nvSpPr>
            <p:spPr bwMode="auto">
              <a:xfrm>
                <a:off x="1325" y="2157"/>
                <a:ext cx="647" cy="1671"/>
              </a:xfrm>
              <a:custGeom>
                <a:avLst/>
                <a:gdLst>
                  <a:gd name="T0" fmla="*/ 0 w 659"/>
                  <a:gd name="T1" fmla="*/ 1677 h 1677"/>
                  <a:gd name="T2" fmla="*/ 0 w 659"/>
                  <a:gd name="T3" fmla="*/ 538 h 1677"/>
                  <a:gd name="T4" fmla="*/ 582 w 659"/>
                  <a:gd name="T5" fmla="*/ 0 h 1677"/>
                  <a:gd name="T6" fmla="*/ 614 w 659"/>
                  <a:gd name="T7" fmla="*/ 122 h 1677"/>
                  <a:gd name="T8" fmla="*/ 582 w 659"/>
                  <a:gd name="T9" fmla="*/ 180 h 1677"/>
                  <a:gd name="T10" fmla="*/ 589 w 659"/>
                  <a:gd name="T11" fmla="*/ 282 h 1677"/>
                  <a:gd name="T12" fmla="*/ 595 w 659"/>
                  <a:gd name="T13" fmla="*/ 333 h 1677"/>
                  <a:gd name="T14" fmla="*/ 633 w 659"/>
                  <a:gd name="T15" fmla="*/ 359 h 1677"/>
                  <a:gd name="T16" fmla="*/ 595 w 659"/>
                  <a:gd name="T17" fmla="*/ 423 h 1677"/>
                  <a:gd name="T18" fmla="*/ 595 w 659"/>
                  <a:gd name="T19" fmla="*/ 532 h 1677"/>
                  <a:gd name="T20" fmla="*/ 640 w 659"/>
                  <a:gd name="T21" fmla="*/ 628 h 1677"/>
                  <a:gd name="T22" fmla="*/ 589 w 659"/>
                  <a:gd name="T23" fmla="*/ 724 h 1677"/>
                  <a:gd name="T24" fmla="*/ 614 w 659"/>
                  <a:gd name="T25" fmla="*/ 845 h 1677"/>
                  <a:gd name="T26" fmla="*/ 659 w 659"/>
                  <a:gd name="T27" fmla="*/ 992 h 1677"/>
                  <a:gd name="T28" fmla="*/ 601 w 659"/>
                  <a:gd name="T29" fmla="*/ 1024 h 1677"/>
                  <a:gd name="T30" fmla="*/ 601 w 659"/>
                  <a:gd name="T31" fmla="*/ 1140 h 1677"/>
                  <a:gd name="T32" fmla="*/ 397 w 659"/>
                  <a:gd name="T33" fmla="*/ 1402 h 1677"/>
                  <a:gd name="T34" fmla="*/ 249 w 659"/>
                  <a:gd name="T35" fmla="*/ 1472 h 1677"/>
                  <a:gd name="T36" fmla="*/ 147 w 659"/>
                  <a:gd name="T37" fmla="*/ 1568 h 1677"/>
                  <a:gd name="T38" fmla="*/ 0 w 659"/>
                  <a:gd name="T39" fmla="*/ 1677 h 1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9" h="1677">
                    <a:moveTo>
                      <a:pt x="0" y="1677"/>
                    </a:moveTo>
                    <a:lnTo>
                      <a:pt x="0" y="538"/>
                    </a:lnTo>
                    <a:lnTo>
                      <a:pt x="582" y="0"/>
                    </a:lnTo>
                    <a:lnTo>
                      <a:pt x="614" y="122"/>
                    </a:lnTo>
                    <a:lnTo>
                      <a:pt x="582" y="180"/>
                    </a:lnTo>
                    <a:lnTo>
                      <a:pt x="589" y="282"/>
                    </a:lnTo>
                    <a:lnTo>
                      <a:pt x="595" y="333"/>
                    </a:lnTo>
                    <a:lnTo>
                      <a:pt x="633" y="359"/>
                    </a:lnTo>
                    <a:lnTo>
                      <a:pt x="595" y="423"/>
                    </a:lnTo>
                    <a:lnTo>
                      <a:pt x="595" y="532"/>
                    </a:lnTo>
                    <a:lnTo>
                      <a:pt x="640" y="628"/>
                    </a:lnTo>
                    <a:lnTo>
                      <a:pt x="589" y="724"/>
                    </a:lnTo>
                    <a:lnTo>
                      <a:pt x="614" y="845"/>
                    </a:lnTo>
                    <a:lnTo>
                      <a:pt x="659" y="992"/>
                    </a:lnTo>
                    <a:lnTo>
                      <a:pt x="601" y="1024"/>
                    </a:lnTo>
                    <a:lnTo>
                      <a:pt x="601" y="1140"/>
                    </a:lnTo>
                    <a:lnTo>
                      <a:pt x="397" y="1402"/>
                    </a:lnTo>
                    <a:lnTo>
                      <a:pt x="249" y="1472"/>
                    </a:lnTo>
                    <a:lnTo>
                      <a:pt x="147" y="1568"/>
                    </a:lnTo>
                    <a:lnTo>
                      <a:pt x="0" y="167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61800" name="Oval 8"/>
            <p:cNvSpPr>
              <a:spLocks noChangeArrowheads="1"/>
            </p:cNvSpPr>
            <p:nvPr/>
          </p:nvSpPr>
          <p:spPr bwMode="auto">
            <a:xfrm>
              <a:off x="474" y="1371"/>
              <a:ext cx="57" cy="5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61801" name="Oval 9"/>
            <p:cNvSpPr>
              <a:spLocks noChangeArrowheads="1"/>
            </p:cNvSpPr>
            <p:nvPr/>
          </p:nvSpPr>
          <p:spPr bwMode="auto">
            <a:xfrm>
              <a:off x="1421" y="2004"/>
              <a:ext cx="57" cy="5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61802" name="Line 10"/>
            <p:cNvSpPr>
              <a:spLocks noChangeShapeType="1"/>
            </p:cNvSpPr>
            <p:nvPr/>
          </p:nvSpPr>
          <p:spPr bwMode="auto">
            <a:xfrm>
              <a:off x="505" y="1396"/>
              <a:ext cx="928" cy="6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61803" name="Object 11"/>
            <p:cNvGraphicFramePr>
              <a:graphicFrameLocks noChangeAspect="1"/>
            </p:cNvGraphicFramePr>
            <p:nvPr/>
          </p:nvGraphicFramePr>
          <p:xfrm>
            <a:off x="164" y="1058"/>
            <a:ext cx="32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23" name="Equation" r:id="rId3" imgW="215640" imgH="215640" progId="Equation.3">
                    <p:embed/>
                  </p:oleObj>
                </mc:Choice>
                <mc:Fallback>
                  <p:oleObj name="Equation" r:id="rId3" imgW="215640" imgH="215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" y="1058"/>
                          <a:ext cx="321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804" name="Object 12"/>
            <p:cNvGraphicFramePr>
              <a:graphicFrameLocks noChangeAspect="1"/>
            </p:cNvGraphicFramePr>
            <p:nvPr/>
          </p:nvGraphicFramePr>
          <p:xfrm>
            <a:off x="1478" y="1805"/>
            <a:ext cx="35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24" name="Equation" r:id="rId5" imgW="241200" imgH="215640" progId="Equation.3">
                    <p:embed/>
                  </p:oleObj>
                </mc:Choice>
                <mc:Fallback>
                  <p:oleObj name="Equation" r:id="rId5" imgW="24120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8" y="1805"/>
                          <a:ext cx="358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805" name="Object 13"/>
            <p:cNvGraphicFramePr>
              <a:graphicFrameLocks noChangeAspect="1"/>
            </p:cNvGraphicFramePr>
            <p:nvPr/>
          </p:nvGraphicFramePr>
          <p:xfrm>
            <a:off x="230" y="2250"/>
            <a:ext cx="47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25" name="Equation" r:id="rId7" imgW="380880" imgH="177480" progId="Equation.3">
                    <p:embed/>
                  </p:oleObj>
                </mc:Choice>
                <mc:Fallback>
                  <p:oleObj name="Equation" r:id="rId7" imgW="380880" imgH="177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" y="2250"/>
                          <a:ext cx="47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806" name="Object 14"/>
            <p:cNvGraphicFramePr>
              <a:graphicFrameLocks noChangeAspect="1"/>
            </p:cNvGraphicFramePr>
            <p:nvPr/>
          </p:nvGraphicFramePr>
          <p:xfrm>
            <a:off x="1415" y="2268"/>
            <a:ext cx="547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26" name="Equation" r:id="rId9" imgW="368280" imgH="164880" progId="Equation.3">
                    <p:embed/>
                  </p:oleObj>
                </mc:Choice>
                <mc:Fallback>
                  <p:oleObj name="Equation" r:id="rId9" imgW="368280" imgH="1648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5" y="2268"/>
                          <a:ext cx="547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1808" name="Line 16"/>
          <p:cNvSpPr>
            <a:spLocks noChangeShapeType="1"/>
          </p:cNvSpPr>
          <p:nvPr/>
        </p:nvSpPr>
        <p:spPr bwMode="auto">
          <a:xfrm>
            <a:off x="731838" y="4511675"/>
            <a:ext cx="2092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1809" name="Text Box 17"/>
          <p:cNvSpPr txBox="1">
            <a:spLocks noChangeArrowheads="1"/>
          </p:cNvSpPr>
          <p:nvPr/>
        </p:nvSpPr>
        <p:spPr bwMode="auto">
          <a:xfrm>
            <a:off x="2905125" y="4129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i="1"/>
              <a:t>x</a:t>
            </a:r>
          </a:p>
        </p:txBody>
      </p:sp>
      <p:sp>
        <p:nvSpPr>
          <p:cNvPr id="161810" name="Text Box 18"/>
          <p:cNvSpPr txBox="1">
            <a:spLocks noChangeArrowheads="1"/>
          </p:cNvSpPr>
          <p:nvPr/>
        </p:nvSpPr>
        <p:spPr bwMode="auto">
          <a:xfrm>
            <a:off x="923925" y="320675"/>
            <a:ext cx="7419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Steady-State Mass Diffusion in a Slab</a:t>
            </a:r>
          </a:p>
        </p:txBody>
      </p:sp>
      <p:graphicFrame>
        <p:nvGraphicFramePr>
          <p:cNvPr id="161811" name="Object 19"/>
          <p:cNvGraphicFramePr>
            <a:graphicFrameLocks noChangeAspect="1"/>
          </p:cNvGraphicFramePr>
          <p:nvPr/>
        </p:nvGraphicFramePr>
        <p:xfrm>
          <a:off x="3978275" y="1214438"/>
          <a:ext cx="4384675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27" name="Equation" r:id="rId11" imgW="1269720" imgH="393480" progId="Equation.3">
                  <p:embed/>
                </p:oleObj>
              </mc:Choice>
              <mc:Fallback>
                <p:oleObj name="Equation" r:id="rId11" imgW="126972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1214438"/>
                        <a:ext cx="4384675" cy="135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50715"/>
              </p:ext>
            </p:extLst>
          </p:nvPr>
        </p:nvGraphicFramePr>
        <p:xfrm>
          <a:off x="3540838" y="2669819"/>
          <a:ext cx="54705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28" name="Equation" r:id="rId13" imgW="1993680" imgH="393480" progId="Equation.DSMT4">
                  <p:embed/>
                </p:oleObj>
              </mc:Choice>
              <mc:Fallback>
                <p:oleObj name="Equation" r:id="rId13" imgW="1993680" imgH="393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838" y="2669819"/>
                        <a:ext cx="547052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150819"/>
              </p:ext>
            </p:extLst>
          </p:nvPr>
        </p:nvGraphicFramePr>
        <p:xfrm>
          <a:off x="3438525" y="3806825"/>
          <a:ext cx="505301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29" name="Equation" r:id="rId15" imgW="1841400" imgH="393480" progId="Equation.DSMT4">
                  <p:embed/>
                </p:oleObj>
              </mc:Choice>
              <mc:Fallback>
                <p:oleObj name="Equation" r:id="rId15" imgW="1841400" imgH="3934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3806825"/>
                        <a:ext cx="5053013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20" name="Object 28"/>
          <p:cNvGraphicFramePr>
            <a:graphicFrameLocks noChangeAspect="1"/>
          </p:cNvGraphicFramePr>
          <p:nvPr/>
        </p:nvGraphicFramePr>
        <p:xfrm>
          <a:off x="2617788" y="4937125"/>
          <a:ext cx="4651375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30" name="Equation" r:id="rId17" imgW="1498320" imgH="393480" progId="Equation.3">
                  <p:embed/>
                </p:oleObj>
              </mc:Choice>
              <mc:Fallback>
                <p:oleObj name="Equation" r:id="rId17" imgW="149832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4937125"/>
                        <a:ext cx="4651375" cy="12176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1" name="Line 29"/>
          <p:cNvSpPr>
            <a:spLocks noChangeShapeType="1"/>
          </p:cNvSpPr>
          <p:nvPr/>
        </p:nvSpPr>
        <p:spPr bwMode="auto">
          <a:xfrm>
            <a:off x="2173288" y="5426075"/>
            <a:ext cx="396875" cy="4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1822" name="Text Box 30"/>
          <p:cNvSpPr txBox="1">
            <a:spLocks noChangeArrowheads="1"/>
          </p:cNvSpPr>
          <p:nvPr/>
        </p:nvSpPr>
        <p:spPr bwMode="auto">
          <a:xfrm>
            <a:off x="212725" y="4741863"/>
            <a:ext cx="18875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Total flow </a:t>
            </a:r>
            <a:r>
              <a:rPr lang="en-US" i="1"/>
              <a:t>N</a:t>
            </a:r>
            <a:r>
              <a:rPr lang="en-US" i="1" baseline="-25000"/>
              <a:t>A,x</a:t>
            </a:r>
            <a:endParaRPr lang="en-US" i="1"/>
          </a:p>
          <a:p>
            <a:r>
              <a:rPr lang="en-US"/>
              <a:t>is independent</a:t>
            </a:r>
          </a:p>
          <a:p>
            <a:r>
              <a:rPr lang="en-US"/>
              <a:t>of the position </a:t>
            </a:r>
            <a:r>
              <a:rPr lang="en-US" i="1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308-Lecture 10</a:t>
            </a:r>
            <a:endParaRPr lang="en-US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E41A-0FBC-406D-99B4-11C8A7F9E652}" type="slidenum">
              <a:rPr lang="en-US"/>
              <a:pPr/>
              <a:t>4</a:t>
            </a:fld>
            <a:endParaRPr 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842963" y="955675"/>
            <a:ext cx="2073275" cy="375920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50000">
                <a:srgbClr val="DDDDDD"/>
              </a:gs>
              <a:gs pos="100000">
                <a:srgbClr val="77777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506413" y="4687888"/>
            <a:ext cx="768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i="1"/>
              <a:t>x=0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2557463" y="4708525"/>
            <a:ext cx="76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i="1"/>
              <a:t>x=L</a:t>
            </a:r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>
            <a:off x="833438" y="1604963"/>
            <a:ext cx="2082800" cy="149383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62824" name="Object 8"/>
          <p:cNvGraphicFramePr>
            <a:graphicFrameLocks noChangeAspect="1"/>
          </p:cNvGraphicFramePr>
          <p:nvPr/>
        </p:nvGraphicFramePr>
        <p:xfrm>
          <a:off x="3665538" y="1400175"/>
          <a:ext cx="4651375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10" name="Equation" r:id="rId3" imgW="1498320" imgH="393480" progId="Equation.3">
                  <p:embed/>
                </p:oleObj>
              </mc:Choice>
              <mc:Fallback>
                <p:oleObj name="Equation" r:id="rId3" imgW="14983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1400175"/>
                        <a:ext cx="4651375" cy="12176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5" name="Object 9"/>
          <p:cNvGraphicFramePr>
            <a:graphicFrameLocks noChangeAspect="1"/>
          </p:cNvGraphicFramePr>
          <p:nvPr/>
        </p:nvGraphicFramePr>
        <p:xfrm>
          <a:off x="280988" y="1236663"/>
          <a:ext cx="5286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11" name="Equation" r:id="rId5" imgW="215640" imgH="215640" progId="Equation.3">
                  <p:embed/>
                </p:oleObj>
              </mc:Choice>
              <mc:Fallback>
                <p:oleObj name="Equation" r:id="rId5" imgW="21564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1236663"/>
                        <a:ext cx="5286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6" name="Object 10"/>
          <p:cNvGraphicFramePr>
            <a:graphicFrameLocks noChangeAspect="1"/>
          </p:cNvGraphicFramePr>
          <p:nvPr/>
        </p:nvGraphicFramePr>
        <p:xfrm>
          <a:off x="2941638" y="2871788"/>
          <a:ext cx="5921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12" name="Equation" r:id="rId7" imgW="241200" imgH="215640" progId="Equation.3">
                  <p:embed/>
                </p:oleObj>
              </mc:Choice>
              <mc:Fallback>
                <p:oleObj name="Equation" r:id="rId7" imgW="24120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2871788"/>
                        <a:ext cx="5921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7" name="Line 11"/>
          <p:cNvSpPr>
            <a:spLocks noChangeShapeType="1"/>
          </p:cNvSpPr>
          <p:nvPr/>
        </p:nvSpPr>
        <p:spPr bwMode="auto">
          <a:xfrm>
            <a:off x="842963" y="3586163"/>
            <a:ext cx="2073275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62828" name="Object 12"/>
          <p:cNvGraphicFramePr>
            <a:graphicFrameLocks noChangeAspect="1"/>
          </p:cNvGraphicFramePr>
          <p:nvPr/>
        </p:nvGraphicFramePr>
        <p:xfrm>
          <a:off x="1362075" y="2965450"/>
          <a:ext cx="8096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13" name="Equation" r:id="rId9" imgW="304560" imgH="228600" progId="Equation.3">
                  <p:embed/>
                </p:oleObj>
              </mc:Choice>
              <mc:Fallback>
                <p:oleObj name="Equation" r:id="rId9" imgW="30456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965450"/>
                        <a:ext cx="80962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9" name="Text Box 13"/>
          <p:cNvSpPr txBox="1">
            <a:spLocks noChangeArrowheads="1"/>
          </p:cNvSpPr>
          <p:nvPr/>
        </p:nvSpPr>
        <p:spPr bwMode="auto">
          <a:xfrm>
            <a:off x="841375" y="258763"/>
            <a:ext cx="7419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Steady-State Mass Diffusion in a Slab</a:t>
            </a:r>
          </a:p>
        </p:txBody>
      </p:sp>
      <p:graphicFrame>
        <p:nvGraphicFramePr>
          <p:cNvPr id="162830" name="Object 14"/>
          <p:cNvGraphicFramePr>
            <a:graphicFrameLocks noChangeAspect="1"/>
          </p:cNvGraphicFramePr>
          <p:nvPr/>
        </p:nvGraphicFramePr>
        <p:xfrm>
          <a:off x="3549650" y="3178175"/>
          <a:ext cx="502285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14" name="Equation" r:id="rId11" imgW="2273040" imgH="647640" progId="Equation.3">
                  <p:embed/>
                </p:oleObj>
              </mc:Choice>
              <mc:Fallback>
                <p:oleObj name="Equation" r:id="rId11" imgW="2273040" imgH="647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3178175"/>
                        <a:ext cx="5022850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1" name="Text Box 15"/>
          <p:cNvSpPr txBox="1">
            <a:spLocks noChangeArrowheads="1"/>
          </p:cNvSpPr>
          <p:nvPr/>
        </p:nvSpPr>
        <p:spPr bwMode="auto">
          <a:xfrm>
            <a:off x="3687763" y="2898775"/>
            <a:ext cx="1074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Units</a:t>
            </a:r>
          </a:p>
        </p:txBody>
      </p:sp>
      <p:graphicFrame>
        <p:nvGraphicFramePr>
          <p:cNvPr id="1628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318082"/>
              </p:ext>
            </p:extLst>
          </p:nvPr>
        </p:nvGraphicFramePr>
        <p:xfrm>
          <a:off x="2014538" y="5241925"/>
          <a:ext cx="53006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15" name="Equation" r:id="rId13" imgW="2400120" imgH="241200" progId="Equation.DSMT4">
                  <p:embed/>
                </p:oleObj>
              </mc:Choice>
              <mc:Fallback>
                <p:oleObj name="Equation" r:id="rId13" imgW="2400120" imgH="24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5241925"/>
                        <a:ext cx="530066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3" name="Text Box 17"/>
          <p:cNvSpPr txBox="1">
            <a:spLocks noChangeArrowheads="1"/>
          </p:cNvSpPr>
          <p:nvPr/>
        </p:nvSpPr>
        <p:spPr bwMode="auto">
          <a:xfrm>
            <a:off x="3968127" y="4686039"/>
            <a:ext cx="2559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 dirty="0"/>
              <a:t>Nomenclature</a:t>
            </a:r>
          </a:p>
        </p:txBody>
      </p:sp>
      <p:graphicFrame>
        <p:nvGraphicFramePr>
          <p:cNvPr id="1628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283772"/>
              </p:ext>
            </p:extLst>
          </p:nvPr>
        </p:nvGraphicFramePr>
        <p:xfrm>
          <a:off x="2017713" y="5689600"/>
          <a:ext cx="65341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16" name="Equation" r:id="rId15" imgW="2958840" imgH="253800" progId="Equation.DSMT4">
                  <p:embed/>
                </p:oleObj>
              </mc:Choice>
              <mc:Fallback>
                <p:oleObj name="Equation" r:id="rId15" imgW="2958840" imgH="253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5689600"/>
                        <a:ext cx="65341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308-Lecture 10</a:t>
            </a:r>
            <a:endParaRPr lang="en-US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9CB6-25D4-47C1-B324-E58B70D4E3FC}" type="slidenum">
              <a:rPr lang="en-US"/>
              <a:pPr/>
              <a:t>5</a:t>
            </a:fld>
            <a:endParaRPr lang="en-US"/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2754313" y="227013"/>
            <a:ext cx="3382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u="sng"/>
              <a:t>BIOFILM EXAMPLE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874713" y="2489200"/>
            <a:ext cx="3078162" cy="650875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3846" name="Line 6"/>
          <p:cNvSpPr>
            <a:spLocks noChangeShapeType="1"/>
          </p:cNvSpPr>
          <p:nvPr/>
        </p:nvSpPr>
        <p:spPr bwMode="auto">
          <a:xfrm>
            <a:off x="863600" y="2468563"/>
            <a:ext cx="308927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3847" name="Freeform 7"/>
          <p:cNvSpPr>
            <a:spLocks/>
          </p:cNvSpPr>
          <p:nvPr/>
        </p:nvSpPr>
        <p:spPr bwMode="auto">
          <a:xfrm>
            <a:off x="884238" y="1776413"/>
            <a:ext cx="3059112" cy="690562"/>
          </a:xfrm>
          <a:custGeom>
            <a:avLst/>
            <a:gdLst>
              <a:gd name="T0" fmla="*/ 0 w 1927"/>
              <a:gd name="T1" fmla="*/ 435 h 435"/>
              <a:gd name="T2" fmla="*/ 0 w 1927"/>
              <a:gd name="T3" fmla="*/ 0 h 435"/>
              <a:gd name="T4" fmla="*/ 237 w 1927"/>
              <a:gd name="T5" fmla="*/ 32 h 435"/>
              <a:gd name="T6" fmla="*/ 448 w 1927"/>
              <a:gd name="T7" fmla="*/ 39 h 435"/>
              <a:gd name="T8" fmla="*/ 717 w 1927"/>
              <a:gd name="T9" fmla="*/ 7 h 435"/>
              <a:gd name="T10" fmla="*/ 903 w 1927"/>
              <a:gd name="T11" fmla="*/ 0 h 435"/>
              <a:gd name="T12" fmla="*/ 1095 w 1927"/>
              <a:gd name="T13" fmla="*/ 45 h 435"/>
              <a:gd name="T14" fmla="*/ 1453 w 1927"/>
              <a:gd name="T15" fmla="*/ 7 h 435"/>
              <a:gd name="T16" fmla="*/ 1709 w 1927"/>
              <a:gd name="T17" fmla="*/ 7 h 435"/>
              <a:gd name="T18" fmla="*/ 1863 w 1927"/>
              <a:gd name="T19" fmla="*/ 32 h 435"/>
              <a:gd name="T20" fmla="*/ 1927 w 1927"/>
              <a:gd name="T21" fmla="*/ 19 h 435"/>
              <a:gd name="T22" fmla="*/ 1927 w 1927"/>
              <a:gd name="T23" fmla="*/ 435 h 435"/>
              <a:gd name="T24" fmla="*/ 0 w 1927"/>
              <a:gd name="T25" fmla="*/ 435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27" h="435">
                <a:moveTo>
                  <a:pt x="0" y="435"/>
                </a:moveTo>
                <a:lnTo>
                  <a:pt x="0" y="0"/>
                </a:lnTo>
                <a:lnTo>
                  <a:pt x="237" y="32"/>
                </a:lnTo>
                <a:lnTo>
                  <a:pt x="448" y="39"/>
                </a:lnTo>
                <a:lnTo>
                  <a:pt x="717" y="7"/>
                </a:lnTo>
                <a:lnTo>
                  <a:pt x="903" y="0"/>
                </a:lnTo>
                <a:lnTo>
                  <a:pt x="1095" y="45"/>
                </a:lnTo>
                <a:lnTo>
                  <a:pt x="1453" y="7"/>
                </a:lnTo>
                <a:lnTo>
                  <a:pt x="1709" y="7"/>
                </a:lnTo>
                <a:lnTo>
                  <a:pt x="1863" y="32"/>
                </a:lnTo>
                <a:lnTo>
                  <a:pt x="1927" y="19"/>
                </a:lnTo>
                <a:lnTo>
                  <a:pt x="1927" y="435"/>
                </a:lnTo>
                <a:lnTo>
                  <a:pt x="0" y="435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3848" name="Freeform 8"/>
          <p:cNvSpPr>
            <a:spLocks/>
          </p:cNvSpPr>
          <p:nvPr/>
        </p:nvSpPr>
        <p:spPr bwMode="auto">
          <a:xfrm>
            <a:off x="1006475" y="1906588"/>
            <a:ext cx="812800" cy="125412"/>
          </a:xfrm>
          <a:custGeom>
            <a:avLst/>
            <a:gdLst>
              <a:gd name="T0" fmla="*/ 0 w 512"/>
              <a:gd name="T1" fmla="*/ 21 h 79"/>
              <a:gd name="T2" fmla="*/ 83 w 512"/>
              <a:gd name="T3" fmla="*/ 9 h 79"/>
              <a:gd name="T4" fmla="*/ 211 w 512"/>
              <a:gd name="T5" fmla="*/ 73 h 79"/>
              <a:gd name="T6" fmla="*/ 384 w 512"/>
              <a:gd name="T7" fmla="*/ 47 h 79"/>
              <a:gd name="T8" fmla="*/ 512 w 512"/>
              <a:gd name="T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79">
                <a:moveTo>
                  <a:pt x="0" y="21"/>
                </a:moveTo>
                <a:cubicBezTo>
                  <a:pt x="24" y="10"/>
                  <a:pt x="48" y="0"/>
                  <a:pt x="83" y="9"/>
                </a:cubicBezTo>
                <a:cubicBezTo>
                  <a:pt x="118" y="18"/>
                  <a:pt x="161" y="67"/>
                  <a:pt x="211" y="73"/>
                </a:cubicBezTo>
                <a:cubicBezTo>
                  <a:pt x="261" y="79"/>
                  <a:pt x="334" y="52"/>
                  <a:pt x="384" y="47"/>
                </a:cubicBezTo>
                <a:cubicBezTo>
                  <a:pt x="434" y="42"/>
                  <a:pt x="473" y="41"/>
                  <a:pt x="512" y="41"/>
                </a:cubicBezTo>
              </a:path>
            </a:pathLst>
          </a:cu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3849" name="Freeform 9"/>
          <p:cNvSpPr>
            <a:spLocks/>
          </p:cNvSpPr>
          <p:nvPr/>
        </p:nvSpPr>
        <p:spPr bwMode="auto">
          <a:xfrm>
            <a:off x="2632075" y="1844675"/>
            <a:ext cx="812800" cy="125413"/>
          </a:xfrm>
          <a:custGeom>
            <a:avLst/>
            <a:gdLst>
              <a:gd name="T0" fmla="*/ 0 w 512"/>
              <a:gd name="T1" fmla="*/ 21 h 79"/>
              <a:gd name="T2" fmla="*/ 83 w 512"/>
              <a:gd name="T3" fmla="*/ 9 h 79"/>
              <a:gd name="T4" fmla="*/ 211 w 512"/>
              <a:gd name="T5" fmla="*/ 73 h 79"/>
              <a:gd name="T6" fmla="*/ 384 w 512"/>
              <a:gd name="T7" fmla="*/ 47 h 79"/>
              <a:gd name="T8" fmla="*/ 512 w 512"/>
              <a:gd name="T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79">
                <a:moveTo>
                  <a:pt x="0" y="21"/>
                </a:moveTo>
                <a:cubicBezTo>
                  <a:pt x="24" y="10"/>
                  <a:pt x="48" y="0"/>
                  <a:pt x="83" y="9"/>
                </a:cubicBezTo>
                <a:cubicBezTo>
                  <a:pt x="118" y="18"/>
                  <a:pt x="161" y="67"/>
                  <a:pt x="211" y="73"/>
                </a:cubicBezTo>
                <a:cubicBezTo>
                  <a:pt x="261" y="79"/>
                  <a:pt x="334" y="52"/>
                  <a:pt x="384" y="47"/>
                </a:cubicBezTo>
                <a:cubicBezTo>
                  <a:pt x="434" y="42"/>
                  <a:pt x="473" y="41"/>
                  <a:pt x="512" y="41"/>
                </a:cubicBezTo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3850" name="Freeform 10"/>
          <p:cNvSpPr>
            <a:spLocks/>
          </p:cNvSpPr>
          <p:nvPr/>
        </p:nvSpPr>
        <p:spPr bwMode="auto">
          <a:xfrm>
            <a:off x="2752725" y="1978025"/>
            <a:ext cx="812800" cy="125413"/>
          </a:xfrm>
          <a:custGeom>
            <a:avLst/>
            <a:gdLst>
              <a:gd name="T0" fmla="*/ 0 w 512"/>
              <a:gd name="T1" fmla="*/ 21 h 79"/>
              <a:gd name="T2" fmla="*/ 83 w 512"/>
              <a:gd name="T3" fmla="*/ 9 h 79"/>
              <a:gd name="T4" fmla="*/ 211 w 512"/>
              <a:gd name="T5" fmla="*/ 73 h 79"/>
              <a:gd name="T6" fmla="*/ 384 w 512"/>
              <a:gd name="T7" fmla="*/ 47 h 79"/>
              <a:gd name="T8" fmla="*/ 512 w 512"/>
              <a:gd name="T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79">
                <a:moveTo>
                  <a:pt x="0" y="21"/>
                </a:moveTo>
                <a:cubicBezTo>
                  <a:pt x="24" y="10"/>
                  <a:pt x="48" y="0"/>
                  <a:pt x="83" y="9"/>
                </a:cubicBezTo>
                <a:cubicBezTo>
                  <a:pt x="118" y="18"/>
                  <a:pt x="161" y="67"/>
                  <a:pt x="211" y="73"/>
                </a:cubicBezTo>
                <a:cubicBezTo>
                  <a:pt x="261" y="79"/>
                  <a:pt x="334" y="52"/>
                  <a:pt x="384" y="47"/>
                </a:cubicBezTo>
                <a:cubicBezTo>
                  <a:pt x="434" y="42"/>
                  <a:pt x="473" y="41"/>
                  <a:pt x="512" y="41"/>
                </a:cubicBez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3851" name="Freeform 11"/>
          <p:cNvSpPr>
            <a:spLocks/>
          </p:cNvSpPr>
          <p:nvPr/>
        </p:nvSpPr>
        <p:spPr bwMode="auto">
          <a:xfrm>
            <a:off x="915988" y="2038350"/>
            <a:ext cx="812800" cy="125413"/>
          </a:xfrm>
          <a:custGeom>
            <a:avLst/>
            <a:gdLst>
              <a:gd name="T0" fmla="*/ 0 w 512"/>
              <a:gd name="T1" fmla="*/ 21 h 79"/>
              <a:gd name="T2" fmla="*/ 83 w 512"/>
              <a:gd name="T3" fmla="*/ 9 h 79"/>
              <a:gd name="T4" fmla="*/ 211 w 512"/>
              <a:gd name="T5" fmla="*/ 73 h 79"/>
              <a:gd name="T6" fmla="*/ 384 w 512"/>
              <a:gd name="T7" fmla="*/ 47 h 79"/>
              <a:gd name="T8" fmla="*/ 512 w 512"/>
              <a:gd name="T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79">
                <a:moveTo>
                  <a:pt x="0" y="21"/>
                </a:moveTo>
                <a:cubicBezTo>
                  <a:pt x="24" y="10"/>
                  <a:pt x="48" y="0"/>
                  <a:pt x="83" y="9"/>
                </a:cubicBezTo>
                <a:cubicBezTo>
                  <a:pt x="118" y="18"/>
                  <a:pt x="161" y="67"/>
                  <a:pt x="211" y="73"/>
                </a:cubicBezTo>
                <a:cubicBezTo>
                  <a:pt x="261" y="79"/>
                  <a:pt x="334" y="52"/>
                  <a:pt x="384" y="47"/>
                </a:cubicBezTo>
                <a:cubicBezTo>
                  <a:pt x="434" y="42"/>
                  <a:pt x="473" y="41"/>
                  <a:pt x="512" y="41"/>
                </a:cubicBezTo>
              </a:path>
            </a:pathLst>
          </a:cu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3852" name="Freeform 12"/>
          <p:cNvSpPr>
            <a:spLocks/>
          </p:cNvSpPr>
          <p:nvPr/>
        </p:nvSpPr>
        <p:spPr bwMode="auto">
          <a:xfrm>
            <a:off x="1900238" y="1855788"/>
            <a:ext cx="812800" cy="125412"/>
          </a:xfrm>
          <a:custGeom>
            <a:avLst/>
            <a:gdLst>
              <a:gd name="T0" fmla="*/ 0 w 512"/>
              <a:gd name="T1" fmla="*/ 21 h 79"/>
              <a:gd name="T2" fmla="*/ 83 w 512"/>
              <a:gd name="T3" fmla="*/ 9 h 79"/>
              <a:gd name="T4" fmla="*/ 211 w 512"/>
              <a:gd name="T5" fmla="*/ 73 h 79"/>
              <a:gd name="T6" fmla="*/ 384 w 512"/>
              <a:gd name="T7" fmla="*/ 47 h 79"/>
              <a:gd name="T8" fmla="*/ 512 w 512"/>
              <a:gd name="T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79">
                <a:moveTo>
                  <a:pt x="0" y="21"/>
                </a:moveTo>
                <a:cubicBezTo>
                  <a:pt x="24" y="10"/>
                  <a:pt x="48" y="0"/>
                  <a:pt x="83" y="9"/>
                </a:cubicBezTo>
                <a:cubicBezTo>
                  <a:pt x="118" y="18"/>
                  <a:pt x="161" y="67"/>
                  <a:pt x="211" y="73"/>
                </a:cubicBezTo>
                <a:cubicBezTo>
                  <a:pt x="261" y="79"/>
                  <a:pt x="334" y="52"/>
                  <a:pt x="384" y="47"/>
                </a:cubicBezTo>
                <a:cubicBezTo>
                  <a:pt x="434" y="42"/>
                  <a:pt x="473" y="41"/>
                  <a:pt x="512" y="41"/>
                </a:cubicBezTo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3853" name="Freeform 13"/>
          <p:cNvSpPr>
            <a:spLocks/>
          </p:cNvSpPr>
          <p:nvPr/>
        </p:nvSpPr>
        <p:spPr bwMode="auto">
          <a:xfrm>
            <a:off x="1676400" y="2055813"/>
            <a:ext cx="1990725" cy="214312"/>
          </a:xfrm>
          <a:custGeom>
            <a:avLst/>
            <a:gdLst>
              <a:gd name="T0" fmla="*/ 0 w 1254"/>
              <a:gd name="T1" fmla="*/ 24 h 135"/>
              <a:gd name="T2" fmla="*/ 134 w 1254"/>
              <a:gd name="T3" fmla="*/ 5 h 135"/>
              <a:gd name="T4" fmla="*/ 371 w 1254"/>
              <a:gd name="T5" fmla="*/ 56 h 135"/>
              <a:gd name="T6" fmla="*/ 525 w 1254"/>
              <a:gd name="T7" fmla="*/ 62 h 135"/>
              <a:gd name="T8" fmla="*/ 665 w 1254"/>
              <a:gd name="T9" fmla="*/ 24 h 135"/>
              <a:gd name="T10" fmla="*/ 1024 w 1254"/>
              <a:gd name="T11" fmla="*/ 126 h 135"/>
              <a:gd name="T12" fmla="*/ 1254 w 1254"/>
              <a:gd name="T13" fmla="*/ 8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54" h="135">
                <a:moveTo>
                  <a:pt x="0" y="24"/>
                </a:moveTo>
                <a:cubicBezTo>
                  <a:pt x="36" y="12"/>
                  <a:pt x="72" y="0"/>
                  <a:pt x="134" y="5"/>
                </a:cubicBezTo>
                <a:cubicBezTo>
                  <a:pt x="196" y="10"/>
                  <a:pt x="306" y="47"/>
                  <a:pt x="371" y="56"/>
                </a:cubicBezTo>
                <a:cubicBezTo>
                  <a:pt x="436" y="65"/>
                  <a:pt x="476" y="67"/>
                  <a:pt x="525" y="62"/>
                </a:cubicBezTo>
                <a:cubicBezTo>
                  <a:pt x="574" y="57"/>
                  <a:pt x="582" y="13"/>
                  <a:pt x="665" y="24"/>
                </a:cubicBezTo>
                <a:cubicBezTo>
                  <a:pt x="748" y="35"/>
                  <a:pt x="926" y="117"/>
                  <a:pt x="1024" y="126"/>
                </a:cubicBezTo>
                <a:cubicBezTo>
                  <a:pt x="1122" y="135"/>
                  <a:pt x="1188" y="108"/>
                  <a:pt x="1254" y="81"/>
                </a:cubicBezTo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3854" name="Freeform 14"/>
          <p:cNvSpPr>
            <a:spLocks/>
          </p:cNvSpPr>
          <p:nvPr/>
        </p:nvSpPr>
        <p:spPr bwMode="auto">
          <a:xfrm>
            <a:off x="1636713" y="2176463"/>
            <a:ext cx="1990725" cy="214312"/>
          </a:xfrm>
          <a:custGeom>
            <a:avLst/>
            <a:gdLst>
              <a:gd name="T0" fmla="*/ 0 w 1254"/>
              <a:gd name="T1" fmla="*/ 24 h 135"/>
              <a:gd name="T2" fmla="*/ 134 w 1254"/>
              <a:gd name="T3" fmla="*/ 5 h 135"/>
              <a:gd name="T4" fmla="*/ 371 w 1254"/>
              <a:gd name="T5" fmla="*/ 56 h 135"/>
              <a:gd name="T6" fmla="*/ 525 w 1254"/>
              <a:gd name="T7" fmla="*/ 62 h 135"/>
              <a:gd name="T8" fmla="*/ 665 w 1254"/>
              <a:gd name="T9" fmla="*/ 24 h 135"/>
              <a:gd name="T10" fmla="*/ 1024 w 1254"/>
              <a:gd name="T11" fmla="*/ 126 h 135"/>
              <a:gd name="T12" fmla="*/ 1254 w 1254"/>
              <a:gd name="T13" fmla="*/ 8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54" h="135">
                <a:moveTo>
                  <a:pt x="0" y="24"/>
                </a:moveTo>
                <a:cubicBezTo>
                  <a:pt x="36" y="12"/>
                  <a:pt x="72" y="0"/>
                  <a:pt x="134" y="5"/>
                </a:cubicBezTo>
                <a:cubicBezTo>
                  <a:pt x="196" y="10"/>
                  <a:pt x="306" y="47"/>
                  <a:pt x="371" y="56"/>
                </a:cubicBezTo>
                <a:cubicBezTo>
                  <a:pt x="436" y="65"/>
                  <a:pt x="476" y="67"/>
                  <a:pt x="525" y="62"/>
                </a:cubicBezTo>
                <a:cubicBezTo>
                  <a:pt x="574" y="57"/>
                  <a:pt x="582" y="13"/>
                  <a:pt x="665" y="24"/>
                </a:cubicBezTo>
                <a:cubicBezTo>
                  <a:pt x="748" y="35"/>
                  <a:pt x="926" y="117"/>
                  <a:pt x="1024" y="126"/>
                </a:cubicBezTo>
                <a:cubicBezTo>
                  <a:pt x="1122" y="135"/>
                  <a:pt x="1188" y="108"/>
                  <a:pt x="1254" y="81"/>
                </a:cubicBezTo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3855" name="Freeform 15"/>
          <p:cNvSpPr>
            <a:spLocks/>
          </p:cNvSpPr>
          <p:nvPr/>
        </p:nvSpPr>
        <p:spPr bwMode="auto">
          <a:xfrm>
            <a:off x="1006475" y="2238375"/>
            <a:ext cx="1990725" cy="214313"/>
          </a:xfrm>
          <a:custGeom>
            <a:avLst/>
            <a:gdLst>
              <a:gd name="T0" fmla="*/ 0 w 1254"/>
              <a:gd name="T1" fmla="*/ 24 h 135"/>
              <a:gd name="T2" fmla="*/ 134 w 1254"/>
              <a:gd name="T3" fmla="*/ 5 h 135"/>
              <a:gd name="T4" fmla="*/ 371 w 1254"/>
              <a:gd name="T5" fmla="*/ 56 h 135"/>
              <a:gd name="T6" fmla="*/ 525 w 1254"/>
              <a:gd name="T7" fmla="*/ 62 h 135"/>
              <a:gd name="T8" fmla="*/ 665 w 1254"/>
              <a:gd name="T9" fmla="*/ 24 h 135"/>
              <a:gd name="T10" fmla="*/ 1024 w 1254"/>
              <a:gd name="T11" fmla="*/ 126 h 135"/>
              <a:gd name="T12" fmla="*/ 1254 w 1254"/>
              <a:gd name="T13" fmla="*/ 8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54" h="135">
                <a:moveTo>
                  <a:pt x="0" y="24"/>
                </a:moveTo>
                <a:cubicBezTo>
                  <a:pt x="36" y="12"/>
                  <a:pt x="72" y="0"/>
                  <a:pt x="134" y="5"/>
                </a:cubicBezTo>
                <a:cubicBezTo>
                  <a:pt x="196" y="10"/>
                  <a:pt x="306" y="47"/>
                  <a:pt x="371" y="56"/>
                </a:cubicBezTo>
                <a:cubicBezTo>
                  <a:pt x="436" y="65"/>
                  <a:pt x="476" y="67"/>
                  <a:pt x="525" y="62"/>
                </a:cubicBezTo>
                <a:cubicBezTo>
                  <a:pt x="574" y="57"/>
                  <a:pt x="582" y="13"/>
                  <a:pt x="665" y="24"/>
                </a:cubicBezTo>
                <a:cubicBezTo>
                  <a:pt x="748" y="35"/>
                  <a:pt x="926" y="117"/>
                  <a:pt x="1024" y="126"/>
                </a:cubicBezTo>
                <a:cubicBezTo>
                  <a:pt x="1122" y="135"/>
                  <a:pt x="1188" y="108"/>
                  <a:pt x="1254" y="81"/>
                </a:cubicBezTo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3856" name="Line 16"/>
          <p:cNvSpPr>
            <a:spLocks noChangeShapeType="1"/>
          </p:cNvSpPr>
          <p:nvPr/>
        </p:nvSpPr>
        <p:spPr bwMode="auto">
          <a:xfrm>
            <a:off x="4033838" y="1828800"/>
            <a:ext cx="0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4052888" y="19065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</a:t>
            </a:r>
          </a:p>
        </p:txBody>
      </p:sp>
      <p:graphicFrame>
        <p:nvGraphicFramePr>
          <p:cNvPr id="163858" name="Object 18"/>
          <p:cNvGraphicFramePr>
            <a:graphicFrameLocks noChangeAspect="1"/>
          </p:cNvGraphicFramePr>
          <p:nvPr/>
        </p:nvGraphicFramePr>
        <p:xfrm>
          <a:off x="1751013" y="2395538"/>
          <a:ext cx="3651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8"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2395538"/>
                        <a:ext cx="3651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9" name="Line 19"/>
          <p:cNvSpPr>
            <a:spLocks noChangeShapeType="1"/>
          </p:cNvSpPr>
          <p:nvPr/>
        </p:nvSpPr>
        <p:spPr bwMode="auto">
          <a:xfrm flipV="1">
            <a:off x="2112963" y="1819275"/>
            <a:ext cx="884237" cy="6492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63860" name="Object 20"/>
          <p:cNvGraphicFramePr>
            <a:graphicFrameLocks noChangeAspect="1"/>
          </p:cNvGraphicFramePr>
          <p:nvPr/>
        </p:nvGraphicFramePr>
        <p:xfrm>
          <a:off x="2960688" y="1327150"/>
          <a:ext cx="4270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9" name="Equation" r:id="rId5" imgW="177480" imgH="215640" progId="Equation.3">
                  <p:embed/>
                </p:oleObj>
              </mc:Choice>
              <mc:Fallback>
                <p:oleObj name="Equation" r:id="rId5" imgW="177480" imgH="215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1327150"/>
                        <a:ext cx="4270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2905125" y="207803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Biofilm</a:t>
            </a:r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2925763" y="2574925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Surface</a:t>
            </a:r>
          </a:p>
        </p:txBody>
      </p:sp>
      <p:sp>
        <p:nvSpPr>
          <p:cNvPr id="163863" name="Text Box 23"/>
          <p:cNvSpPr txBox="1">
            <a:spLocks noChangeArrowheads="1"/>
          </p:cNvSpPr>
          <p:nvPr/>
        </p:nvSpPr>
        <p:spPr bwMode="auto">
          <a:xfrm>
            <a:off x="3373438" y="12747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Bulk</a:t>
            </a:r>
          </a:p>
        </p:txBody>
      </p:sp>
      <p:sp>
        <p:nvSpPr>
          <p:cNvPr id="163864" name="Line 24"/>
          <p:cNvSpPr>
            <a:spLocks noChangeShapeType="1"/>
          </p:cNvSpPr>
          <p:nvPr/>
        </p:nvSpPr>
        <p:spPr bwMode="auto">
          <a:xfrm>
            <a:off x="1189038" y="1249363"/>
            <a:ext cx="517525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3865" name="Text Box 25"/>
          <p:cNvSpPr txBox="1">
            <a:spLocks noChangeArrowheads="1"/>
          </p:cNvSpPr>
          <p:nvPr/>
        </p:nvSpPr>
        <p:spPr bwMode="auto">
          <a:xfrm>
            <a:off x="609600" y="858838"/>
            <a:ext cx="274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About 90 to 99% bacteria</a:t>
            </a:r>
          </a:p>
        </p:txBody>
      </p:sp>
      <p:sp>
        <p:nvSpPr>
          <p:cNvPr id="163866" name="Text Box 26"/>
          <p:cNvSpPr txBox="1">
            <a:spLocks noChangeArrowheads="1"/>
          </p:cNvSpPr>
          <p:nvPr/>
        </p:nvSpPr>
        <p:spPr bwMode="auto">
          <a:xfrm>
            <a:off x="323850" y="3624263"/>
            <a:ext cx="838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Calculate the steady-state flux of a reactant into a biofilm of thickness of 0.01cm</a:t>
            </a:r>
          </a:p>
          <a:p>
            <a:r>
              <a:rPr lang="en-US"/>
              <a:t>Let’s assume that the diffusivity of such reactant is 0.8cm</a:t>
            </a:r>
            <a:r>
              <a:rPr lang="en-US" baseline="30000"/>
              <a:t>2</a:t>
            </a:r>
            <a:r>
              <a:rPr lang="en-US"/>
              <a:t>/day.  Assume that the</a:t>
            </a:r>
          </a:p>
          <a:p>
            <a:r>
              <a:rPr lang="en-US"/>
              <a:t>concentration of the reactant in the bulk fluid is uniform and 3.2mg/liter.  At the surface, the reactant concentration is 0.25mg/liter.</a:t>
            </a:r>
          </a:p>
        </p:txBody>
      </p:sp>
      <p:sp>
        <p:nvSpPr>
          <p:cNvPr id="163867" name="Text Box 27"/>
          <p:cNvSpPr txBox="1">
            <a:spLocks noChangeArrowheads="1"/>
          </p:cNvSpPr>
          <p:nvPr/>
        </p:nvSpPr>
        <p:spPr bwMode="auto">
          <a:xfrm>
            <a:off x="4459288" y="1195388"/>
            <a:ext cx="460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The biofilm can shield a surface undergoing</a:t>
            </a:r>
          </a:p>
          <a:p>
            <a:r>
              <a:rPr lang="en-US" i="1"/>
              <a:t>a reaction (e.g. corrosion)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308-Lecture 10</a:t>
            </a:r>
            <a:endParaRPr lang="en-US"/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A69F-41A5-4B53-8F65-3A2954E1D411}" type="slidenum">
              <a:rPr lang="en-US"/>
              <a:pPr/>
              <a:t>6</a:t>
            </a:fld>
            <a:endParaRPr lang="en-US"/>
          </a:p>
        </p:txBody>
      </p:sp>
      <p:sp>
        <p:nvSpPr>
          <p:cNvPr id="166916" name="Rectangle 4" descr="Dashed horizontal"/>
          <p:cNvSpPr>
            <a:spLocks noChangeArrowheads="1"/>
          </p:cNvSpPr>
          <p:nvPr/>
        </p:nvSpPr>
        <p:spPr bwMode="auto">
          <a:xfrm>
            <a:off x="2101850" y="1352550"/>
            <a:ext cx="5059363" cy="2547938"/>
          </a:xfrm>
          <a:prstGeom prst="rect">
            <a:avLst/>
          </a:prstGeom>
          <a:pattFill prst="dashHorz">
            <a:fgClr>
              <a:srgbClr val="777777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Fluid</a:t>
            </a:r>
          </a:p>
        </p:txBody>
      </p:sp>
      <p:grpSp>
        <p:nvGrpSpPr>
          <p:cNvPr id="166917" name="Group 5"/>
          <p:cNvGrpSpPr>
            <a:grpSpLocks/>
          </p:cNvGrpSpPr>
          <p:nvPr/>
        </p:nvGrpSpPr>
        <p:grpSpPr bwMode="auto">
          <a:xfrm>
            <a:off x="3395663" y="1392238"/>
            <a:ext cx="1350962" cy="2195512"/>
            <a:chOff x="512" y="671"/>
            <a:chExt cx="851" cy="1383"/>
          </a:xfrm>
        </p:grpSpPr>
        <p:sp>
          <p:nvSpPr>
            <p:cNvPr id="166918" name="Freeform 6"/>
            <p:cNvSpPr>
              <a:spLocks/>
            </p:cNvSpPr>
            <p:nvPr/>
          </p:nvSpPr>
          <p:spPr bwMode="auto">
            <a:xfrm>
              <a:off x="519" y="960"/>
              <a:ext cx="250" cy="1082"/>
            </a:xfrm>
            <a:custGeom>
              <a:avLst/>
              <a:gdLst>
                <a:gd name="T0" fmla="*/ 0 w 250"/>
                <a:gd name="T1" fmla="*/ 13 h 1082"/>
                <a:gd name="T2" fmla="*/ 128 w 250"/>
                <a:gd name="T3" fmla="*/ 0 h 1082"/>
                <a:gd name="T4" fmla="*/ 250 w 250"/>
                <a:gd name="T5" fmla="*/ 13 h 1082"/>
                <a:gd name="T6" fmla="*/ 250 w 250"/>
                <a:gd name="T7" fmla="*/ 1082 h 1082"/>
                <a:gd name="T8" fmla="*/ 160 w 250"/>
                <a:gd name="T9" fmla="*/ 1037 h 1082"/>
                <a:gd name="T10" fmla="*/ 6 w 250"/>
                <a:gd name="T11" fmla="*/ 1056 h 1082"/>
                <a:gd name="T12" fmla="*/ 0 w 250"/>
                <a:gd name="T13" fmla="*/ 13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1082">
                  <a:moveTo>
                    <a:pt x="0" y="13"/>
                  </a:moveTo>
                  <a:lnTo>
                    <a:pt x="128" y="0"/>
                  </a:lnTo>
                  <a:lnTo>
                    <a:pt x="250" y="13"/>
                  </a:lnTo>
                  <a:lnTo>
                    <a:pt x="250" y="1082"/>
                  </a:lnTo>
                  <a:lnTo>
                    <a:pt x="160" y="1037"/>
                  </a:lnTo>
                  <a:lnTo>
                    <a:pt x="6" y="1056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66919" name="Freeform 7"/>
            <p:cNvSpPr>
              <a:spLocks/>
            </p:cNvSpPr>
            <p:nvPr/>
          </p:nvSpPr>
          <p:spPr bwMode="auto">
            <a:xfrm>
              <a:off x="512" y="678"/>
              <a:ext cx="800" cy="301"/>
            </a:xfrm>
            <a:custGeom>
              <a:avLst/>
              <a:gdLst>
                <a:gd name="T0" fmla="*/ 0 w 800"/>
                <a:gd name="T1" fmla="*/ 301 h 301"/>
                <a:gd name="T2" fmla="*/ 563 w 800"/>
                <a:gd name="T3" fmla="*/ 7 h 301"/>
                <a:gd name="T4" fmla="*/ 800 w 800"/>
                <a:gd name="T5" fmla="*/ 0 h 301"/>
                <a:gd name="T6" fmla="*/ 243 w 800"/>
                <a:gd name="T7" fmla="*/ 301 h 301"/>
                <a:gd name="T8" fmla="*/ 134 w 800"/>
                <a:gd name="T9" fmla="*/ 276 h 301"/>
                <a:gd name="T10" fmla="*/ 0 w 800"/>
                <a:gd name="T11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0" h="301">
                  <a:moveTo>
                    <a:pt x="0" y="301"/>
                  </a:moveTo>
                  <a:lnTo>
                    <a:pt x="563" y="7"/>
                  </a:lnTo>
                  <a:lnTo>
                    <a:pt x="800" y="0"/>
                  </a:lnTo>
                  <a:lnTo>
                    <a:pt x="243" y="301"/>
                  </a:lnTo>
                  <a:lnTo>
                    <a:pt x="134" y="276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66920" name="Freeform 8"/>
            <p:cNvSpPr>
              <a:spLocks/>
            </p:cNvSpPr>
            <p:nvPr/>
          </p:nvSpPr>
          <p:spPr bwMode="auto">
            <a:xfrm>
              <a:off x="755" y="671"/>
              <a:ext cx="608" cy="1383"/>
            </a:xfrm>
            <a:custGeom>
              <a:avLst/>
              <a:gdLst>
                <a:gd name="T0" fmla="*/ 0 w 608"/>
                <a:gd name="T1" fmla="*/ 1383 h 1383"/>
                <a:gd name="T2" fmla="*/ 96 w 608"/>
                <a:gd name="T3" fmla="*/ 1229 h 1383"/>
                <a:gd name="T4" fmla="*/ 308 w 608"/>
                <a:gd name="T5" fmla="*/ 1203 h 1383"/>
                <a:gd name="T6" fmla="*/ 551 w 608"/>
                <a:gd name="T7" fmla="*/ 1101 h 1383"/>
                <a:gd name="T8" fmla="*/ 608 w 608"/>
                <a:gd name="T9" fmla="*/ 896 h 1383"/>
                <a:gd name="T10" fmla="*/ 570 w 608"/>
                <a:gd name="T11" fmla="*/ 0 h 1383"/>
                <a:gd name="T12" fmla="*/ 352 w 608"/>
                <a:gd name="T13" fmla="*/ 115 h 1383"/>
                <a:gd name="T14" fmla="*/ 0 w 608"/>
                <a:gd name="T15" fmla="*/ 314 h 1383"/>
                <a:gd name="T16" fmla="*/ 0 w 608"/>
                <a:gd name="T17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8" h="1383">
                  <a:moveTo>
                    <a:pt x="0" y="1383"/>
                  </a:moveTo>
                  <a:lnTo>
                    <a:pt x="96" y="1229"/>
                  </a:lnTo>
                  <a:lnTo>
                    <a:pt x="308" y="1203"/>
                  </a:lnTo>
                  <a:lnTo>
                    <a:pt x="551" y="1101"/>
                  </a:lnTo>
                  <a:lnTo>
                    <a:pt x="608" y="896"/>
                  </a:lnTo>
                  <a:lnTo>
                    <a:pt x="570" y="0"/>
                  </a:lnTo>
                  <a:lnTo>
                    <a:pt x="352" y="115"/>
                  </a:lnTo>
                  <a:lnTo>
                    <a:pt x="0" y="314"/>
                  </a:lnTo>
                  <a:lnTo>
                    <a:pt x="0" y="1383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051050" y="1073150"/>
            <a:ext cx="164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Mass Transfer</a:t>
            </a:r>
          </a:p>
        </p:txBody>
      </p:sp>
      <p:graphicFrame>
        <p:nvGraphicFramePr>
          <p:cNvPr id="166922" name="Object 10"/>
          <p:cNvGraphicFramePr>
            <a:graphicFrameLocks noChangeAspect="1"/>
          </p:cNvGraphicFramePr>
          <p:nvPr/>
        </p:nvGraphicFramePr>
        <p:xfrm>
          <a:off x="2462213" y="1866900"/>
          <a:ext cx="2841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97"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1866900"/>
                        <a:ext cx="284162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3" name="Freeform 11"/>
          <p:cNvSpPr>
            <a:spLocks/>
          </p:cNvSpPr>
          <p:nvPr/>
        </p:nvSpPr>
        <p:spPr bwMode="auto">
          <a:xfrm>
            <a:off x="2792413" y="2173288"/>
            <a:ext cx="619125" cy="528637"/>
          </a:xfrm>
          <a:custGeom>
            <a:avLst/>
            <a:gdLst>
              <a:gd name="T0" fmla="*/ 0 w 390"/>
              <a:gd name="T1" fmla="*/ 0 h 333"/>
              <a:gd name="T2" fmla="*/ 230 w 390"/>
              <a:gd name="T3" fmla="*/ 90 h 333"/>
              <a:gd name="T4" fmla="*/ 390 w 390"/>
              <a:gd name="T5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0" h="333">
                <a:moveTo>
                  <a:pt x="0" y="0"/>
                </a:moveTo>
                <a:cubicBezTo>
                  <a:pt x="82" y="17"/>
                  <a:pt x="165" y="34"/>
                  <a:pt x="230" y="90"/>
                </a:cubicBezTo>
                <a:cubicBezTo>
                  <a:pt x="295" y="146"/>
                  <a:pt x="342" y="239"/>
                  <a:pt x="390" y="333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66924" name="Object 12"/>
          <p:cNvGraphicFramePr>
            <a:graphicFrameLocks noChangeAspect="1"/>
          </p:cNvGraphicFramePr>
          <p:nvPr/>
        </p:nvGraphicFramePr>
        <p:xfrm>
          <a:off x="3098800" y="2436813"/>
          <a:ext cx="33178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98" name="Equation" r:id="rId5" imgW="177480" imgH="215640" progId="Equation.3">
                  <p:embed/>
                </p:oleObj>
              </mc:Choice>
              <mc:Fallback>
                <p:oleObj name="Equation" r:id="rId5" imgW="17748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2436813"/>
                        <a:ext cx="331788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5" name="Object 13"/>
          <p:cNvGraphicFramePr>
            <a:graphicFrameLocks noChangeAspect="1"/>
          </p:cNvGraphicFramePr>
          <p:nvPr/>
        </p:nvGraphicFramePr>
        <p:xfrm>
          <a:off x="3013075" y="1836738"/>
          <a:ext cx="3794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99" name="Equation" r:id="rId7" imgW="203040" imgH="215640" progId="Equation.3">
                  <p:embed/>
                </p:oleObj>
              </mc:Choice>
              <mc:Fallback>
                <p:oleObj name="Equation" r:id="rId7" imgW="20304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1836738"/>
                        <a:ext cx="37941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6" name="Line 14"/>
          <p:cNvSpPr>
            <a:spLocks noChangeShapeType="1"/>
          </p:cNvSpPr>
          <p:nvPr/>
        </p:nvSpPr>
        <p:spPr bwMode="auto">
          <a:xfrm>
            <a:off x="3392488" y="2112963"/>
            <a:ext cx="396875" cy="3762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66927" name="Object 15"/>
          <p:cNvGraphicFramePr>
            <a:graphicFrameLocks noChangeAspect="1"/>
          </p:cNvGraphicFramePr>
          <p:nvPr/>
        </p:nvGraphicFramePr>
        <p:xfrm>
          <a:off x="3784600" y="2365375"/>
          <a:ext cx="4032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00" name="Equation" r:id="rId9" imgW="215640" imgH="215640" progId="Equation.3">
                  <p:embed/>
                </p:oleObj>
              </mc:Choice>
              <mc:Fallback>
                <p:oleObj name="Equation" r:id="rId9" imgW="215640" imgH="215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2365375"/>
                        <a:ext cx="40322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8" name="Freeform 16"/>
          <p:cNvSpPr>
            <a:spLocks/>
          </p:cNvSpPr>
          <p:nvPr/>
        </p:nvSpPr>
        <p:spPr bwMode="auto">
          <a:xfrm>
            <a:off x="3776663" y="2886075"/>
            <a:ext cx="965200" cy="344488"/>
          </a:xfrm>
          <a:custGeom>
            <a:avLst/>
            <a:gdLst>
              <a:gd name="T0" fmla="*/ 0 w 429"/>
              <a:gd name="T1" fmla="*/ 0 h 377"/>
              <a:gd name="T2" fmla="*/ 128 w 429"/>
              <a:gd name="T3" fmla="*/ 217 h 377"/>
              <a:gd name="T4" fmla="*/ 429 w 429"/>
              <a:gd name="T5" fmla="*/ 377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9" h="377">
                <a:moveTo>
                  <a:pt x="0" y="0"/>
                </a:moveTo>
                <a:cubicBezTo>
                  <a:pt x="28" y="77"/>
                  <a:pt x="56" y="154"/>
                  <a:pt x="128" y="217"/>
                </a:cubicBezTo>
                <a:cubicBezTo>
                  <a:pt x="200" y="280"/>
                  <a:pt x="314" y="328"/>
                  <a:pt x="429" y="377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66929" name="Object 17"/>
          <p:cNvGraphicFramePr>
            <a:graphicFrameLocks noChangeAspect="1"/>
          </p:cNvGraphicFramePr>
          <p:nvPr/>
        </p:nvGraphicFramePr>
        <p:xfrm>
          <a:off x="4795838" y="3025775"/>
          <a:ext cx="3317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01" name="Equation" r:id="rId11" imgW="177480" imgH="215640" progId="Equation.3">
                  <p:embed/>
                </p:oleObj>
              </mc:Choice>
              <mc:Fallback>
                <p:oleObj name="Equation" r:id="rId11" imgW="177480" imgH="215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3025775"/>
                        <a:ext cx="33178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30" name="Object 18"/>
          <p:cNvGraphicFramePr>
            <a:graphicFrameLocks noChangeAspect="1"/>
          </p:cNvGraphicFramePr>
          <p:nvPr/>
        </p:nvGraphicFramePr>
        <p:xfrm>
          <a:off x="3465513" y="2832100"/>
          <a:ext cx="3317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02" name="Equation" r:id="rId13" imgW="177480" imgH="215640" progId="Equation.3">
                  <p:embed/>
                </p:oleObj>
              </mc:Choice>
              <mc:Fallback>
                <p:oleObj name="Equation" r:id="rId13" imgW="177480" imgH="215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3" y="2832100"/>
                        <a:ext cx="33178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31" name="Line 19"/>
          <p:cNvSpPr>
            <a:spLocks noChangeShapeType="1"/>
          </p:cNvSpPr>
          <p:nvPr/>
        </p:nvSpPr>
        <p:spPr bwMode="auto">
          <a:xfrm>
            <a:off x="3849688" y="2794000"/>
            <a:ext cx="1717675" cy="396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6932" name="Line 20"/>
          <p:cNvSpPr>
            <a:spLocks noChangeShapeType="1"/>
          </p:cNvSpPr>
          <p:nvPr/>
        </p:nvSpPr>
        <p:spPr bwMode="auto">
          <a:xfrm>
            <a:off x="3452813" y="2428875"/>
            <a:ext cx="2073275" cy="3238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669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45176"/>
              </p:ext>
            </p:extLst>
          </p:nvPr>
        </p:nvGraphicFramePr>
        <p:xfrm>
          <a:off x="5955199" y="2339392"/>
          <a:ext cx="12080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03" name="Equation" r:id="rId15" imgW="647640" imgH="241200" progId="Equation.3">
                  <p:embed/>
                </p:oleObj>
              </mc:Choice>
              <mc:Fallback>
                <p:oleObj name="Equation" r:id="rId15" imgW="647640" imgH="241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5199" y="2339392"/>
                        <a:ext cx="120808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34" name="Object 22"/>
          <p:cNvGraphicFramePr>
            <a:graphicFrameLocks noChangeAspect="1"/>
          </p:cNvGraphicFramePr>
          <p:nvPr/>
        </p:nvGraphicFramePr>
        <p:xfrm>
          <a:off x="5586413" y="2809875"/>
          <a:ext cx="12096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04" name="Equation" r:id="rId17" imgW="647640" imgH="241200" progId="Equation.3">
                  <p:embed/>
                </p:oleObj>
              </mc:Choice>
              <mc:Fallback>
                <p:oleObj name="Equation" r:id="rId17" imgW="647640" imgH="241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3" y="2809875"/>
                        <a:ext cx="12096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35" name="Object 23"/>
          <p:cNvGraphicFramePr>
            <a:graphicFrameLocks noChangeAspect="1"/>
          </p:cNvGraphicFramePr>
          <p:nvPr/>
        </p:nvGraphicFramePr>
        <p:xfrm>
          <a:off x="2589213" y="2744788"/>
          <a:ext cx="6318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05" name="Equation" r:id="rId19" imgW="228600" imgH="215640" progId="Equation.3">
                  <p:embed/>
                </p:oleObj>
              </mc:Choice>
              <mc:Fallback>
                <p:oleObj name="Equation" r:id="rId19" imgW="228600" imgH="215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2744788"/>
                        <a:ext cx="6318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36" name="Object 24"/>
          <p:cNvGraphicFramePr>
            <a:graphicFrameLocks noChangeAspect="1"/>
          </p:cNvGraphicFramePr>
          <p:nvPr/>
        </p:nvGraphicFramePr>
        <p:xfrm>
          <a:off x="5102225" y="2986088"/>
          <a:ext cx="7016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06" name="Equation" r:id="rId21" imgW="253800" imgH="215640" progId="Equation.3">
                  <p:embed/>
                </p:oleObj>
              </mc:Choice>
              <mc:Fallback>
                <p:oleObj name="Equation" r:id="rId21" imgW="253800" imgH="215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2986088"/>
                        <a:ext cx="7016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37" name="Text Box 25"/>
          <p:cNvSpPr txBox="1">
            <a:spLocks noChangeArrowheads="1"/>
          </p:cNvSpPr>
          <p:nvPr/>
        </p:nvSpPr>
        <p:spPr bwMode="auto">
          <a:xfrm>
            <a:off x="3766846" y="1813088"/>
            <a:ext cx="1415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Solid Phase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66938" name="Text Box 26"/>
          <p:cNvSpPr txBox="1">
            <a:spLocks noChangeArrowheads="1"/>
          </p:cNvSpPr>
          <p:nvPr/>
        </p:nvSpPr>
        <p:spPr bwMode="auto">
          <a:xfrm>
            <a:off x="1330325" y="392113"/>
            <a:ext cx="639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CONCEPT OF OVERALL MASS TRANSFER COEFFICIENT</a:t>
            </a:r>
          </a:p>
        </p:txBody>
      </p:sp>
      <p:sp>
        <p:nvSpPr>
          <p:cNvPr id="166939" name="Line 27"/>
          <p:cNvSpPr>
            <a:spLocks noChangeShapeType="1"/>
          </p:cNvSpPr>
          <p:nvPr/>
        </p:nvSpPr>
        <p:spPr bwMode="auto">
          <a:xfrm flipV="1">
            <a:off x="1979009" y="2417421"/>
            <a:ext cx="923925" cy="9525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6940" name="Line 28"/>
          <p:cNvSpPr>
            <a:spLocks noChangeShapeType="1"/>
          </p:cNvSpPr>
          <p:nvPr/>
        </p:nvSpPr>
        <p:spPr bwMode="auto">
          <a:xfrm flipV="1">
            <a:off x="3467764" y="2301081"/>
            <a:ext cx="923925" cy="9525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6941" name="Line 29"/>
          <p:cNvSpPr>
            <a:spLocks noChangeShapeType="1"/>
          </p:cNvSpPr>
          <p:nvPr/>
        </p:nvSpPr>
        <p:spPr bwMode="auto">
          <a:xfrm flipV="1">
            <a:off x="5064125" y="2418546"/>
            <a:ext cx="923925" cy="9525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6694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112849"/>
              </p:ext>
            </p:extLst>
          </p:nvPr>
        </p:nvGraphicFramePr>
        <p:xfrm>
          <a:off x="4350274" y="2176362"/>
          <a:ext cx="4746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07" name="Equation" r:id="rId23" imgW="253800" imgH="228600" progId="Equation.3">
                  <p:embed/>
                </p:oleObj>
              </mc:Choice>
              <mc:Fallback>
                <p:oleObj name="Equation" r:id="rId23" imgW="2538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0274" y="2176362"/>
                        <a:ext cx="4746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4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691550"/>
              </p:ext>
            </p:extLst>
          </p:nvPr>
        </p:nvGraphicFramePr>
        <p:xfrm>
          <a:off x="1630363" y="1900238"/>
          <a:ext cx="4746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08" name="Equation" r:id="rId25" imgW="253800" imgH="228600" progId="Equation.3">
                  <p:embed/>
                </p:oleObj>
              </mc:Choice>
              <mc:Fallback>
                <p:oleObj name="Equation" r:id="rId25" imgW="25380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1900238"/>
                        <a:ext cx="4746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4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84200"/>
              </p:ext>
            </p:extLst>
          </p:nvPr>
        </p:nvGraphicFramePr>
        <p:xfrm>
          <a:off x="5513388" y="1900238"/>
          <a:ext cx="4746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09" name="Equation" r:id="rId27" imgW="253800" imgH="228600" progId="Equation.3">
                  <p:embed/>
                </p:oleObj>
              </mc:Choice>
              <mc:Fallback>
                <p:oleObj name="Equation" r:id="rId27" imgW="25380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1900238"/>
                        <a:ext cx="4746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4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182929"/>
              </p:ext>
            </p:extLst>
          </p:nvPr>
        </p:nvGraphicFramePr>
        <p:xfrm>
          <a:off x="485775" y="4356100"/>
          <a:ext cx="8170863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10" name="Equation" r:id="rId29" imgW="3492360" imgH="622080" progId="Equation.DSMT4">
                  <p:embed/>
                </p:oleObj>
              </mc:Choice>
              <mc:Fallback>
                <p:oleObj name="Equation" r:id="rId29" imgW="3492360" imgH="6220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4356100"/>
                        <a:ext cx="8170863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5216201" y="1610925"/>
            <a:ext cx="14029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Fluid</a:t>
            </a:r>
            <a:r>
              <a:rPr lang="en-US" dirty="0" smtClean="0">
                <a:solidFill>
                  <a:srgbClr val="000099"/>
                </a:solidFill>
              </a:rPr>
              <a:t> Phase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1729662" y="1576713"/>
            <a:ext cx="14029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Fluid</a:t>
            </a:r>
            <a:r>
              <a:rPr lang="en-US" dirty="0" smtClean="0">
                <a:solidFill>
                  <a:srgbClr val="000099"/>
                </a:solidFill>
              </a:rPr>
              <a:t> Phase</a:t>
            </a: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Date Placeholder 1"/>
          <p:cNvSpPr>
            <a:spLocks noGrp="1"/>
          </p:cNvSpPr>
          <p:nvPr>
            <p:ph type="dt" sz="half" idx="10"/>
          </p:nvPr>
        </p:nvSpPr>
        <p:spPr>
          <a:xfrm>
            <a:off x="254000" y="6407785"/>
            <a:ext cx="1838325" cy="307975"/>
          </a:xfrm>
        </p:spPr>
        <p:txBody>
          <a:bodyPr/>
          <a:lstStyle/>
          <a:p>
            <a:r>
              <a:rPr lang="en-US" smtClean="0"/>
              <a:t>ABE 308-Lecture 10</a:t>
            </a:r>
            <a:endParaRPr lang="en-US" dirty="0"/>
          </a:p>
        </p:txBody>
      </p:sp>
      <p:sp>
        <p:nvSpPr>
          <p:cNvPr id="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A2AF-C029-43D0-8CA0-CE8E32F17203}" type="slidenum">
              <a:rPr lang="en-US"/>
              <a:pPr/>
              <a:t>7</a:t>
            </a:fld>
            <a:endParaRPr lang="en-US"/>
          </a:p>
        </p:txBody>
      </p:sp>
      <p:sp>
        <p:nvSpPr>
          <p:cNvPr id="164943" name="Rectangle 79" descr="Wave"/>
          <p:cNvSpPr>
            <a:spLocks noChangeArrowheads="1"/>
          </p:cNvSpPr>
          <p:nvPr/>
        </p:nvSpPr>
        <p:spPr bwMode="auto">
          <a:xfrm>
            <a:off x="2609850" y="1881188"/>
            <a:ext cx="6197600" cy="1716087"/>
          </a:xfrm>
          <a:prstGeom prst="rect">
            <a:avLst/>
          </a:prstGeom>
          <a:pattFill prst="wave">
            <a:fgClr>
              <a:srgbClr val="777777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4942" name="Rectangle 78" descr="Wave"/>
          <p:cNvSpPr>
            <a:spLocks noChangeArrowheads="1"/>
          </p:cNvSpPr>
          <p:nvPr/>
        </p:nvSpPr>
        <p:spPr bwMode="auto">
          <a:xfrm>
            <a:off x="873125" y="1819275"/>
            <a:ext cx="1290638" cy="1716088"/>
          </a:xfrm>
          <a:prstGeom prst="rect">
            <a:avLst/>
          </a:prstGeom>
          <a:pattFill prst="wave">
            <a:fgClr>
              <a:srgbClr val="777777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Fluid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1635125" y="382588"/>
            <a:ext cx="639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CONCEPT OF OVERALL MASS TRANSFER COEFFICIENT</a:t>
            </a:r>
          </a:p>
        </p:txBody>
      </p:sp>
      <p:grpSp>
        <p:nvGrpSpPr>
          <p:cNvPr id="164872" name="Group 8"/>
          <p:cNvGrpSpPr>
            <a:grpSpLocks/>
          </p:cNvGrpSpPr>
          <p:nvPr/>
        </p:nvGrpSpPr>
        <p:grpSpPr bwMode="auto">
          <a:xfrm>
            <a:off x="2166938" y="1431925"/>
            <a:ext cx="1350962" cy="2195513"/>
            <a:chOff x="512" y="671"/>
            <a:chExt cx="851" cy="1383"/>
          </a:xfrm>
        </p:grpSpPr>
        <p:sp>
          <p:nvSpPr>
            <p:cNvPr id="164869" name="Freeform 5"/>
            <p:cNvSpPr>
              <a:spLocks/>
            </p:cNvSpPr>
            <p:nvPr/>
          </p:nvSpPr>
          <p:spPr bwMode="auto">
            <a:xfrm>
              <a:off x="519" y="960"/>
              <a:ext cx="250" cy="1082"/>
            </a:xfrm>
            <a:custGeom>
              <a:avLst/>
              <a:gdLst>
                <a:gd name="T0" fmla="*/ 0 w 250"/>
                <a:gd name="T1" fmla="*/ 13 h 1082"/>
                <a:gd name="T2" fmla="*/ 128 w 250"/>
                <a:gd name="T3" fmla="*/ 0 h 1082"/>
                <a:gd name="T4" fmla="*/ 250 w 250"/>
                <a:gd name="T5" fmla="*/ 13 h 1082"/>
                <a:gd name="T6" fmla="*/ 250 w 250"/>
                <a:gd name="T7" fmla="*/ 1082 h 1082"/>
                <a:gd name="T8" fmla="*/ 160 w 250"/>
                <a:gd name="T9" fmla="*/ 1037 h 1082"/>
                <a:gd name="T10" fmla="*/ 6 w 250"/>
                <a:gd name="T11" fmla="*/ 1056 h 1082"/>
                <a:gd name="T12" fmla="*/ 0 w 250"/>
                <a:gd name="T13" fmla="*/ 13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1082">
                  <a:moveTo>
                    <a:pt x="0" y="13"/>
                  </a:moveTo>
                  <a:lnTo>
                    <a:pt x="128" y="0"/>
                  </a:lnTo>
                  <a:lnTo>
                    <a:pt x="250" y="13"/>
                  </a:lnTo>
                  <a:lnTo>
                    <a:pt x="250" y="1082"/>
                  </a:lnTo>
                  <a:lnTo>
                    <a:pt x="160" y="1037"/>
                  </a:lnTo>
                  <a:lnTo>
                    <a:pt x="6" y="1056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64870" name="Freeform 6"/>
            <p:cNvSpPr>
              <a:spLocks/>
            </p:cNvSpPr>
            <p:nvPr/>
          </p:nvSpPr>
          <p:spPr bwMode="auto">
            <a:xfrm>
              <a:off x="512" y="678"/>
              <a:ext cx="800" cy="301"/>
            </a:xfrm>
            <a:custGeom>
              <a:avLst/>
              <a:gdLst>
                <a:gd name="T0" fmla="*/ 0 w 800"/>
                <a:gd name="T1" fmla="*/ 301 h 301"/>
                <a:gd name="T2" fmla="*/ 563 w 800"/>
                <a:gd name="T3" fmla="*/ 7 h 301"/>
                <a:gd name="T4" fmla="*/ 800 w 800"/>
                <a:gd name="T5" fmla="*/ 0 h 301"/>
                <a:gd name="T6" fmla="*/ 243 w 800"/>
                <a:gd name="T7" fmla="*/ 301 h 301"/>
                <a:gd name="T8" fmla="*/ 134 w 800"/>
                <a:gd name="T9" fmla="*/ 276 h 301"/>
                <a:gd name="T10" fmla="*/ 0 w 800"/>
                <a:gd name="T11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0" h="301">
                  <a:moveTo>
                    <a:pt x="0" y="301"/>
                  </a:moveTo>
                  <a:lnTo>
                    <a:pt x="563" y="7"/>
                  </a:lnTo>
                  <a:lnTo>
                    <a:pt x="800" y="0"/>
                  </a:lnTo>
                  <a:lnTo>
                    <a:pt x="243" y="301"/>
                  </a:lnTo>
                  <a:lnTo>
                    <a:pt x="134" y="276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64871" name="Freeform 7"/>
            <p:cNvSpPr>
              <a:spLocks/>
            </p:cNvSpPr>
            <p:nvPr/>
          </p:nvSpPr>
          <p:spPr bwMode="auto">
            <a:xfrm>
              <a:off x="755" y="671"/>
              <a:ext cx="608" cy="1383"/>
            </a:xfrm>
            <a:custGeom>
              <a:avLst/>
              <a:gdLst>
                <a:gd name="T0" fmla="*/ 0 w 608"/>
                <a:gd name="T1" fmla="*/ 1383 h 1383"/>
                <a:gd name="T2" fmla="*/ 96 w 608"/>
                <a:gd name="T3" fmla="*/ 1229 h 1383"/>
                <a:gd name="T4" fmla="*/ 308 w 608"/>
                <a:gd name="T5" fmla="*/ 1203 h 1383"/>
                <a:gd name="T6" fmla="*/ 551 w 608"/>
                <a:gd name="T7" fmla="*/ 1101 h 1383"/>
                <a:gd name="T8" fmla="*/ 608 w 608"/>
                <a:gd name="T9" fmla="*/ 896 h 1383"/>
                <a:gd name="T10" fmla="*/ 570 w 608"/>
                <a:gd name="T11" fmla="*/ 0 h 1383"/>
                <a:gd name="T12" fmla="*/ 352 w 608"/>
                <a:gd name="T13" fmla="*/ 115 h 1383"/>
                <a:gd name="T14" fmla="*/ 0 w 608"/>
                <a:gd name="T15" fmla="*/ 314 h 1383"/>
                <a:gd name="T16" fmla="*/ 0 w 608"/>
                <a:gd name="T17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8" h="1383">
                  <a:moveTo>
                    <a:pt x="0" y="1383"/>
                  </a:moveTo>
                  <a:lnTo>
                    <a:pt x="96" y="1229"/>
                  </a:lnTo>
                  <a:lnTo>
                    <a:pt x="308" y="1203"/>
                  </a:lnTo>
                  <a:lnTo>
                    <a:pt x="551" y="1101"/>
                  </a:lnTo>
                  <a:lnTo>
                    <a:pt x="608" y="896"/>
                  </a:lnTo>
                  <a:lnTo>
                    <a:pt x="570" y="0"/>
                  </a:lnTo>
                  <a:lnTo>
                    <a:pt x="352" y="115"/>
                  </a:lnTo>
                  <a:lnTo>
                    <a:pt x="0" y="314"/>
                  </a:lnTo>
                  <a:lnTo>
                    <a:pt x="0" y="1383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64873" name="Group 9"/>
          <p:cNvGrpSpPr>
            <a:grpSpLocks/>
          </p:cNvGrpSpPr>
          <p:nvPr/>
        </p:nvGrpSpPr>
        <p:grpSpPr bwMode="auto">
          <a:xfrm>
            <a:off x="5438775" y="1382907"/>
            <a:ext cx="1350963" cy="2195512"/>
            <a:chOff x="512" y="671"/>
            <a:chExt cx="851" cy="1383"/>
          </a:xfrm>
        </p:grpSpPr>
        <p:sp>
          <p:nvSpPr>
            <p:cNvPr id="164874" name="Freeform 10"/>
            <p:cNvSpPr>
              <a:spLocks/>
            </p:cNvSpPr>
            <p:nvPr/>
          </p:nvSpPr>
          <p:spPr bwMode="auto">
            <a:xfrm>
              <a:off x="519" y="960"/>
              <a:ext cx="250" cy="1082"/>
            </a:xfrm>
            <a:custGeom>
              <a:avLst/>
              <a:gdLst>
                <a:gd name="T0" fmla="*/ 0 w 250"/>
                <a:gd name="T1" fmla="*/ 13 h 1082"/>
                <a:gd name="T2" fmla="*/ 128 w 250"/>
                <a:gd name="T3" fmla="*/ 0 h 1082"/>
                <a:gd name="T4" fmla="*/ 250 w 250"/>
                <a:gd name="T5" fmla="*/ 13 h 1082"/>
                <a:gd name="T6" fmla="*/ 250 w 250"/>
                <a:gd name="T7" fmla="*/ 1082 h 1082"/>
                <a:gd name="T8" fmla="*/ 160 w 250"/>
                <a:gd name="T9" fmla="*/ 1037 h 1082"/>
                <a:gd name="T10" fmla="*/ 6 w 250"/>
                <a:gd name="T11" fmla="*/ 1056 h 1082"/>
                <a:gd name="T12" fmla="*/ 0 w 250"/>
                <a:gd name="T13" fmla="*/ 13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1082">
                  <a:moveTo>
                    <a:pt x="0" y="13"/>
                  </a:moveTo>
                  <a:lnTo>
                    <a:pt x="128" y="0"/>
                  </a:lnTo>
                  <a:lnTo>
                    <a:pt x="250" y="13"/>
                  </a:lnTo>
                  <a:lnTo>
                    <a:pt x="250" y="1082"/>
                  </a:lnTo>
                  <a:lnTo>
                    <a:pt x="160" y="1037"/>
                  </a:lnTo>
                  <a:lnTo>
                    <a:pt x="6" y="1056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64875" name="Freeform 11"/>
            <p:cNvSpPr>
              <a:spLocks/>
            </p:cNvSpPr>
            <p:nvPr/>
          </p:nvSpPr>
          <p:spPr bwMode="auto">
            <a:xfrm>
              <a:off x="512" y="678"/>
              <a:ext cx="800" cy="301"/>
            </a:xfrm>
            <a:custGeom>
              <a:avLst/>
              <a:gdLst>
                <a:gd name="T0" fmla="*/ 0 w 800"/>
                <a:gd name="T1" fmla="*/ 301 h 301"/>
                <a:gd name="T2" fmla="*/ 563 w 800"/>
                <a:gd name="T3" fmla="*/ 7 h 301"/>
                <a:gd name="T4" fmla="*/ 800 w 800"/>
                <a:gd name="T5" fmla="*/ 0 h 301"/>
                <a:gd name="T6" fmla="*/ 243 w 800"/>
                <a:gd name="T7" fmla="*/ 301 h 301"/>
                <a:gd name="T8" fmla="*/ 134 w 800"/>
                <a:gd name="T9" fmla="*/ 276 h 301"/>
                <a:gd name="T10" fmla="*/ 0 w 800"/>
                <a:gd name="T11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0" h="301">
                  <a:moveTo>
                    <a:pt x="0" y="301"/>
                  </a:moveTo>
                  <a:lnTo>
                    <a:pt x="563" y="7"/>
                  </a:lnTo>
                  <a:lnTo>
                    <a:pt x="800" y="0"/>
                  </a:lnTo>
                  <a:lnTo>
                    <a:pt x="243" y="301"/>
                  </a:lnTo>
                  <a:lnTo>
                    <a:pt x="134" y="276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64876" name="Freeform 12"/>
            <p:cNvSpPr>
              <a:spLocks/>
            </p:cNvSpPr>
            <p:nvPr/>
          </p:nvSpPr>
          <p:spPr bwMode="auto">
            <a:xfrm>
              <a:off x="755" y="671"/>
              <a:ext cx="608" cy="1383"/>
            </a:xfrm>
            <a:custGeom>
              <a:avLst/>
              <a:gdLst>
                <a:gd name="T0" fmla="*/ 0 w 608"/>
                <a:gd name="T1" fmla="*/ 1383 h 1383"/>
                <a:gd name="T2" fmla="*/ 96 w 608"/>
                <a:gd name="T3" fmla="*/ 1229 h 1383"/>
                <a:gd name="T4" fmla="*/ 308 w 608"/>
                <a:gd name="T5" fmla="*/ 1203 h 1383"/>
                <a:gd name="T6" fmla="*/ 551 w 608"/>
                <a:gd name="T7" fmla="*/ 1101 h 1383"/>
                <a:gd name="T8" fmla="*/ 608 w 608"/>
                <a:gd name="T9" fmla="*/ 896 h 1383"/>
                <a:gd name="T10" fmla="*/ 570 w 608"/>
                <a:gd name="T11" fmla="*/ 0 h 1383"/>
                <a:gd name="T12" fmla="*/ 352 w 608"/>
                <a:gd name="T13" fmla="*/ 115 h 1383"/>
                <a:gd name="T14" fmla="*/ 0 w 608"/>
                <a:gd name="T15" fmla="*/ 314 h 1383"/>
                <a:gd name="T16" fmla="*/ 0 w 608"/>
                <a:gd name="T17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8" h="1383">
                  <a:moveTo>
                    <a:pt x="0" y="1383"/>
                  </a:moveTo>
                  <a:lnTo>
                    <a:pt x="96" y="1229"/>
                  </a:lnTo>
                  <a:lnTo>
                    <a:pt x="308" y="1203"/>
                  </a:lnTo>
                  <a:lnTo>
                    <a:pt x="551" y="1101"/>
                  </a:lnTo>
                  <a:lnTo>
                    <a:pt x="608" y="896"/>
                  </a:lnTo>
                  <a:lnTo>
                    <a:pt x="570" y="0"/>
                  </a:lnTo>
                  <a:lnTo>
                    <a:pt x="352" y="115"/>
                  </a:lnTo>
                  <a:lnTo>
                    <a:pt x="0" y="314"/>
                  </a:lnTo>
                  <a:lnTo>
                    <a:pt x="0" y="1383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2295525" y="960438"/>
            <a:ext cx="158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Heat Transfer</a:t>
            </a: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5689600" y="960438"/>
            <a:ext cx="164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Mass Transfer</a:t>
            </a:r>
          </a:p>
        </p:txBody>
      </p:sp>
      <p:sp>
        <p:nvSpPr>
          <p:cNvPr id="164879" name="Freeform 15"/>
          <p:cNvSpPr>
            <a:spLocks/>
          </p:cNvSpPr>
          <p:nvPr/>
        </p:nvSpPr>
        <p:spPr bwMode="auto">
          <a:xfrm>
            <a:off x="1606550" y="1911350"/>
            <a:ext cx="568325" cy="577850"/>
          </a:xfrm>
          <a:custGeom>
            <a:avLst/>
            <a:gdLst>
              <a:gd name="T0" fmla="*/ 0 w 320"/>
              <a:gd name="T1" fmla="*/ 0 h 313"/>
              <a:gd name="T2" fmla="*/ 250 w 320"/>
              <a:gd name="T3" fmla="*/ 134 h 313"/>
              <a:gd name="T4" fmla="*/ 320 w 320"/>
              <a:gd name="T5" fmla="*/ 313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0" h="313">
                <a:moveTo>
                  <a:pt x="0" y="0"/>
                </a:moveTo>
                <a:cubicBezTo>
                  <a:pt x="98" y="41"/>
                  <a:pt x="197" y="82"/>
                  <a:pt x="250" y="134"/>
                </a:cubicBezTo>
                <a:cubicBezTo>
                  <a:pt x="303" y="186"/>
                  <a:pt x="311" y="249"/>
                  <a:pt x="320" y="313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4880" name="Line 16"/>
          <p:cNvSpPr>
            <a:spLocks noChangeShapeType="1"/>
          </p:cNvSpPr>
          <p:nvPr/>
        </p:nvSpPr>
        <p:spPr bwMode="auto">
          <a:xfrm>
            <a:off x="2184400" y="2468563"/>
            <a:ext cx="376238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4881" name="Freeform 17"/>
          <p:cNvSpPr>
            <a:spLocks/>
          </p:cNvSpPr>
          <p:nvPr/>
        </p:nvSpPr>
        <p:spPr bwMode="auto">
          <a:xfrm>
            <a:off x="2549525" y="2814638"/>
            <a:ext cx="884238" cy="538162"/>
          </a:xfrm>
          <a:custGeom>
            <a:avLst/>
            <a:gdLst>
              <a:gd name="T0" fmla="*/ 0 w 429"/>
              <a:gd name="T1" fmla="*/ 0 h 377"/>
              <a:gd name="T2" fmla="*/ 128 w 429"/>
              <a:gd name="T3" fmla="*/ 217 h 377"/>
              <a:gd name="T4" fmla="*/ 429 w 429"/>
              <a:gd name="T5" fmla="*/ 377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9" h="377">
                <a:moveTo>
                  <a:pt x="0" y="0"/>
                </a:moveTo>
                <a:cubicBezTo>
                  <a:pt x="28" y="77"/>
                  <a:pt x="56" y="154"/>
                  <a:pt x="128" y="217"/>
                </a:cubicBezTo>
                <a:cubicBezTo>
                  <a:pt x="200" y="280"/>
                  <a:pt x="314" y="328"/>
                  <a:pt x="429" y="377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64882" name="Object 18"/>
          <p:cNvGraphicFramePr>
            <a:graphicFrameLocks noChangeAspect="1"/>
          </p:cNvGraphicFramePr>
          <p:nvPr/>
        </p:nvGraphicFramePr>
        <p:xfrm>
          <a:off x="1254125" y="1531938"/>
          <a:ext cx="2841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4"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1531938"/>
                        <a:ext cx="28416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3" name="Object 19"/>
          <p:cNvGraphicFramePr>
            <a:graphicFrameLocks noChangeAspect="1"/>
          </p:cNvGraphicFramePr>
          <p:nvPr/>
        </p:nvGraphicFramePr>
        <p:xfrm>
          <a:off x="1778000" y="2252663"/>
          <a:ext cx="33178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5" name="Equation" r:id="rId5" imgW="177480" imgH="215640" progId="Equation.3">
                  <p:embed/>
                </p:oleObj>
              </mc:Choice>
              <mc:Fallback>
                <p:oleObj name="Equation" r:id="rId5" imgW="17748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252663"/>
                        <a:ext cx="331788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4" name="Object 20"/>
          <p:cNvGraphicFramePr>
            <a:graphicFrameLocks noChangeAspect="1"/>
          </p:cNvGraphicFramePr>
          <p:nvPr/>
        </p:nvGraphicFramePr>
        <p:xfrm>
          <a:off x="2611438" y="2557463"/>
          <a:ext cx="33178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6" name="Equation" r:id="rId7" imgW="177480" imgH="215640" progId="Equation.3">
                  <p:embed/>
                </p:oleObj>
              </mc:Choice>
              <mc:Fallback>
                <p:oleObj name="Equation" r:id="rId7" imgW="177480" imgH="215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2557463"/>
                        <a:ext cx="331787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5" name="Object 21"/>
          <p:cNvGraphicFramePr>
            <a:graphicFrameLocks noChangeAspect="1"/>
          </p:cNvGraphicFramePr>
          <p:nvPr/>
        </p:nvGraphicFramePr>
        <p:xfrm>
          <a:off x="3454400" y="3157538"/>
          <a:ext cx="33178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7" name="Equation" r:id="rId9" imgW="177480" imgH="215640" progId="Equation.3">
                  <p:embed/>
                </p:oleObj>
              </mc:Choice>
              <mc:Fallback>
                <p:oleObj name="Equation" r:id="rId9" imgW="177480" imgH="215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157538"/>
                        <a:ext cx="331788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6" name="Object 22"/>
          <p:cNvGraphicFramePr>
            <a:graphicFrameLocks noChangeAspect="1"/>
          </p:cNvGraphicFramePr>
          <p:nvPr/>
        </p:nvGraphicFramePr>
        <p:xfrm>
          <a:off x="4505325" y="1866900"/>
          <a:ext cx="2841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8" name="Equation" r:id="rId11" imgW="152280" imgH="215640" progId="Equation.3">
                  <p:embed/>
                </p:oleObj>
              </mc:Choice>
              <mc:Fallback>
                <p:oleObj name="Equation" r:id="rId11" imgW="152280" imgH="215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1866900"/>
                        <a:ext cx="28416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7" name="Freeform 23"/>
          <p:cNvSpPr>
            <a:spLocks/>
          </p:cNvSpPr>
          <p:nvPr/>
        </p:nvSpPr>
        <p:spPr bwMode="auto">
          <a:xfrm>
            <a:off x="4835525" y="2173288"/>
            <a:ext cx="619125" cy="528637"/>
          </a:xfrm>
          <a:custGeom>
            <a:avLst/>
            <a:gdLst>
              <a:gd name="T0" fmla="*/ 0 w 390"/>
              <a:gd name="T1" fmla="*/ 0 h 333"/>
              <a:gd name="T2" fmla="*/ 230 w 390"/>
              <a:gd name="T3" fmla="*/ 90 h 333"/>
              <a:gd name="T4" fmla="*/ 390 w 390"/>
              <a:gd name="T5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0" h="333">
                <a:moveTo>
                  <a:pt x="0" y="0"/>
                </a:moveTo>
                <a:cubicBezTo>
                  <a:pt x="82" y="17"/>
                  <a:pt x="165" y="34"/>
                  <a:pt x="230" y="90"/>
                </a:cubicBezTo>
                <a:cubicBezTo>
                  <a:pt x="295" y="146"/>
                  <a:pt x="342" y="239"/>
                  <a:pt x="390" y="333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64888" name="Object 24"/>
          <p:cNvGraphicFramePr>
            <a:graphicFrameLocks noChangeAspect="1"/>
          </p:cNvGraphicFramePr>
          <p:nvPr/>
        </p:nvGraphicFramePr>
        <p:xfrm>
          <a:off x="5141913" y="2436813"/>
          <a:ext cx="33178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9" name="Equation" r:id="rId13" imgW="177480" imgH="215640" progId="Equation.3">
                  <p:embed/>
                </p:oleObj>
              </mc:Choice>
              <mc:Fallback>
                <p:oleObj name="Equation" r:id="rId13" imgW="177480" imgH="215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2436813"/>
                        <a:ext cx="331787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9" name="Object 25"/>
          <p:cNvGraphicFramePr>
            <a:graphicFrameLocks noChangeAspect="1"/>
          </p:cNvGraphicFramePr>
          <p:nvPr/>
        </p:nvGraphicFramePr>
        <p:xfrm>
          <a:off x="5056188" y="1836738"/>
          <a:ext cx="3794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0" name="Equation" r:id="rId15" imgW="203040" imgH="215640" progId="Equation.3">
                  <p:embed/>
                </p:oleObj>
              </mc:Choice>
              <mc:Fallback>
                <p:oleObj name="Equation" r:id="rId15" imgW="203040" imgH="215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188" y="1836738"/>
                        <a:ext cx="379412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0" name="Line 26"/>
          <p:cNvSpPr>
            <a:spLocks noChangeShapeType="1"/>
          </p:cNvSpPr>
          <p:nvPr/>
        </p:nvSpPr>
        <p:spPr bwMode="auto">
          <a:xfrm>
            <a:off x="5435600" y="2112963"/>
            <a:ext cx="396875" cy="3762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64891" name="Object 27"/>
          <p:cNvGraphicFramePr>
            <a:graphicFrameLocks noChangeAspect="1"/>
          </p:cNvGraphicFramePr>
          <p:nvPr/>
        </p:nvGraphicFramePr>
        <p:xfrm>
          <a:off x="5827713" y="2365375"/>
          <a:ext cx="4032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1" name="Equation" r:id="rId17" imgW="215640" imgH="215640" progId="Equation.3">
                  <p:embed/>
                </p:oleObj>
              </mc:Choice>
              <mc:Fallback>
                <p:oleObj name="Equation" r:id="rId17" imgW="215640" imgH="215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713" y="2365375"/>
                        <a:ext cx="40322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2" name="Freeform 28"/>
          <p:cNvSpPr>
            <a:spLocks/>
          </p:cNvSpPr>
          <p:nvPr/>
        </p:nvSpPr>
        <p:spPr bwMode="auto">
          <a:xfrm>
            <a:off x="5819775" y="2886075"/>
            <a:ext cx="965200" cy="344488"/>
          </a:xfrm>
          <a:custGeom>
            <a:avLst/>
            <a:gdLst>
              <a:gd name="T0" fmla="*/ 0 w 429"/>
              <a:gd name="T1" fmla="*/ 0 h 377"/>
              <a:gd name="T2" fmla="*/ 128 w 429"/>
              <a:gd name="T3" fmla="*/ 217 h 377"/>
              <a:gd name="T4" fmla="*/ 429 w 429"/>
              <a:gd name="T5" fmla="*/ 377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9" h="377">
                <a:moveTo>
                  <a:pt x="0" y="0"/>
                </a:moveTo>
                <a:cubicBezTo>
                  <a:pt x="28" y="77"/>
                  <a:pt x="56" y="154"/>
                  <a:pt x="128" y="217"/>
                </a:cubicBezTo>
                <a:cubicBezTo>
                  <a:pt x="200" y="280"/>
                  <a:pt x="314" y="328"/>
                  <a:pt x="429" y="377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64893" name="Object 29"/>
          <p:cNvGraphicFramePr>
            <a:graphicFrameLocks noChangeAspect="1"/>
          </p:cNvGraphicFramePr>
          <p:nvPr/>
        </p:nvGraphicFramePr>
        <p:xfrm>
          <a:off x="6838950" y="3025775"/>
          <a:ext cx="3317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2" name="Equation" r:id="rId19" imgW="177480" imgH="215640" progId="Equation.3">
                  <p:embed/>
                </p:oleObj>
              </mc:Choice>
              <mc:Fallback>
                <p:oleObj name="Equation" r:id="rId19" imgW="177480" imgH="215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950" y="3025775"/>
                        <a:ext cx="33178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4" name="Object 30"/>
          <p:cNvGraphicFramePr>
            <a:graphicFrameLocks noChangeAspect="1"/>
          </p:cNvGraphicFramePr>
          <p:nvPr/>
        </p:nvGraphicFramePr>
        <p:xfrm>
          <a:off x="5508625" y="2832100"/>
          <a:ext cx="3317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3" name="Equation" r:id="rId21" imgW="177480" imgH="215640" progId="Equation.3">
                  <p:embed/>
                </p:oleObj>
              </mc:Choice>
              <mc:Fallback>
                <p:oleObj name="Equation" r:id="rId21" imgW="177480" imgH="215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832100"/>
                        <a:ext cx="33178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58" name="Group 94"/>
          <p:cNvGraphicFramePr>
            <a:graphicFrameLocks noGrp="1"/>
          </p:cNvGraphicFramePr>
          <p:nvPr/>
        </p:nvGraphicFramePr>
        <p:xfrm>
          <a:off x="744538" y="3727450"/>
          <a:ext cx="7477125" cy="2468563"/>
        </p:xfrm>
        <a:graphic>
          <a:graphicData uri="http://schemas.openxmlformats.org/drawingml/2006/table">
            <a:tbl>
              <a:tblPr/>
              <a:tblGrid>
                <a:gridCol w="226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Heat Transfer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Mass Transfer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Convection Inside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Diffusion In the solid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Convection Outside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4938" name="Object 74"/>
          <p:cNvGraphicFramePr>
            <a:graphicFrameLocks noChangeAspect="1"/>
          </p:cNvGraphicFramePr>
          <p:nvPr/>
        </p:nvGraphicFramePr>
        <p:xfrm>
          <a:off x="3498850" y="4168775"/>
          <a:ext cx="11366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4" name="Equation" r:id="rId23" imgW="761760" imgH="431640" progId="Equation.3">
                  <p:embed/>
                </p:oleObj>
              </mc:Choice>
              <mc:Fallback>
                <p:oleObj name="Equation" r:id="rId23" imgW="761760" imgH="43164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4168775"/>
                        <a:ext cx="11366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40" name="Object 76"/>
          <p:cNvGraphicFramePr>
            <a:graphicFrameLocks noChangeAspect="1"/>
          </p:cNvGraphicFramePr>
          <p:nvPr/>
        </p:nvGraphicFramePr>
        <p:xfrm>
          <a:off x="5929313" y="4146550"/>
          <a:ext cx="12319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5" name="Equation" r:id="rId25" imgW="825480" imgH="431640" progId="Equation.3">
                  <p:embed/>
                </p:oleObj>
              </mc:Choice>
              <mc:Fallback>
                <p:oleObj name="Equation" r:id="rId25" imgW="825480" imgH="43164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4146550"/>
                        <a:ext cx="12319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41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193122"/>
              </p:ext>
            </p:extLst>
          </p:nvPr>
        </p:nvGraphicFramePr>
        <p:xfrm>
          <a:off x="3435350" y="4837113"/>
          <a:ext cx="138271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6" name="Equation" r:id="rId27" imgW="927000" imgH="431640" progId="Equation.DSMT4">
                  <p:embed/>
                </p:oleObj>
              </mc:Choice>
              <mc:Fallback>
                <p:oleObj name="Equation" r:id="rId27" imgW="927000" imgH="43164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4837113"/>
                        <a:ext cx="1382713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45" name="Text Box 81"/>
          <p:cNvSpPr txBox="1">
            <a:spLocks noChangeArrowheads="1"/>
          </p:cNvSpPr>
          <p:nvPr/>
        </p:nvSpPr>
        <p:spPr bwMode="auto">
          <a:xfrm>
            <a:off x="3779838" y="238283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Fluid</a:t>
            </a:r>
          </a:p>
        </p:txBody>
      </p:sp>
      <p:graphicFrame>
        <p:nvGraphicFramePr>
          <p:cNvPr id="164946" name="Object 82"/>
          <p:cNvGraphicFramePr>
            <a:graphicFrameLocks noChangeAspect="1"/>
          </p:cNvGraphicFramePr>
          <p:nvPr/>
        </p:nvGraphicFramePr>
        <p:xfrm>
          <a:off x="3440113" y="5486400"/>
          <a:ext cx="11747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7" name="Equation" r:id="rId29" imgW="787320" imgH="431640" progId="Equation.3">
                  <p:embed/>
                </p:oleObj>
              </mc:Choice>
              <mc:Fallback>
                <p:oleObj name="Equation" r:id="rId29" imgW="787320" imgH="43164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5486400"/>
                        <a:ext cx="11747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48" name="Object 84"/>
          <p:cNvGraphicFramePr>
            <a:graphicFrameLocks noChangeAspect="1"/>
          </p:cNvGraphicFramePr>
          <p:nvPr/>
        </p:nvGraphicFramePr>
        <p:xfrm>
          <a:off x="1647825" y="2855913"/>
          <a:ext cx="4206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8" name="Equation" r:id="rId31" imgW="152280" imgH="215640" progId="Equation.3">
                  <p:embed/>
                </p:oleObj>
              </mc:Choice>
              <mc:Fallback>
                <p:oleObj name="Equation" r:id="rId31" imgW="152280" imgH="21564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2855913"/>
                        <a:ext cx="42068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49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963865"/>
              </p:ext>
            </p:extLst>
          </p:nvPr>
        </p:nvGraphicFramePr>
        <p:xfrm>
          <a:off x="3534569" y="2633662"/>
          <a:ext cx="4905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9" name="Equation" r:id="rId33" imgW="177480" imgH="215640" progId="Equation.3">
                  <p:embed/>
                </p:oleObj>
              </mc:Choice>
              <mc:Fallback>
                <p:oleObj name="Equation" r:id="rId33" imgW="177480" imgH="21564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4569" y="2633662"/>
                        <a:ext cx="49053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5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193014"/>
              </p:ext>
            </p:extLst>
          </p:nvPr>
        </p:nvGraphicFramePr>
        <p:xfrm>
          <a:off x="4806950" y="2745812"/>
          <a:ext cx="6318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0" name="Equation" r:id="rId35" imgW="228600" imgH="215640" progId="Equation.3">
                  <p:embed/>
                </p:oleObj>
              </mc:Choice>
              <mc:Fallback>
                <p:oleObj name="Equation" r:id="rId35" imgW="228600" imgH="21564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2745812"/>
                        <a:ext cx="6318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51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169242"/>
              </p:ext>
            </p:extLst>
          </p:nvPr>
        </p:nvGraphicFramePr>
        <p:xfrm>
          <a:off x="6735092" y="2021054"/>
          <a:ext cx="7016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1" name="Equation" r:id="rId37" imgW="253800" imgH="215640" progId="Equation.3">
                  <p:embed/>
                </p:oleObj>
              </mc:Choice>
              <mc:Fallback>
                <p:oleObj name="Equation" r:id="rId37" imgW="253800" imgH="21564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092" y="2021054"/>
                        <a:ext cx="7016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54" name="Object 90"/>
          <p:cNvGraphicFramePr>
            <a:graphicFrameLocks noChangeAspect="1"/>
          </p:cNvGraphicFramePr>
          <p:nvPr/>
        </p:nvGraphicFramePr>
        <p:xfrm>
          <a:off x="5238750" y="4806950"/>
          <a:ext cx="29368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2" name="Equation" r:id="rId39" imgW="1968480" imgH="431640" progId="Equation.3">
                  <p:embed/>
                </p:oleObj>
              </mc:Choice>
              <mc:Fallback>
                <p:oleObj name="Equation" r:id="rId39" imgW="1968480" imgH="43164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4806950"/>
                        <a:ext cx="293687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57" name="Object 93"/>
          <p:cNvGraphicFramePr>
            <a:graphicFrameLocks noChangeAspect="1"/>
          </p:cNvGraphicFramePr>
          <p:nvPr/>
        </p:nvGraphicFramePr>
        <p:xfrm>
          <a:off x="5881688" y="5468938"/>
          <a:ext cx="12684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3" name="Equation" r:id="rId41" imgW="850680" imgH="431640" progId="Equation.3">
                  <p:embed/>
                </p:oleObj>
              </mc:Choice>
              <mc:Fallback>
                <p:oleObj name="Equation" r:id="rId41" imgW="850680" imgH="43164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8" y="5468938"/>
                        <a:ext cx="1268412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59" name="Text Box 95"/>
          <p:cNvSpPr txBox="1">
            <a:spLocks noChangeArrowheads="1"/>
          </p:cNvSpPr>
          <p:nvPr/>
        </p:nvSpPr>
        <p:spPr bwMode="auto">
          <a:xfrm>
            <a:off x="2681288" y="21097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Solid</a:t>
            </a:r>
          </a:p>
        </p:txBody>
      </p:sp>
      <p:sp>
        <p:nvSpPr>
          <p:cNvPr id="164960" name="Text Box 96"/>
          <p:cNvSpPr txBox="1">
            <a:spLocks noChangeArrowheads="1"/>
          </p:cNvSpPr>
          <p:nvPr/>
        </p:nvSpPr>
        <p:spPr bwMode="auto">
          <a:xfrm>
            <a:off x="5490935" y="1856922"/>
            <a:ext cx="1390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Solid phase</a:t>
            </a:r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802880" y="5080000"/>
            <a:ext cx="1128186" cy="369332"/>
            <a:chOff x="7802880" y="5080000"/>
            <a:chExt cx="1128186" cy="369332"/>
          </a:xfrm>
        </p:grpSpPr>
        <p:sp>
          <p:nvSpPr>
            <p:cNvPr id="2" name="Oval 1"/>
            <p:cNvSpPr/>
            <p:nvPr/>
          </p:nvSpPr>
          <p:spPr>
            <a:xfrm>
              <a:off x="7802880" y="5080000"/>
              <a:ext cx="345440" cy="33528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361679" y="50800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???</a:t>
              </a:r>
              <a:endParaRPr lang="es-A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54651" y="2366645"/>
            <a:ext cx="3388359" cy="2799715"/>
            <a:chOff x="5450841" y="2311400"/>
            <a:chExt cx="3388359" cy="2799715"/>
          </a:xfrm>
        </p:grpSpPr>
        <p:sp>
          <p:nvSpPr>
            <p:cNvPr id="164895" name="Line 31"/>
            <p:cNvSpPr>
              <a:spLocks noChangeShapeType="1"/>
            </p:cNvSpPr>
            <p:nvPr/>
          </p:nvSpPr>
          <p:spPr bwMode="auto">
            <a:xfrm>
              <a:off x="5842954" y="2654617"/>
              <a:ext cx="1767522" cy="17907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64896" name="Line 32"/>
            <p:cNvSpPr>
              <a:spLocks noChangeShapeType="1"/>
            </p:cNvSpPr>
            <p:nvPr/>
          </p:nvSpPr>
          <p:spPr bwMode="auto">
            <a:xfrm>
              <a:off x="5450841" y="2327593"/>
              <a:ext cx="2118360" cy="42513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64897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5077830"/>
                </p:ext>
              </p:extLst>
            </p:nvPr>
          </p:nvGraphicFramePr>
          <p:xfrm>
            <a:off x="7559675" y="2311400"/>
            <a:ext cx="1208088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34" name="Equation" r:id="rId43" imgW="647640" imgH="241200" progId="Equation.3">
                    <p:embed/>
                  </p:oleObj>
                </mc:Choice>
                <mc:Fallback>
                  <p:oleObj name="Equation" r:id="rId43" imgW="647640" imgH="2412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9675" y="2311400"/>
                          <a:ext cx="1208088" cy="449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98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4609634"/>
                </p:ext>
              </p:extLst>
            </p:nvPr>
          </p:nvGraphicFramePr>
          <p:xfrm>
            <a:off x="7629525" y="2809875"/>
            <a:ext cx="1209675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35" name="Equation" r:id="rId45" imgW="647640" imgH="241200" progId="Equation.3">
                    <p:embed/>
                  </p:oleObj>
                </mc:Choice>
                <mc:Fallback>
                  <p:oleObj name="Equation" r:id="rId45" imgW="647640" imgH="2412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9525" y="2809875"/>
                          <a:ext cx="1209675" cy="449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Straight Arrow Connector 5"/>
            <p:cNvCxnSpPr/>
            <p:nvPr/>
          </p:nvCxnSpPr>
          <p:spPr>
            <a:xfrm flipH="1" flipV="1">
              <a:off x="5495925" y="2489200"/>
              <a:ext cx="3028528" cy="26219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5438775" y="2668111"/>
            <a:ext cx="76517" cy="711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4983" name="Picture 119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944" y="2840037"/>
            <a:ext cx="103188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val 11"/>
          <p:cNvSpPr/>
          <p:nvPr/>
        </p:nvSpPr>
        <p:spPr>
          <a:xfrm>
            <a:off x="5412740" y="2074863"/>
            <a:ext cx="72390" cy="76200"/>
          </a:xfrm>
          <a:prstGeom prst="ellipse">
            <a:avLst/>
          </a:prstGeom>
          <a:solidFill>
            <a:srgbClr val="0066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Oval 86"/>
          <p:cNvSpPr/>
          <p:nvPr/>
        </p:nvSpPr>
        <p:spPr>
          <a:xfrm>
            <a:off x="5796280" y="2446020"/>
            <a:ext cx="72390" cy="76200"/>
          </a:xfrm>
          <a:prstGeom prst="ellipse">
            <a:avLst/>
          </a:prstGeom>
          <a:solidFill>
            <a:srgbClr val="0066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Text Box 96"/>
          <p:cNvSpPr txBox="1">
            <a:spLocks noChangeArrowheads="1"/>
          </p:cNvSpPr>
          <p:nvPr/>
        </p:nvSpPr>
        <p:spPr bwMode="auto">
          <a:xfrm>
            <a:off x="7145564" y="1832040"/>
            <a:ext cx="137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Fluid phase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61" name="Text Box 96"/>
          <p:cNvSpPr txBox="1">
            <a:spLocks noChangeArrowheads="1"/>
          </p:cNvSpPr>
          <p:nvPr/>
        </p:nvSpPr>
        <p:spPr bwMode="auto">
          <a:xfrm>
            <a:off x="3920282" y="1657869"/>
            <a:ext cx="137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Fluid phase</a:t>
            </a: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308-Lecture 10</a:t>
            </a:r>
            <a:endParaRPr lang="en-US"/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DC4B-70F8-4C80-A3A5-C62EDF35A20A}" type="slidenum">
              <a:rPr lang="en-US"/>
              <a:pPr/>
              <a:t>8</a:t>
            </a:fld>
            <a:endParaRPr lang="en-US"/>
          </a:p>
        </p:txBody>
      </p:sp>
      <p:sp>
        <p:nvSpPr>
          <p:cNvPr id="167940" name="Rectangle 4" descr="Dashed horizontal"/>
          <p:cNvSpPr>
            <a:spLocks noChangeArrowheads="1"/>
          </p:cNvSpPr>
          <p:nvPr/>
        </p:nvSpPr>
        <p:spPr bwMode="auto">
          <a:xfrm>
            <a:off x="1939925" y="1098550"/>
            <a:ext cx="5059363" cy="2547938"/>
          </a:xfrm>
          <a:prstGeom prst="rect">
            <a:avLst/>
          </a:prstGeom>
          <a:pattFill prst="dashHorz">
            <a:fgClr>
              <a:srgbClr val="777777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Fluid</a:t>
            </a:r>
          </a:p>
        </p:txBody>
      </p:sp>
      <p:grpSp>
        <p:nvGrpSpPr>
          <p:cNvPr id="167941" name="Group 5"/>
          <p:cNvGrpSpPr>
            <a:grpSpLocks/>
          </p:cNvGrpSpPr>
          <p:nvPr/>
        </p:nvGrpSpPr>
        <p:grpSpPr bwMode="auto">
          <a:xfrm>
            <a:off x="3233738" y="1138238"/>
            <a:ext cx="1350962" cy="2195512"/>
            <a:chOff x="512" y="671"/>
            <a:chExt cx="851" cy="1383"/>
          </a:xfrm>
        </p:grpSpPr>
        <p:sp>
          <p:nvSpPr>
            <p:cNvPr id="167942" name="Freeform 6"/>
            <p:cNvSpPr>
              <a:spLocks/>
            </p:cNvSpPr>
            <p:nvPr/>
          </p:nvSpPr>
          <p:spPr bwMode="auto">
            <a:xfrm>
              <a:off x="519" y="960"/>
              <a:ext cx="250" cy="1082"/>
            </a:xfrm>
            <a:custGeom>
              <a:avLst/>
              <a:gdLst>
                <a:gd name="T0" fmla="*/ 0 w 250"/>
                <a:gd name="T1" fmla="*/ 13 h 1082"/>
                <a:gd name="T2" fmla="*/ 128 w 250"/>
                <a:gd name="T3" fmla="*/ 0 h 1082"/>
                <a:gd name="T4" fmla="*/ 250 w 250"/>
                <a:gd name="T5" fmla="*/ 13 h 1082"/>
                <a:gd name="T6" fmla="*/ 250 w 250"/>
                <a:gd name="T7" fmla="*/ 1082 h 1082"/>
                <a:gd name="T8" fmla="*/ 160 w 250"/>
                <a:gd name="T9" fmla="*/ 1037 h 1082"/>
                <a:gd name="T10" fmla="*/ 6 w 250"/>
                <a:gd name="T11" fmla="*/ 1056 h 1082"/>
                <a:gd name="T12" fmla="*/ 0 w 250"/>
                <a:gd name="T13" fmla="*/ 13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1082">
                  <a:moveTo>
                    <a:pt x="0" y="13"/>
                  </a:moveTo>
                  <a:lnTo>
                    <a:pt x="128" y="0"/>
                  </a:lnTo>
                  <a:lnTo>
                    <a:pt x="250" y="13"/>
                  </a:lnTo>
                  <a:lnTo>
                    <a:pt x="250" y="1082"/>
                  </a:lnTo>
                  <a:lnTo>
                    <a:pt x="160" y="1037"/>
                  </a:lnTo>
                  <a:lnTo>
                    <a:pt x="6" y="1056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67943" name="Freeform 7"/>
            <p:cNvSpPr>
              <a:spLocks/>
            </p:cNvSpPr>
            <p:nvPr/>
          </p:nvSpPr>
          <p:spPr bwMode="auto">
            <a:xfrm>
              <a:off x="512" y="678"/>
              <a:ext cx="800" cy="301"/>
            </a:xfrm>
            <a:custGeom>
              <a:avLst/>
              <a:gdLst>
                <a:gd name="T0" fmla="*/ 0 w 800"/>
                <a:gd name="T1" fmla="*/ 301 h 301"/>
                <a:gd name="T2" fmla="*/ 563 w 800"/>
                <a:gd name="T3" fmla="*/ 7 h 301"/>
                <a:gd name="T4" fmla="*/ 800 w 800"/>
                <a:gd name="T5" fmla="*/ 0 h 301"/>
                <a:gd name="T6" fmla="*/ 243 w 800"/>
                <a:gd name="T7" fmla="*/ 301 h 301"/>
                <a:gd name="T8" fmla="*/ 134 w 800"/>
                <a:gd name="T9" fmla="*/ 276 h 301"/>
                <a:gd name="T10" fmla="*/ 0 w 800"/>
                <a:gd name="T11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0" h="301">
                  <a:moveTo>
                    <a:pt x="0" y="301"/>
                  </a:moveTo>
                  <a:lnTo>
                    <a:pt x="563" y="7"/>
                  </a:lnTo>
                  <a:lnTo>
                    <a:pt x="800" y="0"/>
                  </a:lnTo>
                  <a:lnTo>
                    <a:pt x="243" y="301"/>
                  </a:lnTo>
                  <a:lnTo>
                    <a:pt x="134" y="276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67944" name="Freeform 8"/>
            <p:cNvSpPr>
              <a:spLocks/>
            </p:cNvSpPr>
            <p:nvPr/>
          </p:nvSpPr>
          <p:spPr bwMode="auto">
            <a:xfrm>
              <a:off x="755" y="671"/>
              <a:ext cx="608" cy="1383"/>
            </a:xfrm>
            <a:custGeom>
              <a:avLst/>
              <a:gdLst>
                <a:gd name="T0" fmla="*/ 0 w 608"/>
                <a:gd name="T1" fmla="*/ 1383 h 1383"/>
                <a:gd name="T2" fmla="*/ 96 w 608"/>
                <a:gd name="T3" fmla="*/ 1229 h 1383"/>
                <a:gd name="T4" fmla="*/ 308 w 608"/>
                <a:gd name="T5" fmla="*/ 1203 h 1383"/>
                <a:gd name="T6" fmla="*/ 551 w 608"/>
                <a:gd name="T7" fmla="*/ 1101 h 1383"/>
                <a:gd name="T8" fmla="*/ 608 w 608"/>
                <a:gd name="T9" fmla="*/ 896 h 1383"/>
                <a:gd name="T10" fmla="*/ 570 w 608"/>
                <a:gd name="T11" fmla="*/ 0 h 1383"/>
                <a:gd name="T12" fmla="*/ 352 w 608"/>
                <a:gd name="T13" fmla="*/ 115 h 1383"/>
                <a:gd name="T14" fmla="*/ 0 w 608"/>
                <a:gd name="T15" fmla="*/ 314 h 1383"/>
                <a:gd name="T16" fmla="*/ 0 w 608"/>
                <a:gd name="T17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8" h="1383">
                  <a:moveTo>
                    <a:pt x="0" y="1383"/>
                  </a:moveTo>
                  <a:lnTo>
                    <a:pt x="96" y="1229"/>
                  </a:lnTo>
                  <a:lnTo>
                    <a:pt x="308" y="1203"/>
                  </a:lnTo>
                  <a:lnTo>
                    <a:pt x="551" y="1101"/>
                  </a:lnTo>
                  <a:lnTo>
                    <a:pt x="608" y="896"/>
                  </a:lnTo>
                  <a:lnTo>
                    <a:pt x="570" y="0"/>
                  </a:lnTo>
                  <a:lnTo>
                    <a:pt x="352" y="115"/>
                  </a:lnTo>
                  <a:lnTo>
                    <a:pt x="0" y="314"/>
                  </a:lnTo>
                  <a:lnTo>
                    <a:pt x="0" y="1383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1889125" y="819150"/>
            <a:ext cx="164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Mass Transfer</a:t>
            </a:r>
          </a:p>
        </p:txBody>
      </p:sp>
      <p:graphicFrame>
        <p:nvGraphicFramePr>
          <p:cNvPr id="167946" name="Object 10"/>
          <p:cNvGraphicFramePr>
            <a:graphicFrameLocks noChangeAspect="1"/>
          </p:cNvGraphicFramePr>
          <p:nvPr/>
        </p:nvGraphicFramePr>
        <p:xfrm>
          <a:off x="2300288" y="1612900"/>
          <a:ext cx="2841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98"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1612900"/>
                        <a:ext cx="284162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7" name="Freeform 11"/>
          <p:cNvSpPr>
            <a:spLocks/>
          </p:cNvSpPr>
          <p:nvPr/>
        </p:nvSpPr>
        <p:spPr bwMode="auto">
          <a:xfrm>
            <a:off x="2630488" y="1919288"/>
            <a:ext cx="619125" cy="528637"/>
          </a:xfrm>
          <a:custGeom>
            <a:avLst/>
            <a:gdLst>
              <a:gd name="T0" fmla="*/ 0 w 390"/>
              <a:gd name="T1" fmla="*/ 0 h 333"/>
              <a:gd name="T2" fmla="*/ 230 w 390"/>
              <a:gd name="T3" fmla="*/ 90 h 333"/>
              <a:gd name="T4" fmla="*/ 390 w 390"/>
              <a:gd name="T5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0" h="333">
                <a:moveTo>
                  <a:pt x="0" y="0"/>
                </a:moveTo>
                <a:cubicBezTo>
                  <a:pt x="82" y="17"/>
                  <a:pt x="165" y="34"/>
                  <a:pt x="230" y="90"/>
                </a:cubicBezTo>
                <a:cubicBezTo>
                  <a:pt x="295" y="146"/>
                  <a:pt x="342" y="239"/>
                  <a:pt x="390" y="333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67948" name="Object 12"/>
          <p:cNvGraphicFramePr>
            <a:graphicFrameLocks noChangeAspect="1"/>
          </p:cNvGraphicFramePr>
          <p:nvPr/>
        </p:nvGraphicFramePr>
        <p:xfrm>
          <a:off x="2936875" y="2182813"/>
          <a:ext cx="33178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99" name="Equation" r:id="rId5" imgW="177480" imgH="215640" progId="Equation.3">
                  <p:embed/>
                </p:oleObj>
              </mc:Choice>
              <mc:Fallback>
                <p:oleObj name="Equation" r:id="rId5" imgW="17748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2182813"/>
                        <a:ext cx="331788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9" name="Object 13"/>
          <p:cNvGraphicFramePr>
            <a:graphicFrameLocks noChangeAspect="1"/>
          </p:cNvGraphicFramePr>
          <p:nvPr/>
        </p:nvGraphicFramePr>
        <p:xfrm>
          <a:off x="2851150" y="1582738"/>
          <a:ext cx="3794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00" name="Equation" r:id="rId7" imgW="203040" imgH="215640" progId="Equation.3">
                  <p:embed/>
                </p:oleObj>
              </mc:Choice>
              <mc:Fallback>
                <p:oleObj name="Equation" r:id="rId7" imgW="20304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1582738"/>
                        <a:ext cx="37941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0" name="Line 14"/>
          <p:cNvSpPr>
            <a:spLocks noChangeShapeType="1"/>
          </p:cNvSpPr>
          <p:nvPr/>
        </p:nvSpPr>
        <p:spPr bwMode="auto">
          <a:xfrm>
            <a:off x="3230563" y="1858963"/>
            <a:ext cx="396875" cy="3762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679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001472"/>
              </p:ext>
            </p:extLst>
          </p:nvPr>
        </p:nvGraphicFramePr>
        <p:xfrm>
          <a:off x="3614738" y="2146340"/>
          <a:ext cx="4032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01" name="Equation" r:id="rId9" imgW="215640" imgH="215640" progId="Equation.3">
                  <p:embed/>
                </p:oleObj>
              </mc:Choice>
              <mc:Fallback>
                <p:oleObj name="Equation" r:id="rId9" imgW="215640" imgH="215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2146340"/>
                        <a:ext cx="40322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2" name="Freeform 16"/>
          <p:cNvSpPr>
            <a:spLocks/>
          </p:cNvSpPr>
          <p:nvPr/>
        </p:nvSpPr>
        <p:spPr bwMode="auto">
          <a:xfrm>
            <a:off x="3614738" y="2632075"/>
            <a:ext cx="965200" cy="344488"/>
          </a:xfrm>
          <a:custGeom>
            <a:avLst/>
            <a:gdLst>
              <a:gd name="T0" fmla="*/ 0 w 429"/>
              <a:gd name="T1" fmla="*/ 0 h 377"/>
              <a:gd name="T2" fmla="*/ 128 w 429"/>
              <a:gd name="T3" fmla="*/ 217 h 377"/>
              <a:gd name="T4" fmla="*/ 429 w 429"/>
              <a:gd name="T5" fmla="*/ 377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9" h="377">
                <a:moveTo>
                  <a:pt x="0" y="0"/>
                </a:moveTo>
                <a:cubicBezTo>
                  <a:pt x="28" y="77"/>
                  <a:pt x="56" y="154"/>
                  <a:pt x="128" y="217"/>
                </a:cubicBezTo>
                <a:cubicBezTo>
                  <a:pt x="200" y="280"/>
                  <a:pt x="314" y="328"/>
                  <a:pt x="429" y="377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67953" name="Object 17"/>
          <p:cNvGraphicFramePr>
            <a:graphicFrameLocks noChangeAspect="1"/>
          </p:cNvGraphicFramePr>
          <p:nvPr/>
        </p:nvGraphicFramePr>
        <p:xfrm>
          <a:off x="4633913" y="2771775"/>
          <a:ext cx="3317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02" name="Equation" r:id="rId11" imgW="177480" imgH="215640" progId="Equation.3">
                  <p:embed/>
                </p:oleObj>
              </mc:Choice>
              <mc:Fallback>
                <p:oleObj name="Equation" r:id="rId11" imgW="177480" imgH="215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13" y="2771775"/>
                        <a:ext cx="33178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4" name="Object 18"/>
          <p:cNvGraphicFramePr>
            <a:graphicFrameLocks noChangeAspect="1"/>
          </p:cNvGraphicFramePr>
          <p:nvPr/>
        </p:nvGraphicFramePr>
        <p:xfrm>
          <a:off x="3303588" y="2578100"/>
          <a:ext cx="3317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03" name="Equation" r:id="rId13" imgW="177480" imgH="215640" progId="Equation.3">
                  <p:embed/>
                </p:oleObj>
              </mc:Choice>
              <mc:Fallback>
                <p:oleObj name="Equation" r:id="rId13" imgW="177480" imgH="215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2578100"/>
                        <a:ext cx="33178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5" name="Line 19"/>
          <p:cNvSpPr>
            <a:spLocks noChangeShapeType="1"/>
          </p:cNvSpPr>
          <p:nvPr/>
        </p:nvSpPr>
        <p:spPr bwMode="auto">
          <a:xfrm>
            <a:off x="3687763" y="2540000"/>
            <a:ext cx="1717675" cy="396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7956" name="Line 20"/>
          <p:cNvSpPr>
            <a:spLocks noChangeShapeType="1"/>
          </p:cNvSpPr>
          <p:nvPr/>
        </p:nvSpPr>
        <p:spPr bwMode="auto">
          <a:xfrm>
            <a:off x="3290888" y="2174875"/>
            <a:ext cx="2073275" cy="3238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67957" name="Object 21"/>
          <p:cNvGraphicFramePr>
            <a:graphicFrameLocks noChangeAspect="1"/>
          </p:cNvGraphicFramePr>
          <p:nvPr/>
        </p:nvGraphicFramePr>
        <p:xfrm>
          <a:off x="5586413" y="2057400"/>
          <a:ext cx="12096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04" name="Equation" r:id="rId15" imgW="647640" imgH="241200" progId="Equation.3">
                  <p:embed/>
                </p:oleObj>
              </mc:Choice>
              <mc:Fallback>
                <p:oleObj name="Equation" r:id="rId15" imgW="647640" imgH="241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3" y="2057400"/>
                        <a:ext cx="12096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8" name="Object 22"/>
          <p:cNvGraphicFramePr>
            <a:graphicFrameLocks noChangeAspect="1"/>
          </p:cNvGraphicFramePr>
          <p:nvPr/>
        </p:nvGraphicFramePr>
        <p:xfrm>
          <a:off x="5424488" y="2555875"/>
          <a:ext cx="12096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05" name="Equation" r:id="rId17" imgW="647640" imgH="241200" progId="Equation.3">
                  <p:embed/>
                </p:oleObj>
              </mc:Choice>
              <mc:Fallback>
                <p:oleObj name="Equation" r:id="rId17" imgW="647640" imgH="241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2555875"/>
                        <a:ext cx="12096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9" name="Object 23"/>
          <p:cNvGraphicFramePr>
            <a:graphicFrameLocks noChangeAspect="1"/>
          </p:cNvGraphicFramePr>
          <p:nvPr/>
        </p:nvGraphicFramePr>
        <p:xfrm>
          <a:off x="2427288" y="2490788"/>
          <a:ext cx="6318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06" name="Equation" r:id="rId19" imgW="228600" imgH="215640" progId="Equation.3">
                  <p:embed/>
                </p:oleObj>
              </mc:Choice>
              <mc:Fallback>
                <p:oleObj name="Equation" r:id="rId19" imgW="228600" imgH="215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2490788"/>
                        <a:ext cx="6318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60" name="Object 24"/>
          <p:cNvGraphicFramePr>
            <a:graphicFrameLocks noChangeAspect="1"/>
          </p:cNvGraphicFramePr>
          <p:nvPr/>
        </p:nvGraphicFramePr>
        <p:xfrm>
          <a:off x="4940300" y="2732088"/>
          <a:ext cx="7016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07" name="Equation" r:id="rId21" imgW="253800" imgH="215640" progId="Equation.3">
                  <p:embed/>
                </p:oleObj>
              </mc:Choice>
              <mc:Fallback>
                <p:oleObj name="Equation" r:id="rId21" imgW="253800" imgH="215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2732088"/>
                        <a:ext cx="7016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61" name="Text Box 25"/>
          <p:cNvSpPr txBox="1">
            <a:spLocks noChangeArrowheads="1"/>
          </p:cNvSpPr>
          <p:nvPr/>
        </p:nvSpPr>
        <p:spPr bwMode="auto">
          <a:xfrm>
            <a:off x="3819525" y="1643063"/>
            <a:ext cx="1390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Solid phase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67962" name="Text Box 26"/>
          <p:cNvSpPr txBox="1">
            <a:spLocks noChangeArrowheads="1"/>
          </p:cNvSpPr>
          <p:nvPr/>
        </p:nvSpPr>
        <p:spPr bwMode="auto">
          <a:xfrm>
            <a:off x="1330325" y="392113"/>
            <a:ext cx="639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CONCEPT OF OVERALL MASS TRANSFER COEFFICIENT</a:t>
            </a:r>
          </a:p>
        </p:txBody>
      </p:sp>
      <p:sp>
        <p:nvSpPr>
          <p:cNvPr id="167963" name="Line 27"/>
          <p:cNvSpPr>
            <a:spLocks noChangeShapeType="1"/>
          </p:cNvSpPr>
          <p:nvPr/>
        </p:nvSpPr>
        <p:spPr bwMode="auto">
          <a:xfrm flipV="1">
            <a:off x="1692516" y="2056606"/>
            <a:ext cx="923925" cy="9525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7964" name="Line 28"/>
          <p:cNvSpPr>
            <a:spLocks noChangeShapeType="1"/>
          </p:cNvSpPr>
          <p:nvPr/>
        </p:nvSpPr>
        <p:spPr bwMode="auto">
          <a:xfrm flipV="1">
            <a:off x="3290889" y="2032803"/>
            <a:ext cx="806450" cy="9525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7965" name="Line 29"/>
          <p:cNvSpPr>
            <a:spLocks noChangeShapeType="1"/>
          </p:cNvSpPr>
          <p:nvPr/>
        </p:nvSpPr>
        <p:spPr bwMode="auto">
          <a:xfrm flipV="1">
            <a:off x="4705934" y="2037566"/>
            <a:ext cx="923925" cy="9525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6796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233300"/>
              </p:ext>
            </p:extLst>
          </p:nvPr>
        </p:nvGraphicFramePr>
        <p:xfrm>
          <a:off x="4071013" y="1900638"/>
          <a:ext cx="4984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08" name="Equation" r:id="rId23" imgW="266400" imgH="228600" progId="Equation.DSMT4">
                  <p:embed/>
                </p:oleObj>
              </mc:Choice>
              <mc:Fallback>
                <p:oleObj name="Equation" r:id="rId23" imgW="266400" imgH="228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013" y="1900638"/>
                        <a:ext cx="4984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6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230900"/>
              </p:ext>
            </p:extLst>
          </p:nvPr>
        </p:nvGraphicFramePr>
        <p:xfrm>
          <a:off x="1319213" y="1646238"/>
          <a:ext cx="4984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09" name="Equation" r:id="rId25" imgW="266400" imgH="228600" progId="Equation.DSMT4">
                  <p:embed/>
                </p:oleObj>
              </mc:Choice>
              <mc:Fallback>
                <p:oleObj name="Equation" r:id="rId25" imgW="266400" imgH="228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1646238"/>
                        <a:ext cx="4984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6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215268"/>
              </p:ext>
            </p:extLst>
          </p:nvPr>
        </p:nvGraphicFramePr>
        <p:xfrm>
          <a:off x="5394325" y="1584325"/>
          <a:ext cx="4984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10" name="Equation" r:id="rId27" imgW="266400" imgH="228600" progId="Equation.DSMT4">
                  <p:embed/>
                </p:oleObj>
              </mc:Choice>
              <mc:Fallback>
                <p:oleObj name="Equation" r:id="rId27" imgW="26640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1584325"/>
                        <a:ext cx="4984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6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916809"/>
              </p:ext>
            </p:extLst>
          </p:nvPr>
        </p:nvGraphicFramePr>
        <p:xfrm>
          <a:off x="1290638" y="3684588"/>
          <a:ext cx="625316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11" name="Equation" r:id="rId29" imgW="3492360" imgH="622080" progId="Equation.DSMT4">
                  <p:embed/>
                </p:oleObj>
              </mc:Choice>
              <mc:Fallback>
                <p:oleObj name="Equation" r:id="rId29" imgW="3492360" imgH="62208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3684588"/>
                        <a:ext cx="6253162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7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089826"/>
              </p:ext>
            </p:extLst>
          </p:nvPr>
        </p:nvGraphicFramePr>
        <p:xfrm>
          <a:off x="341313" y="4821238"/>
          <a:ext cx="545623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12" name="Equation" r:id="rId31" imgW="3047760" imgH="431640" progId="Equation.DSMT4">
                  <p:embed/>
                </p:oleObj>
              </mc:Choice>
              <mc:Fallback>
                <p:oleObj name="Equation" r:id="rId31" imgW="3047760" imgH="43164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4821238"/>
                        <a:ext cx="5456237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71" name="Object 35"/>
          <p:cNvGraphicFramePr>
            <a:graphicFrameLocks noChangeAspect="1"/>
          </p:cNvGraphicFramePr>
          <p:nvPr/>
        </p:nvGraphicFramePr>
        <p:xfrm>
          <a:off x="2344738" y="5629275"/>
          <a:ext cx="295433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13" name="Equation" r:id="rId33" imgW="1650960" imgH="431640" progId="Equation.3">
                  <p:embed/>
                </p:oleObj>
              </mc:Choice>
              <mc:Fallback>
                <p:oleObj name="Equation" r:id="rId33" imgW="1650960" imgH="431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5629275"/>
                        <a:ext cx="2954337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72" name="Object 36"/>
          <p:cNvGraphicFramePr>
            <a:graphicFrameLocks noChangeAspect="1"/>
          </p:cNvGraphicFramePr>
          <p:nvPr/>
        </p:nvGraphicFramePr>
        <p:xfrm>
          <a:off x="5675313" y="5743575"/>
          <a:ext cx="27971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14" name="Equation" r:id="rId35" imgW="1079280" imgH="228600" progId="Equation.3">
                  <p:embed/>
                </p:oleObj>
              </mc:Choice>
              <mc:Fallback>
                <p:oleObj name="Equation" r:id="rId35" imgW="1079280" imgH="228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5743575"/>
                        <a:ext cx="2797175" cy="590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580372" y="1315456"/>
            <a:ext cx="14029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Fluid</a:t>
            </a:r>
            <a:r>
              <a:rPr lang="en-US" dirty="0" smtClean="0">
                <a:solidFill>
                  <a:srgbClr val="000099"/>
                </a:solidFill>
              </a:rPr>
              <a:t> Phase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5209980" y="1222149"/>
            <a:ext cx="14029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Fluid</a:t>
            </a:r>
            <a:r>
              <a:rPr lang="en-US" dirty="0" smtClean="0">
                <a:solidFill>
                  <a:srgbClr val="000099"/>
                </a:solidFill>
              </a:rPr>
              <a:t> Phase</a:t>
            </a: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308-Lecture 10</a:t>
            </a:r>
            <a:endParaRPr lang="en-US"/>
          </a:p>
        </p:txBody>
      </p:sp>
      <p:sp>
        <p:nvSpPr>
          <p:cNvPr id="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2940-A116-4089-BE1A-C22A50A0EB94}" type="slidenum">
              <a:rPr lang="en-US"/>
              <a:pPr/>
              <a:t>9</a:t>
            </a:fld>
            <a:endParaRPr lang="en-US"/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406400" y="300038"/>
            <a:ext cx="485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Example – Dialysis to remove urea from blood</a:t>
            </a:r>
          </a:p>
        </p:txBody>
      </p:sp>
      <p:sp>
        <p:nvSpPr>
          <p:cNvPr id="168967" name="Freeform 7"/>
          <p:cNvSpPr>
            <a:spLocks/>
          </p:cNvSpPr>
          <p:nvPr/>
        </p:nvSpPr>
        <p:spPr bwMode="auto">
          <a:xfrm>
            <a:off x="1189038" y="1554163"/>
            <a:ext cx="1138237" cy="3636962"/>
          </a:xfrm>
          <a:custGeom>
            <a:avLst/>
            <a:gdLst>
              <a:gd name="T0" fmla="*/ 0 w 717"/>
              <a:gd name="T1" fmla="*/ 96 h 2291"/>
              <a:gd name="T2" fmla="*/ 115 w 717"/>
              <a:gd name="T3" fmla="*/ 39 h 2291"/>
              <a:gd name="T4" fmla="*/ 301 w 717"/>
              <a:gd name="T5" fmla="*/ 0 h 2291"/>
              <a:gd name="T6" fmla="*/ 435 w 717"/>
              <a:gd name="T7" fmla="*/ 7 h 2291"/>
              <a:gd name="T8" fmla="*/ 582 w 717"/>
              <a:gd name="T9" fmla="*/ 58 h 2291"/>
              <a:gd name="T10" fmla="*/ 717 w 717"/>
              <a:gd name="T11" fmla="*/ 128 h 2291"/>
              <a:gd name="T12" fmla="*/ 717 w 717"/>
              <a:gd name="T13" fmla="*/ 2291 h 2291"/>
              <a:gd name="T14" fmla="*/ 595 w 717"/>
              <a:gd name="T15" fmla="*/ 2208 h 2291"/>
              <a:gd name="T16" fmla="*/ 339 w 717"/>
              <a:gd name="T17" fmla="*/ 2163 h 2291"/>
              <a:gd name="T18" fmla="*/ 57 w 717"/>
              <a:gd name="T19" fmla="*/ 2208 h 2291"/>
              <a:gd name="T20" fmla="*/ 2 w 717"/>
              <a:gd name="T21" fmla="*/ 2240 h 2291"/>
              <a:gd name="T22" fmla="*/ 0 w 717"/>
              <a:gd name="T23" fmla="*/ 96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7" h="2291">
                <a:moveTo>
                  <a:pt x="0" y="96"/>
                </a:moveTo>
                <a:lnTo>
                  <a:pt x="115" y="39"/>
                </a:lnTo>
                <a:lnTo>
                  <a:pt x="301" y="0"/>
                </a:lnTo>
                <a:lnTo>
                  <a:pt x="435" y="7"/>
                </a:lnTo>
                <a:lnTo>
                  <a:pt x="582" y="58"/>
                </a:lnTo>
                <a:lnTo>
                  <a:pt x="717" y="128"/>
                </a:lnTo>
                <a:lnTo>
                  <a:pt x="717" y="2291"/>
                </a:lnTo>
                <a:lnTo>
                  <a:pt x="595" y="2208"/>
                </a:lnTo>
                <a:lnTo>
                  <a:pt x="339" y="2163"/>
                </a:lnTo>
                <a:lnTo>
                  <a:pt x="57" y="2208"/>
                </a:lnTo>
                <a:lnTo>
                  <a:pt x="2" y="2240"/>
                </a:lnTo>
                <a:lnTo>
                  <a:pt x="0" y="96"/>
                </a:lnTo>
                <a:close/>
              </a:path>
            </a:pathLst>
          </a:custGeom>
          <a:gradFill rotWithShape="1">
            <a:gsLst>
              <a:gs pos="0">
                <a:srgbClr val="777777"/>
              </a:gs>
              <a:gs pos="50000">
                <a:srgbClr val="DDDDDD"/>
              </a:gs>
              <a:gs pos="100000">
                <a:srgbClr val="777777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1189038" y="1695450"/>
            <a:ext cx="88900" cy="33734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2244725" y="1747838"/>
            <a:ext cx="88900" cy="337343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8970" name="AutoShape 10"/>
          <p:cNvSpPr>
            <a:spLocks noChangeArrowheads="1"/>
          </p:cNvSpPr>
          <p:nvPr/>
        </p:nvSpPr>
        <p:spPr bwMode="auto">
          <a:xfrm>
            <a:off x="1716088" y="2216150"/>
            <a:ext cx="174625" cy="825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8971" name="AutoShape 11"/>
          <p:cNvSpPr>
            <a:spLocks noChangeArrowheads="1"/>
          </p:cNvSpPr>
          <p:nvPr/>
        </p:nvSpPr>
        <p:spPr bwMode="auto">
          <a:xfrm>
            <a:off x="1868488" y="2368550"/>
            <a:ext cx="174625" cy="825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8972" name="AutoShape 12"/>
          <p:cNvSpPr>
            <a:spLocks noChangeArrowheads="1"/>
          </p:cNvSpPr>
          <p:nvPr/>
        </p:nvSpPr>
        <p:spPr bwMode="auto">
          <a:xfrm>
            <a:off x="1552575" y="2613025"/>
            <a:ext cx="174625" cy="825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8973" name="AutoShape 13"/>
          <p:cNvSpPr>
            <a:spLocks noChangeArrowheads="1"/>
          </p:cNvSpPr>
          <p:nvPr/>
        </p:nvSpPr>
        <p:spPr bwMode="auto">
          <a:xfrm>
            <a:off x="1370013" y="3314700"/>
            <a:ext cx="174625" cy="825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8974" name="AutoShape 14"/>
          <p:cNvSpPr>
            <a:spLocks noChangeArrowheads="1"/>
          </p:cNvSpPr>
          <p:nvPr/>
        </p:nvSpPr>
        <p:spPr bwMode="auto">
          <a:xfrm>
            <a:off x="1512888" y="3008313"/>
            <a:ext cx="174625" cy="825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8975" name="AutoShape 15"/>
          <p:cNvSpPr>
            <a:spLocks noChangeArrowheads="1"/>
          </p:cNvSpPr>
          <p:nvPr/>
        </p:nvSpPr>
        <p:spPr bwMode="auto">
          <a:xfrm>
            <a:off x="1806575" y="2865438"/>
            <a:ext cx="174625" cy="825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8976" name="AutoShape 16"/>
          <p:cNvSpPr>
            <a:spLocks noChangeArrowheads="1"/>
          </p:cNvSpPr>
          <p:nvPr/>
        </p:nvSpPr>
        <p:spPr bwMode="auto">
          <a:xfrm>
            <a:off x="2071688" y="3140075"/>
            <a:ext cx="174625" cy="825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8977" name="AutoShape 17"/>
          <p:cNvSpPr>
            <a:spLocks noChangeArrowheads="1"/>
          </p:cNvSpPr>
          <p:nvPr/>
        </p:nvSpPr>
        <p:spPr bwMode="auto">
          <a:xfrm>
            <a:off x="1755775" y="3384550"/>
            <a:ext cx="174625" cy="825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8978" name="AutoShape 18"/>
          <p:cNvSpPr>
            <a:spLocks noChangeArrowheads="1"/>
          </p:cNvSpPr>
          <p:nvPr/>
        </p:nvSpPr>
        <p:spPr bwMode="auto">
          <a:xfrm>
            <a:off x="1573213" y="4086225"/>
            <a:ext cx="174625" cy="825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8979" name="AutoShape 19"/>
          <p:cNvSpPr>
            <a:spLocks noChangeArrowheads="1"/>
          </p:cNvSpPr>
          <p:nvPr/>
        </p:nvSpPr>
        <p:spPr bwMode="auto">
          <a:xfrm>
            <a:off x="1716088" y="3779838"/>
            <a:ext cx="174625" cy="825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8980" name="Oval 20"/>
          <p:cNvSpPr>
            <a:spLocks noChangeArrowheads="1"/>
          </p:cNvSpPr>
          <p:nvPr/>
        </p:nvSpPr>
        <p:spPr bwMode="auto">
          <a:xfrm>
            <a:off x="2041525" y="2590800"/>
            <a:ext cx="101600" cy="9207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8981" name="Oval 21"/>
          <p:cNvSpPr>
            <a:spLocks noChangeArrowheads="1"/>
          </p:cNvSpPr>
          <p:nvPr/>
        </p:nvSpPr>
        <p:spPr bwMode="auto">
          <a:xfrm>
            <a:off x="1474788" y="2397125"/>
            <a:ext cx="101600" cy="9207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8982" name="Oval 22"/>
          <p:cNvSpPr>
            <a:spLocks noChangeArrowheads="1"/>
          </p:cNvSpPr>
          <p:nvPr/>
        </p:nvSpPr>
        <p:spPr bwMode="auto">
          <a:xfrm>
            <a:off x="2052638" y="3402013"/>
            <a:ext cx="101600" cy="9207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8983" name="Oval 23"/>
          <p:cNvSpPr>
            <a:spLocks noChangeArrowheads="1"/>
          </p:cNvSpPr>
          <p:nvPr/>
        </p:nvSpPr>
        <p:spPr bwMode="auto">
          <a:xfrm>
            <a:off x="1890713" y="3941763"/>
            <a:ext cx="101600" cy="9207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8985" name="Oval 25"/>
          <p:cNvSpPr>
            <a:spLocks noChangeArrowheads="1"/>
          </p:cNvSpPr>
          <p:nvPr/>
        </p:nvSpPr>
        <p:spPr bwMode="auto">
          <a:xfrm>
            <a:off x="1931988" y="4318000"/>
            <a:ext cx="101600" cy="9207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8986" name="Oval 26"/>
          <p:cNvSpPr>
            <a:spLocks noChangeArrowheads="1"/>
          </p:cNvSpPr>
          <p:nvPr/>
        </p:nvSpPr>
        <p:spPr bwMode="auto">
          <a:xfrm>
            <a:off x="1717675" y="4491038"/>
            <a:ext cx="101600" cy="9207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8987" name="Oval 27"/>
          <p:cNvSpPr>
            <a:spLocks noChangeArrowheads="1"/>
          </p:cNvSpPr>
          <p:nvPr/>
        </p:nvSpPr>
        <p:spPr bwMode="auto">
          <a:xfrm>
            <a:off x="1514475" y="3738563"/>
            <a:ext cx="101600" cy="9207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8988" name="Oval 28"/>
          <p:cNvSpPr>
            <a:spLocks noChangeArrowheads="1"/>
          </p:cNvSpPr>
          <p:nvPr/>
        </p:nvSpPr>
        <p:spPr bwMode="auto">
          <a:xfrm>
            <a:off x="1677988" y="1838325"/>
            <a:ext cx="101600" cy="9207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8989" name="Oval 29"/>
          <p:cNvSpPr>
            <a:spLocks noChangeArrowheads="1"/>
          </p:cNvSpPr>
          <p:nvPr/>
        </p:nvSpPr>
        <p:spPr bwMode="auto">
          <a:xfrm>
            <a:off x="1941513" y="1970088"/>
            <a:ext cx="101600" cy="9207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8990" name="AutoShape 30"/>
          <p:cNvSpPr>
            <a:spLocks noChangeArrowheads="1"/>
          </p:cNvSpPr>
          <p:nvPr/>
        </p:nvSpPr>
        <p:spPr bwMode="auto">
          <a:xfrm>
            <a:off x="1584325" y="1016000"/>
            <a:ext cx="336550" cy="466725"/>
          </a:xfrm>
          <a:prstGeom prst="downArrow">
            <a:avLst>
              <a:gd name="adj1" fmla="val 50000"/>
              <a:gd name="adj2" fmla="val 346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168991" name="Text Box 31"/>
          <p:cNvSpPr txBox="1">
            <a:spLocks noChangeArrowheads="1"/>
          </p:cNvSpPr>
          <p:nvPr/>
        </p:nvSpPr>
        <p:spPr bwMode="auto">
          <a:xfrm>
            <a:off x="1960563" y="930275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Blood Flow</a:t>
            </a:r>
          </a:p>
        </p:txBody>
      </p:sp>
      <p:sp>
        <p:nvSpPr>
          <p:cNvPr id="168992" name="Freeform 32"/>
          <p:cNvSpPr>
            <a:spLocks/>
          </p:cNvSpPr>
          <p:nvPr/>
        </p:nvSpPr>
        <p:spPr bwMode="auto">
          <a:xfrm>
            <a:off x="1962150" y="2171700"/>
            <a:ext cx="974725" cy="146050"/>
          </a:xfrm>
          <a:custGeom>
            <a:avLst/>
            <a:gdLst>
              <a:gd name="T0" fmla="*/ 614 w 614"/>
              <a:gd name="T1" fmla="*/ 47 h 92"/>
              <a:gd name="T2" fmla="*/ 493 w 614"/>
              <a:gd name="T3" fmla="*/ 2 h 92"/>
              <a:gd name="T4" fmla="*/ 358 w 614"/>
              <a:gd name="T5" fmla="*/ 47 h 92"/>
              <a:gd name="T6" fmla="*/ 256 w 614"/>
              <a:gd name="T7" fmla="*/ 86 h 92"/>
              <a:gd name="T8" fmla="*/ 153 w 614"/>
              <a:gd name="T9" fmla="*/ 9 h 92"/>
              <a:gd name="T10" fmla="*/ 0 w 614"/>
              <a:gd name="T11" fmla="*/ 3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92">
                <a:moveTo>
                  <a:pt x="614" y="47"/>
                </a:moveTo>
                <a:cubicBezTo>
                  <a:pt x="575" y="24"/>
                  <a:pt x="536" y="2"/>
                  <a:pt x="493" y="2"/>
                </a:cubicBezTo>
                <a:cubicBezTo>
                  <a:pt x="450" y="2"/>
                  <a:pt x="397" y="33"/>
                  <a:pt x="358" y="47"/>
                </a:cubicBezTo>
                <a:cubicBezTo>
                  <a:pt x="319" y="61"/>
                  <a:pt x="290" y="92"/>
                  <a:pt x="256" y="86"/>
                </a:cubicBezTo>
                <a:cubicBezTo>
                  <a:pt x="222" y="80"/>
                  <a:pt x="196" y="18"/>
                  <a:pt x="153" y="9"/>
                </a:cubicBezTo>
                <a:cubicBezTo>
                  <a:pt x="110" y="0"/>
                  <a:pt x="55" y="17"/>
                  <a:pt x="0" y="34"/>
                </a:cubicBezTo>
              </a:path>
            </a:pathLst>
          </a:custGeom>
          <a:noFill/>
          <a:ln w="476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8993" name="Freeform 33"/>
          <p:cNvSpPr>
            <a:spLocks/>
          </p:cNvSpPr>
          <p:nvPr/>
        </p:nvSpPr>
        <p:spPr bwMode="auto">
          <a:xfrm>
            <a:off x="1971675" y="2413000"/>
            <a:ext cx="974725" cy="146050"/>
          </a:xfrm>
          <a:custGeom>
            <a:avLst/>
            <a:gdLst>
              <a:gd name="T0" fmla="*/ 614 w 614"/>
              <a:gd name="T1" fmla="*/ 47 h 92"/>
              <a:gd name="T2" fmla="*/ 493 w 614"/>
              <a:gd name="T3" fmla="*/ 2 h 92"/>
              <a:gd name="T4" fmla="*/ 358 w 614"/>
              <a:gd name="T5" fmla="*/ 47 h 92"/>
              <a:gd name="T6" fmla="*/ 256 w 614"/>
              <a:gd name="T7" fmla="*/ 86 h 92"/>
              <a:gd name="T8" fmla="*/ 153 w 614"/>
              <a:gd name="T9" fmla="*/ 9 h 92"/>
              <a:gd name="T10" fmla="*/ 0 w 614"/>
              <a:gd name="T11" fmla="*/ 3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92">
                <a:moveTo>
                  <a:pt x="614" y="47"/>
                </a:moveTo>
                <a:cubicBezTo>
                  <a:pt x="575" y="24"/>
                  <a:pt x="536" y="2"/>
                  <a:pt x="493" y="2"/>
                </a:cubicBezTo>
                <a:cubicBezTo>
                  <a:pt x="450" y="2"/>
                  <a:pt x="397" y="33"/>
                  <a:pt x="358" y="47"/>
                </a:cubicBezTo>
                <a:cubicBezTo>
                  <a:pt x="319" y="61"/>
                  <a:pt x="290" y="92"/>
                  <a:pt x="256" y="86"/>
                </a:cubicBezTo>
                <a:cubicBezTo>
                  <a:pt x="222" y="80"/>
                  <a:pt x="196" y="18"/>
                  <a:pt x="153" y="9"/>
                </a:cubicBezTo>
                <a:cubicBezTo>
                  <a:pt x="110" y="0"/>
                  <a:pt x="55" y="17"/>
                  <a:pt x="0" y="34"/>
                </a:cubicBezTo>
              </a:path>
            </a:pathLst>
          </a:custGeom>
          <a:noFill/>
          <a:ln w="476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8994" name="Freeform 34"/>
          <p:cNvSpPr>
            <a:spLocks/>
          </p:cNvSpPr>
          <p:nvPr/>
        </p:nvSpPr>
        <p:spPr bwMode="auto">
          <a:xfrm>
            <a:off x="1992313" y="2667000"/>
            <a:ext cx="974725" cy="146050"/>
          </a:xfrm>
          <a:custGeom>
            <a:avLst/>
            <a:gdLst>
              <a:gd name="T0" fmla="*/ 614 w 614"/>
              <a:gd name="T1" fmla="*/ 47 h 92"/>
              <a:gd name="T2" fmla="*/ 493 w 614"/>
              <a:gd name="T3" fmla="*/ 2 h 92"/>
              <a:gd name="T4" fmla="*/ 358 w 614"/>
              <a:gd name="T5" fmla="*/ 47 h 92"/>
              <a:gd name="T6" fmla="*/ 256 w 614"/>
              <a:gd name="T7" fmla="*/ 86 h 92"/>
              <a:gd name="T8" fmla="*/ 153 w 614"/>
              <a:gd name="T9" fmla="*/ 9 h 92"/>
              <a:gd name="T10" fmla="*/ 0 w 614"/>
              <a:gd name="T11" fmla="*/ 3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92">
                <a:moveTo>
                  <a:pt x="614" y="47"/>
                </a:moveTo>
                <a:cubicBezTo>
                  <a:pt x="575" y="24"/>
                  <a:pt x="536" y="2"/>
                  <a:pt x="493" y="2"/>
                </a:cubicBezTo>
                <a:cubicBezTo>
                  <a:pt x="450" y="2"/>
                  <a:pt x="397" y="33"/>
                  <a:pt x="358" y="47"/>
                </a:cubicBezTo>
                <a:cubicBezTo>
                  <a:pt x="319" y="61"/>
                  <a:pt x="290" y="92"/>
                  <a:pt x="256" y="86"/>
                </a:cubicBezTo>
                <a:cubicBezTo>
                  <a:pt x="222" y="80"/>
                  <a:pt x="196" y="18"/>
                  <a:pt x="153" y="9"/>
                </a:cubicBezTo>
                <a:cubicBezTo>
                  <a:pt x="110" y="0"/>
                  <a:pt x="55" y="17"/>
                  <a:pt x="0" y="34"/>
                </a:cubicBezTo>
              </a:path>
            </a:pathLst>
          </a:custGeom>
          <a:noFill/>
          <a:ln w="476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8995" name="Freeform 35"/>
          <p:cNvSpPr>
            <a:spLocks/>
          </p:cNvSpPr>
          <p:nvPr/>
        </p:nvSpPr>
        <p:spPr bwMode="auto">
          <a:xfrm>
            <a:off x="2144713" y="4130675"/>
            <a:ext cx="974725" cy="146050"/>
          </a:xfrm>
          <a:custGeom>
            <a:avLst/>
            <a:gdLst>
              <a:gd name="T0" fmla="*/ 614 w 614"/>
              <a:gd name="T1" fmla="*/ 47 h 92"/>
              <a:gd name="T2" fmla="*/ 493 w 614"/>
              <a:gd name="T3" fmla="*/ 2 h 92"/>
              <a:gd name="T4" fmla="*/ 358 w 614"/>
              <a:gd name="T5" fmla="*/ 47 h 92"/>
              <a:gd name="T6" fmla="*/ 256 w 614"/>
              <a:gd name="T7" fmla="*/ 86 h 92"/>
              <a:gd name="T8" fmla="*/ 153 w 614"/>
              <a:gd name="T9" fmla="*/ 9 h 92"/>
              <a:gd name="T10" fmla="*/ 0 w 614"/>
              <a:gd name="T11" fmla="*/ 3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92">
                <a:moveTo>
                  <a:pt x="614" y="47"/>
                </a:moveTo>
                <a:cubicBezTo>
                  <a:pt x="575" y="24"/>
                  <a:pt x="536" y="2"/>
                  <a:pt x="493" y="2"/>
                </a:cubicBezTo>
                <a:cubicBezTo>
                  <a:pt x="450" y="2"/>
                  <a:pt x="397" y="33"/>
                  <a:pt x="358" y="47"/>
                </a:cubicBezTo>
                <a:cubicBezTo>
                  <a:pt x="319" y="61"/>
                  <a:pt x="290" y="92"/>
                  <a:pt x="256" y="86"/>
                </a:cubicBezTo>
                <a:cubicBezTo>
                  <a:pt x="222" y="80"/>
                  <a:pt x="196" y="18"/>
                  <a:pt x="153" y="9"/>
                </a:cubicBezTo>
                <a:cubicBezTo>
                  <a:pt x="110" y="0"/>
                  <a:pt x="55" y="17"/>
                  <a:pt x="0" y="34"/>
                </a:cubicBezTo>
              </a:path>
            </a:pathLst>
          </a:custGeom>
          <a:noFill/>
          <a:ln w="47625">
            <a:solidFill>
              <a:srgbClr val="008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8996" name="Freeform 36"/>
          <p:cNvSpPr>
            <a:spLocks/>
          </p:cNvSpPr>
          <p:nvPr/>
        </p:nvSpPr>
        <p:spPr bwMode="auto">
          <a:xfrm>
            <a:off x="2133600" y="4303713"/>
            <a:ext cx="974725" cy="146050"/>
          </a:xfrm>
          <a:custGeom>
            <a:avLst/>
            <a:gdLst>
              <a:gd name="T0" fmla="*/ 614 w 614"/>
              <a:gd name="T1" fmla="*/ 47 h 92"/>
              <a:gd name="T2" fmla="*/ 493 w 614"/>
              <a:gd name="T3" fmla="*/ 2 h 92"/>
              <a:gd name="T4" fmla="*/ 358 w 614"/>
              <a:gd name="T5" fmla="*/ 47 h 92"/>
              <a:gd name="T6" fmla="*/ 256 w 614"/>
              <a:gd name="T7" fmla="*/ 86 h 92"/>
              <a:gd name="T8" fmla="*/ 153 w 614"/>
              <a:gd name="T9" fmla="*/ 9 h 92"/>
              <a:gd name="T10" fmla="*/ 0 w 614"/>
              <a:gd name="T11" fmla="*/ 3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92">
                <a:moveTo>
                  <a:pt x="614" y="47"/>
                </a:moveTo>
                <a:cubicBezTo>
                  <a:pt x="575" y="24"/>
                  <a:pt x="536" y="2"/>
                  <a:pt x="493" y="2"/>
                </a:cubicBezTo>
                <a:cubicBezTo>
                  <a:pt x="450" y="2"/>
                  <a:pt x="397" y="33"/>
                  <a:pt x="358" y="47"/>
                </a:cubicBezTo>
                <a:cubicBezTo>
                  <a:pt x="319" y="61"/>
                  <a:pt x="290" y="92"/>
                  <a:pt x="256" y="86"/>
                </a:cubicBezTo>
                <a:cubicBezTo>
                  <a:pt x="222" y="80"/>
                  <a:pt x="196" y="18"/>
                  <a:pt x="153" y="9"/>
                </a:cubicBezTo>
                <a:cubicBezTo>
                  <a:pt x="110" y="0"/>
                  <a:pt x="55" y="17"/>
                  <a:pt x="0" y="34"/>
                </a:cubicBezTo>
              </a:path>
            </a:pathLst>
          </a:custGeom>
          <a:noFill/>
          <a:ln w="47625">
            <a:solidFill>
              <a:srgbClr val="008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8997" name="Freeform 37"/>
          <p:cNvSpPr>
            <a:spLocks/>
          </p:cNvSpPr>
          <p:nvPr/>
        </p:nvSpPr>
        <p:spPr bwMode="auto">
          <a:xfrm>
            <a:off x="2124075" y="4537075"/>
            <a:ext cx="974725" cy="146050"/>
          </a:xfrm>
          <a:custGeom>
            <a:avLst/>
            <a:gdLst>
              <a:gd name="T0" fmla="*/ 614 w 614"/>
              <a:gd name="T1" fmla="*/ 47 h 92"/>
              <a:gd name="T2" fmla="*/ 493 w 614"/>
              <a:gd name="T3" fmla="*/ 2 h 92"/>
              <a:gd name="T4" fmla="*/ 358 w 614"/>
              <a:gd name="T5" fmla="*/ 47 h 92"/>
              <a:gd name="T6" fmla="*/ 256 w 614"/>
              <a:gd name="T7" fmla="*/ 86 h 92"/>
              <a:gd name="T8" fmla="*/ 153 w 614"/>
              <a:gd name="T9" fmla="*/ 9 h 92"/>
              <a:gd name="T10" fmla="*/ 0 w 614"/>
              <a:gd name="T11" fmla="*/ 3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92">
                <a:moveTo>
                  <a:pt x="614" y="47"/>
                </a:moveTo>
                <a:cubicBezTo>
                  <a:pt x="575" y="24"/>
                  <a:pt x="536" y="2"/>
                  <a:pt x="493" y="2"/>
                </a:cubicBezTo>
                <a:cubicBezTo>
                  <a:pt x="450" y="2"/>
                  <a:pt x="397" y="33"/>
                  <a:pt x="358" y="47"/>
                </a:cubicBezTo>
                <a:cubicBezTo>
                  <a:pt x="319" y="61"/>
                  <a:pt x="290" y="92"/>
                  <a:pt x="256" y="86"/>
                </a:cubicBezTo>
                <a:cubicBezTo>
                  <a:pt x="222" y="80"/>
                  <a:pt x="196" y="18"/>
                  <a:pt x="153" y="9"/>
                </a:cubicBezTo>
                <a:cubicBezTo>
                  <a:pt x="110" y="0"/>
                  <a:pt x="55" y="17"/>
                  <a:pt x="0" y="34"/>
                </a:cubicBezTo>
              </a:path>
            </a:pathLst>
          </a:custGeom>
          <a:noFill/>
          <a:ln w="47625">
            <a:solidFill>
              <a:srgbClr val="008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8998" name="Freeform 38"/>
          <p:cNvSpPr>
            <a:spLocks/>
          </p:cNvSpPr>
          <p:nvPr/>
        </p:nvSpPr>
        <p:spPr bwMode="auto">
          <a:xfrm>
            <a:off x="2105025" y="4779963"/>
            <a:ext cx="974725" cy="146050"/>
          </a:xfrm>
          <a:custGeom>
            <a:avLst/>
            <a:gdLst>
              <a:gd name="T0" fmla="*/ 614 w 614"/>
              <a:gd name="T1" fmla="*/ 47 h 92"/>
              <a:gd name="T2" fmla="*/ 493 w 614"/>
              <a:gd name="T3" fmla="*/ 2 h 92"/>
              <a:gd name="T4" fmla="*/ 358 w 614"/>
              <a:gd name="T5" fmla="*/ 47 h 92"/>
              <a:gd name="T6" fmla="*/ 256 w 614"/>
              <a:gd name="T7" fmla="*/ 86 h 92"/>
              <a:gd name="T8" fmla="*/ 153 w 614"/>
              <a:gd name="T9" fmla="*/ 9 h 92"/>
              <a:gd name="T10" fmla="*/ 0 w 614"/>
              <a:gd name="T11" fmla="*/ 3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92">
                <a:moveTo>
                  <a:pt x="614" y="47"/>
                </a:moveTo>
                <a:cubicBezTo>
                  <a:pt x="575" y="24"/>
                  <a:pt x="536" y="2"/>
                  <a:pt x="493" y="2"/>
                </a:cubicBezTo>
                <a:cubicBezTo>
                  <a:pt x="450" y="2"/>
                  <a:pt x="397" y="33"/>
                  <a:pt x="358" y="47"/>
                </a:cubicBezTo>
                <a:cubicBezTo>
                  <a:pt x="319" y="61"/>
                  <a:pt x="290" y="92"/>
                  <a:pt x="256" y="86"/>
                </a:cubicBezTo>
                <a:cubicBezTo>
                  <a:pt x="222" y="80"/>
                  <a:pt x="196" y="18"/>
                  <a:pt x="153" y="9"/>
                </a:cubicBezTo>
                <a:cubicBezTo>
                  <a:pt x="110" y="0"/>
                  <a:pt x="55" y="17"/>
                  <a:pt x="0" y="34"/>
                </a:cubicBezTo>
              </a:path>
            </a:pathLst>
          </a:custGeom>
          <a:noFill/>
          <a:ln w="47625">
            <a:solidFill>
              <a:srgbClr val="008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8999" name="Freeform 39"/>
          <p:cNvSpPr>
            <a:spLocks/>
          </p:cNvSpPr>
          <p:nvPr/>
        </p:nvSpPr>
        <p:spPr bwMode="auto">
          <a:xfrm>
            <a:off x="2135188" y="3908425"/>
            <a:ext cx="974725" cy="146050"/>
          </a:xfrm>
          <a:custGeom>
            <a:avLst/>
            <a:gdLst>
              <a:gd name="T0" fmla="*/ 614 w 614"/>
              <a:gd name="T1" fmla="*/ 47 h 92"/>
              <a:gd name="T2" fmla="*/ 493 w 614"/>
              <a:gd name="T3" fmla="*/ 2 h 92"/>
              <a:gd name="T4" fmla="*/ 358 w 614"/>
              <a:gd name="T5" fmla="*/ 47 h 92"/>
              <a:gd name="T6" fmla="*/ 256 w 614"/>
              <a:gd name="T7" fmla="*/ 86 h 92"/>
              <a:gd name="T8" fmla="*/ 153 w 614"/>
              <a:gd name="T9" fmla="*/ 9 h 92"/>
              <a:gd name="T10" fmla="*/ 0 w 614"/>
              <a:gd name="T11" fmla="*/ 3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92">
                <a:moveTo>
                  <a:pt x="614" y="47"/>
                </a:moveTo>
                <a:cubicBezTo>
                  <a:pt x="575" y="24"/>
                  <a:pt x="536" y="2"/>
                  <a:pt x="493" y="2"/>
                </a:cubicBezTo>
                <a:cubicBezTo>
                  <a:pt x="450" y="2"/>
                  <a:pt x="397" y="33"/>
                  <a:pt x="358" y="47"/>
                </a:cubicBezTo>
                <a:cubicBezTo>
                  <a:pt x="319" y="61"/>
                  <a:pt x="290" y="92"/>
                  <a:pt x="256" y="86"/>
                </a:cubicBezTo>
                <a:cubicBezTo>
                  <a:pt x="222" y="80"/>
                  <a:pt x="196" y="18"/>
                  <a:pt x="153" y="9"/>
                </a:cubicBezTo>
                <a:cubicBezTo>
                  <a:pt x="110" y="0"/>
                  <a:pt x="55" y="17"/>
                  <a:pt x="0" y="34"/>
                </a:cubicBezTo>
              </a:path>
            </a:pathLst>
          </a:custGeom>
          <a:noFill/>
          <a:ln w="47625">
            <a:solidFill>
              <a:srgbClr val="008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9000" name="Freeform 40"/>
          <p:cNvSpPr>
            <a:spLocks/>
          </p:cNvSpPr>
          <p:nvPr/>
        </p:nvSpPr>
        <p:spPr bwMode="auto">
          <a:xfrm>
            <a:off x="2112963" y="3725863"/>
            <a:ext cx="974725" cy="146050"/>
          </a:xfrm>
          <a:custGeom>
            <a:avLst/>
            <a:gdLst>
              <a:gd name="T0" fmla="*/ 614 w 614"/>
              <a:gd name="T1" fmla="*/ 47 h 92"/>
              <a:gd name="T2" fmla="*/ 493 w 614"/>
              <a:gd name="T3" fmla="*/ 2 h 92"/>
              <a:gd name="T4" fmla="*/ 358 w 614"/>
              <a:gd name="T5" fmla="*/ 47 h 92"/>
              <a:gd name="T6" fmla="*/ 256 w 614"/>
              <a:gd name="T7" fmla="*/ 86 h 92"/>
              <a:gd name="T8" fmla="*/ 153 w 614"/>
              <a:gd name="T9" fmla="*/ 9 h 92"/>
              <a:gd name="T10" fmla="*/ 0 w 614"/>
              <a:gd name="T11" fmla="*/ 3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92">
                <a:moveTo>
                  <a:pt x="614" y="47"/>
                </a:moveTo>
                <a:cubicBezTo>
                  <a:pt x="575" y="24"/>
                  <a:pt x="536" y="2"/>
                  <a:pt x="493" y="2"/>
                </a:cubicBezTo>
                <a:cubicBezTo>
                  <a:pt x="450" y="2"/>
                  <a:pt x="397" y="33"/>
                  <a:pt x="358" y="47"/>
                </a:cubicBezTo>
                <a:cubicBezTo>
                  <a:pt x="319" y="61"/>
                  <a:pt x="290" y="92"/>
                  <a:pt x="256" y="86"/>
                </a:cubicBezTo>
                <a:cubicBezTo>
                  <a:pt x="222" y="80"/>
                  <a:pt x="196" y="18"/>
                  <a:pt x="153" y="9"/>
                </a:cubicBezTo>
                <a:cubicBezTo>
                  <a:pt x="110" y="0"/>
                  <a:pt x="55" y="17"/>
                  <a:pt x="0" y="34"/>
                </a:cubicBezTo>
              </a:path>
            </a:pathLst>
          </a:custGeom>
          <a:noFill/>
          <a:ln w="47625">
            <a:solidFill>
              <a:srgbClr val="008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9001" name="Freeform 41"/>
          <p:cNvSpPr>
            <a:spLocks/>
          </p:cNvSpPr>
          <p:nvPr/>
        </p:nvSpPr>
        <p:spPr bwMode="auto">
          <a:xfrm>
            <a:off x="2093913" y="3543300"/>
            <a:ext cx="974725" cy="146050"/>
          </a:xfrm>
          <a:custGeom>
            <a:avLst/>
            <a:gdLst>
              <a:gd name="T0" fmla="*/ 614 w 614"/>
              <a:gd name="T1" fmla="*/ 47 h 92"/>
              <a:gd name="T2" fmla="*/ 493 w 614"/>
              <a:gd name="T3" fmla="*/ 2 h 92"/>
              <a:gd name="T4" fmla="*/ 358 w 614"/>
              <a:gd name="T5" fmla="*/ 47 h 92"/>
              <a:gd name="T6" fmla="*/ 256 w 614"/>
              <a:gd name="T7" fmla="*/ 86 h 92"/>
              <a:gd name="T8" fmla="*/ 153 w 614"/>
              <a:gd name="T9" fmla="*/ 9 h 92"/>
              <a:gd name="T10" fmla="*/ 0 w 614"/>
              <a:gd name="T11" fmla="*/ 3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92">
                <a:moveTo>
                  <a:pt x="614" y="47"/>
                </a:moveTo>
                <a:cubicBezTo>
                  <a:pt x="575" y="24"/>
                  <a:pt x="536" y="2"/>
                  <a:pt x="493" y="2"/>
                </a:cubicBezTo>
                <a:cubicBezTo>
                  <a:pt x="450" y="2"/>
                  <a:pt x="397" y="33"/>
                  <a:pt x="358" y="47"/>
                </a:cubicBezTo>
                <a:cubicBezTo>
                  <a:pt x="319" y="61"/>
                  <a:pt x="290" y="92"/>
                  <a:pt x="256" y="86"/>
                </a:cubicBezTo>
                <a:cubicBezTo>
                  <a:pt x="222" y="80"/>
                  <a:pt x="196" y="18"/>
                  <a:pt x="153" y="9"/>
                </a:cubicBezTo>
                <a:cubicBezTo>
                  <a:pt x="110" y="0"/>
                  <a:pt x="55" y="17"/>
                  <a:pt x="0" y="34"/>
                </a:cubicBezTo>
              </a:path>
            </a:pathLst>
          </a:custGeom>
          <a:noFill/>
          <a:ln w="47625">
            <a:solidFill>
              <a:srgbClr val="008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9002" name="Text Box 42"/>
          <p:cNvSpPr txBox="1">
            <a:spLocks noChangeArrowheads="1"/>
          </p:cNvSpPr>
          <p:nvPr/>
        </p:nvSpPr>
        <p:spPr bwMode="auto">
          <a:xfrm>
            <a:off x="3078163" y="3298825"/>
            <a:ext cx="16319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Ions and Salts</a:t>
            </a:r>
          </a:p>
          <a:p>
            <a:r>
              <a:rPr lang="en-US"/>
              <a:t>Urea</a:t>
            </a:r>
          </a:p>
          <a:p>
            <a:r>
              <a:rPr lang="en-US"/>
              <a:t>Uric Acid</a:t>
            </a:r>
          </a:p>
          <a:p>
            <a:r>
              <a:rPr lang="en-US"/>
              <a:t>Sugars</a:t>
            </a:r>
          </a:p>
          <a:p>
            <a:r>
              <a:rPr lang="en-US"/>
              <a:t>water</a:t>
            </a:r>
          </a:p>
        </p:txBody>
      </p:sp>
      <p:sp>
        <p:nvSpPr>
          <p:cNvPr id="169003" name="Text Box 43"/>
          <p:cNvSpPr txBox="1">
            <a:spLocks noChangeArrowheads="1"/>
          </p:cNvSpPr>
          <p:nvPr/>
        </p:nvSpPr>
        <p:spPr bwMode="auto">
          <a:xfrm>
            <a:off x="2905125" y="1581150"/>
            <a:ext cx="16430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Ions and Salts</a:t>
            </a:r>
          </a:p>
          <a:p>
            <a:r>
              <a:rPr lang="en-US"/>
              <a:t>Ca</a:t>
            </a:r>
            <a:r>
              <a:rPr lang="en-US" baseline="30000"/>
              <a:t>++</a:t>
            </a:r>
            <a:r>
              <a:rPr lang="en-US"/>
              <a:t>, HCO</a:t>
            </a:r>
            <a:r>
              <a:rPr lang="en-US" baseline="-25000"/>
              <a:t>3</a:t>
            </a:r>
            <a:r>
              <a:rPr lang="en-US" baseline="30000"/>
              <a:t>-</a:t>
            </a:r>
            <a:r>
              <a:rPr lang="en-US"/>
              <a:t>,</a:t>
            </a:r>
          </a:p>
          <a:p>
            <a:r>
              <a:rPr lang="en-US"/>
              <a:t>H</a:t>
            </a:r>
            <a:r>
              <a:rPr lang="en-US" baseline="30000"/>
              <a:t>+</a:t>
            </a:r>
            <a:r>
              <a:rPr lang="en-US"/>
              <a:t>, CH</a:t>
            </a:r>
            <a:r>
              <a:rPr lang="en-US" baseline="-25000"/>
              <a:t>3</a:t>
            </a:r>
            <a:r>
              <a:rPr lang="en-US"/>
              <a:t>COO</a:t>
            </a:r>
            <a:r>
              <a:rPr lang="en-US" baseline="30000"/>
              <a:t>-</a:t>
            </a:r>
            <a:r>
              <a:rPr lang="en-US"/>
              <a:t>,</a:t>
            </a:r>
          </a:p>
          <a:p>
            <a:r>
              <a:rPr lang="en-US"/>
              <a:t>K</a:t>
            </a:r>
            <a:r>
              <a:rPr lang="en-US" baseline="30000"/>
              <a:t>+</a:t>
            </a:r>
          </a:p>
        </p:txBody>
      </p:sp>
      <p:sp>
        <p:nvSpPr>
          <p:cNvPr id="169004" name="AutoShape 44"/>
          <p:cNvSpPr>
            <a:spLocks noChangeArrowheads="1"/>
          </p:cNvSpPr>
          <p:nvPr/>
        </p:nvSpPr>
        <p:spPr bwMode="auto">
          <a:xfrm>
            <a:off x="2470150" y="5048250"/>
            <a:ext cx="314325" cy="893763"/>
          </a:xfrm>
          <a:prstGeom prst="upArrow">
            <a:avLst>
              <a:gd name="adj1" fmla="val 50000"/>
              <a:gd name="adj2" fmla="val 71086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169005" name="Text Box 45"/>
          <p:cNvSpPr txBox="1">
            <a:spLocks noChangeArrowheads="1"/>
          </p:cNvSpPr>
          <p:nvPr/>
        </p:nvSpPr>
        <p:spPr bwMode="auto">
          <a:xfrm>
            <a:off x="2641600" y="5380038"/>
            <a:ext cx="118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Dialysate </a:t>
            </a:r>
          </a:p>
          <a:p>
            <a:r>
              <a:rPr lang="en-US"/>
              <a:t>Flow</a:t>
            </a:r>
          </a:p>
        </p:txBody>
      </p:sp>
      <p:sp>
        <p:nvSpPr>
          <p:cNvPr id="169006" name="Rectangle 46"/>
          <p:cNvSpPr>
            <a:spLocks noChangeArrowheads="1"/>
          </p:cNvSpPr>
          <p:nvPr/>
        </p:nvSpPr>
        <p:spPr bwMode="auto">
          <a:xfrm>
            <a:off x="6110288" y="965200"/>
            <a:ext cx="387350" cy="277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9007" name="Freeform 47"/>
          <p:cNvSpPr>
            <a:spLocks/>
          </p:cNvSpPr>
          <p:nvPr/>
        </p:nvSpPr>
        <p:spPr bwMode="auto">
          <a:xfrm>
            <a:off x="5432425" y="2355850"/>
            <a:ext cx="265113" cy="1219200"/>
          </a:xfrm>
          <a:custGeom>
            <a:avLst/>
            <a:gdLst>
              <a:gd name="T0" fmla="*/ 72 w 167"/>
              <a:gd name="T1" fmla="*/ 768 h 768"/>
              <a:gd name="T2" fmla="*/ 2 w 167"/>
              <a:gd name="T3" fmla="*/ 659 h 768"/>
              <a:gd name="T4" fmla="*/ 72 w 167"/>
              <a:gd name="T5" fmla="*/ 557 h 768"/>
              <a:gd name="T6" fmla="*/ 155 w 167"/>
              <a:gd name="T7" fmla="*/ 467 h 768"/>
              <a:gd name="T8" fmla="*/ 2 w 167"/>
              <a:gd name="T9" fmla="*/ 333 h 768"/>
              <a:gd name="T10" fmla="*/ 143 w 167"/>
              <a:gd name="T11" fmla="*/ 192 h 768"/>
              <a:gd name="T12" fmla="*/ 104 w 167"/>
              <a:gd name="T13" fmla="*/ 96 h 768"/>
              <a:gd name="T14" fmla="*/ 111 w 167"/>
              <a:gd name="T15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7" h="768">
                <a:moveTo>
                  <a:pt x="72" y="768"/>
                </a:moveTo>
                <a:cubicBezTo>
                  <a:pt x="37" y="731"/>
                  <a:pt x="2" y="694"/>
                  <a:pt x="2" y="659"/>
                </a:cubicBezTo>
                <a:cubicBezTo>
                  <a:pt x="2" y="624"/>
                  <a:pt x="47" y="589"/>
                  <a:pt x="72" y="557"/>
                </a:cubicBezTo>
                <a:cubicBezTo>
                  <a:pt x="97" y="525"/>
                  <a:pt x="167" y="504"/>
                  <a:pt x="155" y="467"/>
                </a:cubicBezTo>
                <a:cubicBezTo>
                  <a:pt x="143" y="430"/>
                  <a:pt x="4" y="379"/>
                  <a:pt x="2" y="333"/>
                </a:cubicBezTo>
                <a:cubicBezTo>
                  <a:pt x="0" y="287"/>
                  <a:pt x="126" y="232"/>
                  <a:pt x="143" y="192"/>
                </a:cubicBezTo>
                <a:cubicBezTo>
                  <a:pt x="160" y="152"/>
                  <a:pt x="109" y="128"/>
                  <a:pt x="104" y="96"/>
                </a:cubicBezTo>
                <a:cubicBezTo>
                  <a:pt x="99" y="64"/>
                  <a:pt x="105" y="32"/>
                  <a:pt x="111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9008" name="Freeform 48"/>
          <p:cNvSpPr>
            <a:spLocks/>
          </p:cNvSpPr>
          <p:nvPr/>
        </p:nvSpPr>
        <p:spPr bwMode="auto">
          <a:xfrm>
            <a:off x="5281613" y="1431925"/>
            <a:ext cx="265112" cy="1219200"/>
          </a:xfrm>
          <a:custGeom>
            <a:avLst/>
            <a:gdLst>
              <a:gd name="T0" fmla="*/ 72 w 167"/>
              <a:gd name="T1" fmla="*/ 768 h 768"/>
              <a:gd name="T2" fmla="*/ 2 w 167"/>
              <a:gd name="T3" fmla="*/ 659 h 768"/>
              <a:gd name="T4" fmla="*/ 72 w 167"/>
              <a:gd name="T5" fmla="*/ 557 h 768"/>
              <a:gd name="T6" fmla="*/ 155 w 167"/>
              <a:gd name="T7" fmla="*/ 467 h 768"/>
              <a:gd name="T8" fmla="*/ 2 w 167"/>
              <a:gd name="T9" fmla="*/ 333 h 768"/>
              <a:gd name="T10" fmla="*/ 143 w 167"/>
              <a:gd name="T11" fmla="*/ 192 h 768"/>
              <a:gd name="T12" fmla="*/ 104 w 167"/>
              <a:gd name="T13" fmla="*/ 96 h 768"/>
              <a:gd name="T14" fmla="*/ 111 w 167"/>
              <a:gd name="T15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7" h="768">
                <a:moveTo>
                  <a:pt x="72" y="768"/>
                </a:moveTo>
                <a:cubicBezTo>
                  <a:pt x="37" y="731"/>
                  <a:pt x="2" y="694"/>
                  <a:pt x="2" y="659"/>
                </a:cubicBezTo>
                <a:cubicBezTo>
                  <a:pt x="2" y="624"/>
                  <a:pt x="47" y="589"/>
                  <a:pt x="72" y="557"/>
                </a:cubicBezTo>
                <a:cubicBezTo>
                  <a:pt x="97" y="525"/>
                  <a:pt x="167" y="504"/>
                  <a:pt x="155" y="467"/>
                </a:cubicBezTo>
                <a:cubicBezTo>
                  <a:pt x="143" y="430"/>
                  <a:pt x="4" y="379"/>
                  <a:pt x="2" y="333"/>
                </a:cubicBezTo>
                <a:cubicBezTo>
                  <a:pt x="0" y="287"/>
                  <a:pt x="126" y="232"/>
                  <a:pt x="143" y="192"/>
                </a:cubicBezTo>
                <a:cubicBezTo>
                  <a:pt x="160" y="152"/>
                  <a:pt x="109" y="128"/>
                  <a:pt x="104" y="96"/>
                </a:cubicBezTo>
                <a:cubicBezTo>
                  <a:pt x="99" y="64"/>
                  <a:pt x="105" y="32"/>
                  <a:pt x="111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9009" name="Freeform 49"/>
          <p:cNvSpPr>
            <a:spLocks/>
          </p:cNvSpPr>
          <p:nvPr/>
        </p:nvSpPr>
        <p:spPr bwMode="auto">
          <a:xfrm>
            <a:off x="5697538" y="1370013"/>
            <a:ext cx="265112" cy="1219200"/>
          </a:xfrm>
          <a:custGeom>
            <a:avLst/>
            <a:gdLst>
              <a:gd name="T0" fmla="*/ 72 w 167"/>
              <a:gd name="T1" fmla="*/ 768 h 768"/>
              <a:gd name="T2" fmla="*/ 2 w 167"/>
              <a:gd name="T3" fmla="*/ 659 h 768"/>
              <a:gd name="T4" fmla="*/ 72 w 167"/>
              <a:gd name="T5" fmla="*/ 557 h 768"/>
              <a:gd name="T6" fmla="*/ 155 w 167"/>
              <a:gd name="T7" fmla="*/ 467 h 768"/>
              <a:gd name="T8" fmla="*/ 2 w 167"/>
              <a:gd name="T9" fmla="*/ 333 h 768"/>
              <a:gd name="T10" fmla="*/ 143 w 167"/>
              <a:gd name="T11" fmla="*/ 192 h 768"/>
              <a:gd name="T12" fmla="*/ 104 w 167"/>
              <a:gd name="T13" fmla="*/ 96 h 768"/>
              <a:gd name="T14" fmla="*/ 111 w 167"/>
              <a:gd name="T15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7" h="768">
                <a:moveTo>
                  <a:pt x="72" y="768"/>
                </a:moveTo>
                <a:cubicBezTo>
                  <a:pt x="37" y="731"/>
                  <a:pt x="2" y="694"/>
                  <a:pt x="2" y="659"/>
                </a:cubicBezTo>
                <a:cubicBezTo>
                  <a:pt x="2" y="624"/>
                  <a:pt x="47" y="589"/>
                  <a:pt x="72" y="557"/>
                </a:cubicBezTo>
                <a:cubicBezTo>
                  <a:pt x="97" y="525"/>
                  <a:pt x="167" y="504"/>
                  <a:pt x="155" y="467"/>
                </a:cubicBezTo>
                <a:cubicBezTo>
                  <a:pt x="143" y="430"/>
                  <a:pt x="4" y="379"/>
                  <a:pt x="2" y="333"/>
                </a:cubicBezTo>
                <a:cubicBezTo>
                  <a:pt x="0" y="287"/>
                  <a:pt x="126" y="232"/>
                  <a:pt x="143" y="192"/>
                </a:cubicBezTo>
                <a:cubicBezTo>
                  <a:pt x="160" y="152"/>
                  <a:pt x="109" y="128"/>
                  <a:pt x="104" y="96"/>
                </a:cubicBezTo>
                <a:cubicBezTo>
                  <a:pt x="99" y="64"/>
                  <a:pt x="105" y="32"/>
                  <a:pt x="111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9010" name="Freeform 50"/>
          <p:cNvSpPr>
            <a:spLocks/>
          </p:cNvSpPr>
          <p:nvPr/>
        </p:nvSpPr>
        <p:spPr bwMode="auto">
          <a:xfrm>
            <a:off x="5748338" y="2508250"/>
            <a:ext cx="265112" cy="1219200"/>
          </a:xfrm>
          <a:custGeom>
            <a:avLst/>
            <a:gdLst>
              <a:gd name="T0" fmla="*/ 72 w 167"/>
              <a:gd name="T1" fmla="*/ 768 h 768"/>
              <a:gd name="T2" fmla="*/ 2 w 167"/>
              <a:gd name="T3" fmla="*/ 659 h 768"/>
              <a:gd name="T4" fmla="*/ 72 w 167"/>
              <a:gd name="T5" fmla="*/ 557 h 768"/>
              <a:gd name="T6" fmla="*/ 155 w 167"/>
              <a:gd name="T7" fmla="*/ 467 h 768"/>
              <a:gd name="T8" fmla="*/ 2 w 167"/>
              <a:gd name="T9" fmla="*/ 333 h 768"/>
              <a:gd name="T10" fmla="*/ 143 w 167"/>
              <a:gd name="T11" fmla="*/ 192 h 768"/>
              <a:gd name="T12" fmla="*/ 104 w 167"/>
              <a:gd name="T13" fmla="*/ 96 h 768"/>
              <a:gd name="T14" fmla="*/ 111 w 167"/>
              <a:gd name="T15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7" h="768">
                <a:moveTo>
                  <a:pt x="72" y="768"/>
                </a:moveTo>
                <a:cubicBezTo>
                  <a:pt x="37" y="731"/>
                  <a:pt x="2" y="694"/>
                  <a:pt x="2" y="659"/>
                </a:cubicBezTo>
                <a:cubicBezTo>
                  <a:pt x="2" y="624"/>
                  <a:pt x="47" y="589"/>
                  <a:pt x="72" y="557"/>
                </a:cubicBezTo>
                <a:cubicBezTo>
                  <a:pt x="97" y="525"/>
                  <a:pt x="167" y="504"/>
                  <a:pt x="155" y="467"/>
                </a:cubicBezTo>
                <a:cubicBezTo>
                  <a:pt x="143" y="430"/>
                  <a:pt x="4" y="379"/>
                  <a:pt x="2" y="333"/>
                </a:cubicBezTo>
                <a:cubicBezTo>
                  <a:pt x="0" y="287"/>
                  <a:pt x="126" y="232"/>
                  <a:pt x="143" y="192"/>
                </a:cubicBezTo>
                <a:cubicBezTo>
                  <a:pt x="160" y="152"/>
                  <a:pt x="109" y="128"/>
                  <a:pt x="104" y="96"/>
                </a:cubicBezTo>
                <a:cubicBezTo>
                  <a:pt x="99" y="64"/>
                  <a:pt x="105" y="32"/>
                  <a:pt x="111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9011" name="Text Box 51"/>
          <p:cNvSpPr txBox="1">
            <a:spLocks noChangeArrowheads="1"/>
          </p:cNvSpPr>
          <p:nvPr/>
        </p:nvSpPr>
        <p:spPr bwMode="auto">
          <a:xfrm>
            <a:off x="3322638" y="703263"/>
            <a:ext cx="25511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1"/>
              <a:t>Blood </a:t>
            </a:r>
          </a:p>
          <a:p>
            <a:r>
              <a:rPr lang="en-US" sz="1600" b="1"/>
              <a:t>Urea conc. 0.02 g/100cc</a:t>
            </a:r>
          </a:p>
        </p:txBody>
      </p:sp>
      <p:sp>
        <p:nvSpPr>
          <p:cNvPr id="169012" name="Freeform 52"/>
          <p:cNvSpPr>
            <a:spLocks/>
          </p:cNvSpPr>
          <p:nvPr/>
        </p:nvSpPr>
        <p:spPr bwMode="auto">
          <a:xfrm>
            <a:off x="7048500" y="1155700"/>
            <a:ext cx="236538" cy="1249363"/>
          </a:xfrm>
          <a:custGeom>
            <a:avLst/>
            <a:gdLst>
              <a:gd name="T0" fmla="*/ 14 w 149"/>
              <a:gd name="T1" fmla="*/ 0 h 787"/>
              <a:gd name="T2" fmla="*/ 123 w 149"/>
              <a:gd name="T3" fmla="*/ 70 h 787"/>
              <a:gd name="T4" fmla="*/ 110 w 149"/>
              <a:gd name="T5" fmla="*/ 198 h 787"/>
              <a:gd name="T6" fmla="*/ 20 w 149"/>
              <a:gd name="T7" fmla="*/ 275 h 787"/>
              <a:gd name="T8" fmla="*/ 20 w 149"/>
              <a:gd name="T9" fmla="*/ 409 h 787"/>
              <a:gd name="T10" fmla="*/ 142 w 149"/>
              <a:gd name="T11" fmla="*/ 531 h 787"/>
              <a:gd name="T12" fmla="*/ 59 w 149"/>
              <a:gd name="T13" fmla="*/ 697 h 787"/>
              <a:gd name="T14" fmla="*/ 52 w 149"/>
              <a:gd name="T15" fmla="*/ 787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9" h="787">
                <a:moveTo>
                  <a:pt x="14" y="0"/>
                </a:moveTo>
                <a:cubicBezTo>
                  <a:pt x="60" y="18"/>
                  <a:pt x="107" y="37"/>
                  <a:pt x="123" y="70"/>
                </a:cubicBezTo>
                <a:cubicBezTo>
                  <a:pt x="139" y="103"/>
                  <a:pt x="127" y="164"/>
                  <a:pt x="110" y="198"/>
                </a:cubicBezTo>
                <a:cubicBezTo>
                  <a:pt x="93" y="232"/>
                  <a:pt x="35" y="240"/>
                  <a:pt x="20" y="275"/>
                </a:cubicBezTo>
                <a:cubicBezTo>
                  <a:pt x="5" y="310"/>
                  <a:pt x="0" y="366"/>
                  <a:pt x="20" y="409"/>
                </a:cubicBezTo>
                <a:cubicBezTo>
                  <a:pt x="40" y="452"/>
                  <a:pt x="135" y="483"/>
                  <a:pt x="142" y="531"/>
                </a:cubicBezTo>
                <a:cubicBezTo>
                  <a:pt x="149" y="579"/>
                  <a:pt x="74" y="654"/>
                  <a:pt x="59" y="697"/>
                </a:cubicBezTo>
                <a:cubicBezTo>
                  <a:pt x="44" y="740"/>
                  <a:pt x="48" y="763"/>
                  <a:pt x="52" y="787"/>
                </a:cubicBezTo>
              </a:path>
            </a:pathLst>
          </a:custGeom>
          <a:noFill/>
          <a:ln w="38100">
            <a:solidFill>
              <a:schemeClr val="folHlink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9013" name="Freeform 53"/>
          <p:cNvSpPr>
            <a:spLocks/>
          </p:cNvSpPr>
          <p:nvPr/>
        </p:nvSpPr>
        <p:spPr bwMode="auto">
          <a:xfrm>
            <a:off x="7313613" y="2001838"/>
            <a:ext cx="236537" cy="1249362"/>
          </a:xfrm>
          <a:custGeom>
            <a:avLst/>
            <a:gdLst>
              <a:gd name="T0" fmla="*/ 14 w 149"/>
              <a:gd name="T1" fmla="*/ 0 h 787"/>
              <a:gd name="T2" fmla="*/ 123 w 149"/>
              <a:gd name="T3" fmla="*/ 70 h 787"/>
              <a:gd name="T4" fmla="*/ 110 w 149"/>
              <a:gd name="T5" fmla="*/ 198 h 787"/>
              <a:gd name="T6" fmla="*/ 20 w 149"/>
              <a:gd name="T7" fmla="*/ 275 h 787"/>
              <a:gd name="T8" fmla="*/ 20 w 149"/>
              <a:gd name="T9" fmla="*/ 409 h 787"/>
              <a:gd name="T10" fmla="*/ 142 w 149"/>
              <a:gd name="T11" fmla="*/ 531 h 787"/>
              <a:gd name="T12" fmla="*/ 59 w 149"/>
              <a:gd name="T13" fmla="*/ 697 h 787"/>
              <a:gd name="T14" fmla="*/ 52 w 149"/>
              <a:gd name="T15" fmla="*/ 787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9" h="787">
                <a:moveTo>
                  <a:pt x="14" y="0"/>
                </a:moveTo>
                <a:cubicBezTo>
                  <a:pt x="60" y="18"/>
                  <a:pt x="107" y="37"/>
                  <a:pt x="123" y="70"/>
                </a:cubicBezTo>
                <a:cubicBezTo>
                  <a:pt x="139" y="103"/>
                  <a:pt x="127" y="164"/>
                  <a:pt x="110" y="198"/>
                </a:cubicBezTo>
                <a:cubicBezTo>
                  <a:pt x="93" y="232"/>
                  <a:pt x="35" y="240"/>
                  <a:pt x="20" y="275"/>
                </a:cubicBezTo>
                <a:cubicBezTo>
                  <a:pt x="5" y="310"/>
                  <a:pt x="0" y="366"/>
                  <a:pt x="20" y="409"/>
                </a:cubicBezTo>
                <a:cubicBezTo>
                  <a:pt x="40" y="452"/>
                  <a:pt x="135" y="483"/>
                  <a:pt x="142" y="531"/>
                </a:cubicBezTo>
                <a:cubicBezTo>
                  <a:pt x="149" y="579"/>
                  <a:pt x="74" y="654"/>
                  <a:pt x="59" y="697"/>
                </a:cubicBezTo>
                <a:cubicBezTo>
                  <a:pt x="44" y="740"/>
                  <a:pt x="48" y="763"/>
                  <a:pt x="52" y="787"/>
                </a:cubicBezTo>
              </a:path>
            </a:pathLst>
          </a:custGeom>
          <a:noFill/>
          <a:ln w="38100">
            <a:solidFill>
              <a:schemeClr val="folHlink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9014" name="Freeform 54"/>
          <p:cNvSpPr>
            <a:spLocks/>
          </p:cNvSpPr>
          <p:nvPr/>
        </p:nvSpPr>
        <p:spPr bwMode="auto">
          <a:xfrm>
            <a:off x="6724650" y="2041525"/>
            <a:ext cx="236538" cy="1249363"/>
          </a:xfrm>
          <a:custGeom>
            <a:avLst/>
            <a:gdLst>
              <a:gd name="T0" fmla="*/ 14 w 149"/>
              <a:gd name="T1" fmla="*/ 0 h 787"/>
              <a:gd name="T2" fmla="*/ 123 w 149"/>
              <a:gd name="T3" fmla="*/ 70 h 787"/>
              <a:gd name="T4" fmla="*/ 110 w 149"/>
              <a:gd name="T5" fmla="*/ 198 h 787"/>
              <a:gd name="T6" fmla="*/ 20 w 149"/>
              <a:gd name="T7" fmla="*/ 275 h 787"/>
              <a:gd name="T8" fmla="*/ 20 w 149"/>
              <a:gd name="T9" fmla="*/ 409 h 787"/>
              <a:gd name="T10" fmla="*/ 142 w 149"/>
              <a:gd name="T11" fmla="*/ 531 h 787"/>
              <a:gd name="T12" fmla="*/ 59 w 149"/>
              <a:gd name="T13" fmla="*/ 697 h 787"/>
              <a:gd name="T14" fmla="*/ 52 w 149"/>
              <a:gd name="T15" fmla="*/ 787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9" h="787">
                <a:moveTo>
                  <a:pt x="14" y="0"/>
                </a:moveTo>
                <a:cubicBezTo>
                  <a:pt x="60" y="18"/>
                  <a:pt x="107" y="37"/>
                  <a:pt x="123" y="70"/>
                </a:cubicBezTo>
                <a:cubicBezTo>
                  <a:pt x="139" y="103"/>
                  <a:pt x="127" y="164"/>
                  <a:pt x="110" y="198"/>
                </a:cubicBezTo>
                <a:cubicBezTo>
                  <a:pt x="93" y="232"/>
                  <a:pt x="35" y="240"/>
                  <a:pt x="20" y="275"/>
                </a:cubicBezTo>
                <a:cubicBezTo>
                  <a:pt x="5" y="310"/>
                  <a:pt x="0" y="366"/>
                  <a:pt x="20" y="409"/>
                </a:cubicBezTo>
                <a:cubicBezTo>
                  <a:pt x="40" y="452"/>
                  <a:pt x="135" y="483"/>
                  <a:pt x="142" y="531"/>
                </a:cubicBezTo>
                <a:cubicBezTo>
                  <a:pt x="149" y="579"/>
                  <a:pt x="74" y="654"/>
                  <a:pt x="59" y="697"/>
                </a:cubicBezTo>
                <a:cubicBezTo>
                  <a:pt x="44" y="740"/>
                  <a:pt x="48" y="763"/>
                  <a:pt x="52" y="787"/>
                </a:cubicBezTo>
              </a:path>
            </a:pathLst>
          </a:custGeom>
          <a:noFill/>
          <a:ln w="38100">
            <a:solidFill>
              <a:schemeClr val="folHlink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69015" name="Text Box 55"/>
          <p:cNvSpPr txBox="1">
            <a:spLocks noChangeArrowheads="1"/>
          </p:cNvSpPr>
          <p:nvPr/>
        </p:nvSpPr>
        <p:spPr bwMode="auto">
          <a:xfrm>
            <a:off x="6651625" y="3278188"/>
            <a:ext cx="1593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Dialysate flow</a:t>
            </a:r>
          </a:p>
          <a:p>
            <a:r>
              <a:rPr lang="en-US"/>
              <a:t>c=0</a:t>
            </a:r>
          </a:p>
        </p:txBody>
      </p:sp>
      <p:sp>
        <p:nvSpPr>
          <p:cNvPr id="169016" name="Text Box 56"/>
          <p:cNvSpPr txBox="1">
            <a:spLocks noChangeArrowheads="1"/>
          </p:cNvSpPr>
          <p:nvPr/>
        </p:nvSpPr>
        <p:spPr bwMode="auto">
          <a:xfrm>
            <a:off x="3979863" y="4416425"/>
            <a:ext cx="5008562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Calculate the flux and the rate of removal (g/hour)</a:t>
            </a:r>
          </a:p>
          <a:p>
            <a:r>
              <a:rPr lang="en-US" sz="1600"/>
              <a:t>Thickness of membrane=0.025mm</a:t>
            </a:r>
          </a:p>
          <a:p>
            <a:r>
              <a:rPr lang="en-US" sz="1600"/>
              <a:t>Area = 2m</a:t>
            </a:r>
            <a:r>
              <a:rPr lang="en-US" sz="1600" baseline="30000"/>
              <a:t>2</a:t>
            </a:r>
          </a:p>
          <a:p>
            <a:r>
              <a:rPr lang="en-US" sz="1600"/>
              <a:t>h</a:t>
            </a:r>
            <a:r>
              <a:rPr lang="en-US" sz="1600" baseline="-25000"/>
              <a:t>m1</a:t>
            </a:r>
            <a:r>
              <a:rPr lang="en-US" sz="1600"/>
              <a:t>=1.25x10</a:t>
            </a:r>
            <a:r>
              <a:rPr lang="en-US" sz="1600" baseline="30000"/>
              <a:t>-5 </a:t>
            </a:r>
            <a:r>
              <a:rPr lang="en-US" sz="1600"/>
              <a:t>m/s</a:t>
            </a:r>
          </a:p>
          <a:p>
            <a:r>
              <a:rPr lang="en-US" sz="1600"/>
              <a:t>h</a:t>
            </a:r>
            <a:r>
              <a:rPr lang="en-US" sz="1600" baseline="-25000"/>
              <a:t>m2</a:t>
            </a:r>
            <a:r>
              <a:rPr lang="en-US" sz="1600"/>
              <a:t>=3.33x10</a:t>
            </a:r>
            <a:r>
              <a:rPr lang="en-US" sz="1600" baseline="30000"/>
              <a:t>-5</a:t>
            </a:r>
            <a:r>
              <a:rPr lang="en-US" sz="1600"/>
              <a:t> m/s</a:t>
            </a:r>
          </a:p>
          <a:p>
            <a:r>
              <a:rPr lang="en-US" sz="1600"/>
              <a:t>D</a:t>
            </a:r>
            <a:r>
              <a:rPr lang="en-US" sz="1600" baseline="-25000"/>
              <a:t>urea,membrane</a:t>
            </a:r>
            <a:r>
              <a:rPr lang="en-US" sz="1600"/>
              <a:t> = D=10</a:t>
            </a:r>
            <a:r>
              <a:rPr lang="en-US" sz="1600" baseline="30000"/>
              <a:t>-10</a:t>
            </a:r>
            <a:r>
              <a:rPr lang="en-US" sz="1600"/>
              <a:t> m</a:t>
            </a:r>
            <a:r>
              <a:rPr lang="en-US" sz="1600" baseline="30000"/>
              <a:t>2</a:t>
            </a:r>
            <a:r>
              <a:rPr lang="en-US" sz="1600"/>
              <a:t>/s</a:t>
            </a:r>
          </a:p>
          <a:p>
            <a:r>
              <a:rPr lang="en-US" sz="1600"/>
              <a:t>K</a:t>
            </a:r>
            <a:r>
              <a:rPr lang="en-US" sz="1600" baseline="30000"/>
              <a:t>*</a:t>
            </a:r>
            <a:r>
              <a:rPr lang="en-US" sz="1600"/>
              <a:t> = 2</a:t>
            </a:r>
          </a:p>
        </p:txBody>
      </p:sp>
      <p:sp>
        <p:nvSpPr>
          <p:cNvPr id="169017" name="AutoShape 57"/>
          <p:cNvSpPr>
            <a:spLocks noChangeArrowheads="1"/>
          </p:cNvSpPr>
          <p:nvPr/>
        </p:nvSpPr>
        <p:spPr bwMode="auto">
          <a:xfrm>
            <a:off x="7245350" y="3651250"/>
            <a:ext cx="212725" cy="614363"/>
          </a:xfrm>
          <a:prstGeom prst="upArrow">
            <a:avLst>
              <a:gd name="adj1" fmla="val 50000"/>
              <a:gd name="adj2" fmla="val 72202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169018" name="AutoShape 58"/>
          <p:cNvSpPr>
            <a:spLocks noChangeArrowheads="1"/>
          </p:cNvSpPr>
          <p:nvPr/>
        </p:nvSpPr>
        <p:spPr bwMode="auto">
          <a:xfrm>
            <a:off x="5749925" y="762000"/>
            <a:ext cx="146050" cy="466725"/>
          </a:xfrm>
          <a:prstGeom prst="downArrow">
            <a:avLst>
              <a:gd name="adj1" fmla="val 50000"/>
              <a:gd name="adj2" fmla="val 7989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2" name="TextBox 1"/>
          <p:cNvSpPr txBox="1"/>
          <p:nvPr/>
        </p:nvSpPr>
        <p:spPr>
          <a:xfrm>
            <a:off x="5673656" y="9041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Membrane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6202655" y="476604"/>
            <a:ext cx="229533" cy="346453"/>
          </a:xfrm>
          <a:prstGeom prst="downArrow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68976" y="847493"/>
            <a:ext cx="1073943" cy="3356207"/>
          </a:xfrm>
          <a:prstGeom prst="ellipse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27275" y="1906588"/>
            <a:ext cx="3776663" cy="1101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5550</TotalTime>
  <Words>391</Words>
  <Application>Microsoft Office PowerPoint</Application>
  <PresentationFormat>On-screen Show (4:3)</PresentationFormat>
  <Paragraphs>121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Default Design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localadmin</dc:creator>
  <cp:lastModifiedBy>Campanella, Osvaldo H</cp:lastModifiedBy>
  <cp:revision>105</cp:revision>
  <dcterms:created xsi:type="dcterms:W3CDTF">2007-01-19T01:44:30Z</dcterms:created>
  <dcterms:modified xsi:type="dcterms:W3CDTF">2018-04-02T19:14:16Z</dcterms:modified>
</cp:coreProperties>
</file>