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90" r:id="rId3"/>
    <p:sldId id="291" r:id="rId4"/>
    <p:sldId id="292" r:id="rId5"/>
    <p:sldId id="293" r:id="rId6"/>
    <p:sldId id="294" r:id="rId7"/>
    <p:sldId id="295" r:id="rId8"/>
    <p:sldId id="296" r:id="rId9"/>
    <p:sldId id="297" r:id="rId10"/>
    <p:sldId id="315" r:id="rId11"/>
    <p:sldId id="321" r:id="rId12"/>
    <p:sldId id="317" r:id="rId13"/>
    <p:sldId id="318" r:id="rId14"/>
    <p:sldId id="319" r:id="rId15"/>
    <p:sldId id="320" r:id="rId16"/>
    <p:sldId id="298" r:id="rId17"/>
    <p:sldId id="299" r:id="rId18"/>
    <p:sldId id="300" r:id="rId19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CC0066"/>
    <a:srgbClr val="DDDDDD"/>
    <a:srgbClr val="777777"/>
    <a:srgbClr val="BBE0E3"/>
    <a:srgbClr val="33CC33"/>
    <a:srgbClr val="FF0000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70" autoAdjust="0"/>
    <p:restoredTop sz="94858" autoAdjust="0"/>
  </p:normalViewPr>
  <p:slideViewPr>
    <p:cSldViewPr snapToGrid="0">
      <p:cViewPr varScale="1">
        <p:scale>
          <a:sx n="103" d="100"/>
          <a:sy n="103" d="100"/>
        </p:scale>
        <p:origin x="270" y="1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0" d="100"/>
          <a:sy n="80" d="100"/>
        </p:scale>
        <p:origin x="-1860" y="-84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13" Type="http://schemas.openxmlformats.org/officeDocument/2006/relationships/image" Target="../media/image13.emf"/><Relationship Id="rId3" Type="http://schemas.openxmlformats.org/officeDocument/2006/relationships/image" Target="../media/image3.emf"/><Relationship Id="rId7" Type="http://schemas.openxmlformats.org/officeDocument/2006/relationships/image" Target="../media/image7.emf"/><Relationship Id="rId12" Type="http://schemas.openxmlformats.org/officeDocument/2006/relationships/image" Target="../media/image12.emf"/><Relationship Id="rId2" Type="http://schemas.openxmlformats.org/officeDocument/2006/relationships/image" Target="../media/image2.emf"/><Relationship Id="rId1" Type="http://schemas.openxmlformats.org/officeDocument/2006/relationships/image" Target="../media/image1.wmf"/><Relationship Id="rId6" Type="http://schemas.openxmlformats.org/officeDocument/2006/relationships/image" Target="../media/image6.emf"/><Relationship Id="rId11" Type="http://schemas.openxmlformats.org/officeDocument/2006/relationships/image" Target="../media/image11.emf"/><Relationship Id="rId5" Type="http://schemas.openxmlformats.org/officeDocument/2006/relationships/image" Target="../media/image5.emf"/><Relationship Id="rId10" Type="http://schemas.openxmlformats.org/officeDocument/2006/relationships/image" Target="../media/image10.emf"/><Relationship Id="rId4" Type="http://schemas.openxmlformats.org/officeDocument/2006/relationships/image" Target="../media/image4.wmf"/><Relationship Id="rId9" Type="http://schemas.openxmlformats.org/officeDocument/2006/relationships/image" Target="../media/image9.e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67.wmf"/><Relationship Id="rId1" Type="http://schemas.openxmlformats.org/officeDocument/2006/relationships/image" Target="../media/image66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8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0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4.wmf"/><Relationship Id="rId2" Type="http://schemas.openxmlformats.org/officeDocument/2006/relationships/image" Target="../media/image73.wmf"/><Relationship Id="rId1" Type="http://schemas.openxmlformats.org/officeDocument/2006/relationships/image" Target="../media/image72.wmf"/><Relationship Id="rId6" Type="http://schemas.openxmlformats.org/officeDocument/2006/relationships/image" Target="../media/image77.wmf"/><Relationship Id="rId5" Type="http://schemas.openxmlformats.org/officeDocument/2006/relationships/image" Target="../media/image76.wmf"/><Relationship Id="rId4" Type="http://schemas.openxmlformats.org/officeDocument/2006/relationships/image" Target="../media/image75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79.wmf"/><Relationship Id="rId1" Type="http://schemas.openxmlformats.org/officeDocument/2006/relationships/image" Target="../media/image78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82.wmf"/><Relationship Id="rId7" Type="http://schemas.openxmlformats.org/officeDocument/2006/relationships/image" Target="../media/image86.wmf"/><Relationship Id="rId2" Type="http://schemas.openxmlformats.org/officeDocument/2006/relationships/image" Target="../media/image81.wmf"/><Relationship Id="rId1" Type="http://schemas.openxmlformats.org/officeDocument/2006/relationships/image" Target="../media/image80.wmf"/><Relationship Id="rId6" Type="http://schemas.openxmlformats.org/officeDocument/2006/relationships/image" Target="../media/image85.wmf"/><Relationship Id="rId5" Type="http://schemas.openxmlformats.org/officeDocument/2006/relationships/image" Target="../media/image84.wmf"/><Relationship Id="rId4" Type="http://schemas.openxmlformats.org/officeDocument/2006/relationships/image" Target="../media/image83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94.wmf"/><Relationship Id="rId3" Type="http://schemas.openxmlformats.org/officeDocument/2006/relationships/image" Target="../media/image89.wmf"/><Relationship Id="rId7" Type="http://schemas.openxmlformats.org/officeDocument/2006/relationships/image" Target="../media/image93.wmf"/><Relationship Id="rId2" Type="http://schemas.openxmlformats.org/officeDocument/2006/relationships/image" Target="../media/image84.wmf"/><Relationship Id="rId1" Type="http://schemas.openxmlformats.org/officeDocument/2006/relationships/image" Target="../media/image88.wmf"/><Relationship Id="rId6" Type="http://schemas.openxmlformats.org/officeDocument/2006/relationships/image" Target="../media/image92.wmf"/><Relationship Id="rId5" Type="http://schemas.openxmlformats.org/officeDocument/2006/relationships/image" Target="../media/image91.wmf"/><Relationship Id="rId4" Type="http://schemas.openxmlformats.org/officeDocument/2006/relationships/image" Target="../media/image90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97.wmf"/><Relationship Id="rId7" Type="http://schemas.openxmlformats.org/officeDocument/2006/relationships/image" Target="../media/image101.wmf"/><Relationship Id="rId2" Type="http://schemas.openxmlformats.org/officeDocument/2006/relationships/image" Target="../media/image96.wmf"/><Relationship Id="rId1" Type="http://schemas.openxmlformats.org/officeDocument/2006/relationships/image" Target="../media/image95.wmf"/><Relationship Id="rId6" Type="http://schemas.openxmlformats.org/officeDocument/2006/relationships/image" Target="../media/image100.wmf"/><Relationship Id="rId5" Type="http://schemas.openxmlformats.org/officeDocument/2006/relationships/image" Target="../media/image99.wmf"/><Relationship Id="rId4" Type="http://schemas.openxmlformats.org/officeDocument/2006/relationships/image" Target="../media/image98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.emf"/><Relationship Id="rId13" Type="http://schemas.openxmlformats.org/officeDocument/2006/relationships/image" Target="../media/image26.wmf"/><Relationship Id="rId3" Type="http://schemas.openxmlformats.org/officeDocument/2006/relationships/image" Target="../media/image16.emf"/><Relationship Id="rId7" Type="http://schemas.openxmlformats.org/officeDocument/2006/relationships/image" Target="../media/image20.emf"/><Relationship Id="rId12" Type="http://schemas.openxmlformats.org/officeDocument/2006/relationships/image" Target="../media/image25.wmf"/><Relationship Id="rId2" Type="http://schemas.openxmlformats.org/officeDocument/2006/relationships/image" Target="../media/image15.emf"/><Relationship Id="rId1" Type="http://schemas.openxmlformats.org/officeDocument/2006/relationships/image" Target="../media/image14.emf"/><Relationship Id="rId6" Type="http://schemas.openxmlformats.org/officeDocument/2006/relationships/image" Target="../media/image19.emf"/><Relationship Id="rId11" Type="http://schemas.openxmlformats.org/officeDocument/2006/relationships/image" Target="../media/image24.emf"/><Relationship Id="rId5" Type="http://schemas.openxmlformats.org/officeDocument/2006/relationships/image" Target="../media/image18.emf"/><Relationship Id="rId10" Type="http://schemas.openxmlformats.org/officeDocument/2006/relationships/image" Target="../media/image23.emf"/><Relationship Id="rId4" Type="http://schemas.openxmlformats.org/officeDocument/2006/relationships/image" Target="../media/image17.emf"/><Relationship Id="rId9" Type="http://schemas.openxmlformats.org/officeDocument/2006/relationships/image" Target="../media/image22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Relationship Id="rId6" Type="http://schemas.openxmlformats.org/officeDocument/2006/relationships/image" Target="../media/image32.wmf"/><Relationship Id="rId5" Type="http://schemas.openxmlformats.org/officeDocument/2006/relationships/image" Target="../media/image31.wmf"/><Relationship Id="rId4" Type="http://schemas.openxmlformats.org/officeDocument/2006/relationships/image" Target="../media/image30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image" Target="../media/image34.wmf"/><Relationship Id="rId1" Type="http://schemas.openxmlformats.org/officeDocument/2006/relationships/image" Target="../media/image33.wmf"/><Relationship Id="rId4" Type="http://schemas.openxmlformats.org/officeDocument/2006/relationships/image" Target="../media/image36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Relationship Id="rId4" Type="http://schemas.openxmlformats.org/officeDocument/2006/relationships/image" Target="../media/image40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Relationship Id="rId6" Type="http://schemas.openxmlformats.org/officeDocument/2006/relationships/image" Target="../media/image46.wmf"/><Relationship Id="rId5" Type="http://schemas.openxmlformats.org/officeDocument/2006/relationships/image" Target="../media/image45.emf"/><Relationship Id="rId4" Type="http://schemas.openxmlformats.org/officeDocument/2006/relationships/image" Target="../media/image44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emf"/><Relationship Id="rId2" Type="http://schemas.openxmlformats.org/officeDocument/2006/relationships/image" Target="../media/image48.emf"/><Relationship Id="rId1" Type="http://schemas.openxmlformats.org/officeDocument/2006/relationships/image" Target="../media/image47.emf"/><Relationship Id="rId5" Type="http://schemas.openxmlformats.org/officeDocument/2006/relationships/image" Target="../media/image51.emf"/><Relationship Id="rId4" Type="http://schemas.openxmlformats.org/officeDocument/2006/relationships/image" Target="../media/image50.e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59.wmf"/><Relationship Id="rId3" Type="http://schemas.openxmlformats.org/officeDocument/2006/relationships/image" Target="../media/image54.wmf"/><Relationship Id="rId7" Type="http://schemas.openxmlformats.org/officeDocument/2006/relationships/image" Target="../media/image58.wmf"/><Relationship Id="rId2" Type="http://schemas.openxmlformats.org/officeDocument/2006/relationships/image" Target="../media/image53.wmf"/><Relationship Id="rId1" Type="http://schemas.openxmlformats.org/officeDocument/2006/relationships/image" Target="../media/image52.wmf"/><Relationship Id="rId6" Type="http://schemas.openxmlformats.org/officeDocument/2006/relationships/image" Target="../media/image57.wmf"/><Relationship Id="rId5" Type="http://schemas.openxmlformats.org/officeDocument/2006/relationships/image" Target="../media/image56.wmf"/><Relationship Id="rId4" Type="http://schemas.openxmlformats.org/officeDocument/2006/relationships/image" Target="../media/image55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62.wmf"/><Relationship Id="rId2" Type="http://schemas.openxmlformats.org/officeDocument/2006/relationships/image" Target="../media/image61.wmf"/><Relationship Id="rId1" Type="http://schemas.openxmlformats.org/officeDocument/2006/relationships/image" Target="../media/image60.wmf"/><Relationship Id="rId6" Type="http://schemas.openxmlformats.org/officeDocument/2006/relationships/image" Target="../media/image65.wmf"/><Relationship Id="rId5" Type="http://schemas.openxmlformats.org/officeDocument/2006/relationships/image" Target="../media/image64.wmf"/><Relationship Id="rId4" Type="http://schemas.openxmlformats.org/officeDocument/2006/relationships/image" Target="../media/image6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4E290-D57D-4D58-8F4C-F5CCC3B4BECD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7E6CE6-D657-4D45-B90D-0D0A4858A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8806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3006C4D1-85E6-492A-A031-74663AE18B2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1176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ABE 30800 - Lecture 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A29D9F-4C39-4173-A9B6-B5A86FB10EF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714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ABE 30800 - Lecture 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AE2B2D-BBA3-4EFA-9907-0CEC28879B1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638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ABE 30800 - Lecture 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61A5D7-9EF8-4DAF-8B6F-A9C5DB97678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813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ABE 30800 - Lecture 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47536C-2C2D-41F7-8E45-309935C56BE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960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ABE 30800 - Lecture 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7C4EAB-9453-4F7F-AB44-E8036B8744A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981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ABE 30800 - Lecture 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047A75-B8A2-4106-A22F-786BDFB8938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012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ABE 30800 - Lecture 12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483AD1-E4D2-49ED-B71A-05BACEF218C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799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ABE 30800 - Lecture 12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70F684-1C8E-49EA-BDB8-941B784C609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25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ABE 30800 - Lecture 12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D78D17-A200-4F66-AB7E-F05E5079F3C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860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ABE 30800 - Lecture 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9D7961-69DD-456E-9C75-F46748A4220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938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ABE 30800 - Lecture 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715D3B-AE31-4198-8925-450179F3B1E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082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r>
              <a:rPr lang="en-US" smtClean="0"/>
              <a:t>ABE 30800 - Lecture 12</a:t>
            </a: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93CE71E3-71E2-481D-92B7-B8BB2FD58AC9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wmf"/><Relationship Id="rId13" Type="http://schemas.openxmlformats.org/officeDocument/2006/relationships/oleObject" Target="../embeddings/oleObject66.bin"/><Relationship Id="rId3" Type="http://schemas.openxmlformats.org/officeDocument/2006/relationships/oleObject" Target="../embeddings/oleObject61.bin"/><Relationship Id="rId7" Type="http://schemas.openxmlformats.org/officeDocument/2006/relationships/oleObject" Target="../embeddings/oleObject63.bin"/><Relationship Id="rId12" Type="http://schemas.openxmlformats.org/officeDocument/2006/relationships/image" Target="../media/image6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61.wmf"/><Relationship Id="rId11" Type="http://schemas.openxmlformats.org/officeDocument/2006/relationships/oleObject" Target="../embeddings/oleObject65.bin"/><Relationship Id="rId5" Type="http://schemas.openxmlformats.org/officeDocument/2006/relationships/oleObject" Target="../embeddings/oleObject62.bin"/><Relationship Id="rId10" Type="http://schemas.openxmlformats.org/officeDocument/2006/relationships/image" Target="../media/image63.wmf"/><Relationship Id="rId4" Type="http://schemas.openxmlformats.org/officeDocument/2006/relationships/image" Target="../media/image60.wmf"/><Relationship Id="rId9" Type="http://schemas.openxmlformats.org/officeDocument/2006/relationships/oleObject" Target="../embeddings/oleObject64.bin"/><Relationship Id="rId14" Type="http://schemas.openxmlformats.org/officeDocument/2006/relationships/image" Target="../media/image65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67.wmf"/><Relationship Id="rId5" Type="http://schemas.openxmlformats.org/officeDocument/2006/relationships/oleObject" Target="../embeddings/oleObject68.bin"/><Relationship Id="rId4" Type="http://schemas.openxmlformats.org/officeDocument/2006/relationships/image" Target="../media/image66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68.wmf"/><Relationship Id="rId4" Type="http://schemas.openxmlformats.org/officeDocument/2006/relationships/oleObject" Target="../embeddings/oleObject69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70.wmf"/><Relationship Id="rId4" Type="http://schemas.openxmlformats.org/officeDocument/2006/relationships/oleObject" Target="../embeddings/oleObject70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wmf"/><Relationship Id="rId13" Type="http://schemas.openxmlformats.org/officeDocument/2006/relationships/oleObject" Target="../embeddings/oleObject76.bin"/><Relationship Id="rId3" Type="http://schemas.openxmlformats.org/officeDocument/2006/relationships/oleObject" Target="../embeddings/oleObject71.bin"/><Relationship Id="rId7" Type="http://schemas.openxmlformats.org/officeDocument/2006/relationships/oleObject" Target="../embeddings/oleObject73.bin"/><Relationship Id="rId12" Type="http://schemas.openxmlformats.org/officeDocument/2006/relationships/image" Target="../media/image7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73.wmf"/><Relationship Id="rId11" Type="http://schemas.openxmlformats.org/officeDocument/2006/relationships/oleObject" Target="../embeddings/oleObject75.bin"/><Relationship Id="rId5" Type="http://schemas.openxmlformats.org/officeDocument/2006/relationships/oleObject" Target="../embeddings/oleObject72.bin"/><Relationship Id="rId10" Type="http://schemas.openxmlformats.org/officeDocument/2006/relationships/image" Target="../media/image75.wmf"/><Relationship Id="rId4" Type="http://schemas.openxmlformats.org/officeDocument/2006/relationships/image" Target="../media/image72.wmf"/><Relationship Id="rId9" Type="http://schemas.openxmlformats.org/officeDocument/2006/relationships/oleObject" Target="../embeddings/oleObject74.bin"/><Relationship Id="rId14" Type="http://schemas.openxmlformats.org/officeDocument/2006/relationships/image" Target="../media/image77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emf"/><Relationship Id="rId7" Type="http://schemas.openxmlformats.org/officeDocument/2006/relationships/image" Target="../media/image7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78.bin"/><Relationship Id="rId5" Type="http://schemas.openxmlformats.org/officeDocument/2006/relationships/image" Target="../media/image78.wmf"/><Relationship Id="rId4" Type="http://schemas.openxmlformats.org/officeDocument/2006/relationships/oleObject" Target="../embeddings/oleObject77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1.bin"/><Relationship Id="rId13" Type="http://schemas.openxmlformats.org/officeDocument/2006/relationships/image" Target="../media/image84.wmf"/><Relationship Id="rId3" Type="http://schemas.openxmlformats.org/officeDocument/2006/relationships/image" Target="../media/image87.wmf"/><Relationship Id="rId7" Type="http://schemas.openxmlformats.org/officeDocument/2006/relationships/image" Target="../media/image81.wmf"/><Relationship Id="rId12" Type="http://schemas.openxmlformats.org/officeDocument/2006/relationships/oleObject" Target="../embeddings/oleObject83.bin"/><Relationship Id="rId17" Type="http://schemas.openxmlformats.org/officeDocument/2006/relationships/image" Target="../media/image86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85.bin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80.bin"/><Relationship Id="rId11" Type="http://schemas.openxmlformats.org/officeDocument/2006/relationships/image" Target="../media/image83.wmf"/><Relationship Id="rId5" Type="http://schemas.openxmlformats.org/officeDocument/2006/relationships/image" Target="../media/image80.wmf"/><Relationship Id="rId15" Type="http://schemas.openxmlformats.org/officeDocument/2006/relationships/image" Target="../media/image85.wmf"/><Relationship Id="rId10" Type="http://schemas.openxmlformats.org/officeDocument/2006/relationships/oleObject" Target="../embeddings/oleObject82.bin"/><Relationship Id="rId4" Type="http://schemas.openxmlformats.org/officeDocument/2006/relationships/oleObject" Target="../embeddings/oleObject79.bin"/><Relationship Id="rId9" Type="http://schemas.openxmlformats.org/officeDocument/2006/relationships/image" Target="../media/image82.wmf"/><Relationship Id="rId14" Type="http://schemas.openxmlformats.org/officeDocument/2006/relationships/oleObject" Target="../embeddings/oleObject84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wmf"/><Relationship Id="rId13" Type="http://schemas.openxmlformats.org/officeDocument/2006/relationships/oleObject" Target="../embeddings/oleObject91.bin"/><Relationship Id="rId18" Type="http://schemas.openxmlformats.org/officeDocument/2006/relationships/image" Target="../media/image94.wmf"/><Relationship Id="rId3" Type="http://schemas.openxmlformats.org/officeDocument/2006/relationships/oleObject" Target="../embeddings/oleObject86.bin"/><Relationship Id="rId7" Type="http://schemas.openxmlformats.org/officeDocument/2006/relationships/oleObject" Target="../embeddings/oleObject88.bin"/><Relationship Id="rId12" Type="http://schemas.openxmlformats.org/officeDocument/2006/relationships/image" Target="../media/image91.wmf"/><Relationship Id="rId17" Type="http://schemas.openxmlformats.org/officeDocument/2006/relationships/oleObject" Target="../embeddings/oleObject9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3.wmf"/><Relationship Id="rId1" Type="http://schemas.openxmlformats.org/officeDocument/2006/relationships/vmlDrawing" Target="../drawings/vmlDrawing16.vml"/><Relationship Id="rId6" Type="http://schemas.openxmlformats.org/officeDocument/2006/relationships/image" Target="../media/image84.wmf"/><Relationship Id="rId11" Type="http://schemas.openxmlformats.org/officeDocument/2006/relationships/oleObject" Target="../embeddings/oleObject90.bin"/><Relationship Id="rId5" Type="http://schemas.openxmlformats.org/officeDocument/2006/relationships/oleObject" Target="../embeddings/oleObject87.bin"/><Relationship Id="rId15" Type="http://schemas.openxmlformats.org/officeDocument/2006/relationships/oleObject" Target="../embeddings/oleObject92.bin"/><Relationship Id="rId10" Type="http://schemas.openxmlformats.org/officeDocument/2006/relationships/image" Target="../media/image90.wmf"/><Relationship Id="rId4" Type="http://schemas.openxmlformats.org/officeDocument/2006/relationships/image" Target="../media/image88.wmf"/><Relationship Id="rId9" Type="http://schemas.openxmlformats.org/officeDocument/2006/relationships/oleObject" Target="../embeddings/oleObject89.bin"/><Relationship Id="rId14" Type="http://schemas.openxmlformats.org/officeDocument/2006/relationships/image" Target="../media/image92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6.bin"/><Relationship Id="rId13" Type="http://schemas.openxmlformats.org/officeDocument/2006/relationships/image" Target="../media/image99.wmf"/><Relationship Id="rId3" Type="http://schemas.openxmlformats.org/officeDocument/2006/relationships/image" Target="../media/image102.gif"/><Relationship Id="rId7" Type="http://schemas.openxmlformats.org/officeDocument/2006/relationships/image" Target="../media/image96.wmf"/><Relationship Id="rId12" Type="http://schemas.openxmlformats.org/officeDocument/2006/relationships/oleObject" Target="../embeddings/oleObject98.bin"/><Relationship Id="rId17" Type="http://schemas.openxmlformats.org/officeDocument/2006/relationships/image" Target="../media/image101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00.bin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95.bin"/><Relationship Id="rId11" Type="http://schemas.openxmlformats.org/officeDocument/2006/relationships/image" Target="../media/image98.wmf"/><Relationship Id="rId5" Type="http://schemas.openxmlformats.org/officeDocument/2006/relationships/image" Target="../media/image95.wmf"/><Relationship Id="rId15" Type="http://schemas.openxmlformats.org/officeDocument/2006/relationships/image" Target="../media/image100.wmf"/><Relationship Id="rId10" Type="http://schemas.openxmlformats.org/officeDocument/2006/relationships/oleObject" Target="../embeddings/oleObject97.bin"/><Relationship Id="rId4" Type="http://schemas.openxmlformats.org/officeDocument/2006/relationships/oleObject" Target="../embeddings/oleObject94.bin"/><Relationship Id="rId9" Type="http://schemas.openxmlformats.org/officeDocument/2006/relationships/image" Target="../media/image97.wmf"/><Relationship Id="rId14" Type="http://schemas.openxmlformats.org/officeDocument/2006/relationships/oleObject" Target="../embeddings/oleObject99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8.emf"/><Relationship Id="rId26" Type="http://schemas.openxmlformats.org/officeDocument/2006/relationships/image" Target="../media/image12.emf"/><Relationship Id="rId3" Type="http://schemas.openxmlformats.org/officeDocument/2006/relationships/oleObject" Target="../embeddings/oleObject1.bin"/><Relationship Id="rId21" Type="http://schemas.openxmlformats.org/officeDocument/2006/relationships/oleObject" Target="../embeddings/oleObject10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emf"/><Relationship Id="rId17" Type="http://schemas.openxmlformats.org/officeDocument/2006/relationships/oleObject" Target="../embeddings/oleObject8.bin"/><Relationship Id="rId25" Type="http://schemas.openxmlformats.org/officeDocument/2006/relationships/oleObject" Target="../embeddings/oleObject1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.emf"/><Relationship Id="rId20" Type="http://schemas.openxmlformats.org/officeDocument/2006/relationships/image" Target="../media/image9.e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11" Type="http://schemas.openxmlformats.org/officeDocument/2006/relationships/oleObject" Target="../embeddings/oleObject5.bin"/><Relationship Id="rId24" Type="http://schemas.openxmlformats.org/officeDocument/2006/relationships/image" Target="../media/image11.emf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23" Type="http://schemas.openxmlformats.org/officeDocument/2006/relationships/oleObject" Target="../embeddings/oleObject11.bin"/><Relationship Id="rId28" Type="http://schemas.openxmlformats.org/officeDocument/2006/relationships/image" Target="../media/image13.emf"/><Relationship Id="rId10" Type="http://schemas.openxmlformats.org/officeDocument/2006/relationships/image" Target="../media/image4.wmf"/><Relationship Id="rId19" Type="http://schemas.openxmlformats.org/officeDocument/2006/relationships/oleObject" Target="../embeddings/oleObject9.bin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.emf"/><Relationship Id="rId22" Type="http://schemas.openxmlformats.org/officeDocument/2006/relationships/image" Target="../media/image10.emf"/><Relationship Id="rId27" Type="http://schemas.openxmlformats.org/officeDocument/2006/relationships/oleObject" Target="../embeddings/oleObject13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13" Type="http://schemas.openxmlformats.org/officeDocument/2006/relationships/oleObject" Target="../embeddings/oleObject19.bin"/><Relationship Id="rId18" Type="http://schemas.openxmlformats.org/officeDocument/2006/relationships/image" Target="../media/image21.emf"/><Relationship Id="rId26" Type="http://schemas.openxmlformats.org/officeDocument/2006/relationships/image" Target="../media/image25.wmf"/><Relationship Id="rId3" Type="http://schemas.openxmlformats.org/officeDocument/2006/relationships/oleObject" Target="../embeddings/oleObject14.bin"/><Relationship Id="rId21" Type="http://schemas.openxmlformats.org/officeDocument/2006/relationships/oleObject" Target="../embeddings/oleObject23.bin"/><Relationship Id="rId7" Type="http://schemas.openxmlformats.org/officeDocument/2006/relationships/oleObject" Target="../embeddings/oleObject16.bin"/><Relationship Id="rId12" Type="http://schemas.openxmlformats.org/officeDocument/2006/relationships/image" Target="../media/image18.emf"/><Relationship Id="rId17" Type="http://schemas.openxmlformats.org/officeDocument/2006/relationships/oleObject" Target="../embeddings/oleObject21.bin"/><Relationship Id="rId25" Type="http://schemas.openxmlformats.org/officeDocument/2006/relationships/oleObject" Target="../embeddings/oleObject2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0.emf"/><Relationship Id="rId20" Type="http://schemas.openxmlformats.org/officeDocument/2006/relationships/image" Target="../media/image22.e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15.emf"/><Relationship Id="rId11" Type="http://schemas.openxmlformats.org/officeDocument/2006/relationships/oleObject" Target="../embeddings/oleObject18.bin"/><Relationship Id="rId24" Type="http://schemas.openxmlformats.org/officeDocument/2006/relationships/image" Target="../media/image24.emf"/><Relationship Id="rId5" Type="http://schemas.openxmlformats.org/officeDocument/2006/relationships/oleObject" Target="../embeddings/oleObject15.bin"/><Relationship Id="rId15" Type="http://schemas.openxmlformats.org/officeDocument/2006/relationships/oleObject" Target="../embeddings/oleObject20.bin"/><Relationship Id="rId23" Type="http://schemas.openxmlformats.org/officeDocument/2006/relationships/oleObject" Target="../embeddings/oleObject24.bin"/><Relationship Id="rId28" Type="http://schemas.openxmlformats.org/officeDocument/2006/relationships/image" Target="../media/image26.wmf"/><Relationship Id="rId10" Type="http://schemas.openxmlformats.org/officeDocument/2006/relationships/image" Target="../media/image17.emf"/><Relationship Id="rId19" Type="http://schemas.openxmlformats.org/officeDocument/2006/relationships/oleObject" Target="../embeddings/oleObject22.bin"/><Relationship Id="rId4" Type="http://schemas.openxmlformats.org/officeDocument/2006/relationships/image" Target="../media/image14.emf"/><Relationship Id="rId9" Type="http://schemas.openxmlformats.org/officeDocument/2006/relationships/oleObject" Target="../embeddings/oleObject17.bin"/><Relationship Id="rId14" Type="http://schemas.openxmlformats.org/officeDocument/2006/relationships/image" Target="../media/image19.emf"/><Relationship Id="rId22" Type="http://schemas.openxmlformats.org/officeDocument/2006/relationships/image" Target="../media/image23.emf"/><Relationship Id="rId27" Type="http://schemas.openxmlformats.org/officeDocument/2006/relationships/oleObject" Target="../embeddings/oleObject26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13" Type="http://schemas.openxmlformats.org/officeDocument/2006/relationships/oleObject" Target="../embeddings/oleObject32.bin"/><Relationship Id="rId3" Type="http://schemas.openxmlformats.org/officeDocument/2006/relationships/oleObject" Target="../embeddings/oleObject27.bin"/><Relationship Id="rId7" Type="http://schemas.openxmlformats.org/officeDocument/2006/relationships/oleObject" Target="../embeddings/oleObject29.bin"/><Relationship Id="rId12" Type="http://schemas.openxmlformats.org/officeDocument/2006/relationships/image" Target="../media/image3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8.wmf"/><Relationship Id="rId11" Type="http://schemas.openxmlformats.org/officeDocument/2006/relationships/oleObject" Target="../embeddings/oleObject31.bin"/><Relationship Id="rId5" Type="http://schemas.openxmlformats.org/officeDocument/2006/relationships/oleObject" Target="../embeddings/oleObject28.bin"/><Relationship Id="rId15" Type="http://schemas.openxmlformats.org/officeDocument/2006/relationships/oleObject" Target="../embeddings/oleObject33.bin"/><Relationship Id="rId10" Type="http://schemas.openxmlformats.org/officeDocument/2006/relationships/image" Target="../media/image30.wmf"/><Relationship Id="rId4" Type="http://schemas.openxmlformats.org/officeDocument/2006/relationships/image" Target="../media/image27.wmf"/><Relationship Id="rId9" Type="http://schemas.openxmlformats.org/officeDocument/2006/relationships/oleObject" Target="../embeddings/oleObject30.bin"/><Relationship Id="rId14" Type="http://schemas.openxmlformats.org/officeDocument/2006/relationships/image" Target="../media/image32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emf"/><Relationship Id="rId3" Type="http://schemas.openxmlformats.org/officeDocument/2006/relationships/oleObject" Target="../embeddings/oleObject34.bin"/><Relationship Id="rId7" Type="http://schemas.openxmlformats.org/officeDocument/2006/relationships/oleObject" Target="../embeddings/oleObject3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34.wmf"/><Relationship Id="rId5" Type="http://schemas.openxmlformats.org/officeDocument/2006/relationships/oleObject" Target="../embeddings/oleObject35.bin"/><Relationship Id="rId10" Type="http://schemas.openxmlformats.org/officeDocument/2006/relationships/image" Target="../media/image36.wmf"/><Relationship Id="rId4" Type="http://schemas.openxmlformats.org/officeDocument/2006/relationships/image" Target="../media/image33.wmf"/><Relationship Id="rId9" Type="http://schemas.openxmlformats.org/officeDocument/2006/relationships/oleObject" Target="../embeddings/oleObject37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3" Type="http://schemas.openxmlformats.org/officeDocument/2006/relationships/oleObject" Target="../embeddings/oleObject38.bin"/><Relationship Id="rId7" Type="http://schemas.openxmlformats.org/officeDocument/2006/relationships/oleObject" Target="../embeddings/oleObject4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8.wmf"/><Relationship Id="rId5" Type="http://schemas.openxmlformats.org/officeDocument/2006/relationships/oleObject" Target="../embeddings/oleObject39.bin"/><Relationship Id="rId10" Type="http://schemas.openxmlformats.org/officeDocument/2006/relationships/image" Target="../media/image40.wmf"/><Relationship Id="rId4" Type="http://schemas.openxmlformats.org/officeDocument/2006/relationships/image" Target="../media/image37.wmf"/><Relationship Id="rId9" Type="http://schemas.openxmlformats.org/officeDocument/2006/relationships/oleObject" Target="../embeddings/oleObject41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13" Type="http://schemas.openxmlformats.org/officeDocument/2006/relationships/oleObject" Target="../embeddings/oleObject47.bin"/><Relationship Id="rId3" Type="http://schemas.openxmlformats.org/officeDocument/2006/relationships/oleObject" Target="../embeddings/oleObject42.bin"/><Relationship Id="rId7" Type="http://schemas.openxmlformats.org/officeDocument/2006/relationships/oleObject" Target="../embeddings/oleObject44.bin"/><Relationship Id="rId12" Type="http://schemas.openxmlformats.org/officeDocument/2006/relationships/image" Target="../media/image45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42.wmf"/><Relationship Id="rId11" Type="http://schemas.openxmlformats.org/officeDocument/2006/relationships/oleObject" Target="../embeddings/oleObject46.bin"/><Relationship Id="rId5" Type="http://schemas.openxmlformats.org/officeDocument/2006/relationships/oleObject" Target="../embeddings/oleObject43.bin"/><Relationship Id="rId10" Type="http://schemas.openxmlformats.org/officeDocument/2006/relationships/image" Target="../media/image44.wmf"/><Relationship Id="rId4" Type="http://schemas.openxmlformats.org/officeDocument/2006/relationships/image" Target="../media/image41.wmf"/><Relationship Id="rId9" Type="http://schemas.openxmlformats.org/officeDocument/2006/relationships/oleObject" Target="../embeddings/oleObject45.bin"/><Relationship Id="rId14" Type="http://schemas.openxmlformats.org/officeDocument/2006/relationships/image" Target="../media/image46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emf"/><Relationship Id="rId3" Type="http://schemas.openxmlformats.org/officeDocument/2006/relationships/oleObject" Target="../embeddings/oleObject48.bin"/><Relationship Id="rId7" Type="http://schemas.openxmlformats.org/officeDocument/2006/relationships/oleObject" Target="../embeddings/oleObject50.bin"/><Relationship Id="rId12" Type="http://schemas.openxmlformats.org/officeDocument/2006/relationships/image" Target="../media/image51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48.emf"/><Relationship Id="rId11" Type="http://schemas.openxmlformats.org/officeDocument/2006/relationships/oleObject" Target="../embeddings/oleObject52.bin"/><Relationship Id="rId5" Type="http://schemas.openxmlformats.org/officeDocument/2006/relationships/oleObject" Target="../embeddings/oleObject49.bin"/><Relationship Id="rId10" Type="http://schemas.openxmlformats.org/officeDocument/2006/relationships/image" Target="../media/image50.emf"/><Relationship Id="rId4" Type="http://schemas.openxmlformats.org/officeDocument/2006/relationships/image" Target="../media/image47.emf"/><Relationship Id="rId9" Type="http://schemas.openxmlformats.org/officeDocument/2006/relationships/oleObject" Target="../embeddings/oleObject51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wmf"/><Relationship Id="rId13" Type="http://schemas.openxmlformats.org/officeDocument/2006/relationships/oleObject" Target="../embeddings/oleObject58.bin"/><Relationship Id="rId18" Type="http://schemas.openxmlformats.org/officeDocument/2006/relationships/image" Target="../media/image59.wmf"/><Relationship Id="rId3" Type="http://schemas.openxmlformats.org/officeDocument/2006/relationships/oleObject" Target="../embeddings/oleObject53.bin"/><Relationship Id="rId7" Type="http://schemas.openxmlformats.org/officeDocument/2006/relationships/oleObject" Target="../embeddings/oleObject55.bin"/><Relationship Id="rId12" Type="http://schemas.openxmlformats.org/officeDocument/2006/relationships/image" Target="../media/image56.wmf"/><Relationship Id="rId17" Type="http://schemas.openxmlformats.org/officeDocument/2006/relationships/oleObject" Target="../embeddings/oleObject6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8.w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53.wmf"/><Relationship Id="rId11" Type="http://schemas.openxmlformats.org/officeDocument/2006/relationships/oleObject" Target="../embeddings/oleObject57.bin"/><Relationship Id="rId5" Type="http://schemas.openxmlformats.org/officeDocument/2006/relationships/oleObject" Target="../embeddings/oleObject54.bin"/><Relationship Id="rId15" Type="http://schemas.openxmlformats.org/officeDocument/2006/relationships/oleObject" Target="../embeddings/oleObject59.bin"/><Relationship Id="rId10" Type="http://schemas.openxmlformats.org/officeDocument/2006/relationships/image" Target="../media/image55.wmf"/><Relationship Id="rId4" Type="http://schemas.openxmlformats.org/officeDocument/2006/relationships/image" Target="../media/image52.wmf"/><Relationship Id="rId9" Type="http://schemas.openxmlformats.org/officeDocument/2006/relationships/oleObject" Target="../embeddings/oleObject56.bin"/><Relationship Id="rId14" Type="http://schemas.openxmlformats.org/officeDocument/2006/relationships/image" Target="../media/image57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ABE 30800 - Lecture 12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20B3C-3505-489A-93E4-503B1711349E}" type="slidenum">
              <a:rPr lang="en-US"/>
              <a:pPr/>
              <a:t>1</a:t>
            </a:fld>
            <a:endParaRPr lang="en-US"/>
          </a:p>
        </p:txBody>
      </p:sp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263525" y="304800"/>
            <a:ext cx="8616950" cy="42350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974725" indent="-342900"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423988" indent="-342900"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881188" indent="-342900"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338388" indent="-342900"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795588" indent="-342900"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252788" indent="-342900"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709988" indent="-342900"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4167188" indent="-342900"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lnSpc>
                <a:spcPct val="140000"/>
              </a:lnSpc>
            </a:pPr>
            <a:r>
              <a:rPr lang="en-US" sz="3200" dirty="0"/>
              <a:t>Lecture </a:t>
            </a:r>
            <a:r>
              <a:rPr lang="en-US" sz="3200" dirty="0" smtClean="0"/>
              <a:t>12 </a:t>
            </a:r>
            <a:r>
              <a:rPr lang="en-US" sz="3200" dirty="0"/>
              <a:t>(Chapter 14)</a:t>
            </a:r>
          </a:p>
          <a:p>
            <a:pPr>
              <a:lnSpc>
                <a:spcPct val="135000"/>
              </a:lnSpc>
              <a:spcAft>
                <a:spcPct val="50000"/>
              </a:spcAft>
            </a:pPr>
            <a:r>
              <a:rPr lang="en-US" sz="3200" b="1" u="sng" dirty="0"/>
              <a:t>Objectives</a:t>
            </a:r>
          </a:p>
          <a:p>
            <a:pPr>
              <a:lnSpc>
                <a:spcPct val="135000"/>
              </a:lnSpc>
              <a:spcAft>
                <a:spcPct val="50000"/>
              </a:spcAft>
              <a:buFontTx/>
              <a:buAutoNum type="arabicPeriod"/>
            </a:pPr>
            <a:r>
              <a:rPr lang="en-US" sz="2800" dirty="0" smtClean="0"/>
              <a:t>Describe </a:t>
            </a:r>
            <a:r>
              <a:rPr lang="en-US" sz="2800" dirty="0"/>
              <a:t>the process of convective –diffusive mass transfer over a solid surface in function of the boundary layer</a:t>
            </a:r>
          </a:p>
          <a:p>
            <a:pPr>
              <a:lnSpc>
                <a:spcPct val="135000"/>
              </a:lnSpc>
              <a:spcAft>
                <a:spcPct val="50000"/>
              </a:spcAft>
              <a:buFontTx/>
              <a:buAutoNum type="arabicPeriod"/>
            </a:pPr>
            <a:r>
              <a:rPr lang="en-US" sz="2800" dirty="0"/>
              <a:t>Calculate the mass transfer coefficient </a:t>
            </a:r>
            <a:r>
              <a:rPr lang="en-US" sz="2800" i="1" dirty="0" err="1"/>
              <a:t>h</a:t>
            </a:r>
            <a:r>
              <a:rPr lang="en-US" sz="2800" i="1" baseline="-25000" dirty="0" err="1"/>
              <a:t>m</a:t>
            </a:r>
            <a:endParaRPr lang="en-US" sz="28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ABE 30800 - Lecture 12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78D17-A200-4F66-AB7E-F05E5079F3C7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96502" y="118523"/>
            <a:ext cx="7327134" cy="8156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b="1" dirty="0" smtClean="0">
                <a:solidFill>
                  <a:schemeClr val="accent6"/>
                </a:solidFill>
              </a:rPr>
              <a:t>OBTAINING </a:t>
            </a:r>
            <a:r>
              <a:rPr lang="en-US" b="1" i="1" dirty="0" err="1" smtClean="0">
                <a:solidFill>
                  <a:schemeClr val="accent6"/>
                </a:solidFill>
              </a:rPr>
              <a:t>h</a:t>
            </a:r>
            <a:r>
              <a:rPr lang="en-US" b="1" i="1" baseline="-25000" dirty="0" err="1" smtClean="0">
                <a:solidFill>
                  <a:schemeClr val="accent6"/>
                </a:solidFill>
              </a:rPr>
              <a:t>m</a:t>
            </a:r>
            <a:r>
              <a:rPr lang="en-US" b="1" dirty="0" smtClean="0">
                <a:solidFill>
                  <a:schemeClr val="accent6"/>
                </a:solidFill>
              </a:rPr>
              <a:t> THROUGH ANALOGY WITH HEAT CONVECTIONS</a:t>
            </a:r>
          </a:p>
          <a:p>
            <a:pPr>
              <a:spcAft>
                <a:spcPts val="600"/>
              </a:spcAft>
            </a:pPr>
            <a:r>
              <a:rPr lang="en-US" sz="2400" b="1" u="sng" dirty="0" smtClean="0">
                <a:solidFill>
                  <a:srgbClr val="FF0000"/>
                </a:solidFill>
              </a:rPr>
              <a:t>External Convection</a:t>
            </a:r>
            <a:endParaRPr lang="es-AR" sz="2400" b="1" u="sng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4837" y="903882"/>
            <a:ext cx="498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example for </a:t>
            </a:r>
            <a:r>
              <a:rPr lang="en-US" b="1" dirty="0" smtClean="0">
                <a:solidFill>
                  <a:srgbClr val="000099"/>
                </a:solidFill>
              </a:rPr>
              <a:t>Heat Transfer </a:t>
            </a:r>
            <a:r>
              <a:rPr lang="en-US" dirty="0" smtClean="0"/>
              <a:t>over a flat plate</a:t>
            </a:r>
            <a:endParaRPr lang="es-AR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8409450"/>
              </p:ext>
            </p:extLst>
          </p:nvPr>
        </p:nvGraphicFramePr>
        <p:xfrm>
          <a:off x="1092200" y="1470025"/>
          <a:ext cx="6535738" cy="617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978" name="Equation" r:id="rId3" imgW="2552400" imgH="241200" progId="Equation.DSMT4">
                  <p:embed/>
                </p:oleObj>
              </mc:Choice>
              <mc:Fallback>
                <p:oleObj name="Equation" r:id="rId3" imgW="25524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92200" y="1470025"/>
                        <a:ext cx="6535738" cy="617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84837" y="2271624"/>
            <a:ext cx="505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example for </a:t>
            </a:r>
            <a:r>
              <a:rPr lang="en-US" b="1" dirty="0" smtClean="0">
                <a:solidFill>
                  <a:srgbClr val="FF0000"/>
                </a:solidFill>
              </a:rPr>
              <a:t>Mass Transfer </a:t>
            </a:r>
            <a:r>
              <a:rPr lang="en-US" dirty="0" smtClean="0"/>
              <a:t>over a flat plate</a:t>
            </a:r>
            <a:endParaRPr lang="es-AR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3946110"/>
              </p:ext>
            </p:extLst>
          </p:nvPr>
        </p:nvGraphicFramePr>
        <p:xfrm>
          <a:off x="1089829" y="2744526"/>
          <a:ext cx="6407150" cy="617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979" name="Equation" r:id="rId5" imgW="2501640" imgH="241200" progId="Equation.DSMT4">
                  <p:embed/>
                </p:oleObj>
              </mc:Choice>
              <mc:Fallback>
                <p:oleObj name="Equation" r:id="rId5" imgW="250164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9829" y="2744526"/>
                        <a:ext cx="6407150" cy="617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0777377"/>
              </p:ext>
            </p:extLst>
          </p:nvPr>
        </p:nvGraphicFramePr>
        <p:xfrm>
          <a:off x="4852988" y="4948238"/>
          <a:ext cx="1625600" cy="1106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980" name="Equation" r:id="rId7" imgW="634680" imgH="431640" progId="Equation.DSMT4">
                  <p:embed/>
                </p:oleObj>
              </mc:Choice>
              <mc:Fallback>
                <p:oleObj name="Equation" r:id="rId7" imgW="63468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2988" y="4948238"/>
                        <a:ext cx="1625600" cy="1106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8706196"/>
              </p:ext>
            </p:extLst>
          </p:nvPr>
        </p:nvGraphicFramePr>
        <p:xfrm>
          <a:off x="4983127" y="3795614"/>
          <a:ext cx="1365250" cy="1008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981" name="Equation" r:id="rId9" imgW="533160" imgH="393480" progId="Equation.DSMT4">
                  <p:embed/>
                </p:oleObj>
              </mc:Choice>
              <mc:Fallback>
                <p:oleObj name="Equation" r:id="rId9" imgW="53316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3127" y="3795614"/>
                        <a:ext cx="1365250" cy="1008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1194640"/>
              </p:ext>
            </p:extLst>
          </p:nvPr>
        </p:nvGraphicFramePr>
        <p:xfrm>
          <a:off x="2416306" y="3741252"/>
          <a:ext cx="1658938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982" name="Equation" r:id="rId11" imgW="647640" imgH="393480" progId="Equation.DSMT4">
                  <p:embed/>
                </p:oleObj>
              </mc:Choice>
              <mc:Fallback>
                <p:oleObj name="Equation" r:id="rId11" imgW="64764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6306" y="3741252"/>
                        <a:ext cx="1658938" cy="1006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2"/>
          <p:cNvSpPr/>
          <p:nvPr/>
        </p:nvSpPr>
        <p:spPr>
          <a:xfrm>
            <a:off x="985779" y="3388371"/>
            <a:ext cx="25964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s-AR" sz="2400" b="1" i="1" dirty="0" smtClean="0">
                <a:solidFill>
                  <a:srgbClr val="000099"/>
                </a:solidFill>
              </a:rPr>
              <a:t>Heat Transfer </a:t>
            </a:r>
            <a:endParaRPr lang="es-AR" sz="2400" b="1" i="1" dirty="0">
              <a:solidFill>
                <a:srgbClr val="000099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934482" y="4572844"/>
            <a:ext cx="26990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s-AR" sz="2400" b="1" i="1" dirty="0" smtClean="0">
                <a:solidFill>
                  <a:srgbClr val="FF0000"/>
                </a:solidFill>
              </a:rPr>
              <a:t>Mass </a:t>
            </a:r>
            <a:r>
              <a:rPr lang="es-AR" sz="2400" b="1" i="1" dirty="0">
                <a:solidFill>
                  <a:srgbClr val="FF0000"/>
                </a:solidFill>
              </a:rPr>
              <a:t>Transfer </a:t>
            </a:r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1502595"/>
              </p:ext>
            </p:extLst>
          </p:nvPr>
        </p:nvGraphicFramePr>
        <p:xfrm>
          <a:off x="2416306" y="5034509"/>
          <a:ext cx="1757363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983" name="Equation" r:id="rId13" imgW="685800" imgH="431640" progId="Equation.DSMT4">
                  <p:embed/>
                </p:oleObj>
              </mc:Choice>
              <mc:Fallback>
                <p:oleObj name="Equation" r:id="rId13" imgW="68580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6306" y="5034509"/>
                        <a:ext cx="1757363" cy="110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63300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ABE 30800 - Lecture 12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78D17-A200-4F66-AB7E-F05E5079F3C7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53916" y="111069"/>
            <a:ext cx="8968903" cy="16466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3200" dirty="0">
                <a:solidFill>
                  <a:schemeClr val="accent6"/>
                </a:solidFill>
              </a:rPr>
              <a:t>OBTAINING </a:t>
            </a:r>
            <a:r>
              <a:rPr lang="en-US" sz="3200" i="1" dirty="0" err="1">
                <a:solidFill>
                  <a:schemeClr val="accent6"/>
                </a:solidFill>
              </a:rPr>
              <a:t>h</a:t>
            </a:r>
            <a:r>
              <a:rPr lang="en-US" sz="3200" i="1" baseline="-25000" dirty="0" err="1">
                <a:solidFill>
                  <a:schemeClr val="accent6"/>
                </a:solidFill>
              </a:rPr>
              <a:t>m</a:t>
            </a:r>
            <a:r>
              <a:rPr lang="en-US" sz="3200" dirty="0">
                <a:solidFill>
                  <a:schemeClr val="accent6"/>
                </a:solidFill>
              </a:rPr>
              <a:t> </a:t>
            </a:r>
            <a:r>
              <a:rPr lang="en-US" sz="3200" dirty="0" smtClean="0">
                <a:solidFill>
                  <a:schemeClr val="accent6"/>
                </a:solidFill>
              </a:rPr>
              <a:t>USING AN </a:t>
            </a:r>
            <a:r>
              <a:rPr lang="en-US" sz="3200" dirty="0">
                <a:solidFill>
                  <a:schemeClr val="accent6"/>
                </a:solidFill>
              </a:rPr>
              <a:t>ANALOGY WITH HEAT </a:t>
            </a:r>
            <a:r>
              <a:rPr lang="en-US" sz="3200" dirty="0" smtClean="0">
                <a:solidFill>
                  <a:schemeClr val="accent6"/>
                </a:solidFill>
              </a:rPr>
              <a:t>CONVECTION</a:t>
            </a:r>
            <a:endParaRPr lang="en-US" sz="3200" dirty="0">
              <a:solidFill>
                <a:schemeClr val="accent6"/>
              </a:solidFill>
            </a:endParaRPr>
          </a:p>
          <a:p>
            <a:pPr>
              <a:spcAft>
                <a:spcPts val="600"/>
              </a:spcAft>
            </a:pPr>
            <a:r>
              <a:rPr lang="en-US" sz="3200" b="1" u="sng" dirty="0" smtClean="0">
                <a:solidFill>
                  <a:srgbClr val="FF0000"/>
                </a:solidFill>
              </a:rPr>
              <a:t>Internal </a:t>
            </a:r>
            <a:r>
              <a:rPr lang="en-US" sz="3200" b="1" u="sng" dirty="0">
                <a:solidFill>
                  <a:srgbClr val="FF0000"/>
                </a:solidFill>
              </a:rPr>
              <a:t>Convection</a:t>
            </a:r>
            <a:endParaRPr lang="es-AR" sz="3200" b="1" u="sng" dirty="0">
              <a:solidFill>
                <a:srgbClr val="FF0000"/>
              </a:solidFill>
            </a:endParaRPr>
          </a:p>
        </p:txBody>
      </p:sp>
      <p:sp>
        <p:nvSpPr>
          <p:cNvPr id="5" name="Date Placeholder 5"/>
          <p:cNvSpPr txBox="1">
            <a:spLocks/>
          </p:cNvSpPr>
          <p:nvPr/>
        </p:nvSpPr>
        <p:spPr bwMode="auto">
          <a:xfrm>
            <a:off x="466725" y="7007836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fld id="{759579AD-C075-4494-823C-DC373C294D21}" type="datetime1">
              <a:rPr lang="es-AR" smtClean="0"/>
              <a:pPr/>
              <a:t>12/04/2018</a:t>
            </a:fld>
            <a:endParaRPr lang="en-US"/>
          </a:p>
        </p:txBody>
      </p:sp>
      <p:sp>
        <p:nvSpPr>
          <p:cNvPr id="6" name="Slide Number Placeholder 7"/>
          <p:cNvSpPr txBox="1">
            <a:spLocks/>
          </p:cNvSpPr>
          <p:nvPr/>
        </p:nvSpPr>
        <p:spPr bwMode="auto">
          <a:xfrm>
            <a:off x="6562725" y="7007836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fld id="{B12ED081-8A93-4D43-A8F5-23E3A8CA9A13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457200" y="3842925"/>
            <a:ext cx="8455218" cy="507275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117475" indent="-117475"/>
            <a:r>
              <a:rPr lang="en-US" sz="2600" b="1" kern="0" dirty="0" smtClean="0">
                <a:latin typeface="+mj-lt"/>
              </a:rPr>
              <a:t>Assume </a:t>
            </a:r>
            <a:r>
              <a:rPr lang="en-US" sz="2600" b="1" u="sng" kern="0" dirty="0" smtClean="0">
                <a:latin typeface="+mj-lt"/>
              </a:rPr>
              <a:t>turbulent</a:t>
            </a:r>
            <a:r>
              <a:rPr lang="en-US" sz="2600" b="1" kern="0" dirty="0" smtClean="0">
                <a:latin typeface="+mj-lt"/>
              </a:rPr>
              <a:t> fully developed flow in a cylinder</a:t>
            </a:r>
            <a:endParaRPr lang="en-US" sz="2600" b="1" u="sng" kern="0" dirty="0">
              <a:latin typeface="+mj-lt"/>
            </a:endParaRPr>
          </a:p>
        </p:txBody>
      </p:sp>
      <p:graphicFrame>
        <p:nvGraphicFramePr>
          <p:cNvPr id="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9532295"/>
              </p:ext>
            </p:extLst>
          </p:nvPr>
        </p:nvGraphicFramePr>
        <p:xfrm>
          <a:off x="2826087" y="2569197"/>
          <a:ext cx="2774950" cy="995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856" name="Equation" r:id="rId3" imgW="2234880" imgH="799920" progId="Equation.DSMT4">
                  <p:embed/>
                </p:oleObj>
              </mc:Choice>
              <mc:Fallback>
                <p:oleObj name="Equation" r:id="rId3" imgW="2234880" imgH="799920" progId="Equation.DSMT4">
                  <p:embed/>
                  <p:pic>
                    <p:nvPicPr>
                      <p:cNvPr id="28058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6087" y="2569197"/>
                        <a:ext cx="2774950" cy="995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9525" y="3791561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AR"/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9525" y="3791561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AR"/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9525" y="3791561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AR"/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9525" y="3791561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AR"/>
          </a:p>
        </p:txBody>
      </p:sp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9525" y="379632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AR"/>
          </a:p>
        </p:txBody>
      </p:sp>
      <p:sp>
        <p:nvSpPr>
          <p:cNvPr id="15" name="Rectangle 11"/>
          <p:cNvSpPr>
            <a:spLocks noChangeArrowheads="1"/>
          </p:cNvSpPr>
          <p:nvPr/>
        </p:nvSpPr>
        <p:spPr bwMode="auto">
          <a:xfrm>
            <a:off x="9525" y="377727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AR"/>
          </a:p>
        </p:txBody>
      </p:sp>
      <p:sp>
        <p:nvSpPr>
          <p:cNvPr id="16" name="Rectangle 12"/>
          <p:cNvSpPr>
            <a:spLocks noChangeArrowheads="1"/>
          </p:cNvSpPr>
          <p:nvPr/>
        </p:nvSpPr>
        <p:spPr bwMode="auto">
          <a:xfrm>
            <a:off x="9525" y="3805849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AR"/>
          </a:p>
        </p:txBody>
      </p:sp>
      <p:sp>
        <p:nvSpPr>
          <p:cNvPr id="17" name="Rectangle 13"/>
          <p:cNvSpPr>
            <a:spLocks noChangeArrowheads="1"/>
          </p:cNvSpPr>
          <p:nvPr/>
        </p:nvSpPr>
        <p:spPr bwMode="auto">
          <a:xfrm>
            <a:off x="9525" y="379632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AR"/>
          </a:p>
        </p:txBody>
      </p:sp>
      <p:sp>
        <p:nvSpPr>
          <p:cNvPr id="19" name="Rectangle 15"/>
          <p:cNvSpPr>
            <a:spLocks noChangeArrowheads="1"/>
          </p:cNvSpPr>
          <p:nvPr/>
        </p:nvSpPr>
        <p:spPr bwMode="auto">
          <a:xfrm>
            <a:off x="353916" y="1998963"/>
            <a:ext cx="8233344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FontTx/>
              <a:buChar char="•"/>
            </a:pPr>
            <a:r>
              <a:rPr lang="en-US" b="1" dirty="0"/>
              <a:t> </a:t>
            </a:r>
            <a:r>
              <a:rPr lang="en-US" sz="2600" b="1" dirty="0"/>
              <a:t>Assume </a:t>
            </a:r>
            <a:r>
              <a:rPr lang="en-US" sz="2600" b="1" u="sng" dirty="0"/>
              <a:t>laminar</a:t>
            </a:r>
            <a:r>
              <a:rPr lang="en-US" sz="2600" b="1" dirty="0"/>
              <a:t> </a:t>
            </a:r>
            <a:r>
              <a:rPr lang="en-US" sz="2600" b="1" dirty="0" smtClean="0"/>
              <a:t>fully developed flow in a cylinder</a:t>
            </a:r>
            <a:endParaRPr lang="en-US" sz="2600" b="1" u="sng" dirty="0"/>
          </a:p>
        </p:txBody>
      </p:sp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5782075"/>
              </p:ext>
            </p:extLst>
          </p:nvPr>
        </p:nvGraphicFramePr>
        <p:xfrm>
          <a:off x="1927934" y="4511006"/>
          <a:ext cx="5106007" cy="11612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857" name="Equation" r:id="rId5" imgW="3517560" imgH="799920" progId="Equation.DSMT4">
                  <p:embed/>
                </p:oleObj>
              </mc:Choice>
              <mc:Fallback>
                <p:oleObj name="Equation" r:id="rId5" imgW="3517560" imgH="7999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27934" y="4511006"/>
                        <a:ext cx="5106007" cy="11612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61972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5725" y="2136847"/>
            <a:ext cx="3526711" cy="2852009"/>
          </a:xfrm>
          <a:prstGeom prst="rect">
            <a:avLst/>
          </a:prstGeom>
          <a:pattFill prst="dashHorz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ABE 30800 - Lecture 12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78D17-A200-4F66-AB7E-F05E5079F3C7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12037" y="105495"/>
            <a:ext cx="83199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u="sng" dirty="0" smtClean="0"/>
              <a:t>Natural Convection Mass and Heat Transfer</a:t>
            </a:r>
          </a:p>
          <a:p>
            <a:pPr algn="ctr"/>
            <a:r>
              <a:rPr lang="en-US" sz="2400" b="1" u="sng" dirty="0" smtClean="0">
                <a:solidFill>
                  <a:srgbClr val="000099"/>
                </a:solidFill>
              </a:rPr>
              <a:t>They are analogous phenomena governed by buoyancy</a:t>
            </a:r>
            <a:endParaRPr lang="es-AR" sz="2400" b="1" u="sng" dirty="0">
              <a:solidFill>
                <a:srgbClr val="000099"/>
              </a:solidFill>
            </a:endParaRPr>
          </a:p>
        </p:txBody>
      </p:sp>
      <p:pic>
        <p:nvPicPr>
          <p:cNvPr id="2426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6200" y="2334308"/>
            <a:ext cx="4073096" cy="2933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70392" y="1221385"/>
            <a:ext cx="3365088" cy="646331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C000"/>
                </a:solidFill>
              </a:rPr>
              <a:t>Mass Transfer: Oxygen from </a:t>
            </a:r>
          </a:p>
          <a:p>
            <a:r>
              <a:rPr lang="en-US" b="1" dirty="0" smtClean="0">
                <a:solidFill>
                  <a:srgbClr val="FFC000"/>
                </a:solidFill>
              </a:rPr>
              <a:t>bubble surface into water</a:t>
            </a:r>
            <a:endParaRPr lang="es-AR" b="1" dirty="0">
              <a:solidFill>
                <a:srgbClr val="FFC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111200" y="1221384"/>
            <a:ext cx="3583097" cy="646331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Heat Transfer: Energy from hot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sphere surface into coldest air</a:t>
            </a:r>
            <a:endParaRPr lang="es-AR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5008" y="4954299"/>
            <a:ext cx="35958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Density difference is causing</a:t>
            </a:r>
          </a:p>
          <a:p>
            <a:r>
              <a:rPr lang="en-US" dirty="0" smtClean="0"/>
              <a:t>the flow of water over the bubble</a:t>
            </a:r>
            <a:br>
              <a:rPr lang="en-US" dirty="0" smtClean="0"/>
            </a:br>
            <a:r>
              <a:rPr lang="en-US" dirty="0" smtClean="0"/>
              <a:t>containing oxygen</a:t>
            </a:r>
            <a:endParaRPr lang="es-AR" dirty="0"/>
          </a:p>
        </p:txBody>
      </p:sp>
      <p:sp>
        <p:nvSpPr>
          <p:cNvPr id="12" name="TextBox 11"/>
          <p:cNvSpPr txBox="1"/>
          <p:nvPr/>
        </p:nvSpPr>
        <p:spPr>
          <a:xfrm>
            <a:off x="5470338" y="4988856"/>
            <a:ext cx="32239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Density difference is causing</a:t>
            </a:r>
          </a:p>
          <a:p>
            <a:r>
              <a:rPr lang="en-US" dirty="0" smtClean="0"/>
              <a:t>the flow of air over the heated</a:t>
            </a:r>
          </a:p>
          <a:p>
            <a:r>
              <a:rPr lang="en-US" dirty="0" smtClean="0"/>
              <a:t>sphere</a:t>
            </a:r>
            <a:endParaRPr lang="es-AR" dirty="0"/>
          </a:p>
        </p:txBody>
      </p:sp>
      <p:sp>
        <p:nvSpPr>
          <p:cNvPr id="7" name="Oval 6"/>
          <p:cNvSpPr/>
          <p:nvPr/>
        </p:nvSpPr>
        <p:spPr>
          <a:xfrm>
            <a:off x="898786" y="2927170"/>
            <a:ext cx="1440442" cy="1352550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1">
                <a:srgbClr val="E6E6E6"/>
              </a:gs>
              <a:gs pos="32001">
                <a:srgbClr val="7D8496"/>
              </a:gs>
              <a:gs pos="47000">
                <a:srgbClr val="E6E6E6"/>
              </a:gs>
              <a:gs pos="85001">
                <a:srgbClr val="7D8496"/>
              </a:gs>
              <a:gs pos="100000">
                <a:srgbClr val="E6E6E6"/>
              </a:gs>
            </a:gsLst>
            <a:lin ang="5400000" scaled="0"/>
            <a:tileRect r="-100000" b="-100000"/>
          </a:gra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468480" y="2536645"/>
            <a:ext cx="143445" cy="647700"/>
          </a:xfrm>
          <a:custGeom>
            <a:avLst/>
            <a:gdLst>
              <a:gd name="connsiteX0" fmla="*/ 85739 w 143445"/>
              <a:gd name="connsiteY0" fmla="*/ 647700 h 647700"/>
              <a:gd name="connsiteX1" fmla="*/ 9539 w 143445"/>
              <a:gd name="connsiteY1" fmla="*/ 590550 h 647700"/>
              <a:gd name="connsiteX2" fmla="*/ 133364 w 143445"/>
              <a:gd name="connsiteY2" fmla="*/ 552450 h 647700"/>
              <a:gd name="connsiteX3" fmla="*/ 14 w 143445"/>
              <a:gd name="connsiteY3" fmla="*/ 476250 h 647700"/>
              <a:gd name="connsiteX4" fmla="*/ 142889 w 143445"/>
              <a:gd name="connsiteY4" fmla="*/ 428625 h 647700"/>
              <a:gd name="connsiteX5" fmla="*/ 9539 w 143445"/>
              <a:gd name="connsiteY5" fmla="*/ 381000 h 647700"/>
              <a:gd name="connsiteX6" fmla="*/ 123839 w 143445"/>
              <a:gd name="connsiteY6" fmla="*/ 333375 h 647700"/>
              <a:gd name="connsiteX7" fmla="*/ 28589 w 143445"/>
              <a:gd name="connsiteY7" fmla="*/ 295275 h 647700"/>
              <a:gd name="connsiteX8" fmla="*/ 133364 w 143445"/>
              <a:gd name="connsiteY8" fmla="*/ 257175 h 647700"/>
              <a:gd name="connsiteX9" fmla="*/ 133364 w 143445"/>
              <a:gd name="connsiteY9" fmla="*/ 0 h 64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3445" h="647700">
                <a:moveTo>
                  <a:pt x="85739" y="647700"/>
                </a:moveTo>
                <a:cubicBezTo>
                  <a:pt x="43670" y="627062"/>
                  <a:pt x="1602" y="606425"/>
                  <a:pt x="9539" y="590550"/>
                </a:cubicBezTo>
                <a:cubicBezTo>
                  <a:pt x="17476" y="574675"/>
                  <a:pt x="134951" y="571500"/>
                  <a:pt x="133364" y="552450"/>
                </a:cubicBezTo>
                <a:cubicBezTo>
                  <a:pt x="131777" y="533400"/>
                  <a:pt x="-1573" y="496887"/>
                  <a:pt x="14" y="476250"/>
                </a:cubicBezTo>
                <a:cubicBezTo>
                  <a:pt x="1601" y="455613"/>
                  <a:pt x="141302" y="444500"/>
                  <a:pt x="142889" y="428625"/>
                </a:cubicBezTo>
                <a:cubicBezTo>
                  <a:pt x="144477" y="412750"/>
                  <a:pt x="12714" y="396875"/>
                  <a:pt x="9539" y="381000"/>
                </a:cubicBezTo>
                <a:cubicBezTo>
                  <a:pt x="6364" y="365125"/>
                  <a:pt x="120664" y="347662"/>
                  <a:pt x="123839" y="333375"/>
                </a:cubicBezTo>
                <a:cubicBezTo>
                  <a:pt x="127014" y="319088"/>
                  <a:pt x="27002" y="307975"/>
                  <a:pt x="28589" y="295275"/>
                </a:cubicBezTo>
                <a:cubicBezTo>
                  <a:pt x="30176" y="282575"/>
                  <a:pt x="115902" y="306387"/>
                  <a:pt x="133364" y="257175"/>
                </a:cubicBezTo>
                <a:cubicBezTo>
                  <a:pt x="150826" y="207963"/>
                  <a:pt x="142095" y="103981"/>
                  <a:pt x="133364" y="0"/>
                </a:cubicBezTo>
              </a:path>
            </a:pathLst>
          </a:custGeom>
          <a:noFill/>
          <a:ln w="25400">
            <a:solidFill>
              <a:schemeClr val="accent2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 flipV="1">
            <a:off x="1540202" y="4047597"/>
            <a:ext cx="143445" cy="647700"/>
          </a:xfrm>
          <a:custGeom>
            <a:avLst/>
            <a:gdLst>
              <a:gd name="connsiteX0" fmla="*/ 85739 w 143445"/>
              <a:gd name="connsiteY0" fmla="*/ 647700 h 647700"/>
              <a:gd name="connsiteX1" fmla="*/ 9539 w 143445"/>
              <a:gd name="connsiteY1" fmla="*/ 590550 h 647700"/>
              <a:gd name="connsiteX2" fmla="*/ 133364 w 143445"/>
              <a:gd name="connsiteY2" fmla="*/ 552450 h 647700"/>
              <a:gd name="connsiteX3" fmla="*/ 14 w 143445"/>
              <a:gd name="connsiteY3" fmla="*/ 476250 h 647700"/>
              <a:gd name="connsiteX4" fmla="*/ 142889 w 143445"/>
              <a:gd name="connsiteY4" fmla="*/ 428625 h 647700"/>
              <a:gd name="connsiteX5" fmla="*/ 9539 w 143445"/>
              <a:gd name="connsiteY5" fmla="*/ 381000 h 647700"/>
              <a:gd name="connsiteX6" fmla="*/ 123839 w 143445"/>
              <a:gd name="connsiteY6" fmla="*/ 333375 h 647700"/>
              <a:gd name="connsiteX7" fmla="*/ 28589 w 143445"/>
              <a:gd name="connsiteY7" fmla="*/ 295275 h 647700"/>
              <a:gd name="connsiteX8" fmla="*/ 133364 w 143445"/>
              <a:gd name="connsiteY8" fmla="*/ 257175 h 647700"/>
              <a:gd name="connsiteX9" fmla="*/ 133364 w 143445"/>
              <a:gd name="connsiteY9" fmla="*/ 0 h 64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3445" h="647700">
                <a:moveTo>
                  <a:pt x="85739" y="647700"/>
                </a:moveTo>
                <a:cubicBezTo>
                  <a:pt x="43670" y="627062"/>
                  <a:pt x="1602" y="606425"/>
                  <a:pt x="9539" y="590550"/>
                </a:cubicBezTo>
                <a:cubicBezTo>
                  <a:pt x="17476" y="574675"/>
                  <a:pt x="134951" y="571500"/>
                  <a:pt x="133364" y="552450"/>
                </a:cubicBezTo>
                <a:cubicBezTo>
                  <a:pt x="131777" y="533400"/>
                  <a:pt x="-1573" y="496887"/>
                  <a:pt x="14" y="476250"/>
                </a:cubicBezTo>
                <a:cubicBezTo>
                  <a:pt x="1601" y="455613"/>
                  <a:pt x="141302" y="444500"/>
                  <a:pt x="142889" y="428625"/>
                </a:cubicBezTo>
                <a:cubicBezTo>
                  <a:pt x="144477" y="412750"/>
                  <a:pt x="12714" y="396875"/>
                  <a:pt x="9539" y="381000"/>
                </a:cubicBezTo>
                <a:cubicBezTo>
                  <a:pt x="6364" y="365125"/>
                  <a:pt x="120664" y="347662"/>
                  <a:pt x="123839" y="333375"/>
                </a:cubicBezTo>
                <a:cubicBezTo>
                  <a:pt x="127014" y="319088"/>
                  <a:pt x="27002" y="307975"/>
                  <a:pt x="28589" y="295275"/>
                </a:cubicBezTo>
                <a:cubicBezTo>
                  <a:pt x="30176" y="282575"/>
                  <a:pt x="115902" y="306387"/>
                  <a:pt x="133364" y="257175"/>
                </a:cubicBezTo>
                <a:cubicBezTo>
                  <a:pt x="150826" y="207963"/>
                  <a:pt x="142095" y="103981"/>
                  <a:pt x="133364" y="0"/>
                </a:cubicBezTo>
              </a:path>
            </a:pathLst>
          </a:custGeom>
          <a:noFill/>
          <a:ln w="25400">
            <a:solidFill>
              <a:schemeClr val="accent2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 rot="5400000">
            <a:off x="2305063" y="3164723"/>
            <a:ext cx="143445" cy="647700"/>
          </a:xfrm>
          <a:custGeom>
            <a:avLst/>
            <a:gdLst>
              <a:gd name="connsiteX0" fmla="*/ 85739 w 143445"/>
              <a:gd name="connsiteY0" fmla="*/ 647700 h 647700"/>
              <a:gd name="connsiteX1" fmla="*/ 9539 w 143445"/>
              <a:gd name="connsiteY1" fmla="*/ 590550 h 647700"/>
              <a:gd name="connsiteX2" fmla="*/ 133364 w 143445"/>
              <a:gd name="connsiteY2" fmla="*/ 552450 h 647700"/>
              <a:gd name="connsiteX3" fmla="*/ 14 w 143445"/>
              <a:gd name="connsiteY3" fmla="*/ 476250 h 647700"/>
              <a:gd name="connsiteX4" fmla="*/ 142889 w 143445"/>
              <a:gd name="connsiteY4" fmla="*/ 428625 h 647700"/>
              <a:gd name="connsiteX5" fmla="*/ 9539 w 143445"/>
              <a:gd name="connsiteY5" fmla="*/ 381000 h 647700"/>
              <a:gd name="connsiteX6" fmla="*/ 123839 w 143445"/>
              <a:gd name="connsiteY6" fmla="*/ 333375 h 647700"/>
              <a:gd name="connsiteX7" fmla="*/ 28589 w 143445"/>
              <a:gd name="connsiteY7" fmla="*/ 295275 h 647700"/>
              <a:gd name="connsiteX8" fmla="*/ 133364 w 143445"/>
              <a:gd name="connsiteY8" fmla="*/ 257175 h 647700"/>
              <a:gd name="connsiteX9" fmla="*/ 133364 w 143445"/>
              <a:gd name="connsiteY9" fmla="*/ 0 h 64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3445" h="647700">
                <a:moveTo>
                  <a:pt x="85739" y="647700"/>
                </a:moveTo>
                <a:cubicBezTo>
                  <a:pt x="43670" y="627062"/>
                  <a:pt x="1602" y="606425"/>
                  <a:pt x="9539" y="590550"/>
                </a:cubicBezTo>
                <a:cubicBezTo>
                  <a:pt x="17476" y="574675"/>
                  <a:pt x="134951" y="571500"/>
                  <a:pt x="133364" y="552450"/>
                </a:cubicBezTo>
                <a:cubicBezTo>
                  <a:pt x="131777" y="533400"/>
                  <a:pt x="-1573" y="496887"/>
                  <a:pt x="14" y="476250"/>
                </a:cubicBezTo>
                <a:cubicBezTo>
                  <a:pt x="1601" y="455613"/>
                  <a:pt x="141302" y="444500"/>
                  <a:pt x="142889" y="428625"/>
                </a:cubicBezTo>
                <a:cubicBezTo>
                  <a:pt x="144477" y="412750"/>
                  <a:pt x="12714" y="396875"/>
                  <a:pt x="9539" y="381000"/>
                </a:cubicBezTo>
                <a:cubicBezTo>
                  <a:pt x="6364" y="365125"/>
                  <a:pt x="120664" y="347662"/>
                  <a:pt x="123839" y="333375"/>
                </a:cubicBezTo>
                <a:cubicBezTo>
                  <a:pt x="127014" y="319088"/>
                  <a:pt x="27002" y="307975"/>
                  <a:pt x="28589" y="295275"/>
                </a:cubicBezTo>
                <a:cubicBezTo>
                  <a:pt x="30176" y="282575"/>
                  <a:pt x="115902" y="306387"/>
                  <a:pt x="133364" y="257175"/>
                </a:cubicBezTo>
                <a:cubicBezTo>
                  <a:pt x="150826" y="207963"/>
                  <a:pt x="142095" y="103981"/>
                  <a:pt x="133364" y="0"/>
                </a:cubicBezTo>
              </a:path>
            </a:pathLst>
          </a:custGeom>
          <a:noFill/>
          <a:ln w="25400">
            <a:solidFill>
              <a:schemeClr val="accent2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 rot="16200000">
            <a:off x="866518" y="3279595"/>
            <a:ext cx="143445" cy="647700"/>
          </a:xfrm>
          <a:custGeom>
            <a:avLst/>
            <a:gdLst>
              <a:gd name="connsiteX0" fmla="*/ 85739 w 143445"/>
              <a:gd name="connsiteY0" fmla="*/ 647700 h 647700"/>
              <a:gd name="connsiteX1" fmla="*/ 9539 w 143445"/>
              <a:gd name="connsiteY1" fmla="*/ 590550 h 647700"/>
              <a:gd name="connsiteX2" fmla="*/ 133364 w 143445"/>
              <a:gd name="connsiteY2" fmla="*/ 552450 h 647700"/>
              <a:gd name="connsiteX3" fmla="*/ 14 w 143445"/>
              <a:gd name="connsiteY3" fmla="*/ 476250 h 647700"/>
              <a:gd name="connsiteX4" fmla="*/ 142889 w 143445"/>
              <a:gd name="connsiteY4" fmla="*/ 428625 h 647700"/>
              <a:gd name="connsiteX5" fmla="*/ 9539 w 143445"/>
              <a:gd name="connsiteY5" fmla="*/ 381000 h 647700"/>
              <a:gd name="connsiteX6" fmla="*/ 123839 w 143445"/>
              <a:gd name="connsiteY6" fmla="*/ 333375 h 647700"/>
              <a:gd name="connsiteX7" fmla="*/ 28589 w 143445"/>
              <a:gd name="connsiteY7" fmla="*/ 295275 h 647700"/>
              <a:gd name="connsiteX8" fmla="*/ 133364 w 143445"/>
              <a:gd name="connsiteY8" fmla="*/ 257175 h 647700"/>
              <a:gd name="connsiteX9" fmla="*/ 133364 w 143445"/>
              <a:gd name="connsiteY9" fmla="*/ 0 h 64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3445" h="647700">
                <a:moveTo>
                  <a:pt x="85739" y="647700"/>
                </a:moveTo>
                <a:cubicBezTo>
                  <a:pt x="43670" y="627062"/>
                  <a:pt x="1602" y="606425"/>
                  <a:pt x="9539" y="590550"/>
                </a:cubicBezTo>
                <a:cubicBezTo>
                  <a:pt x="17476" y="574675"/>
                  <a:pt x="134951" y="571500"/>
                  <a:pt x="133364" y="552450"/>
                </a:cubicBezTo>
                <a:cubicBezTo>
                  <a:pt x="131777" y="533400"/>
                  <a:pt x="-1573" y="496887"/>
                  <a:pt x="14" y="476250"/>
                </a:cubicBezTo>
                <a:cubicBezTo>
                  <a:pt x="1601" y="455613"/>
                  <a:pt x="141302" y="444500"/>
                  <a:pt x="142889" y="428625"/>
                </a:cubicBezTo>
                <a:cubicBezTo>
                  <a:pt x="144477" y="412750"/>
                  <a:pt x="12714" y="396875"/>
                  <a:pt x="9539" y="381000"/>
                </a:cubicBezTo>
                <a:cubicBezTo>
                  <a:pt x="6364" y="365125"/>
                  <a:pt x="120664" y="347662"/>
                  <a:pt x="123839" y="333375"/>
                </a:cubicBezTo>
                <a:cubicBezTo>
                  <a:pt x="127014" y="319088"/>
                  <a:pt x="27002" y="307975"/>
                  <a:pt x="28589" y="295275"/>
                </a:cubicBezTo>
                <a:cubicBezTo>
                  <a:pt x="30176" y="282575"/>
                  <a:pt x="115902" y="306387"/>
                  <a:pt x="133364" y="257175"/>
                </a:cubicBezTo>
                <a:cubicBezTo>
                  <a:pt x="150826" y="207963"/>
                  <a:pt x="142095" y="103981"/>
                  <a:pt x="133364" y="0"/>
                </a:cubicBezTo>
              </a:path>
            </a:pathLst>
          </a:custGeom>
          <a:noFill/>
          <a:ln w="25400">
            <a:solidFill>
              <a:schemeClr val="accent2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33073" y="2011143"/>
            <a:ext cx="22142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  <a:latin typeface="Tekton Pro" pitchFamily="34" charset="0"/>
              </a:rPr>
              <a:t>Diffusion of O</a:t>
            </a:r>
            <a:r>
              <a:rPr lang="en-US" baseline="-25000" dirty="0" smtClean="0">
                <a:solidFill>
                  <a:schemeClr val="accent2"/>
                </a:solidFill>
                <a:latin typeface="Tekton Pro" pitchFamily="34" charset="0"/>
              </a:rPr>
              <a:t>2</a:t>
            </a:r>
            <a:r>
              <a:rPr lang="en-US" dirty="0" smtClean="0">
                <a:solidFill>
                  <a:schemeClr val="accent2"/>
                </a:solidFill>
                <a:latin typeface="Tekton Pro" pitchFamily="34" charset="0"/>
              </a:rPr>
              <a:t> in the </a:t>
            </a:r>
          </a:p>
          <a:p>
            <a:r>
              <a:rPr lang="en-US" dirty="0" smtClean="0">
                <a:solidFill>
                  <a:schemeClr val="accent2"/>
                </a:solidFill>
                <a:latin typeface="Tekton Pro" pitchFamily="34" charset="0"/>
              </a:rPr>
              <a:t>Air inside the bubble</a:t>
            </a:r>
            <a:endParaRPr lang="en-US" dirty="0">
              <a:solidFill>
                <a:schemeClr val="accent2"/>
              </a:solidFill>
              <a:latin typeface="Tekton Pro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772788" y="4355044"/>
            <a:ext cx="22142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  <a:latin typeface="Tekton Pro" pitchFamily="34" charset="0"/>
              </a:rPr>
              <a:t>Diffusion of O</a:t>
            </a:r>
            <a:r>
              <a:rPr lang="en-US" baseline="-25000" dirty="0" smtClean="0">
                <a:solidFill>
                  <a:schemeClr val="accent2"/>
                </a:solidFill>
                <a:latin typeface="Tekton Pro" pitchFamily="34" charset="0"/>
              </a:rPr>
              <a:t>2</a:t>
            </a:r>
            <a:r>
              <a:rPr lang="en-US" dirty="0" smtClean="0">
                <a:solidFill>
                  <a:schemeClr val="accent2"/>
                </a:solidFill>
                <a:latin typeface="Tekton Pro" pitchFamily="34" charset="0"/>
              </a:rPr>
              <a:t> in the </a:t>
            </a:r>
          </a:p>
          <a:p>
            <a:r>
              <a:rPr lang="en-US" dirty="0" smtClean="0">
                <a:solidFill>
                  <a:schemeClr val="accent2"/>
                </a:solidFill>
                <a:latin typeface="Tekton Pro" pitchFamily="34" charset="0"/>
              </a:rPr>
              <a:t>Air inside the bubble</a:t>
            </a:r>
            <a:endParaRPr lang="en-US" dirty="0">
              <a:solidFill>
                <a:schemeClr val="accent2"/>
              </a:solidFill>
              <a:latin typeface="Tekton Pro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199710" y="2526658"/>
            <a:ext cx="19662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ekton Pro" pitchFamily="34" charset="0"/>
              </a:rPr>
              <a:t>Water flow relative</a:t>
            </a:r>
          </a:p>
          <a:p>
            <a:r>
              <a:rPr lang="en-US" dirty="0" smtClean="0">
                <a:latin typeface="Tekton Pro" pitchFamily="34" charset="0"/>
              </a:rPr>
              <a:t>to bubble</a:t>
            </a:r>
            <a:endParaRPr lang="en-US" dirty="0">
              <a:latin typeface="Tekton Pro" pitchFamily="34" charset="0"/>
            </a:endParaRPr>
          </a:p>
        </p:txBody>
      </p:sp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5230953"/>
              </p:ext>
            </p:extLst>
          </p:nvPr>
        </p:nvGraphicFramePr>
        <p:xfrm>
          <a:off x="3057799" y="3624805"/>
          <a:ext cx="482195" cy="4060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841" name="Equation" r:id="rId4" imgW="241200" imgH="203040" progId="Equation.DSMT4">
                  <p:embed/>
                </p:oleObj>
              </mc:Choice>
              <mc:Fallback>
                <p:oleObj name="Equation" r:id="rId4" imgW="2412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057799" y="3624805"/>
                        <a:ext cx="482195" cy="4060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17"/>
          <p:cNvSpPr/>
          <p:nvPr/>
        </p:nvSpPr>
        <p:spPr>
          <a:xfrm>
            <a:off x="3539994" y="3603445"/>
            <a:ext cx="113199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Tekton Pro" pitchFamily="34" charset="0"/>
              </a:rPr>
              <a:t>Density </a:t>
            </a:r>
          </a:p>
          <a:p>
            <a:r>
              <a:rPr lang="en-US" dirty="0" smtClean="0">
                <a:latin typeface="Tekton Pro" pitchFamily="34" charset="0"/>
              </a:rPr>
              <a:t>difference</a:t>
            </a:r>
            <a:endParaRPr lang="en-US" dirty="0">
              <a:latin typeface="Tekton Pro" pitchFamily="34" charset="0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H="1" flipV="1">
            <a:off x="2199710" y="3675169"/>
            <a:ext cx="876865" cy="100752"/>
          </a:xfrm>
          <a:prstGeom prst="straightConnector1">
            <a:avLst/>
          </a:prstGeom>
          <a:ln w="127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2259108" y="3926610"/>
            <a:ext cx="817467" cy="221424"/>
          </a:xfrm>
          <a:prstGeom prst="straightConnector1">
            <a:avLst/>
          </a:prstGeom>
          <a:ln w="127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0473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ABE 30800 - Lecture 12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78D17-A200-4F66-AB7E-F05E5079F3C7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2447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1812" y="2444488"/>
            <a:ext cx="3103482" cy="27104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180617" y="324091"/>
            <a:ext cx="64658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Example of Natural Convection Mass Transfer</a:t>
            </a:r>
          </a:p>
          <a:p>
            <a:r>
              <a:rPr lang="en-US" sz="2400" dirty="0" smtClean="0"/>
              <a:t>Maximum Oxygen Uptake of a Microorganism</a:t>
            </a:r>
            <a:endParaRPr lang="es-AR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369497" y="1193250"/>
            <a:ext cx="864858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99"/>
                </a:solidFill>
              </a:rPr>
              <a:t>Calculate the maximum possible rate of oxygen uptake at 37</a:t>
            </a:r>
            <a:r>
              <a:rPr lang="en-US" baseline="30000" dirty="0" smtClean="0">
                <a:solidFill>
                  <a:srgbClr val="000099"/>
                </a:solidFill>
              </a:rPr>
              <a:t>o</a:t>
            </a:r>
            <a:r>
              <a:rPr lang="en-US" dirty="0" smtClean="0">
                <a:solidFill>
                  <a:srgbClr val="000099"/>
                </a:solidFill>
              </a:rPr>
              <a:t>C.  The diameter</a:t>
            </a:r>
            <a:br>
              <a:rPr lang="en-US" dirty="0" smtClean="0">
                <a:solidFill>
                  <a:srgbClr val="000099"/>
                </a:solidFill>
              </a:rPr>
            </a:br>
            <a:r>
              <a:rPr lang="en-US" dirty="0" smtClean="0">
                <a:solidFill>
                  <a:srgbClr val="000099"/>
                </a:solidFill>
              </a:rPr>
              <a:t>of the microorganism is 1 micron and is suspended in a solution. Assume</a:t>
            </a:r>
          </a:p>
          <a:p>
            <a:r>
              <a:rPr lang="en-US" dirty="0" smtClean="0">
                <a:solidFill>
                  <a:srgbClr val="000099"/>
                </a:solidFill>
              </a:rPr>
              <a:t>that the surrounding liquid is saturated with oxygen.  </a:t>
            </a:r>
            <a:r>
              <a:rPr lang="en-US" b="1" u="sng" dirty="0" smtClean="0">
                <a:solidFill>
                  <a:srgbClr val="000099"/>
                </a:solidFill>
              </a:rPr>
              <a:t>The microorganism is using</a:t>
            </a:r>
            <a:br>
              <a:rPr lang="en-US" b="1" u="sng" dirty="0" smtClean="0">
                <a:solidFill>
                  <a:srgbClr val="000099"/>
                </a:solidFill>
              </a:rPr>
            </a:br>
            <a:r>
              <a:rPr lang="en-US" b="1" u="sng" dirty="0" smtClean="0">
                <a:solidFill>
                  <a:srgbClr val="000099"/>
                </a:solidFill>
              </a:rPr>
              <a:t>the oxygen faster that can diffuse it</a:t>
            </a:r>
            <a:r>
              <a:rPr lang="en-US" dirty="0" smtClean="0">
                <a:solidFill>
                  <a:srgbClr val="000099"/>
                </a:solidFill>
              </a:rPr>
              <a:t>.  D</a:t>
            </a:r>
            <a:r>
              <a:rPr lang="en-US" baseline="-25000" dirty="0" smtClean="0">
                <a:solidFill>
                  <a:srgbClr val="000099"/>
                </a:solidFill>
              </a:rPr>
              <a:t>O2,w</a:t>
            </a:r>
            <a:r>
              <a:rPr lang="en-US" dirty="0" smtClean="0">
                <a:solidFill>
                  <a:srgbClr val="000099"/>
                </a:solidFill>
              </a:rPr>
              <a:t> = 3.25x10</a:t>
            </a:r>
            <a:r>
              <a:rPr lang="en-US" baseline="30000" dirty="0" smtClean="0">
                <a:solidFill>
                  <a:srgbClr val="000099"/>
                </a:solidFill>
              </a:rPr>
              <a:t>-9</a:t>
            </a:r>
            <a:r>
              <a:rPr lang="en-US" dirty="0" smtClean="0">
                <a:solidFill>
                  <a:srgbClr val="000099"/>
                </a:solidFill>
              </a:rPr>
              <a:t> m</a:t>
            </a:r>
            <a:r>
              <a:rPr lang="en-US" baseline="30000" dirty="0" smtClean="0">
                <a:solidFill>
                  <a:srgbClr val="000099"/>
                </a:solidFill>
              </a:rPr>
              <a:t>2</a:t>
            </a:r>
            <a:r>
              <a:rPr lang="en-US" dirty="0" smtClean="0">
                <a:solidFill>
                  <a:srgbClr val="000099"/>
                </a:solidFill>
              </a:rPr>
              <a:t>/s</a:t>
            </a:r>
            <a:endParaRPr lang="es-AR" dirty="0">
              <a:solidFill>
                <a:srgbClr val="000099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61904" y="3113590"/>
            <a:ext cx="2597186" cy="30008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i="1" dirty="0" smtClean="0"/>
              <a:t>P</a:t>
            </a:r>
            <a:r>
              <a:rPr lang="en-US" i="1" baseline="-25000" dirty="0" smtClean="0"/>
              <a:t>air</a:t>
            </a:r>
            <a:r>
              <a:rPr lang="en-US" i="1" dirty="0" smtClean="0"/>
              <a:t>=1atm</a:t>
            </a:r>
          </a:p>
          <a:p>
            <a:pPr>
              <a:lnSpc>
                <a:spcPct val="150000"/>
              </a:lnSpc>
            </a:pPr>
            <a:r>
              <a:rPr lang="en-US" i="1" dirty="0" smtClean="0"/>
              <a:t>T=37</a:t>
            </a:r>
            <a:r>
              <a:rPr lang="en-US" i="1" baseline="30000" dirty="0" smtClean="0"/>
              <a:t>o</a:t>
            </a:r>
            <a:r>
              <a:rPr lang="en-US" i="1" dirty="0" smtClean="0"/>
              <a:t>C</a:t>
            </a:r>
          </a:p>
          <a:p>
            <a:pPr>
              <a:lnSpc>
                <a:spcPct val="150000"/>
              </a:lnSpc>
            </a:pPr>
            <a:endParaRPr lang="en-US" i="1" baseline="30000" dirty="0"/>
          </a:p>
          <a:p>
            <a:pPr>
              <a:lnSpc>
                <a:spcPct val="150000"/>
              </a:lnSpc>
            </a:pPr>
            <a:endParaRPr lang="en-US" i="1" baseline="30000" dirty="0" smtClean="0"/>
          </a:p>
          <a:p>
            <a:pPr>
              <a:lnSpc>
                <a:spcPct val="150000"/>
              </a:lnSpc>
            </a:pPr>
            <a:r>
              <a:rPr lang="en-US" i="1" dirty="0" smtClean="0"/>
              <a:t>D</a:t>
            </a:r>
            <a:r>
              <a:rPr lang="en-US" i="1" baseline="-25000" dirty="0" smtClean="0"/>
              <a:t>O2,w</a:t>
            </a:r>
            <a:r>
              <a:rPr lang="en-US" i="1" dirty="0" smtClean="0"/>
              <a:t>=3.25x10</a:t>
            </a:r>
            <a:r>
              <a:rPr lang="en-US" i="1" baseline="30000" dirty="0" smtClean="0"/>
              <a:t>-9</a:t>
            </a:r>
            <a:r>
              <a:rPr lang="en-US" i="1" dirty="0" smtClean="0"/>
              <a:t> m</a:t>
            </a:r>
            <a:r>
              <a:rPr lang="en-US" i="1" baseline="30000" dirty="0" smtClean="0"/>
              <a:t>2</a:t>
            </a:r>
            <a:r>
              <a:rPr lang="en-US" i="1" dirty="0" smtClean="0"/>
              <a:t>/s</a:t>
            </a:r>
          </a:p>
          <a:p>
            <a:pPr>
              <a:lnSpc>
                <a:spcPct val="150000"/>
              </a:lnSpc>
            </a:pPr>
            <a:r>
              <a:rPr lang="en-US" i="1" dirty="0" smtClean="0"/>
              <a:t>c</a:t>
            </a:r>
            <a:r>
              <a:rPr lang="en-US" i="1" baseline="-25000" dirty="0" smtClean="0"/>
              <a:t>O2</a:t>
            </a:r>
            <a:r>
              <a:rPr lang="en-US" i="1" dirty="0" smtClean="0"/>
              <a:t> = 2.26x10</a:t>
            </a:r>
            <a:r>
              <a:rPr lang="en-US" i="1" baseline="30000" dirty="0" smtClean="0"/>
              <a:t>-4</a:t>
            </a:r>
            <a:r>
              <a:rPr lang="en-US" i="1" dirty="0" smtClean="0"/>
              <a:t>kmol/m</a:t>
            </a:r>
            <a:r>
              <a:rPr lang="en-US" i="1" baseline="30000" dirty="0" smtClean="0"/>
              <a:t>3</a:t>
            </a:r>
            <a:endParaRPr lang="en-US" i="1" baseline="30000" dirty="0"/>
          </a:p>
          <a:p>
            <a:pPr>
              <a:lnSpc>
                <a:spcPct val="150000"/>
              </a:lnSpc>
            </a:pPr>
            <a:r>
              <a:rPr lang="en-US" i="1" baseline="30000" dirty="0" smtClean="0"/>
              <a:t> </a:t>
            </a:r>
          </a:p>
          <a:p>
            <a:pPr>
              <a:lnSpc>
                <a:spcPct val="150000"/>
              </a:lnSpc>
            </a:pPr>
            <a:r>
              <a:rPr lang="en-US" i="1" baseline="30000" dirty="0" smtClean="0"/>
              <a:t> </a:t>
            </a:r>
            <a:endParaRPr lang="es-AR" i="1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1662038"/>
              </p:ext>
            </p:extLst>
          </p:nvPr>
        </p:nvGraphicFramePr>
        <p:xfrm>
          <a:off x="6261904" y="3950266"/>
          <a:ext cx="2140753" cy="5021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830" name="Equation" r:id="rId4" imgW="1028520" imgH="241200" progId="Equation.DSMT4">
                  <p:embed/>
                </p:oleObj>
              </mc:Choice>
              <mc:Fallback>
                <p:oleObj name="Equation" r:id="rId4" imgW="102852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261904" y="3950266"/>
                        <a:ext cx="2140753" cy="5021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79676" y="5218918"/>
            <a:ext cx="73019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>
                <a:solidFill>
                  <a:srgbClr val="000099"/>
                </a:solidFill>
              </a:rPr>
              <a:t>Assumptions</a:t>
            </a: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rgbClr val="000099"/>
                </a:solidFill>
              </a:rPr>
              <a:t>Concentration of oxygen in surface is zero (it is consumed quickly)</a:t>
            </a: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rgbClr val="000099"/>
                </a:solidFill>
              </a:rPr>
              <a:t>Microorganism density is same solution (assume water) </a:t>
            </a:r>
            <a:endParaRPr lang="es-AR" dirty="0">
              <a:solidFill>
                <a:srgbClr val="00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1544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ABE 30800 - Lecture 12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78D17-A200-4F66-AB7E-F05E5079F3C7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157469" y="225061"/>
            <a:ext cx="725732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400" dirty="0">
                <a:solidFill>
                  <a:srgbClr val="000000"/>
                </a:solidFill>
              </a:rPr>
              <a:t>Example of Natural Convection Mass Transfer</a:t>
            </a:r>
          </a:p>
          <a:p>
            <a:pPr lvl="0"/>
            <a:r>
              <a:rPr lang="en-US" sz="2400" dirty="0">
                <a:solidFill>
                  <a:srgbClr val="000000"/>
                </a:solidFill>
              </a:rPr>
              <a:t>Maximum Oxygen Uptake of a Microorganism</a:t>
            </a:r>
            <a:endParaRPr lang="es-AR" sz="2400" dirty="0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762" y="1056058"/>
            <a:ext cx="88197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99"/>
                </a:solidFill>
              </a:rPr>
              <a:t>The problem is one of the convective mass transfer over a spherical surface. So let’s</a:t>
            </a:r>
          </a:p>
          <a:p>
            <a:r>
              <a:rPr lang="en-US" dirty="0">
                <a:solidFill>
                  <a:srgbClr val="000099"/>
                </a:solidFill>
              </a:rPr>
              <a:t>u</a:t>
            </a:r>
            <a:r>
              <a:rPr lang="en-US" dirty="0" smtClean="0">
                <a:solidFill>
                  <a:srgbClr val="000099"/>
                </a:solidFill>
              </a:rPr>
              <a:t>se an equation that is appropriate for that system. Other equations can be found</a:t>
            </a:r>
            <a:br>
              <a:rPr lang="en-US" dirty="0" smtClean="0">
                <a:solidFill>
                  <a:srgbClr val="000099"/>
                </a:solidFill>
              </a:rPr>
            </a:br>
            <a:r>
              <a:rPr lang="en-US" dirty="0" smtClean="0">
                <a:solidFill>
                  <a:srgbClr val="000099"/>
                </a:solidFill>
              </a:rPr>
              <a:t>elsewhere in books and articles. For example:</a:t>
            </a:r>
            <a:endParaRPr lang="es-AR" dirty="0">
              <a:solidFill>
                <a:srgbClr val="000099"/>
              </a:solidFill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3374259"/>
              </p:ext>
            </p:extLst>
          </p:nvPr>
        </p:nvGraphicFramePr>
        <p:xfrm>
          <a:off x="2793137" y="2099223"/>
          <a:ext cx="3013997" cy="6031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002" name="Equation" r:id="rId3" imgW="1206360" imgH="241200" progId="Equation.DSMT4">
                  <p:embed/>
                </p:oleObj>
              </mc:Choice>
              <mc:Fallback>
                <p:oleObj name="Equation" r:id="rId3" imgW="12063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3137" y="2099223"/>
                        <a:ext cx="3013997" cy="603159"/>
                      </a:xfrm>
                      <a:prstGeom prst="rect">
                        <a:avLst/>
                      </a:prstGeom>
                      <a:noFill/>
                      <a:ln w="25400">
                        <a:noFill/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8970650"/>
              </p:ext>
            </p:extLst>
          </p:nvPr>
        </p:nvGraphicFramePr>
        <p:xfrm>
          <a:off x="1912501" y="2657475"/>
          <a:ext cx="1389063" cy="862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003" name="Equation" r:id="rId5" imgW="736560" imgH="457200" progId="Equation.DSMT4">
                  <p:embed/>
                </p:oleObj>
              </mc:Choice>
              <mc:Fallback>
                <p:oleObj name="Equation" r:id="rId5" imgW="73656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2501" y="2657475"/>
                        <a:ext cx="1389063" cy="862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5749132"/>
              </p:ext>
            </p:extLst>
          </p:nvPr>
        </p:nvGraphicFramePr>
        <p:xfrm>
          <a:off x="3503098" y="2835734"/>
          <a:ext cx="1995487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004" name="Equation" r:id="rId7" imgW="977760" imgH="241200" progId="Equation.DSMT4">
                  <p:embed/>
                </p:oleObj>
              </mc:Choice>
              <mc:Fallback>
                <p:oleObj name="Equation" r:id="rId7" imgW="9777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3098" y="2835734"/>
                        <a:ext cx="1995487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6018406"/>
              </p:ext>
            </p:extLst>
          </p:nvPr>
        </p:nvGraphicFramePr>
        <p:xfrm>
          <a:off x="5772146" y="2657118"/>
          <a:ext cx="2244725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005" name="Equation" r:id="rId9" imgW="1104840" imgH="444240" progId="Equation.DSMT4">
                  <p:embed/>
                </p:oleObj>
              </mc:Choice>
              <mc:Fallback>
                <p:oleObj name="Equation" r:id="rId9" imgW="110484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72146" y="2657118"/>
                        <a:ext cx="2244725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" name="Group 12"/>
          <p:cNvGrpSpPr/>
          <p:nvPr/>
        </p:nvGrpSpPr>
        <p:grpSpPr>
          <a:xfrm>
            <a:off x="960699" y="3672055"/>
            <a:ext cx="5494398" cy="412750"/>
            <a:chOff x="960699" y="3672055"/>
            <a:chExt cx="5494398" cy="412750"/>
          </a:xfrm>
        </p:grpSpPr>
        <p:sp>
          <p:nvSpPr>
            <p:cNvPr id="10" name="TextBox 9"/>
            <p:cNvSpPr txBox="1"/>
            <p:nvPr/>
          </p:nvSpPr>
          <p:spPr>
            <a:xfrm>
              <a:off x="960699" y="3715473"/>
              <a:ext cx="4681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Because the differences in densities is zero </a:t>
              </a:r>
              <a:endParaRPr lang="es-AR" dirty="0"/>
            </a:p>
          </p:txBody>
        </p:sp>
        <p:graphicFrame>
          <p:nvGraphicFramePr>
            <p:cNvPr id="11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24632507"/>
                </p:ext>
              </p:extLst>
            </p:nvPr>
          </p:nvGraphicFramePr>
          <p:xfrm>
            <a:off x="5499422" y="3672055"/>
            <a:ext cx="955675" cy="4127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5006" name="Equation" r:id="rId11" imgW="469800" imgH="203040" progId="Equation.DSMT4">
                    <p:embed/>
                  </p:oleObj>
                </mc:Choice>
                <mc:Fallback>
                  <p:oleObj name="Equation" r:id="rId11" imgW="46980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99422" y="3672055"/>
                          <a:ext cx="955675" cy="4127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1383229"/>
              </p:ext>
            </p:extLst>
          </p:nvPr>
        </p:nvGraphicFramePr>
        <p:xfrm>
          <a:off x="930275" y="4314825"/>
          <a:ext cx="7002463" cy="865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007" name="Equation" r:id="rId13" imgW="3911400" imgH="482400" progId="Equation.DSMT4">
                  <p:embed/>
                </p:oleObj>
              </mc:Choice>
              <mc:Fallback>
                <p:oleObj name="Equation" r:id="rId13" imgW="391140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0275" y="4314825"/>
                        <a:ext cx="7002463" cy="865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11599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ABE 30800 - Lecture 12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78D17-A200-4F66-AB7E-F05E5079F3C7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180617" y="324091"/>
            <a:ext cx="64658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Example of Natural Convection Mass Transfer</a:t>
            </a:r>
          </a:p>
          <a:p>
            <a:r>
              <a:rPr lang="en-US" sz="2400" dirty="0" smtClean="0"/>
              <a:t>Maximum Oxygen Uptake of a Microorganism</a:t>
            </a:r>
            <a:endParaRPr lang="es-AR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3270" y="1155088"/>
            <a:ext cx="2852186" cy="2490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878243" y="3853919"/>
            <a:ext cx="5070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99"/>
                </a:solidFill>
              </a:rPr>
              <a:t>The flux of O</a:t>
            </a:r>
            <a:r>
              <a:rPr lang="en-US" baseline="-25000" dirty="0" smtClean="0">
                <a:solidFill>
                  <a:srgbClr val="000099"/>
                </a:solidFill>
              </a:rPr>
              <a:t>2</a:t>
            </a:r>
            <a:r>
              <a:rPr lang="en-US" dirty="0" smtClean="0">
                <a:solidFill>
                  <a:srgbClr val="000099"/>
                </a:solidFill>
              </a:rPr>
              <a:t> to the microorganism is given by:</a:t>
            </a:r>
            <a:endParaRPr lang="es-AR" dirty="0">
              <a:solidFill>
                <a:srgbClr val="000099"/>
              </a:solidFill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5913759"/>
              </p:ext>
            </p:extLst>
          </p:nvPr>
        </p:nvGraphicFramePr>
        <p:xfrm>
          <a:off x="1343863" y="4223251"/>
          <a:ext cx="6420294" cy="5223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50" name="Equation" r:id="rId4" imgW="3746160" imgH="304560" progId="Equation.DSMT4">
                  <p:embed/>
                </p:oleObj>
              </mc:Choice>
              <mc:Fallback>
                <p:oleObj name="Equation" r:id="rId4" imgW="374616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43863" y="4223251"/>
                        <a:ext cx="6420294" cy="5223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0227110"/>
              </p:ext>
            </p:extLst>
          </p:nvPr>
        </p:nvGraphicFramePr>
        <p:xfrm>
          <a:off x="3359231" y="4695785"/>
          <a:ext cx="2416175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51" name="Equation" r:id="rId6" imgW="1409400" imgH="253800" progId="Equation.DSMT4">
                  <p:embed/>
                </p:oleObj>
              </mc:Choice>
              <mc:Fallback>
                <p:oleObj name="Equation" r:id="rId6" imgW="140940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9231" y="4695785"/>
                        <a:ext cx="2416175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902825" y="5452206"/>
            <a:ext cx="760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Why is the convective mass transfer non-zero if the fluid velocity is zero?</a:t>
            </a:r>
          </a:p>
        </p:txBody>
      </p:sp>
    </p:spTree>
    <p:extLst>
      <p:ext uri="{BB962C8B-B14F-4D97-AF65-F5344CB8AC3E}">
        <p14:creationId xmlns:p14="http://schemas.microsoft.com/office/powerpoint/2010/main" val="2333151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ABE 30800 - Lecture 12</a:t>
            </a:r>
            <a:endParaRPr lang="en-US"/>
          </a:p>
        </p:txBody>
      </p:sp>
      <p:sp>
        <p:nvSpPr>
          <p:cNvPr id="2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6072188"/>
            <a:ext cx="2133600" cy="476250"/>
          </a:xfrm>
        </p:spPr>
        <p:txBody>
          <a:bodyPr/>
          <a:lstStyle/>
          <a:p>
            <a:fld id="{AB18DF03-FE29-4596-97FF-FE256E962AE5}" type="slidenum">
              <a:rPr lang="en-US"/>
              <a:pPr/>
              <a:t>16</a:t>
            </a:fld>
            <a:endParaRPr lang="en-US"/>
          </a:p>
        </p:txBody>
      </p:sp>
      <p:sp>
        <p:nvSpPr>
          <p:cNvPr id="231428" name="Text Box 4"/>
          <p:cNvSpPr txBox="1">
            <a:spLocks noChangeArrowheads="1"/>
          </p:cNvSpPr>
          <p:nvPr/>
        </p:nvSpPr>
        <p:spPr bwMode="auto">
          <a:xfrm>
            <a:off x="1273175" y="165100"/>
            <a:ext cx="68516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u="sng" dirty="0"/>
              <a:t>CONVECTION – DIFFUSION OF HEAT AND MASS TRANSFER</a:t>
            </a:r>
          </a:p>
          <a:p>
            <a:r>
              <a:rPr lang="en-US" dirty="0"/>
              <a:t>(Simultaneous) – Wet Bulb Thermometer</a:t>
            </a:r>
          </a:p>
        </p:txBody>
      </p:sp>
      <p:pic>
        <p:nvPicPr>
          <p:cNvPr id="231429" name="Picture 5" descr="MCj0199360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13" y="1241425"/>
            <a:ext cx="950912" cy="438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31439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8784499"/>
              </p:ext>
            </p:extLst>
          </p:nvPr>
        </p:nvGraphicFramePr>
        <p:xfrm>
          <a:off x="3805238" y="1865313"/>
          <a:ext cx="4808537" cy="550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821" name="Equation" r:id="rId4" imgW="1993680" imgH="228600" progId="Equation.DSMT4">
                  <p:embed/>
                </p:oleObj>
              </mc:Choice>
              <mc:Fallback>
                <p:oleObj name="Equation" r:id="rId4" imgW="1993680" imgH="2286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05238" y="1865313"/>
                        <a:ext cx="4808537" cy="550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1440" name="Object 16"/>
          <p:cNvGraphicFramePr>
            <a:graphicFrameLocks noChangeAspect="1"/>
          </p:cNvGraphicFramePr>
          <p:nvPr/>
        </p:nvGraphicFramePr>
        <p:xfrm>
          <a:off x="823913" y="930275"/>
          <a:ext cx="366712" cy="36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822" name="Equation" r:id="rId6" imgW="152280" imgH="152280" progId="Equation.3">
                  <p:embed/>
                </p:oleObj>
              </mc:Choice>
              <mc:Fallback>
                <p:oleObj name="Equation" r:id="rId6" imgW="152280" imgH="15228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3913" y="930275"/>
                        <a:ext cx="366712" cy="366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1445" name="Text Box 21"/>
          <p:cNvSpPr txBox="1">
            <a:spLocks noChangeArrowheads="1"/>
          </p:cNvSpPr>
          <p:nvPr/>
        </p:nvSpPr>
        <p:spPr bwMode="auto">
          <a:xfrm>
            <a:off x="4559485" y="1377950"/>
            <a:ext cx="1797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Energy Balance</a:t>
            </a:r>
          </a:p>
        </p:txBody>
      </p:sp>
      <p:graphicFrame>
        <p:nvGraphicFramePr>
          <p:cNvPr id="231446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1698465"/>
              </p:ext>
            </p:extLst>
          </p:nvPr>
        </p:nvGraphicFramePr>
        <p:xfrm>
          <a:off x="4062413" y="2406650"/>
          <a:ext cx="413067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823" name="Equation" r:id="rId8" imgW="1866600" imgH="241200" progId="Equation.DSMT4">
                  <p:embed/>
                </p:oleObj>
              </mc:Choice>
              <mc:Fallback>
                <p:oleObj name="Equation" r:id="rId8" imgW="1866600" imgH="241200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2413" y="2406650"/>
                        <a:ext cx="4130675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1447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3535794"/>
              </p:ext>
            </p:extLst>
          </p:nvPr>
        </p:nvGraphicFramePr>
        <p:xfrm>
          <a:off x="4778560" y="3311525"/>
          <a:ext cx="3135313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824" name="Equation" r:id="rId10" imgW="1600200" imgH="228600" progId="Equation.DSMT4">
                  <p:embed/>
                </p:oleObj>
              </mc:Choice>
              <mc:Fallback>
                <p:oleObj name="Equation" r:id="rId10" imgW="1600200" imgH="228600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8560" y="3311525"/>
                        <a:ext cx="3135313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1449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7645138"/>
              </p:ext>
            </p:extLst>
          </p:nvPr>
        </p:nvGraphicFramePr>
        <p:xfrm>
          <a:off x="5524685" y="3827463"/>
          <a:ext cx="1093788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825" name="Equation" r:id="rId12" imgW="558720" imgH="241200" progId="Equation.DSMT4">
                  <p:embed/>
                </p:oleObj>
              </mc:Choice>
              <mc:Fallback>
                <p:oleObj name="Equation" r:id="rId12" imgW="558720" imgH="241200" progId="Equation.DSMT4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4685" y="3827463"/>
                        <a:ext cx="1093788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1450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0081595"/>
              </p:ext>
            </p:extLst>
          </p:nvPr>
        </p:nvGraphicFramePr>
        <p:xfrm>
          <a:off x="5534210" y="4349750"/>
          <a:ext cx="423863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826" name="Equation" r:id="rId14" imgW="215640" imgH="215640" progId="Equation.3">
                  <p:embed/>
                </p:oleObj>
              </mc:Choice>
              <mc:Fallback>
                <p:oleObj name="Equation" r:id="rId14" imgW="215640" imgH="21564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34210" y="4349750"/>
                        <a:ext cx="423863" cy="423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1451" name="Text Box 27"/>
          <p:cNvSpPr txBox="1">
            <a:spLocks noChangeArrowheads="1"/>
          </p:cNvSpPr>
          <p:nvPr/>
        </p:nvSpPr>
        <p:spPr bwMode="auto">
          <a:xfrm>
            <a:off x="6124760" y="4384675"/>
            <a:ext cx="271901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Density of dry air (</a:t>
            </a:r>
            <a:r>
              <a:rPr lang="en-US" dirty="0" smtClean="0"/>
              <a:t>kg/m</a:t>
            </a:r>
            <a:r>
              <a:rPr lang="en-US" baseline="30000" dirty="0" smtClean="0"/>
              <a:t>3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31448" name="Text Box 24"/>
          <p:cNvSpPr txBox="1">
            <a:spLocks noChangeArrowheads="1"/>
          </p:cNvSpPr>
          <p:nvPr/>
        </p:nvSpPr>
        <p:spPr bwMode="auto">
          <a:xfrm>
            <a:off x="3808598" y="2973388"/>
            <a:ext cx="1644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sng"/>
              <a:t>Humidity of air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1838325" y="854075"/>
            <a:ext cx="3684588" cy="5584825"/>
            <a:chOff x="1838325" y="854075"/>
            <a:chExt cx="3684588" cy="5584825"/>
          </a:xfrm>
        </p:grpSpPr>
        <p:sp>
          <p:nvSpPr>
            <p:cNvPr id="231436" name="Text Box 12"/>
            <p:cNvSpPr txBox="1">
              <a:spLocks noChangeArrowheads="1"/>
            </p:cNvSpPr>
            <p:nvPr/>
          </p:nvSpPr>
          <p:spPr bwMode="auto">
            <a:xfrm>
              <a:off x="2681288" y="6072188"/>
              <a:ext cx="11366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Wet cloth</a:t>
              </a:r>
            </a:p>
          </p:txBody>
        </p:sp>
        <p:sp>
          <p:nvSpPr>
            <p:cNvPr id="231437" name="Line 13"/>
            <p:cNvSpPr>
              <a:spLocks noChangeShapeType="1"/>
            </p:cNvSpPr>
            <p:nvPr/>
          </p:nvSpPr>
          <p:spPr bwMode="auto">
            <a:xfrm flipH="1" flipV="1">
              <a:off x="2417763" y="5446713"/>
              <a:ext cx="782637" cy="19208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1438" name="Text Box 14"/>
            <p:cNvSpPr txBox="1">
              <a:spLocks noChangeArrowheads="1"/>
            </p:cNvSpPr>
            <p:nvPr/>
          </p:nvSpPr>
          <p:spPr bwMode="auto">
            <a:xfrm>
              <a:off x="3179763" y="5481638"/>
              <a:ext cx="18224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Convective heat</a:t>
              </a:r>
            </a:p>
          </p:txBody>
        </p:sp>
        <p:graphicFrame>
          <p:nvGraphicFramePr>
            <p:cNvPr id="231441" name="Object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38570555"/>
                </p:ext>
              </p:extLst>
            </p:nvPr>
          </p:nvGraphicFramePr>
          <p:xfrm>
            <a:off x="2143125" y="854075"/>
            <a:ext cx="428625" cy="519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1827" name="Equation" r:id="rId16" imgW="177480" imgH="215640" progId="Equation.3">
                    <p:embed/>
                  </p:oleObj>
                </mc:Choice>
                <mc:Fallback>
                  <p:oleObj name="Equation" r:id="rId16" imgW="177480" imgH="215640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43125" y="854075"/>
                          <a:ext cx="428625" cy="5191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1442" name="Freeform 18"/>
            <p:cNvSpPr>
              <a:spLocks/>
            </p:cNvSpPr>
            <p:nvPr/>
          </p:nvSpPr>
          <p:spPr bwMode="auto">
            <a:xfrm>
              <a:off x="2295525" y="5099050"/>
              <a:ext cx="863600" cy="133350"/>
            </a:xfrm>
            <a:custGeom>
              <a:avLst/>
              <a:gdLst>
                <a:gd name="T0" fmla="*/ 0 w 544"/>
                <a:gd name="T1" fmla="*/ 58 h 84"/>
                <a:gd name="T2" fmla="*/ 51 w 544"/>
                <a:gd name="T3" fmla="*/ 0 h 84"/>
                <a:gd name="T4" fmla="*/ 96 w 544"/>
                <a:gd name="T5" fmla="*/ 58 h 84"/>
                <a:gd name="T6" fmla="*/ 141 w 544"/>
                <a:gd name="T7" fmla="*/ 7 h 84"/>
                <a:gd name="T8" fmla="*/ 192 w 544"/>
                <a:gd name="T9" fmla="*/ 77 h 84"/>
                <a:gd name="T10" fmla="*/ 237 w 544"/>
                <a:gd name="T11" fmla="*/ 0 h 84"/>
                <a:gd name="T12" fmla="*/ 282 w 544"/>
                <a:gd name="T13" fmla="*/ 84 h 84"/>
                <a:gd name="T14" fmla="*/ 307 w 544"/>
                <a:gd name="T15" fmla="*/ 0 h 84"/>
                <a:gd name="T16" fmla="*/ 365 w 544"/>
                <a:gd name="T17" fmla="*/ 84 h 84"/>
                <a:gd name="T18" fmla="*/ 544 w 544"/>
                <a:gd name="T19" fmla="*/ 71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44" h="84">
                  <a:moveTo>
                    <a:pt x="0" y="58"/>
                  </a:moveTo>
                  <a:lnTo>
                    <a:pt x="51" y="0"/>
                  </a:lnTo>
                  <a:lnTo>
                    <a:pt x="96" y="58"/>
                  </a:lnTo>
                  <a:lnTo>
                    <a:pt x="141" y="7"/>
                  </a:lnTo>
                  <a:lnTo>
                    <a:pt x="192" y="77"/>
                  </a:lnTo>
                  <a:lnTo>
                    <a:pt x="237" y="0"/>
                  </a:lnTo>
                  <a:lnTo>
                    <a:pt x="282" y="84"/>
                  </a:lnTo>
                  <a:lnTo>
                    <a:pt x="307" y="0"/>
                  </a:lnTo>
                  <a:lnTo>
                    <a:pt x="365" y="84"/>
                  </a:lnTo>
                  <a:lnTo>
                    <a:pt x="544" y="71"/>
                  </a:lnTo>
                </a:path>
              </a:pathLst>
            </a:custGeom>
            <a:noFill/>
            <a:ln w="22225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1443" name="Text Box 19"/>
            <p:cNvSpPr txBox="1">
              <a:spLocks noChangeArrowheads="1"/>
            </p:cNvSpPr>
            <p:nvPr/>
          </p:nvSpPr>
          <p:spPr bwMode="auto">
            <a:xfrm>
              <a:off x="3128963" y="4891088"/>
              <a:ext cx="23939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Convective mass loss</a:t>
              </a:r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1838325" y="1281113"/>
              <a:ext cx="1016000" cy="4754562"/>
              <a:chOff x="1838325" y="1281113"/>
              <a:chExt cx="1016000" cy="4754562"/>
            </a:xfrm>
          </p:grpSpPr>
          <p:sp>
            <p:nvSpPr>
              <p:cNvPr id="231434" name="Freeform 10"/>
              <p:cNvSpPr>
                <a:spLocks/>
              </p:cNvSpPr>
              <p:nvPr/>
            </p:nvSpPr>
            <p:spPr bwMode="auto">
              <a:xfrm>
                <a:off x="2051050" y="4856163"/>
                <a:ext cx="419100" cy="1046162"/>
              </a:xfrm>
              <a:custGeom>
                <a:avLst/>
                <a:gdLst>
                  <a:gd name="T0" fmla="*/ 0 w 346"/>
                  <a:gd name="T1" fmla="*/ 0 h 659"/>
                  <a:gd name="T2" fmla="*/ 52 w 346"/>
                  <a:gd name="T3" fmla="*/ 51 h 659"/>
                  <a:gd name="T4" fmla="*/ 167 w 346"/>
                  <a:gd name="T5" fmla="*/ 70 h 659"/>
                  <a:gd name="T6" fmla="*/ 244 w 346"/>
                  <a:gd name="T7" fmla="*/ 76 h 659"/>
                  <a:gd name="T8" fmla="*/ 346 w 346"/>
                  <a:gd name="T9" fmla="*/ 19 h 659"/>
                  <a:gd name="T10" fmla="*/ 333 w 346"/>
                  <a:gd name="T11" fmla="*/ 467 h 659"/>
                  <a:gd name="T12" fmla="*/ 340 w 346"/>
                  <a:gd name="T13" fmla="*/ 614 h 659"/>
                  <a:gd name="T14" fmla="*/ 237 w 346"/>
                  <a:gd name="T15" fmla="*/ 659 h 659"/>
                  <a:gd name="T16" fmla="*/ 122 w 346"/>
                  <a:gd name="T17" fmla="*/ 652 h 659"/>
                  <a:gd name="T18" fmla="*/ 20 w 346"/>
                  <a:gd name="T19" fmla="*/ 608 h 659"/>
                  <a:gd name="T20" fmla="*/ 0 w 346"/>
                  <a:gd name="T21" fmla="*/ 460 h 659"/>
                  <a:gd name="T22" fmla="*/ 0 w 346"/>
                  <a:gd name="T23" fmla="*/ 262 h 659"/>
                  <a:gd name="T24" fmla="*/ 0 w 346"/>
                  <a:gd name="T25" fmla="*/ 76 h 659"/>
                  <a:gd name="T26" fmla="*/ 0 w 346"/>
                  <a:gd name="T27" fmla="*/ 0 h 6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46" h="659">
                    <a:moveTo>
                      <a:pt x="0" y="0"/>
                    </a:moveTo>
                    <a:lnTo>
                      <a:pt x="52" y="51"/>
                    </a:lnTo>
                    <a:lnTo>
                      <a:pt x="167" y="70"/>
                    </a:lnTo>
                    <a:lnTo>
                      <a:pt x="244" y="76"/>
                    </a:lnTo>
                    <a:lnTo>
                      <a:pt x="346" y="19"/>
                    </a:lnTo>
                    <a:lnTo>
                      <a:pt x="333" y="467"/>
                    </a:lnTo>
                    <a:lnTo>
                      <a:pt x="340" y="614"/>
                    </a:lnTo>
                    <a:lnTo>
                      <a:pt x="237" y="659"/>
                    </a:lnTo>
                    <a:lnTo>
                      <a:pt x="122" y="652"/>
                    </a:lnTo>
                    <a:lnTo>
                      <a:pt x="20" y="608"/>
                    </a:lnTo>
                    <a:lnTo>
                      <a:pt x="0" y="460"/>
                    </a:lnTo>
                    <a:lnTo>
                      <a:pt x="0" y="262"/>
                    </a:lnTo>
                    <a:lnTo>
                      <a:pt x="0" y="7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>
                      <a:gamma/>
                      <a:shade val="46275"/>
                      <a:invGamma/>
                    </a:srgbClr>
                  </a:gs>
                  <a:gs pos="50000">
                    <a:srgbClr val="DDDDDD"/>
                  </a:gs>
                  <a:gs pos="100000">
                    <a:srgbClr val="DDDDDD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1435" name="Line 11"/>
              <p:cNvSpPr>
                <a:spLocks noChangeShapeType="1"/>
              </p:cNvSpPr>
              <p:nvPr/>
            </p:nvSpPr>
            <p:spPr bwMode="auto">
              <a:xfrm flipH="1" flipV="1">
                <a:off x="2397125" y="5507038"/>
                <a:ext cx="457200" cy="5286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" name="AutoShape 100"/>
              <p:cNvSpPr>
                <a:spLocks noChangeAspect="1" noChangeArrowheads="1" noTextEdit="1"/>
              </p:cNvSpPr>
              <p:nvPr/>
            </p:nvSpPr>
            <p:spPr bwMode="auto">
              <a:xfrm>
                <a:off x="1838325" y="1281113"/>
                <a:ext cx="950913" cy="43878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" name="Freeform 102"/>
              <p:cNvSpPr>
                <a:spLocks/>
              </p:cNvSpPr>
              <p:nvPr/>
            </p:nvSpPr>
            <p:spPr bwMode="auto">
              <a:xfrm>
                <a:off x="2116138" y="4848226"/>
                <a:ext cx="279400" cy="665163"/>
              </a:xfrm>
              <a:custGeom>
                <a:avLst/>
                <a:gdLst>
                  <a:gd name="T0" fmla="*/ 21 w 176"/>
                  <a:gd name="T1" fmla="*/ 0 h 419"/>
                  <a:gd name="T2" fmla="*/ 0 w 176"/>
                  <a:gd name="T3" fmla="*/ 223 h 419"/>
                  <a:gd name="T4" fmla="*/ 2 w 176"/>
                  <a:gd name="T5" fmla="*/ 361 h 419"/>
                  <a:gd name="T6" fmla="*/ 71 w 176"/>
                  <a:gd name="T7" fmla="*/ 419 h 419"/>
                  <a:gd name="T8" fmla="*/ 157 w 176"/>
                  <a:gd name="T9" fmla="*/ 398 h 419"/>
                  <a:gd name="T10" fmla="*/ 176 w 176"/>
                  <a:gd name="T11" fmla="*/ 258 h 419"/>
                  <a:gd name="T12" fmla="*/ 123 w 176"/>
                  <a:gd name="T13" fmla="*/ 33 h 419"/>
                  <a:gd name="T14" fmla="*/ 21 w 176"/>
                  <a:gd name="T15" fmla="*/ 0 h 419"/>
                  <a:gd name="T16" fmla="*/ 21 w 176"/>
                  <a:gd name="T17" fmla="*/ 0 h 4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" h="419">
                    <a:moveTo>
                      <a:pt x="21" y="0"/>
                    </a:moveTo>
                    <a:lnTo>
                      <a:pt x="0" y="223"/>
                    </a:lnTo>
                    <a:lnTo>
                      <a:pt x="2" y="361"/>
                    </a:lnTo>
                    <a:lnTo>
                      <a:pt x="71" y="419"/>
                    </a:lnTo>
                    <a:lnTo>
                      <a:pt x="157" y="398"/>
                    </a:lnTo>
                    <a:lnTo>
                      <a:pt x="176" y="258"/>
                    </a:lnTo>
                    <a:lnTo>
                      <a:pt x="123" y="33"/>
                    </a:lnTo>
                    <a:lnTo>
                      <a:pt x="21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94A6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" name="Freeform 103"/>
              <p:cNvSpPr>
                <a:spLocks/>
              </p:cNvSpPr>
              <p:nvPr/>
            </p:nvSpPr>
            <p:spPr bwMode="auto">
              <a:xfrm>
                <a:off x="1938338" y="1347788"/>
                <a:ext cx="698500" cy="3562350"/>
              </a:xfrm>
              <a:custGeom>
                <a:avLst/>
                <a:gdLst>
                  <a:gd name="T0" fmla="*/ 23 w 440"/>
                  <a:gd name="T1" fmla="*/ 1850 h 2244"/>
                  <a:gd name="T2" fmla="*/ 23 w 440"/>
                  <a:gd name="T3" fmla="*/ 1848 h 2244"/>
                  <a:gd name="T4" fmla="*/ 23 w 440"/>
                  <a:gd name="T5" fmla="*/ 1846 h 2244"/>
                  <a:gd name="T6" fmla="*/ 20 w 440"/>
                  <a:gd name="T7" fmla="*/ 1840 h 2244"/>
                  <a:gd name="T8" fmla="*/ 18 w 440"/>
                  <a:gd name="T9" fmla="*/ 1835 h 2244"/>
                  <a:gd name="T10" fmla="*/ 16 w 440"/>
                  <a:gd name="T11" fmla="*/ 1827 h 2244"/>
                  <a:gd name="T12" fmla="*/ 16 w 440"/>
                  <a:gd name="T13" fmla="*/ 1815 h 2244"/>
                  <a:gd name="T14" fmla="*/ 14 w 440"/>
                  <a:gd name="T15" fmla="*/ 1802 h 2244"/>
                  <a:gd name="T16" fmla="*/ 12 w 440"/>
                  <a:gd name="T17" fmla="*/ 1785 h 2244"/>
                  <a:gd name="T18" fmla="*/ 10 w 440"/>
                  <a:gd name="T19" fmla="*/ 1765 h 2244"/>
                  <a:gd name="T20" fmla="*/ 8 w 440"/>
                  <a:gd name="T21" fmla="*/ 1742 h 2244"/>
                  <a:gd name="T22" fmla="*/ 6 w 440"/>
                  <a:gd name="T23" fmla="*/ 1714 h 2244"/>
                  <a:gd name="T24" fmla="*/ 4 w 440"/>
                  <a:gd name="T25" fmla="*/ 1683 h 2244"/>
                  <a:gd name="T26" fmla="*/ 4 w 440"/>
                  <a:gd name="T27" fmla="*/ 1646 h 2244"/>
                  <a:gd name="T28" fmla="*/ 2 w 440"/>
                  <a:gd name="T29" fmla="*/ 1606 h 2244"/>
                  <a:gd name="T30" fmla="*/ 0 w 440"/>
                  <a:gd name="T31" fmla="*/ 1560 h 2244"/>
                  <a:gd name="T32" fmla="*/ 0 w 440"/>
                  <a:gd name="T33" fmla="*/ 1508 h 2244"/>
                  <a:gd name="T34" fmla="*/ 0 w 440"/>
                  <a:gd name="T35" fmla="*/ 1452 h 2244"/>
                  <a:gd name="T36" fmla="*/ 0 w 440"/>
                  <a:gd name="T37" fmla="*/ 1389 h 2244"/>
                  <a:gd name="T38" fmla="*/ 0 w 440"/>
                  <a:gd name="T39" fmla="*/ 1320 h 2244"/>
                  <a:gd name="T40" fmla="*/ 2 w 440"/>
                  <a:gd name="T41" fmla="*/ 1245 h 2244"/>
                  <a:gd name="T42" fmla="*/ 2 w 440"/>
                  <a:gd name="T43" fmla="*/ 1164 h 2244"/>
                  <a:gd name="T44" fmla="*/ 4 w 440"/>
                  <a:gd name="T45" fmla="*/ 1082 h 2244"/>
                  <a:gd name="T46" fmla="*/ 6 w 440"/>
                  <a:gd name="T47" fmla="*/ 1003 h 2244"/>
                  <a:gd name="T48" fmla="*/ 10 w 440"/>
                  <a:gd name="T49" fmla="*/ 924 h 2244"/>
                  <a:gd name="T50" fmla="*/ 12 w 440"/>
                  <a:gd name="T51" fmla="*/ 849 h 2244"/>
                  <a:gd name="T52" fmla="*/ 16 w 440"/>
                  <a:gd name="T53" fmla="*/ 776 h 2244"/>
                  <a:gd name="T54" fmla="*/ 20 w 440"/>
                  <a:gd name="T55" fmla="*/ 703 h 2244"/>
                  <a:gd name="T56" fmla="*/ 25 w 440"/>
                  <a:gd name="T57" fmla="*/ 636 h 2244"/>
                  <a:gd name="T58" fmla="*/ 29 w 440"/>
                  <a:gd name="T59" fmla="*/ 571 h 2244"/>
                  <a:gd name="T60" fmla="*/ 33 w 440"/>
                  <a:gd name="T61" fmla="*/ 509 h 2244"/>
                  <a:gd name="T62" fmla="*/ 37 w 440"/>
                  <a:gd name="T63" fmla="*/ 452 h 2244"/>
                  <a:gd name="T64" fmla="*/ 41 w 440"/>
                  <a:gd name="T65" fmla="*/ 398 h 2244"/>
                  <a:gd name="T66" fmla="*/ 46 w 440"/>
                  <a:gd name="T67" fmla="*/ 346 h 2244"/>
                  <a:gd name="T68" fmla="*/ 50 w 440"/>
                  <a:gd name="T69" fmla="*/ 300 h 2244"/>
                  <a:gd name="T70" fmla="*/ 54 w 440"/>
                  <a:gd name="T71" fmla="*/ 260 h 2244"/>
                  <a:gd name="T72" fmla="*/ 56 w 440"/>
                  <a:gd name="T73" fmla="*/ 223 h 2244"/>
                  <a:gd name="T74" fmla="*/ 60 w 440"/>
                  <a:gd name="T75" fmla="*/ 192 h 2244"/>
                  <a:gd name="T76" fmla="*/ 62 w 440"/>
                  <a:gd name="T77" fmla="*/ 165 h 2244"/>
                  <a:gd name="T78" fmla="*/ 64 w 440"/>
                  <a:gd name="T79" fmla="*/ 144 h 2244"/>
                  <a:gd name="T80" fmla="*/ 66 w 440"/>
                  <a:gd name="T81" fmla="*/ 129 h 2244"/>
                  <a:gd name="T82" fmla="*/ 66 w 440"/>
                  <a:gd name="T83" fmla="*/ 121 h 2244"/>
                  <a:gd name="T84" fmla="*/ 68 w 440"/>
                  <a:gd name="T85" fmla="*/ 117 h 2244"/>
                  <a:gd name="T86" fmla="*/ 440 w 440"/>
                  <a:gd name="T87" fmla="*/ 162 h 2244"/>
                  <a:gd name="T88" fmla="*/ 286 w 440"/>
                  <a:gd name="T89" fmla="*/ 2044 h 2244"/>
                  <a:gd name="T90" fmla="*/ 131 w 440"/>
                  <a:gd name="T91" fmla="*/ 2223 h 22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40" h="2244">
                    <a:moveTo>
                      <a:pt x="131" y="2223"/>
                    </a:moveTo>
                    <a:lnTo>
                      <a:pt x="106" y="2011"/>
                    </a:lnTo>
                    <a:lnTo>
                      <a:pt x="23" y="1850"/>
                    </a:lnTo>
                    <a:lnTo>
                      <a:pt x="23" y="1848"/>
                    </a:lnTo>
                    <a:lnTo>
                      <a:pt x="23" y="1848"/>
                    </a:lnTo>
                    <a:lnTo>
                      <a:pt x="23" y="1848"/>
                    </a:lnTo>
                    <a:lnTo>
                      <a:pt x="23" y="1848"/>
                    </a:lnTo>
                    <a:lnTo>
                      <a:pt x="23" y="1846"/>
                    </a:lnTo>
                    <a:lnTo>
                      <a:pt x="23" y="1846"/>
                    </a:lnTo>
                    <a:lnTo>
                      <a:pt x="20" y="1844"/>
                    </a:lnTo>
                    <a:lnTo>
                      <a:pt x="20" y="1842"/>
                    </a:lnTo>
                    <a:lnTo>
                      <a:pt x="20" y="1840"/>
                    </a:lnTo>
                    <a:lnTo>
                      <a:pt x="20" y="1840"/>
                    </a:lnTo>
                    <a:lnTo>
                      <a:pt x="20" y="1838"/>
                    </a:lnTo>
                    <a:lnTo>
                      <a:pt x="18" y="1835"/>
                    </a:lnTo>
                    <a:lnTo>
                      <a:pt x="18" y="1831"/>
                    </a:lnTo>
                    <a:lnTo>
                      <a:pt x="18" y="1829"/>
                    </a:lnTo>
                    <a:lnTo>
                      <a:pt x="16" y="1827"/>
                    </a:lnTo>
                    <a:lnTo>
                      <a:pt x="16" y="1823"/>
                    </a:lnTo>
                    <a:lnTo>
                      <a:pt x="16" y="1819"/>
                    </a:lnTo>
                    <a:lnTo>
                      <a:pt x="16" y="1815"/>
                    </a:lnTo>
                    <a:lnTo>
                      <a:pt x="14" y="1810"/>
                    </a:lnTo>
                    <a:lnTo>
                      <a:pt x="14" y="1806"/>
                    </a:lnTo>
                    <a:lnTo>
                      <a:pt x="14" y="1802"/>
                    </a:lnTo>
                    <a:lnTo>
                      <a:pt x="14" y="1796"/>
                    </a:lnTo>
                    <a:lnTo>
                      <a:pt x="12" y="1792"/>
                    </a:lnTo>
                    <a:lnTo>
                      <a:pt x="12" y="1785"/>
                    </a:lnTo>
                    <a:lnTo>
                      <a:pt x="12" y="1779"/>
                    </a:lnTo>
                    <a:lnTo>
                      <a:pt x="10" y="1773"/>
                    </a:lnTo>
                    <a:lnTo>
                      <a:pt x="10" y="1765"/>
                    </a:lnTo>
                    <a:lnTo>
                      <a:pt x="10" y="1758"/>
                    </a:lnTo>
                    <a:lnTo>
                      <a:pt x="8" y="1750"/>
                    </a:lnTo>
                    <a:lnTo>
                      <a:pt x="8" y="1742"/>
                    </a:lnTo>
                    <a:lnTo>
                      <a:pt x="8" y="1733"/>
                    </a:lnTo>
                    <a:lnTo>
                      <a:pt x="6" y="1723"/>
                    </a:lnTo>
                    <a:lnTo>
                      <a:pt x="6" y="1714"/>
                    </a:lnTo>
                    <a:lnTo>
                      <a:pt x="6" y="1704"/>
                    </a:lnTo>
                    <a:lnTo>
                      <a:pt x="6" y="1694"/>
                    </a:lnTo>
                    <a:lnTo>
                      <a:pt x="4" y="1683"/>
                    </a:lnTo>
                    <a:lnTo>
                      <a:pt x="4" y="1671"/>
                    </a:lnTo>
                    <a:lnTo>
                      <a:pt x="4" y="1658"/>
                    </a:lnTo>
                    <a:lnTo>
                      <a:pt x="4" y="1646"/>
                    </a:lnTo>
                    <a:lnTo>
                      <a:pt x="2" y="1633"/>
                    </a:lnTo>
                    <a:lnTo>
                      <a:pt x="2" y="1618"/>
                    </a:lnTo>
                    <a:lnTo>
                      <a:pt x="2" y="1606"/>
                    </a:lnTo>
                    <a:lnTo>
                      <a:pt x="2" y="1591"/>
                    </a:lnTo>
                    <a:lnTo>
                      <a:pt x="2" y="1575"/>
                    </a:lnTo>
                    <a:lnTo>
                      <a:pt x="0" y="1560"/>
                    </a:lnTo>
                    <a:lnTo>
                      <a:pt x="0" y="1543"/>
                    </a:lnTo>
                    <a:lnTo>
                      <a:pt x="0" y="1527"/>
                    </a:lnTo>
                    <a:lnTo>
                      <a:pt x="0" y="1508"/>
                    </a:lnTo>
                    <a:lnTo>
                      <a:pt x="0" y="1489"/>
                    </a:lnTo>
                    <a:lnTo>
                      <a:pt x="0" y="1470"/>
                    </a:lnTo>
                    <a:lnTo>
                      <a:pt x="0" y="1452"/>
                    </a:lnTo>
                    <a:lnTo>
                      <a:pt x="0" y="1431"/>
                    </a:lnTo>
                    <a:lnTo>
                      <a:pt x="0" y="1410"/>
                    </a:lnTo>
                    <a:lnTo>
                      <a:pt x="0" y="1389"/>
                    </a:lnTo>
                    <a:lnTo>
                      <a:pt x="0" y="1366"/>
                    </a:lnTo>
                    <a:lnTo>
                      <a:pt x="0" y="1345"/>
                    </a:lnTo>
                    <a:lnTo>
                      <a:pt x="0" y="1320"/>
                    </a:lnTo>
                    <a:lnTo>
                      <a:pt x="0" y="1297"/>
                    </a:lnTo>
                    <a:lnTo>
                      <a:pt x="0" y="1270"/>
                    </a:lnTo>
                    <a:lnTo>
                      <a:pt x="2" y="1245"/>
                    </a:lnTo>
                    <a:lnTo>
                      <a:pt x="2" y="1220"/>
                    </a:lnTo>
                    <a:lnTo>
                      <a:pt x="2" y="1193"/>
                    </a:lnTo>
                    <a:lnTo>
                      <a:pt x="2" y="1164"/>
                    </a:lnTo>
                    <a:lnTo>
                      <a:pt x="4" y="1137"/>
                    </a:lnTo>
                    <a:lnTo>
                      <a:pt x="4" y="1109"/>
                    </a:lnTo>
                    <a:lnTo>
                      <a:pt x="4" y="1082"/>
                    </a:lnTo>
                    <a:lnTo>
                      <a:pt x="4" y="1055"/>
                    </a:lnTo>
                    <a:lnTo>
                      <a:pt x="6" y="1028"/>
                    </a:lnTo>
                    <a:lnTo>
                      <a:pt x="6" y="1003"/>
                    </a:lnTo>
                    <a:lnTo>
                      <a:pt x="8" y="976"/>
                    </a:lnTo>
                    <a:lnTo>
                      <a:pt x="8" y="949"/>
                    </a:lnTo>
                    <a:lnTo>
                      <a:pt x="10" y="924"/>
                    </a:lnTo>
                    <a:lnTo>
                      <a:pt x="10" y="899"/>
                    </a:lnTo>
                    <a:lnTo>
                      <a:pt x="12" y="874"/>
                    </a:lnTo>
                    <a:lnTo>
                      <a:pt x="12" y="849"/>
                    </a:lnTo>
                    <a:lnTo>
                      <a:pt x="14" y="824"/>
                    </a:lnTo>
                    <a:lnTo>
                      <a:pt x="14" y="799"/>
                    </a:lnTo>
                    <a:lnTo>
                      <a:pt x="16" y="776"/>
                    </a:lnTo>
                    <a:lnTo>
                      <a:pt x="16" y="751"/>
                    </a:lnTo>
                    <a:lnTo>
                      <a:pt x="18" y="728"/>
                    </a:lnTo>
                    <a:lnTo>
                      <a:pt x="20" y="703"/>
                    </a:lnTo>
                    <a:lnTo>
                      <a:pt x="20" y="680"/>
                    </a:lnTo>
                    <a:lnTo>
                      <a:pt x="23" y="657"/>
                    </a:lnTo>
                    <a:lnTo>
                      <a:pt x="25" y="636"/>
                    </a:lnTo>
                    <a:lnTo>
                      <a:pt x="25" y="613"/>
                    </a:lnTo>
                    <a:lnTo>
                      <a:pt x="27" y="592"/>
                    </a:lnTo>
                    <a:lnTo>
                      <a:pt x="29" y="571"/>
                    </a:lnTo>
                    <a:lnTo>
                      <a:pt x="29" y="550"/>
                    </a:lnTo>
                    <a:lnTo>
                      <a:pt x="31" y="530"/>
                    </a:lnTo>
                    <a:lnTo>
                      <a:pt x="33" y="509"/>
                    </a:lnTo>
                    <a:lnTo>
                      <a:pt x="33" y="490"/>
                    </a:lnTo>
                    <a:lnTo>
                      <a:pt x="35" y="471"/>
                    </a:lnTo>
                    <a:lnTo>
                      <a:pt x="37" y="452"/>
                    </a:lnTo>
                    <a:lnTo>
                      <a:pt x="39" y="434"/>
                    </a:lnTo>
                    <a:lnTo>
                      <a:pt x="39" y="415"/>
                    </a:lnTo>
                    <a:lnTo>
                      <a:pt x="41" y="398"/>
                    </a:lnTo>
                    <a:lnTo>
                      <a:pt x="43" y="379"/>
                    </a:lnTo>
                    <a:lnTo>
                      <a:pt x="43" y="363"/>
                    </a:lnTo>
                    <a:lnTo>
                      <a:pt x="46" y="346"/>
                    </a:lnTo>
                    <a:lnTo>
                      <a:pt x="48" y="331"/>
                    </a:lnTo>
                    <a:lnTo>
                      <a:pt x="48" y="317"/>
                    </a:lnTo>
                    <a:lnTo>
                      <a:pt x="50" y="300"/>
                    </a:lnTo>
                    <a:lnTo>
                      <a:pt x="50" y="288"/>
                    </a:lnTo>
                    <a:lnTo>
                      <a:pt x="52" y="273"/>
                    </a:lnTo>
                    <a:lnTo>
                      <a:pt x="54" y="260"/>
                    </a:lnTo>
                    <a:lnTo>
                      <a:pt x="54" y="248"/>
                    </a:lnTo>
                    <a:lnTo>
                      <a:pt x="56" y="235"/>
                    </a:lnTo>
                    <a:lnTo>
                      <a:pt x="56" y="223"/>
                    </a:lnTo>
                    <a:lnTo>
                      <a:pt x="58" y="212"/>
                    </a:lnTo>
                    <a:lnTo>
                      <a:pt x="58" y="202"/>
                    </a:lnTo>
                    <a:lnTo>
                      <a:pt x="60" y="192"/>
                    </a:lnTo>
                    <a:lnTo>
                      <a:pt x="60" y="183"/>
                    </a:lnTo>
                    <a:lnTo>
                      <a:pt x="62" y="173"/>
                    </a:lnTo>
                    <a:lnTo>
                      <a:pt x="62" y="165"/>
                    </a:lnTo>
                    <a:lnTo>
                      <a:pt x="62" y="158"/>
                    </a:lnTo>
                    <a:lnTo>
                      <a:pt x="64" y="150"/>
                    </a:lnTo>
                    <a:lnTo>
                      <a:pt x="64" y="144"/>
                    </a:lnTo>
                    <a:lnTo>
                      <a:pt x="64" y="139"/>
                    </a:lnTo>
                    <a:lnTo>
                      <a:pt x="66" y="133"/>
                    </a:lnTo>
                    <a:lnTo>
                      <a:pt x="66" y="129"/>
                    </a:lnTo>
                    <a:lnTo>
                      <a:pt x="66" y="125"/>
                    </a:lnTo>
                    <a:lnTo>
                      <a:pt x="66" y="123"/>
                    </a:lnTo>
                    <a:lnTo>
                      <a:pt x="66" y="121"/>
                    </a:lnTo>
                    <a:lnTo>
                      <a:pt x="68" y="119"/>
                    </a:lnTo>
                    <a:lnTo>
                      <a:pt x="68" y="117"/>
                    </a:lnTo>
                    <a:lnTo>
                      <a:pt x="68" y="117"/>
                    </a:lnTo>
                    <a:lnTo>
                      <a:pt x="179" y="0"/>
                    </a:lnTo>
                    <a:lnTo>
                      <a:pt x="329" y="27"/>
                    </a:lnTo>
                    <a:lnTo>
                      <a:pt x="440" y="162"/>
                    </a:lnTo>
                    <a:lnTo>
                      <a:pt x="436" y="1130"/>
                    </a:lnTo>
                    <a:lnTo>
                      <a:pt x="413" y="1748"/>
                    </a:lnTo>
                    <a:lnTo>
                      <a:pt x="286" y="2044"/>
                    </a:lnTo>
                    <a:lnTo>
                      <a:pt x="256" y="2244"/>
                    </a:lnTo>
                    <a:lnTo>
                      <a:pt x="131" y="2223"/>
                    </a:lnTo>
                    <a:lnTo>
                      <a:pt x="131" y="2223"/>
                    </a:lnTo>
                    <a:close/>
                  </a:path>
                </a:pathLst>
              </a:custGeom>
              <a:solidFill>
                <a:srgbClr val="B3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" name="Freeform 104"/>
              <p:cNvSpPr>
                <a:spLocks/>
              </p:cNvSpPr>
              <p:nvPr/>
            </p:nvSpPr>
            <p:spPr bwMode="auto">
              <a:xfrm>
                <a:off x="2082800" y="1684338"/>
                <a:ext cx="411163" cy="3192463"/>
              </a:xfrm>
              <a:custGeom>
                <a:avLst/>
                <a:gdLst>
                  <a:gd name="T0" fmla="*/ 15 w 259"/>
                  <a:gd name="T1" fmla="*/ 0 h 2011"/>
                  <a:gd name="T2" fmla="*/ 259 w 259"/>
                  <a:gd name="T3" fmla="*/ 3 h 2011"/>
                  <a:gd name="T4" fmla="*/ 245 w 259"/>
                  <a:gd name="T5" fmla="*/ 1703 h 2011"/>
                  <a:gd name="T6" fmla="*/ 178 w 259"/>
                  <a:gd name="T7" fmla="*/ 2011 h 2011"/>
                  <a:gd name="T8" fmla="*/ 40 w 259"/>
                  <a:gd name="T9" fmla="*/ 2011 h 2011"/>
                  <a:gd name="T10" fmla="*/ 0 w 259"/>
                  <a:gd name="T11" fmla="*/ 1782 h 2011"/>
                  <a:gd name="T12" fmla="*/ 15 w 259"/>
                  <a:gd name="T13" fmla="*/ 0 h 2011"/>
                  <a:gd name="T14" fmla="*/ 15 w 259"/>
                  <a:gd name="T15" fmla="*/ 0 h 20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59" h="2011">
                    <a:moveTo>
                      <a:pt x="15" y="0"/>
                    </a:moveTo>
                    <a:lnTo>
                      <a:pt x="259" y="3"/>
                    </a:lnTo>
                    <a:lnTo>
                      <a:pt x="245" y="1703"/>
                    </a:lnTo>
                    <a:lnTo>
                      <a:pt x="178" y="2011"/>
                    </a:lnTo>
                    <a:lnTo>
                      <a:pt x="40" y="2011"/>
                    </a:lnTo>
                    <a:lnTo>
                      <a:pt x="0" y="1782"/>
                    </a:lnTo>
                    <a:lnTo>
                      <a:pt x="15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rgbClr val="D1BDB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" name="Freeform 105"/>
              <p:cNvSpPr>
                <a:spLocks/>
              </p:cNvSpPr>
              <p:nvPr/>
            </p:nvSpPr>
            <p:spPr bwMode="auto">
              <a:xfrm>
                <a:off x="2112963" y="2052638"/>
                <a:ext cx="334963" cy="128588"/>
              </a:xfrm>
              <a:custGeom>
                <a:avLst/>
                <a:gdLst>
                  <a:gd name="T0" fmla="*/ 0 w 211"/>
                  <a:gd name="T1" fmla="*/ 81 h 81"/>
                  <a:gd name="T2" fmla="*/ 211 w 211"/>
                  <a:gd name="T3" fmla="*/ 81 h 81"/>
                  <a:gd name="T4" fmla="*/ 211 w 211"/>
                  <a:gd name="T5" fmla="*/ 0 h 81"/>
                  <a:gd name="T6" fmla="*/ 0 w 211"/>
                  <a:gd name="T7" fmla="*/ 0 h 81"/>
                  <a:gd name="T8" fmla="*/ 0 w 211"/>
                  <a:gd name="T9" fmla="*/ 81 h 81"/>
                  <a:gd name="T10" fmla="*/ 0 w 211"/>
                  <a:gd name="T11" fmla="*/ 81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11" h="81">
                    <a:moveTo>
                      <a:pt x="0" y="81"/>
                    </a:moveTo>
                    <a:lnTo>
                      <a:pt x="211" y="81"/>
                    </a:lnTo>
                    <a:lnTo>
                      <a:pt x="211" y="0"/>
                    </a:lnTo>
                    <a:lnTo>
                      <a:pt x="0" y="0"/>
                    </a:lnTo>
                    <a:lnTo>
                      <a:pt x="0" y="81"/>
                    </a:lnTo>
                    <a:lnTo>
                      <a:pt x="0" y="8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" name="Freeform 106"/>
              <p:cNvSpPr>
                <a:spLocks/>
              </p:cNvSpPr>
              <p:nvPr/>
            </p:nvSpPr>
            <p:spPr bwMode="auto">
              <a:xfrm>
                <a:off x="2112963" y="2482851"/>
                <a:ext cx="334963" cy="133350"/>
              </a:xfrm>
              <a:custGeom>
                <a:avLst/>
                <a:gdLst>
                  <a:gd name="T0" fmla="*/ 0 w 211"/>
                  <a:gd name="T1" fmla="*/ 84 h 84"/>
                  <a:gd name="T2" fmla="*/ 211 w 211"/>
                  <a:gd name="T3" fmla="*/ 84 h 84"/>
                  <a:gd name="T4" fmla="*/ 211 w 211"/>
                  <a:gd name="T5" fmla="*/ 0 h 84"/>
                  <a:gd name="T6" fmla="*/ 0 w 211"/>
                  <a:gd name="T7" fmla="*/ 0 h 84"/>
                  <a:gd name="T8" fmla="*/ 0 w 211"/>
                  <a:gd name="T9" fmla="*/ 84 h 84"/>
                  <a:gd name="T10" fmla="*/ 0 w 211"/>
                  <a:gd name="T11" fmla="*/ 84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11" h="84">
                    <a:moveTo>
                      <a:pt x="0" y="84"/>
                    </a:moveTo>
                    <a:lnTo>
                      <a:pt x="211" y="84"/>
                    </a:lnTo>
                    <a:lnTo>
                      <a:pt x="211" y="0"/>
                    </a:lnTo>
                    <a:lnTo>
                      <a:pt x="0" y="0"/>
                    </a:lnTo>
                    <a:lnTo>
                      <a:pt x="0" y="84"/>
                    </a:lnTo>
                    <a:lnTo>
                      <a:pt x="0" y="8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107"/>
              <p:cNvSpPr>
                <a:spLocks/>
              </p:cNvSpPr>
              <p:nvPr/>
            </p:nvSpPr>
            <p:spPr bwMode="auto">
              <a:xfrm>
                <a:off x="2109788" y="2876551"/>
                <a:ext cx="334963" cy="133350"/>
              </a:xfrm>
              <a:custGeom>
                <a:avLst/>
                <a:gdLst>
                  <a:gd name="T0" fmla="*/ 0 w 211"/>
                  <a:gd name="T1" fmla="*/ 84 h 84"/>
                  <a:gd name="T2" fmla="*/ 211 w 211"/>
                  <a:gd name="T3" fmla="*/ 84 h 84"/>
                  <a:gd name="T4" fmla="*/ 211 w 211"/>
                  <a:gd name="T5" fmla="*/ 0 h 84"/>
                  <a:gd name="T6" fmla="*/ 0 w 211"/>
                  <a:gd name="T7" fmla="*/ 0 h 84"/>
                  <a:gd name="T8" fmla="*/ 0 w 211"/>
                  <a:gd name="T9" fmla="*/ 84 h 84"/>
                  <a:gd name="T10" fmla="*/ 0 w 211"/>
                  <a:gd name="T11" fmla="*/ 84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11" h="84">
                    <a:moveTo>
                      <a:pt x="0" y="84"/>
                    </a:moveTo>
                    <a:lnTo>
                      <a:pt x="211" y="84"/>
                    </a:lnTo>
                    <a:lnTo>
                      <a:pt x="211" y="0"/>
                    </a:lnTo>
                    <a:lnTo>
                      <a:pt x="0" y="0"/>
                    </a:lnTo>
                    <a:lnTo>
                      <a:pt x="0" y="84"/>
                    </a:lnTo>
                    <a:lnTo>
                      <a:pt x="0" y="8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108"/>
              <p:cNvSpPr>
                <a:spLocks/>
              </p:cNvSpPr>
              <p:nvPr/>
            </p:nvSpPr>
            <p:spPr bwMode="auto">
              <a:xfrm>
                <a:off x="2106613" y="3254376"/>
                <a:ext cx="334963" cy="130175"/>
              </a:xfrm>
              <a:custGeom>
                <a:avLst/>
                <a:gdLst>
                  <a:gd name="T0" fmla="*/ 0 w 211"/>
                  <a:gd name="T1" fmla="*/ 82 h 82"/>
                  <a:gd name="T2" fmla="*/ 211 w 211"/>
                  <a:gd name="T3" fmla="*/ 82 h 82"/>
                  <a:gd name="T4" fmla="*/ 211 w 211"/>
                  <a:gd name="T5" fmla="*/ 0 h 82"/>
                  <a:gd name="T6" fmla="*/ 0 w 211"/>
                  <a:gd name="T7" fmla="*/ 0 h 82"/>
                  <a:gd name="T8" fmla="*/ 0 w 211"/>
                  <a:gd name="T9" fmla="*/ 82 h 82"/>
                  <a:gd name="T10" fmla="*/ 0 w 211"/>
                  <a:gd name="T11" fmla="*/ 82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11" h="82">
                    <a:moveTo>
                      <a:pt x="0" y="82"/>
                    </a:moveTo>
                    <a:lnTo>
                      <a:pt x="211" y="82"/>
                    </a:lnTo>
                    <a:lnTo>
                      <a:pt x="211" y="0"/>
                    </a:lnTo>
                    <a:lnTo>
                      <a:pt x="0" y="0"/>
                    </a:lnTo>
                    <a:lnTo>
                      <a:pt x="0" y="82"/>
                    </a:lnTo>
                    <a:lnTo>
                      <a:pt x="0" y="8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109"/>
              <p:cNvSpPr>
                <a:spLocks/>
              </p:cNvSpPr>
              <p:nvPr/>
            </p:nvSpPr>
            <p:spPr bwMode="auto">
              <a:xfrm>
                <a:off x="2100263" y="3602038"/>
                <a:ext cx="334963" cy="133350"/>
              </a:xfrm>
              <a:custGeom>
                <a:avLst/>
                <a:gdLst>
                  <a:gd name="T0" fmla="*/ 0 w 211"/>
                  <a:gd name="T1" fmla="*/ 84 h 84"/>
                  <a:gd name="T2" fmla="*/ 211 w 211"/>
                  <a:gd name="T3" fmla="*/ 84 h 84"/>
                  <a:gd name="T4" fmla="*/ 211 w 211"/>
                  <a:gd name="T5" fmla="*/ 0 h 84"/>
                  <a:gd name="T6" fmla="*/ 0 w 211"/>
                  <a:gd name="T7" fmla="*/ 0 h 84"/>
                  <a:gd name="T8" fmla="*/ 0 w 211"/>
                  <a:gd name="T9" fmla="*/ 84 h 84"/>
                  <a:gd name="T10" fmla="*/ 0 w 211"/>
                  <a:gd name="T11" fmla="*/ 84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11" h="84">
                    <a:moveTo>
                      <a:pt x="0" y="84"/>
                    </a:moveTo>
                    <a:lnTo>
                      <a:pt x="211" y="84"/>
                    </a:lnTo>
                    <a:lnTo>
                      <a:pt x="211" y="0"/>
                    </a:lnTo>
                    <a:lnTo>
                      <a:pt x="0" y="0"/>
                    </a:lnTo>
                    <a:lnTo>
                      <a:pt x="0" y="84"/>
                    </a:lnTo>
                    <a:lnTo>
                      <a:pt x="0" y="8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110"/>
              <p:cNvSpPr>
                <a:spLocks/>
              </p:cNvSpPr>
              <p:nvPr/>
            </p:nvSpPr>
            <p:spPr bwMode="auto">
              <a:xfrm>
                <a:off x="2103438" y="3992563"/>
                <a:ext cx="334963" cy="133350"/>
              </a:xfrm>
              <a:custGeom>
                <a:avLst/>
                <a:gdLst>
                  <a:gd name="T0" fmla="*/ 0 w 211"/>
                  <a:gd name="T1" fmla="*/ 84 h 84"/>
                  <a:gd name="T2" fmla="*/ 211 w 211"/>
                  <a:gd name="T3" fmla="*/ 84 h 84"/>
                  <a:gd name="T4" fmla="*/ 211 w 211"/>
                  <a:gd name="T5" fmla="*/ 0 h 84"/>
                  <a:gd name="T6" fmla="*/ 0 w 211"/>
                  <a:gd name="T7" fmla="*/ 0 h 84"/>
                  <a:gd name="T8" fmla="*/ 0 w 211"/>
                  <a:gd name="T9" fmla="*/ 84 h 84"/>
                  <a:gd name="T10" fmla="*/ 0 w 211"/>
                  <a:gd name="T11" fmla="*/ 84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11" h="84">
                    <a:moveTo>
                      <a:pt x="0" y="84"/>
                    </a:moveTo>
                    <a:lnTo>
                      <a:pt x="211" y="84"/>
                    </a:lnTo>
                    <a:lnTo>
                      <a:pt x="211" y="0"/>
                    </a:lnTo>
                    <a:lnTo>
                      <a:pt x="0" y="0"/>
                    </a:lnTo>
                    <a:lnTo>
                      <a:pt x="0" y="84"/>
                    </a:lnTo>
                    <a:lnTo>
                      <a:pt x="0" y="8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111"/>
              <p:cNvSpPr>
                <a:spLocks/>
              </p:cNvSpPr>
              <p:nvPr/>
            </p:nvSpPr>
            <p:spPr bwMode="auto">
              <a:xfrm>
                <a:off x="2187259" y="2316480"/>
                <a:ext cx="167162" cy="2560320"/>
              </a:xfrm>
              <a:custGeom>
                <a:avLst/>
                <a:gdLst>
                  <a:gd name="T0" fmla="*/ 25 w 109"/>
                  <a:gd name="T1" fmla="*/ 0 h 1952"/>
                  <a:gd name="T2" fmla="*/ 0 w 109"/>
                  <a:gd name="T3" fmla="*/ 1948 h 1952"/>
                  <a:gd name="T4" fmla="*/ 73 w 109"/>
                  <a:gd name="T5" fmla="*/ 1952 h 1952"/>
                  <a:gd name="T6" fmla="*/ 109 w 109"/>
                  <a:gd name="T7" fmla="*/ 0 h 1952"/>
                  <a:gd name="T8" fmla="*/ 25 w 109"/>
                  <a:gd name="T9" fmla="*/ 0 h 1952"/>
                  <a:gd name="T10" fmla="*/ 25 w 109"/>
                  <a:gd name="T11" fmla="*/ 0 h 19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9" h="1952">
                    <a:moveTo>
                      <a:pt x="25" y="0"/>
                    </a:moveTo>
                    <a:lnTo>
                      <a:pt x="0" y="1948"/>
                    </a:lnTo>
                    <a:lnTo>
                      <a:pt x="73" y="1952"/>
                    </a:lnTo>
                    <a:lnTo>
                      <a:pt x="109" y="0"/>
                    </a:lnTo>
                    <a:lnTo>
                      <a:pt x="25" y="0"/>
                    </a:lnTo>
                    <a:lnTo>
                      <a:pt x="25" y="0"/>
                    </a:lnTo>
                    <a:close/>
                  </a:path>
                </a:pathLst>
              </a:custGeom>
              <a:solidFill>
                <a:srgbClr val="F0242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112"/>
              <p:cNvSpPr>
                <a:spLocks/>
              </p:cNvSpPr>
              <p:nvPr/>
            </p:nvSpPr>
            <p:spPr bwMode="auto">
              <a:xfrm>
                <a:off x="1841500" y="1317626"/>
                <a:ext cx="881063" cy="3830638"/>
              </a:xfrm>
              <a:custGeom>
                <a:avLst/>
                <a:gdLst>
                  <a:gd name="T0" fmla="*/ 221 w 555"/>
                  <a:gd name="T1" fmla="*/ 2305 h 2413"/>
                  <a:gd name="T2" fmla="*/ 225 w 555"/>
                  <a:gd name="T3" fmla="*/ 2257 h 2413"/>
                  <a:gd name="T4" fmla="*/ 223 w 555"/>
                  <a:gd name="T5" fmla="*/ 2190 h 2413"/>
                  <a:gd name="T6" fmla="*/ 203 w 555"/>
                  <a:gd name="T7" fmla="*/ 2069 h 2413"/>
                  <a:gd name="T8" fmla="*/ 163 w 555"/>
                  <a:gd name="T9" fmla="*/ 1961 h 2413"/>
                  <a:gd name="T10" fmla="*/ 125 w 555"/>
                  <a:gd name="T11" fmla="*/ 1890 h 2413"/>
                  <a:gd name="T12" fmla="*/ 100 w 555"/>
                  <a:gd name="T13" fmla="*/ 1775 h 2413"/>
                  <a:gd name="T14" fmla="*/ 96 w 555"/>
                  <a:gd name="T15" fmla="*/ 1627 h 2413"/>
                  <a:gd name="T16" fmla="*/ 94 w 555"/>
                  <a:gd name="T17" fmla="*/ 1446 h 2413"/>
                  <a:gd name="T18" fmla="*/ 92 w 555"/>
                  <a:gd name="T19" fmla="*/ 1218 h 2413"/>
                  <a:gd name="T20" fmla="*/ 96 w 555"/>
                  <a:gd name="T21" fmla="*/ 966 h 2413"/>
                  <a:gd name="T22" fmla="*/ 102 w 555"/>
                  <a:gd name="T23" fmla="*/ 667 h 2413"/>
                  <a:gd name="T24" fmla="*/ 109 w 555"/>
                  <a:gd name="T25" fmla="*/ 411 h 2413"/>
                  <a:gd name="T26" fmla="*/ 134 w 555"/>
                  <a:gd name="T27" fmla="*/ 223 h 2413"/>
                  <a:gd name="T28" fmla="*/ 203 w 555"/>
                  <a:gd name="T29" fmla="*/ 123 h 2413"/>
                  <a:gd name="T30" fmla="*/ 296 w 555"/>
                  <a:gd name="T31" fmla="*/ 90 h 2413"/>
                  <a:gd name="T32" fmla="*/ 374 w 555"/>
                  <a:gd name="T33" fmla="*/ 111 h 2413"/>
                  <a:gd name="T34" fmla="*/ 430 w 555"/>
                  <a:gd name="T35" fmla="*/ 175 h 2413"/>
                  <a:gd name="T36" fmla="*/ 453 w 555"/>
                  <a:gd name="T37" fmla="*/ 284 h 2413"/>
                  <a:gd name="T38" fmla="*/ 461 w 555"/>
                  <a:gd name="T39" fmla="*/ 507 h 2413"/>
                  <a:gd name="T40" fmla="*/ 461 w 555"/>
                  <a:gd name="T41" fmla="*/ 805 h 2413"/>
                  <a:gd name="T42" fmla="*/ 457 w 555"/>
                  <a:gd name="T43" fmla="*/ 1101 h 2413"/>
                  <a:gd name="T44" fmla="*/ 455 w 555"/>
                  <a:gd name="T45" fmla="*/ 1337 h 2413"/>
                  <a:gd name="T46" fmla="*/ 447 w 555"/>
                  <a:gd name="T47" fmla="*/ 1562 h 2413"/>
                  <a:gd name="T48" fmla="*/ 426 w 555"/>
                  <a:gd name="T49" fmla="*/ 1758 h 2413"/>
                  <a:gd name="T50" fmla="*/ 390 w 555"/>
                  <a:gd name="T51" fmla="*/ 1898 h 2413"/>
                  <a:gd name="T52" fmla="*/ 338 w 555"/>
                  <a:gd name="T53" fmla="*/ 1998 h 2413"/>
                  <a:gd name="T54" fmla="*/ 307 w 555"/>
                  <a:gd name="T55" fmla="*/ 2084 h 2413"/>
                  <a:gd name="T56" fmla="*/ 292 w 555"/>
                  <a:gd name="T57" fmla="*/ 2165 h 2413"/>
                  <a:gd name="T58" fmla="*/ 290 w 555"/>
                  <a:gd name="T59" fmla="*/ 2257 h 2413"/>
                  <a:gd name="T60" fmla="*/ 292 w 555"/>
                  <a:gd name="T61" fmla="*/ 2338 h 2413"/>
                  <a:gd name="T62" fmla="*/ 299 w 555"/>
                  <a:gd name="T63" fmla="*/ 2386 h 2413"/>
                  <a:gd name="T64" fmla="*/ 303 w 555"/>
                  <a:gd name="T65" fmla="*/ 2411 h 2413"/>
                  <a:gd name="T66" fmla="*/ 367 w 555"/>
                  <a:gd name="T67" fmla="*/ 2366 h 2413"/>
                  <a:gd name="T68" fmla="*/ 367 w 555"/>
                  <a:gd name="T69" fmla="*/ 2284 h 2413"/>
                  <a:gd name="T70" fmla="*/ 380 w 555"/>
                  <a:gd name="T71" fmla="*/ 2176 h 2413"/>
                  <a:gd name="T72" fmla="*/ 413 w 555"/>
                  <a:gd name="T73" fmla="*/ 2057 h 2413"/>
                  <a:gd name="T74" fmla="*/ 451 w 555"/>
                  <a:gd name="T75" fmla="*/ 1975 h 2413"/>
                  <a:gd name="T76" fmla="*/ 486 w 555"/>
                  <a:gd name="T77" fmla="*/ 1904 h 2413"/>
                  <a:gd name="T78" fmla="*/ 518 w 555"/>
                  <a:gd name="T79" fmla="*/ 1775 h 2413"/>
                  <a:gd name="T80" fmla="*/ 543 w 555"/>
                  <a:gd name="T81" fmla="*/ 1523 h 2413"/>
                  <a:gd name="T82" fmla="*/ 553 w 555"/>
                  <a:gd name="T83" fmla="*/ 1164 h 2413"/>
                  <a:gd name="T84" fmla="*/ 555 w 555"/>
                  <a:gd name="T85" fmla="*/ 782 h 2413"/>
                  <a:gd name="T86" fmla="*/ 555 w 555"/>
                  <a:gd name="T87" fmla="*/ 476 h 2413"/>
                  <a:gd name="T88" fmla="*/ 549 w 555"/>
                  <a:gd name="T89" fmla="*/ 290 h 2413"/>
                  <a:gd name="T90" fmla="*/ 514 w 555"/>
                  <a:gd name="T91" fmla="*/ 142 h 2413"/>
                  <a:gd name="T92" fmla="*/ 438 w 555"/>
                  <a:gd name="T93" fmla="*/ 37 h 2413"/>
                  <a:gd name="T94" fmla="*/ 307 w 555"/>
                  <a:gd name="T95" fmla="*/ 0 h 2413"/>
                  <a:gd name="T96" fmla="*/ 165 w 555"/>
                  <a:gd name="T97" fmla="*/ 29 h 2413"/>
                  <a:gd name="T98" fmla="*/ 75 w 555"/>
                  <a:gd name="T99" fmla="*/ 119 h 2413"/>
                  <a:gd name="T100" fmla="*/ 29 w 555"/>
                  <a:gd name="T101" fmla="*/ 271 h 2413"/>
                  <a:gd name="T102" fmla="*/ 11 w 555"/>
                  <a:gd name="T103" fmla="*/ 488 h 2413"/>
                  <a:gd name="T104" fmla="*/ 2 w 555"/>
                  <a:gd name="T105" fmla="*/ 822 h 2413"/>
                  <a:gd name="T106" fmla="*/ 0 w 555"/>
                  <a:gd name="T107" fmla="*/ 1222 h 2413"/>
                  <a:gd name="T108" fmla="*/ 2 w 555"/>
                  <a:gd name="T109" fmla="*/ 1579 h 2413"/>
                  <a:gd name="T110" fmla="*/ 15 w 555"/>
                  <a:gd name="T111" fmla="*/ 1796 h 2413"/>
                  <a:gd name="T112" fmla="*/ 38 w 555"/>
                  <a:gd name="T113" fmla="*/ 1917 h 2413"/>
                  <a:gd name="T114" fmla="*/ 71 w 555"/>
                  <a:gd name="T115" fmla="*/ 1992 h 2413"/>
                  <a:gd name="T116" fmla="*/ 104 w 555"/>
                  <a:gd name="T117" fmla="*/ 2051 h 2413"/>
                  <a:gd name="T118" fmla="*/ 138 w 555"/>
                  <a:gd name="T119" fmla="*/ 2146 h 2413"/>
                  <a:gd name="T120" fmla="*/ 152 w 555"/>
                  <a:gd name="T121" fmla="*/ 2253 h 2413"/>
                  <a:gd name="T122" fmla="*/ 150 w 555"/>
                  <a:gd name="T123" fmla="*/ 2328 h 2413"/>
                  <a:gd name="T124" fmla="*/ 146 w 555"/>
                  <a:gd name="T125" fmla="*/ 2363 h 24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555" h="2413">
                    <a:moveTo>
                      <a:pt x="219" y="2328"/>
                    </a:moveTo>
                    <a:lnTo>
                      <a:pt x="219" y="2326"/>
                    </a:lnTo>
                    <a:lnTo>
                      <a:pt x="219" y="2326"/>
                    </a:lnTo>
                    <a:lnTo>
                      <a:pt x="219" y="2324"/>
                    </a:lnTo>
                    <a:lnTo>
                      <a:pt x="219" y="2324"/>
                    </a:lnTo>
                    <a:lnTo>
                      <a:pt x="219" y="2322"/>
                    </a:lnTo>
                    <a:lnTo>
                      <a:pt x="219" y="2322"/>
                    </a:lnTo>
                    <a:lnTo>
                      <a:pt x="219" y="2320"/>
                    </a:lnTo>
                    <a:lnTo>
                      <a:pt x="219" y="2320"/>
                    </a:lnTo>
                    <a:lnTo>
                      <a:pt x="219" y="2318"/>
                    </a:lnTo>
                    <a:lnTo>
                      <a:pt x="219" y="2315"/>
                    </a:lnTo>
                    <a:lnTo>
                      <a:pt x="221" y="2313"/>
                    </a:lnTo>
                    <a:lnTo>
                      <a:pt x="221" y="2313"/>
                    </a:lnTo>
                    <a:lnTo>
                      <a:pt x="221" y="2311"/>
                    </a:lnTo>
                    <a:lnTo>
                      <a:pt x="221" y="2309"/>
                    </a:lnTo>
                    <a:lnTo>
                      <a:pt x="221" y="2307"/>
                    </a:lnTo>
                    <a:lnTo>
                      <a:pt x="221" y="2305"/>
                    </a:lnTo>
                    <a:lnTo>
                      <a:pt x="221" y="2303"/>
                    </a:lnTo>
                    <a:lnTo>
                      <a:pt x="221" y="2301"/>
                    </a:lnTo>
                    <a:lnTo>
                      <a:pt x="221" y="2299"/>
                    </a:lnTo>
                    <a:lnTo>
                      <a:pt x="223" y="2297"/>
                    </a:lnTo>
                    <a:lnTo>
                      <a:pt x="223" y="2293"/>
                    </a:lnTo>
                    <a:lnTo>
                      <a:pt x="223" y="2290"/>
                    </a:lnTo>
                    <a:lnTo>
                      <a:pt x="223" y="2288"/>
                    </a:lnTo>
                    <a:lnTo>
                      <a:pt x="223" y="2286"/>
                    </a:lnTo>
                    <a:lnTo>
                      <a:pt x="223" y="2282"/>
                    </a:lnTo>
                    <a:lnTo>
                      <a:pt x="223" y="2280"/>
                    </a:lnTo>
                    <a:lnTo>
                      <a:pt x="225" y="2278"/>
                    </a:lnTo>
                    <a:lnTo>
                      <a:pt x="225" y="2274"/>
                    </a:lnTo>
                    <a:lnTo>
                      <a:pt x="225" y="2272"/>
                    </a:lnTo>
                    <a:lnTo>
                      <a:pt x="225" y="2267"/>
                    </a:lnTo>
                    <a:lnTo>
                      <a:pt x="225" y="2263"/>
                    </a:lnTo>
                    <a:lnTo>
                      <a:pt x="225" y="2261"/>
                    </a:lnTo>
                    <a:lnTo>
                      <a:pt x="225" y="2257"/>
                    </a:lnTo>
                    <a:lnTo>
                      <a:pt x="225" y="2255"/>
                    </a:lnTo>
                    <a:lnTo>
                      <a:pt x="225" y="2251"/>
                    </a:lnTo>
                    <a:lnTo>
                      <a:pt x="225" y="2247"/>
                    </a:lnTo>
                    <a:lnTo>
                      <a:pt x="225" y="2242"/>
                    </a:lnTo>
                    <a:lnTo>
                      <a:pt x="225" y="2240"/>
                    </a:lnTo>
                    <a:lnTo>
                      <a:pt x="225" y="2236"/>
                    </a:lnTo>
                    <a:lnTo>
                      <a:pt x="225" y="2232"/>
                    </a:lnTo>
                    <a:lnTo>
                      <a:pt x="225" y="2228"/>
                    </a:lnTo>
                    <a:lnTo>
                      <a:pt x="225" y="2224"/>
                    </a:lnTo>
                    <a:lnTo>
                      <a:pt x="225" y="2219"/>
                    </a:lnTo>
                    <a:lnTo>
                      <a:pt x="225" y="2215"/>
                    </a:lnTo>
                    <a:lnTo>
                      <a:pt x="225" y="2211"/>
                    </a:lnTo>
                    <a:lnTo>
                      <a:pt x="225" y="2207"/>
                    </a:lnTo>
                    <a:lnTo>
                      <a:pt x="225" y="2203"/>
                    </a:lnTo>
                    <a:lnTo>
                      <a:pt x="225" y="2199"/>
                    </a:lnTo>
                    <a:lnTo>
                      <a:pt x="223" y="2194"/>
                    </a:lnTo>
                    <a:lnTo>
                      <a:pt x="223" y="2190"/>
                    </a:lnTo>
                    <a:lnTo>
                      <a:pt x="223" y="2186"/>
                    </a:lnTo>
                    <a:lnTo>
                      <a:pt x="223" y="2182"/>
                    </a:lnTo>
                    <a:lnTo>
                      <a:pt x="223" y="2178"/>
                    </a:lnTo>
                    <a:lnTo>
                      <a:pt x="221" y="2172"/>
                    </a:lnTo>
                    <a:lnTo>
                      <a:pt x="221" y="2167"/>
                    </a:lnTo>
                    <a:lnTo>
                      <a:pt x="221" y="2163"/>
                    </a:lnTo>
                    <a:lnTo>
                      <a:pt x="221" y="2159"/>
                    </a:lnTo>
                    <a:lnTo>
                      <a:pt x="219" y="2153"/>
                    </a:lnTo>
                    <a:lnTo>
                      <a:pt x="219" y="2149"/>
                    </a:lnTo>
                    <a:lnTo>
                      <a:pt x="219" y="2144"/>
                    </a:lnTo>
                    <a:lnTo>
                      <a:pt x="217" y="2132"/>
                    </a:lnTo>
                    <a:lnTo>
                      <a:pt x="213" y="2119"/>
                    </a:lnTo>
                    <a:lnTo>
                      <a:pt x="211" y="2109"/>
                    </a:lnTo>
                    <a:lnTo>
                      <a:pt x="209" y="2099"/>
                    </a:lnTo>
                    <a:lnTo>
                      <a:pt x="207" y="2088"/>
                    </a:lnTo>
                    <a:lnTo>
                      <a:pt x="205" y="2078"/>
                    </a:lnTo>
                    <a:lnTo>
                      <a:pt x="203" y="2069"/>
                    </a:lnTo>
                    <a:lnTo>
                      <a:pt x="200" y="2059"/>
                    </a:lnTo>
                    <a:lnTo>
                      <a:pt x="198" y="2051"/>
                    </a:lnTo>
                    <a:lnTo>
                      <a:pt x="196" y="2042"/>
                    </a:lnTo>
                    <a:lnTo>
                      <a:pt x="194" y="2034"/>
                    </a:lnTo>
                    <a:lnTo>
                      <a:pt x="190" y="2028"/>
                    </a:lnTo>
                    <a:lnTo>
                      <a:pt x="188" y="2021"/>
                    </a:lnTo>
                    <a:lnTo>
                      <a:pt x="186" y="2013"/>
                    </a:lnTo>
                    <a:lnTo>
                      <a:pt x="184" y="2007"/>
                    </a:lnTo>
                    <a:lnTo>
                      <a:pt x="182" y="2000"/>
                    </a:lnTo>
                    <a:lnTo>
                      <a:pt x="180" y="1994"/>
                    </a:lnTo>
                    <a:lnTo>
                      <a:pt x="175" y="1990"/>
                    </a:lnTo>
                    <a:lnTo>
                      <a:pt x="173" y="1984"/>
                    </a:lnTo>
                    <a:lnTo>
                      <a:pt x="171" y="1980"/>
                    </a:lnTo>
                    <a:lnTo>
                      <a:pt x="169" y="1973"/>
                    </a:lnTo>
                    <a:lnTo>
                      <a:pt x="167" y="1969"/>
                    </a:lnTo>
                    <a:lnTo>
                      <a:pt x="165" y="1965"/>
                    </a:lnTo>
                    <a:lnTo>
                      <a:pt x="163" y="1961"/>
                    </a:lnTo>
                    <a:lnTo>
                      <a:pt x="159" y="1955"/>
                    </a:lnTo>
                    <a:lnTo>
                      <a:pt x="157" y="1952"/>
                    </a:lnTo>
                    <a:lnTo>
                      <a:pt x="155" y="1946"/>
                    </a:lnTo>
                    <a:lnTo>
                      <a:pt x="152" y="1944"/>
                    </a:lnTo>
                    <a:lnTo>
                      <a:pt x="150" y="1940"/>
                    </a:lnTo>
                    <a:lnTo>
                      <a:pt x="148" y="1936"/>
                    </a:lnTo>
                    <a:lnTo>
                      <a:pt x="146" y="1932"/>
                    </a:lnTo>
                    <a:lnTo>
                      <a:pt x="144" y="1927"/>
                    </a:lnTo>
                    <a:lnTo>
                      <a:pt x="142" y="1923"/>
                    </a:lnTo>
                    <a:lnTo>
                      <a:pt x="140" y="1919"/>
                    </a:lnTo>
                    <a:lnTo>
                      <a:pt x="136" y="1915"/>
                    </a:lnTo>
                    <a:lnTo>
                      <a:pt x="134" y="1913"/>
                    </a:lnTo>
                    <a:lnTo>
                      <a:pt x="132" y="1907"/>
                    </a:lnTo>
                    <a:lnTo>
                      <a:pt x="132" y="1902"/>
                    </a:lnTo>
                    <a:lnTo>
                      <a:pt x="127" y="1898"/>
                    </a:lnTo>
                    <a:lnTo>
                      <a:pt x="127" y="1894"/>
                    </a:lnTo>
                    <a:lnTo>
                      <a:pt x="125" y="1890"/>
                    </a:lnTo>
                    <a:lnTo>
                      <a:pt x="123" y="1886"/>
                    </a:lnTo>
                    <a:lnTo>
                      <a:pt x="121" y="1879"/>
                    </a:lnTo>
                    <a:lnTo>
                      <a:pt x="119" y="1875"/>
                    </a:lnTo>
                    <a:lnTo>
                      <a:pt x="117" y="1871"/>
                    </a:lnTo>
                    <a:lnTo>
                      <a:pt x="115" y="1865"/>
                    </a:lnTo>
                    <a:lnTo>
                      <a:pt x="115" y="1859"/>
                    </a:lnTo>
                    <a:lnTo>
                      <a:pt x="113" y="1852"/>
                    </a:lnTo>
                    <a:lnTo>
                      <a:pt x="111" y="1846"/>
                    </a:lnTo>
                    <a:lnTo>
                      <a:pt x="109" y="1840"/>
                    </a:lnTo>
                    <a:lnTo>
                      <a:pt x="109" y="1834"/>
                    </a:lnTo>
                    <a:lnTo>
                      <a:pt x="107" y="1825"/>
                    </a:lnTo>
                    <a:lnTo>
                      <a:pt x="107" y="1819"/>
                    </a:lnTo>
                    <a:lnTo>
                      <a:pt x="104" y="1811"/>
                    </a:lnTo>
                    <a:lnTo>
                      <a:pt x="104" y="1802"/>
                    </a:lnTo>
                    <a:lnTo>
                      <a:pt x="102" y="1794"/>
                    </a:lnTo>
                    <a:lnTo>
                      <a:pt x="102" y="1784"/>
                    </a:lnTo>
                    <a:lnTo>
                      <a:pt x="100" y="1775"/>
                    </a:lnTo>
                    <a:lnTo>
                      <a:pt x="100" y="1765"/>
                    </a:lnTo>
                    <a:lnTo>
                      <a:pt x="100" y="1754"/>
                    </a:lnTo>
                    <a:lnTo>
                      <a:pt x="98" y="1742"/>
                    </a:lnTo>
                    <a:lnTo>
                      <a:pt x="98" y="1731"/>
                    </a:lnTo>
                    <a:lnTo>
                      <a:pt x="98" y="1719"/>
                    </a:lnTo>
                    <a:lnTo>
                      <a:pt x="98" y="1706"/>
                    </a:lnTo>
                    <a:lnTo>
                      <a:pt x="98" y="1700"/>
                    </a:lnTo>
                    <a:lnTo>
                      <a:pt x="98" y="1694"/>
                    </a:lnTo>
                    <a:lnTo>
                      <a:pt x="98" y="1688"/>
                    </a:lnTo>
                    <a:lnTo>
                      <a:pt x="98" y="1681"/>
                    </a:lnTo>
                    <a:lnTo>
                      <a:pt x="96" y="1675"/>
                    </a:lnTo>
                    <a:lnTo>
                      <a:pt x="96" y="1667"/>
                    </a:lnTo>
                    <a:lnTo>
                      <a:pt x="96" y="1658"/>
                    </a:lnTo>
                    <a:lnTo>
                      <a:pt x="96" y="1652"/>
                    </a:lnTo>
                    <a:lnTo>
                      <a:pt x="96" y="1644"/>
                    </a:lnTo>
                    <a:lnTo>
                      <a:pt x="96" y="1635"/>
                    </a:lnTo>
                    <a:lnTo>
                      <a:pt x="96" y="1627"/>
                    </a:lnTo>
                    <a:lnTo>
                      <a:pt x="96" y="1617"/>
                    </a:lnTo>
                    <a:lnTo>
                      <a:pt x="96" y="1608"/>
                    </a:lnTo>
                    <a:lnTo>
                      <a:pt x="96" y="1600"/>
                    </a:lnTo>
                    <a:lnTo>
                      <a:pt x="96" y="1590"/>
                    </a:lnTo>
                    <a:lnTo>
                      <a:pt x="96" y="1579"/>
                    </a:lnTo>
                    <a:lnTo>
                      <a:pt x="94" y="1569"/>
                    </a:lnTo>
                    <a:lnTo>
                      <a:pt x="94" y="1560"/>
                    </a:lnTo>
                    <a:lnTo>
                      <a:pt x="94" y="1550"/>
                    </a:lnTo>
                    <a:lnTo>
                      <a:pt x="94" y="1539"/>
                    </a:lnTo>
                    <a:lnTo>
                      <a:pt x="94" y="1527"/>
                    </a:lnTo>
                    <a:lnTo>
                      <a:pt x="94" y="1516"/>
                    </a:lnTo>
                    <a:lnTo>
                      <a:pt x="94" y="1504"/>
                    </a:lnTo>
                    <a:lnTo>
                      <a:pt x="94" y="1494"/>
                    </a:lnTo>
                    <a:lnTo>
                      <a:pt x="94" y="1481"/>
                    </a:lnTo>
                    <a:lnTo>
                      <a:pt x="94" y="1471"/>
                    </a:lnTo>
                    <a:lnTo>
                      <a:pt x="94" y="1458"/>
                    </a:lnTo>
                    <a:lnTo>
                      <a:pt x="94" y="1446"/>
                    </a:lnTo>
                    <a:lnTo>
                      <a:pt x="94" y="1433"/>
                    </a:lnTo>
                    <a:lnTo>
                      <a:pt x="92" y="1421"/>
                    </a:lnTo>
                    <a:lnTo>
                      <a:pt x="92" y="1408"/>
                    </a:lnTo>
                    <a:lnTo>
                      <a:pt x="92" y="1396"/>
                    </a:lnTo>
                    <a:lnTo>
                      <a:pt x="92" y="1383"/>
                    </a:lnTo>
                    <a:lnTo>
                      <a:pt x="92" y="1370"/>
                    </a:lnTo>
                    <a:lnTo>
                      <a:pt x="92" y="1356"/>
                    </a:lnTo>
                    <a:lnTo>
                      <a:pt x="92" y="1343"/>
                    </a:lnTo>
                    <a:lnTo>
                      <a:pt x="92" y="1329"/>
                    </a:lnTo>
                    <a:lnTo>
                      <a:pt x="92" y="1316"/>
                    </a:lnTo>
                    <a:lnTo>
                      <a:pt x="92" y="1302"/>
                    </a:lnTo>
                    <a:lnTo>
                      <a:pt x="92" y="1289"/>
                    </a:lnTo>
                    <a:lnTo>
                      <a:pt x="92" y="1275"/>
                    </a:lnTo>
                    <a:lnTo>
                      <a:pt x="92" y="1260"/>
                    </a:lnTo>
                    <a:lnTo>
                      <a:pt x="92" y="1245"/>
                    </a:lnTo>
                    <a:lnTo>
                      <a:pt x="92" y="1233"/>
                    </a:lnTo>
                    <a:lnTo>
                      <a:pt x="92" y="1218"/>
                    </a:lnTo>
                    <a:lnTo>
                      <a:pt x="92" y="1204"/>
                    </a:lnTo>
                    <a:lnTo>
                      <a:pt x="92" y="1189"/>
                    </a:lnTo>
                    <a:lnTo>
                      <a:pt x="92" y="1174"/>
                    </a:lnTo>
                    <a:lnTo>
                      <a:pt x="92" y="1160"/>
                    </a:lnTo>
                    <a:lnTo>
                      <a:pt x="92" y="1145"/>
                    </a:lnTo>
                    <a:lnTo>
                      <a:pt x="94" y="1131"/>
                    </a:lnTo>
                    <a:lnTo>
                      <a:pt x="94" y="1116"/>
                    </a:lnTo>
                    <a:lnTo>
                      <a:pt x="94" y="1099"/>
                    </a:lnTo>
                    <a:lnTo>
                      <a:pt x="94" y="1085"/>
                    </a:lnTo>
                    <a:lnTo>
                      <a:pt x="94" y="1070"/>
                    </a:lnTo>
                    <a:lnTo>
                      <a:pt x="94" y="1055"/>
                    </a:lnTo>
                    <a:lnTo>
                      <a:pt x="94" y="1041"/>
                    </a:lnTo>
                    <a:lnTo>
                      <a:pt x="94" y="1026"/>
                    </a:lnTo>
                    <a:lnTo>
                      <a:pt x="96" y="1010"/>
                    </a:lnTo>
                    <a:lnTo>
                      <a:pt x="96" y="995"/>
                    </a:lnTo>
                    <a:lnTo>
                      <a:pt x="96" y="980"/>
                    </a:lnTo>
                    <a:lnTo>
                      <a:pt x="96" y="966"/>
                    </a:lnTo>
                    <a:lnTo>
                      <a:pt x="98" y="949"/>
                    </a:lnTo>
                    <a:lnTo>
                      <a:pt x="98" y="934"/>
                    </a:lnTo>
                    <a:lnTo>
                      <a:pt x="98" y="916"/>
                    </a:lnTo>
                    <a:lnTo>
                      <a:pt x="98" y="897"/>
                    </a:lnTo>
                    <a:lnTo>
                      <a:pt x="100" y="878"/>
                    </a:lnTo>
                    <a:lnTo>
                      <a:pt x="100" y="861"/>
                    </a:lnTo>
                    <a:lnTo>
                      <a:pt x="100" y="843"/>
                    </a:lnTo>
                    <a:lnTo>
                      <a:pt x="100" y="824"/>
                    </a:lnTo>
                    <a:lnTo>
                      <a:pt x="100" y="805"/>
                    </a:lnTo>
                    <a:lnTo>
                      <a:pt x="102" y="788"/>
                    </a:lnTo>
                    <a:lnTo>
                      <a:pt x="102" y="770"/>
                    </a:lnTo>
                    <a:lnTo>
                      <a:pt x="102" y="753"/>
                    </a:lnTo>
                    <a:lnTo>
                      <a:pt x="102" y="736"/>
                    </a:lnTo>
                    <a:lnTo>
                      <a:pt x="102" y="718"/>
                    </a:lnTo>
                    <a:lnTo>
                      <a:pt x="102" y="701"/>
                    </a:lnTo>
                    <a:lnTo>
                      <a:pt x="102" y="684"/>
                    </a:lnTo>
                    <a:lnTo>
                      <a:pt x="102" y="667"/>
                    </a:lnTo>
                    <a:lnTo>
                      <a:pt x="102" y="651"/>
                    </a:lnTo>
                    <a:lnTo>
                      <a:pt x="102" y="634"/>
                    </a:lnTo>
                    <a:lnTo>
                      <a:pt x="102" y="617"/>
                    </a:lnTo>
                    <a:lnTo>
                      <a:pt x="102" y="603"/>
                    </a:lnTo>
                    <a:lnTo>
                      <a:pt x="104" y="586"/>
                    </a:lnTo>
                    <a:lnTo>
                      <a:pt x="104" y="569"/>
                    </a:lnTo>
                    <a:lnTo>
                      <a:pt x="104" y="555"/>
                    </a:lnTo>
                    <a:lnTo>
                      <a:pt x="104" y="540"/>
                    </a:lnTo>
                    <a:lnTo>
                      <a:pt x="104" y="526"/>
                    </a:lnTo>
                    <a:lnTo>
                      <a:pt x="104" y="509"/>
                    </a:lnTo>
                    <a:lnTo>
                      <a:pt x="104" y="494"/>
                    </a:lnTo>
                    <a:lnTo>
                      <a:pt x="104" y="480"/>
                    </a:lnTo>
                    <a:lnTo>
                      <a:pt x="107" y="467"/>
                    </a:lnTo>
                    <a:lnTo>
                      <a:pt x="107" y="453"/>
                    </a:lnTo>
                    <a:lnTo>
                      <a:pt x="107" y="438"/>
                    </a:lnTo>
                    <a:lnTo>
                      <a:pt x="107" y="425"/>
                    </a:lnTo>
                    <a:lnTo>
                      <a:pt x="109" y="411"/>
                    </a:lnTo>
                    <a:lnTo>
                      <a:pt x="109" y="398"/>
                    </a:lnTo>
                    <a:lnTo>
                      <a:pt x="109" y="386"/>
                    </a:lnTo>
                    <a:lnTo>
                      <a:pt x="111" y="373"/>
                    </a:lnTo>
                    <a:lnTo>
                      <a:pt x="111" y="361"/>
                    </a:lnTo>
                    <a:lnTo>
                      <a:pt x="113" y="348"/>
                    </a:lnTo>
                    <a:lnTo>
                      <a:pt x="113" y="336"/>
                    </a:lnTo>
                    <a:lnTo>
                      <a:pt x="115" y="325"/>
                    </a:lnTo>
                    <a:lnTo>
                      <a:pt x="117" y="313"/>
                    </a:lnTo>
                    <a:lnTo>
                      <a:pt x="117" y="302"/>
                    </a:lnTo>
                    <a:lnTo>
                      <a:pt x="119" y="292"/>
                    </a:lnTo>
                    <a:lnTo>
                      <a:pt x="121" y="282"/>
                    </a:lnTo>
                    <a:lnTo>
                      <a:pt x="123" y="271"/>
                    </a:lnTo>
                    <a:lnTo>
                      <a:pt x="123" y="261"/>
                    </a:lnTo>
                    <a:lnTo>
                      <a:pt x="125" y="250"/>
                    </a:lnTo>
                    <a:lnTo>
                      <a:pt x="129" y="242"/>
                    </a:lnTo>
                    <a:lnTo>
                      <a:pt x="132" y="231"/>
                    </a:lnTo>
                    <a:lnTo>
                      <a:pt x="134" y="223"/>
                    </a:lnTo>
                    <a:lnTo>
                      <a:pt x="136" y="215"/>
                    </a:lnTo>
                    <a:lnTo>
                      <a:pt x="138" y="206"/>
                    </a:lnTo>
                    <a:lnTo>
                      <a:pt x="142" y="198"/>
                    </a:lnTo>
                    <a:lnTo>
                      <a:pt x="144" y="192"/>
                    </a:lnTo>
                    <a:lnTo>
                      <a:pt x="148" y="184"/>
                    </a:lnTo>
                    <a:lnTo>
                      <a:pt x="152" y="177"/>
                    </a:lnTo>
                    <a:lnTo>
                      <a:pt x="155" y="171"/>
                    </a:lnTo>
                    <a:lnTo>
                      <a:pt x="159" y="165"/>
                    </a:lnTo>
                    <a:lnTo>
                      <a:pt x="163" y="158"/>
                    </a:lnTo>
                    <a:lnTo>
                      <a:pt x="167" y="152"/>
                    </a:lnTo>
                    <a:lnTo>
                      <a:pt x="171" y="148"/>
                    </a:lnTo>
                    <a:lnTo>
                      <a:pt x="175" y="142"/>
                    </a:lnTo>
                    <a:lnTo>
                      <a:pt x="182" y="138"/>
                    </a:lnTo>
                    <a:lnTo>
                      <a:pt x="186" y="133"/>
                    </a:lnTo>
                    <a:lnTo>
                      <a:pt x="192" y="129"/>
                    </a:lnTo>
                    <a:lnTo>
                      <a:pt x="196" y="125"/>
                    </a:lnTo>
                    <a:lnTo>
                      <a:pt x="203" y="123"/>
                    </a:lnTo>
                    <a:lnTo>
                      <a:pt x="209" y="119"/>
                    </a:lnTo>
                    <a:lnTo>
                      <a:pt x="213" y="115"/>
                    </a:lnTo>
                    <a:lnTo>
                      <a:pt x="219" y="113"/>
                    </a:lnTo>
                    <a:lnTo>
                      <a:pt x="225" y="108"/>
                    </a:lnTo>
                    <a:lnTo>
                      <a:pt x="230" y="106"/>
                    </a:lnTo>
                    <a:lnTo>
                      <a:pt x="236" y="104"/>
                    </a:lnTo>
                    <a:lnTo>
                      <a:pt x="242" y="102"/>
                    </a:lnTo>
                    <a:lnTo>
                      <a:pt x="248" y="100"/>
                    </a:lnTo>
                    <a:lnTo>
                      <a:pt x="253" y="98"/>
                    </a:lnTo>
                    <a:lnTo>
                      <a:pt x="259" y="96"/>
                    </a:lnTo>
                    <a:lnTo>
                      <a:pt x="263" y="94"/>
                    </a:lnTo>
                    <a:lnTo>
                      <a:pt x="269" y="94"/>
                    </a:lnTo>
                    <a:lnTo>
                      <a:pt x="276" y="92"/>
                    </a:lnTo>
                    <a:lnTo>
                      <a:pt x="280" y="92"/>
                    </a:lnTo>
                    <a:lnTo>
                      <a:pt x="286" y="90"/>
                    </a:lnTo>
                    <a:lnTo>
                      <a:pt x="290" y="90"/>
                    </a:lnTo>
                    <a:lnTo>
                      <a:pt x="296" y="90"/>
                    </a:lnTo>
                    <a:lnTo>
                      <a:pt x="301" y="90"/>
                    </a:lnTo>
                    <a:lnTo>
                      <a:pt x="305" y="90"/>
                    </a:lnTo>
                    <a:lnTo>
                      <a:pt x="311" y="90"/>
                    </a:lnTo>
                    <a:lnTo>
                      <a:pt x="315" y="90"/>
                    </a:lnTo>
                    <a:lnTo>
                      <a:pt x="322" y="92"/>
                    </a:lnTo>
                    <a:lnTo>
                      <a:pt x="326" y="92"/>
                    </a:lnTo>
                    <a:lnTo>
                      <a:pt x="330" y="94"/>
                    </a:lnTo>
                    <a:lnTo>
                      <a:pt x="334" y="94"/>
                    </a:lnTo>
                    <a:lnTo>
                      <a:pt x="340" y="96"/>
                    </a:lnTo>
                    <a:lnTo>
                      <a:pt x="344" y="96"/>
                    </a:lnTo>
                    <a:lnTo>
                      <a:pt x="349" y="98"/>
                    </a:lnTo>
                    <a:lnTo>
                      <a:pt x="353" y="100"/>
                    </a:lnTo>
                    <a:lnTo>
                      <a:pt x="359" y="102"/>
                    </a:lnTo>
                    <a:lnTo>
                      <a:pt x="363" y="104"/>
                    </a:lnTo>
                    <a:lnTo>
                      <a:pt x="367" y="106"/>
                    </a:lnTo>
                    <a:lnTo>
                      <a:pt x="372" y="108"/>
                    </a:lnTo>
                    <a:lnTo>
                      <a:pt x="374" y="111"/>
                    </a:lnTo>
                    <a:lnTo>
                      <a:pt x="378" y="115"/>
                    </a:lnTo>
                    <a:lnTo>
                      <a:pt x="382" y="117"/>
                    </a:lnTo>
                    <a:lnTo>
                      <a:pt x="386" y="119"/>
                    </a:lnTo>
                    <a:lnTo>
                      <a:pt x="390" y="123"/>
                    </a:lnTo>
                    <a:lnTo>
                      <a:pt x="395" y="125"/>
                    </a:lnTo>
                    <a:lnTo>
                      <a:pt x="399" y="129"/>
                    </a:lnTo>
                    <a:lnTo>
                      <a:pt x="401" y="133"/>
                    </a:lnTo>
                    <a:lnTo>
                      <a:pt x="405" y="138"/>
                    </a:lnTo>
                    <a:lnTo>
                      <a:pt x="407" y="140"/>
                    </a:lnTo>
                    <a:lnTo>
                      <a:pt x="411" y="144"/>
                    </a:lnTo>
                    <a:lnTo>
                      <a:pt x="413" y="148"/>
                    </a:lnTo>
                    <a:lnTo>
                      <a:pt x="418" y="152"/>
                    </a:lnTo>
                    <a:lnTo>
                      <a:pt x="420" y="156"/>
                    </a:lnTo>
                    <a:lnTo>
                      <a:pt x="422" y="163"/>
                    </a:lnTo>
                    <a:lnTo>
                      <a:pt x="426" y="167"/>
                    </a:lnTo>
                    <a:lnTo>
                      <a:pt x="428" y="171"/>
                    </a:lnTo>
                    <a:lnTo>
                      <a:pt x="430" y="175"/>
                    </a:lnTo>
                    <a:lnTo>
                      <a:pt x="432" y="181"/>
                    </a:lnTo>
                    <a:lnTo>
                      <a:pt x="434" y="186"/>
                    </a:lnTo>
                    <a:lnTo>
                      <a:pt x="436" y="192"/>
                    </a:lnTo>
                    <a:lnTo>
                      <a:pt x="438" y="196"/>
                    </a:lnTo>
                    <a:lnTo>
                      <a:pt x="440" y="202"/>
                    </a:lnTo>
                    <a:lnTo>
                      <a:pt x="443" y="209"/>
                    </a:lnTo>
                    <a:lnTo>
                      <a:pt x="445" y="213"/>
                    </a:lnTo>
                    <a:lnTo>
                      <a:pt x="445" y="219"/>
                    </a:lnTo>
                    <a:lnTo>
                      <a:pt x="447" y="225"/>
                    </a:lnTo>
                    <a:lnTo>
                      <a:pt x="449" y="231"/>
                    </a:lnTo>
                    <a:lnTo>
                      <a:pt x="449" y="238"/>
                    </a:lnTo>
                    <a:lnTo>
                      <a:pt x="451" y="244"/>
                    </a:lnTo>
                    <a:lnTo>
                      <a:pt x="451" y="250"/>
                    </a:lnTo>
                    <a:lnTo>
                      <a:pt x="451" y="259"/>
                    </a:lnTo>
                    <a:lnTo>
                      <a:pt x="453" y="265"/>
                    </a:lnTo>
                    <a:lnTo>
                      <a:pt x="453" y="273"/>
                    </a:lnTo>
                    <a:lnTo>
                      <a:pt x="453" y="284"/>
                    </a:lnTo>
                    <a:lnTo>
                      <a:pt x="455" y="294"/>
                    </a:lnTo>
                    <a:lnTo>
                      <a:pt x="455" y="305"/>
                    </a:lnTo>
                    <a:lnTo>
                      <a:pt x="455" y="315"/>
                    </a:lnTo>
                    <a:lnTo>
                      <a:pt x="457" y="325"/>
                    </a:lnTo>
                    <a:lnTo>
                      <a:pt x="457" y="338"/>
                    </a:lnTo>
                    <a:lnTo>
                      <a:pt x="457" y="348"/>
                    </a:lnTo>
                    <a:lnTo>
                      <a:pt x="457" y="361"/>
                    </a:lnTo>
                    <a:lnTo>
                      <a:pt x="459" y="375"/>
                    </a:lnTo>
                    <a:lnTo>
                      <a:pt x="459" y="388"/>
                    </a:lnTo>
                    <a:lnTo>
                      <a:pt x="459" y="403"/>
                    </a:lnTo>
                    <a:lnTo>
                      <a:pt x="459" y="415"/>
                    </a:lnTo>
                    <a:lnTo>
                      <a:pt x="459" y="430"/>
                    </a:lnTo>
                    <a:lnTo>
                      <a:pt x="459" y="444"/>
                    </a:lnTo>
                    <a:lnTo>
                      <a:pt x="459" y="461"/>
                    </a:lnTo>
                    <a:lnTo>
                      <a:pt x="459" y="476"/>
                    </a:lnTo>
                    <a:lnTo>
                      <a:pt x="461" y="492"/>
                    </a:lnTo>
                    <a:lnTo>
                      <a:pt x="461" y="507"/>
                    </a:lnTo>
                    <a:lnTo>
                      <a:pt x="461" y="524"/>
                    </a:lnTo>
                    <a:lnTo>
                      <a:pt x="461" y="540"/>
                    </a:lnTo>
                    <a:lnTo>
                      <a:pt x="461" y="557"/>
                    </a:lnTo>
                    <a:lnTo>
                      <a:pt x="461" y="574"/>
                    </a:lnTo>
                    <a:lnTo>
                      <a:pt x="461" y="590"/>
                    </a:lnTo>
                    <a:lnTo>
                      <a:pt x="461" y="607"/>
                    </a:lnTo>
                    <a:lnTo>
                      <a:pt x="461" y="626"/>
                    </a:lnTo>
                    <a:lnTo>
                      <a:pt x="461" y="642"/>
                    </a:lnTo>
                    <a:lnTo>
                      <a:pt x="461" y="661"/>
                    </a:lnTo>
                    <a:lnTo>
                      <a:pt x="461" y="678"/>
                    </a:lnTo>
                    <a:lnTo>
                      <a:pt x="461" y="697"/>
                    </a:lnTo>
                    <a:lnTo>
                      <a:pt x="461" y="715"/>
                    </a:lnTo>
                    <a:lnTo>
                      <a:pt x="461" y="732"/>
                    </a:lnTo>
                    <a:lnTo>
                      <a:pt x="461" y="751"/>
                    </a:lnTo>
                    <a:lnTo>
                      <a:pt x="461" y="770"/>
                    </a:lnTo>
                    <a:lnTo>
                      <a:pt x="461" y="786"/>
                    </a:lnTo>
                    <a:lnTo>
                      <a:pt x="461" y="805"/>
                    </a:lnTo>
                    <a:lnTo>
                      <a:pt x="461" y="824"/>
                    </a:lnTo>
                    <a:lnTo>
                      <a:pt x="461" y="843"/>
                    </a:lnTo>
                    <a:lnTo>
                      <a:pt x="459" y="859"/>
                    </a:lnTo>
                    <a:lnTo>
                      <a:pt x="459" y="878"/>
                    </a:lnTo>
                    <a:lnTo>
                      <a:pt x="459" y="897"/>
                    </a:lnTo>
                    <a:lnTo>
                      <a:pt x="459" y="914"/>
                    </a:lnTo>
                    <a:lnTo>
                      <a:pt x="459" y="932"/>
                    </a:lnTo>
                    <a:lnTo>
                      <a:pt x="459" y="949"/>
                    </a:lnTo>
                    <a:lnTo>
                      <a:pt x="459" y="968"/>
                    </a:lnTo>
                    <a:lnTo>
                      <a:pt x="459" y="985"/>
                    </a:lnTo>
                    <a:lnTo>
                      <a:pt x="459" y="1001"/>
                    </a:lnTo>
                    <a:lnTo>
                      <a:pt x="459" y="1020"/>
                    </a:lnTo>
                    <a:lnTo>
                      <a:pt x="459" y="1037"/>
                    </a:lnTo>
                    <a:lnTo>
                      <a:pt x="459" y="1051"/>
                    </a:lnTo>
                    <a:lnTo>
                      <a:pt x="457" y="1068"/>
                    </a:lnTo>
                    <a:lnTo>
                      <a:pt x="457" y="1085"/>
                    </a:lnTo>
                    <a:lnTo>
                      <a:pt x="457" y="1101"/>
                    </a:lnTo>
                    <a:lnTo>
                      <a:pt x="457" y="1116"/>
                    </a:lnTo>
                    <a:lnTo>
                      <a:pt x="457" y="1131"/>
                    </a:lnTo>
                    <a:lnTo>
                      <a:pt x="457" y="1147"/>
                    </a:lnTo>
                    <a:lnTo>
                      <a:pt x="457" y="1162"/>
                    </a:lnTo>
                    <a:lnTo>
                      <a:pt x="457" y="1176"/>
                    </a:lnTo>
                    <a:lnTo>
                      <a:pt x="457" y="1189"/>
                    </a:lnTo>
                    <a:lnTo>
                      <a:pt x="457" y="1204"/>
                    </a:lnTo>
                    <a:lnTo>
                      <a:pt x="457" y="1216"/>
                    </a:lnTo>
                    <a:lnTo>
                      <a:pt x="457" y="1231"/>
                    </a:lnTo>
                    <a:lnTo>
                      <a:pt x="457" y="1243"/>
                    </a:lnTo>
                    <a:lnTo>
                      <a:pt x="457" y="1258"/>
                    </a:lnTo>
                    <a:lnTo>
                      <a:pt x="457" y="1270"/>
                    </a:lnTo>
                    <a:lnTo>
                      <a:pt x="455" y="1283"/>
                    </a:lnTo>
                    <a:lnTo>
                      <a:pt x="455" y="1297"/>
                    </a:lnTo>
                    <a:lnTo>
                      <a:pt x="455" y="1310"/>
                    </a:lnTo>
                    <a:lnTo>
                      <a:pt x="455" y="1325"/>
                    </a:lnTo>
                    <a:lnTo>
                      <a:pt x="455" y="1337"/>
                    </a:lnTo>
                    <a:lnTo>
                      <a:pt x="455" y="1352"/>
                    </a:lnTo>
                    <a:lnTo>
                      <a:pt x="455" y="1364"/>
                    </a:lnTo>
                    <a:lnTo>
                      <a:pt x="455" y="1379"/>
                    </a:lnTo>
                    <a:lnTo>
                      <a:pt x="453" y="1391"/>
                    </a:lnTo>
                    <a:lnTo>
                      <a:pt x="453" y="1406"/>
                    </a:lnTo>
                    <a:lnTo>
                      <a:pt x="453" y="1418"/>
                    </a:lnTo>
                    <a:lnTo>
                      <a:pt x="453" y="1433"/>
                    </a:lnTo>
                    <a:lnTo>
                      <a:pt x="453" y="1446"/>
                    </a:lnTo>
                    <a:lnTo>
                      <a:pt x="451" y="1458"/>
                    </a:lnTo>
                    <a:lnTo>
                      <a:pt x="451" y="1473"/>
                    </a:lnTo>
                    <a:lnTo>
                      <a:pt x="451" y="1485"/>
                    </a:lnTo>
                    <a:lnTo>
                      <a:pt x="451" y="1498"/>
                    </a:lnTo>
                    <a:lnTo>
                      <a:pt x="449" y="1510"/>
                    </a:lnTo>
                    <a:lnTo>
                      <a:pt x="449" y="1525"/>
                    </a:lnTo>
                    <a:lnTo>
                      <a:pt x="447" y="1537"/>
                    </a:lnTo>
                    <a:lnTo>
                      <a:pt x="447" y="1550"/>
                    </a:lnTo>
                    <a:lnTo>
                      <a:pt x="447" y="1562"/>
                    </a:lnTo>
                    <a:lnTo>
                      <a:pt x="445" y="1575"/>
                    </a:lnTo>
                    <a:lnTo>
                      <a:pt x="445" y="1587"/>
                    </a:lnTo>
                    <a:lnTo>
                      <a:pt x="445" y="1600"/>
                    </a:lnTo>
                    <a:lnTo>
                      <a:pt x="443" y="1612"/>
                    </a:lnTo>
                    <a:lnTo>
                      <a:pt x="443" y="1625"/>
                    </a:lnTo>
                    <a:lnTo>
                      <a:pt x="440" y="1635"/>
                    </a:lnTo>
                    <a:lnTo>
                      <a:pt x="440" y="1648"/>
                    </a:lnTo>
                    <a:lnTo>
                      <a:pt x="438" y="1660"/>
                    </a:lnTo>
                    <a:lnTo>
                      <a:pt x="436" y="1671"/>
                    </a:lnTo>
                    <a:lnTo>
                      <a:pt x="436" y="1683"/>
                    </a:lnTo>
                    <a:lnTo>
                      <a:pt x="434" y="1694"/>
                    </a:lnTo>
                    <a:lnTo>
                      <a:pt x="434" y="1704"/>
                    </a:lnTo>
                    <a:lnTo>
                      <a:pt x="432" y="1717"/>
                    </a:lnTo>
                    <a:lnTo>
                      <a:pt x="430" y="1727"/>
                    </a:lnTo>
                    <a:lnTo>
                      <a:pt x="430" y="1738"/>
                    </a:lnTo>
                    <a:lnTo>
                      <a:pt x="428" y="1748"/>
                    </a:lnTo>
                    <a:lnTo>
                      <a:pt x="426" y="1758"/>
                    </a:lnTo>
                    <a:lnTo>
                      <a:pt x="424" y="1769"/>
                    </a:lnTo>
                    <a:lnTo>
                      <a:pt x="422" y="1777"/>
                    </a:lnTo>
                    <a:lnTo>
                      <a:pt x="422" y="1788"/>
                    </a:lnTo>
                    <a:lnTo>
                      <a:pt x="420" y="1798"/>
                    </a:lnTo>
                    <a:lnTo>
                      <a:pt x="418" y="1806"/>
                    </a:lnTo>
                    <a:lnTo>
                      <a:pt x="415" y="1815"/>
                    </a:lnTo>
                    <a:lnTo>
                      <a:pt x="413" y="1825"/>
                    </a:lnTo>
                    <a:lnTo>
                      <a:pt x="411" y="1834"/>
                    </a:lnTo>
                    <a:lnTo>
                      <a:pt x="409" y="1842"/>
                    </a:lnTo>
                    <a:lnTo>
                      <a:pt x="407" y="1848"/>
                    </a:lnTo>
                    <a:lnTo>
                      <a:pt x="405" y="1857"/>
                    </a:lnTo>
                    <a:lnTo>
                      <a:pt x="403" y="1865"/>
                    </a:lnTo>
                    <a:lnTo>
                      <a:pt x="401" y="1871"/>
                    </a:lnTo>
                    <a:lnTo>
                      <a:pt x="397" y="1879"/>
                    </a:lnTo>
                    <a:lnTo>
                      <a:pt x="395" y="1886"/>
                    </a:lnTo>
                    <a:lnTo>
                      <a:pt x="392" y="1892"/>
                    </a:lnTo>
                    <a:lnTo>
                      <a:pt x="390" y="1898"/>
                    </a:lnTo>
                    <a:lnTo>
                      <a:pt x="386" y="1904"/>
                    </a:lnTo>
                    <a:lnTo>
                      <a:pt x="384" y="1909"/>
                    </a:lnTo>
                    <a:lnTo>
                      <a:pt x="382" y="1915"/>
                    </a:lnTo>
                    <a:lnTo>
                      <a:pt x="378" y="1921"/>
                    </a:lnTo>
                    <a:lnTo>
                      <a:pt x="374" y="1927"/>
                    </a:lnTo>
                    <a:lnTo>
                      <a:pt x="372" y="1934"/>
                    </a:lnTo>
                    <a:lnTo>
                      <a:pt x="367" y="1940"/>
                    </a:lnTo>
                    <a:lnTo>
                      <a:pt x="363" y="1946"/>
                    </a:lnTo>
                    <a:lnTo>
                      <a:pt x="361" y="1952"/>
                    </a:lnTo>
                    <a:lnTo>
                      <a:pt x="357" y="1959"/>
                    </a:lnTo>
                    <a:lnTo>
                      <a:pt x="355" y="1965"/>
                    </a:lnTo>
                    <a:lnTo>
                      <a:pt x="351" y="1971"/>
                    </a:lnTo>
                    <a:lnTo>
                      <a:pt x="349" y="1975"/>
                    </a:lnTo>
                    <a:lnTo>
                      <a:pt x="347" y="1982"/>
                    </a:lnTo>
                    <a:lnTo>
                      <a:pt x="342" y="1988"/>
                    </a:lnTo>
                    <a:lnTo>
                      <a:pt x="340" y="1992"/>
                    </a:lnTo>
                    <a:lnTo>
                      <a:pt x="338" y="1998"/>
                    </a:lnTo>
                    <a:lnTo>
                      <a:pt x="336" y="2003"/>
                    </a:lnTo>
                    <a:lnTo>
                      <a:pt x="334" y="2009"/>
                    </a:lnTo>
                    <a:lnTo>
                      <a:pt x="332" y="2015"/>
                    </a:lnTo>
                    <a:lnTo>
                      <a:pt x="328" y="2019"/>
                    </a:lnTo>
                    <a:lnTo>
                      <a:pt x="328" y="2023"/>
                    </a:lnTo>
                    <a:lnTo>
                      <a:pt x="326" y="2030"/>
                    </a:lnTo>
                    <a:lnTo>
                      <a:pt x="324" y="2034"/>
                    </a:lnTo>
                    <a:lnTo>
                      <a:pt x="322" y="2040"/>
                    </a:lnTo>
                    <a:lnTo>
                      <a:pt x="319" y="2044"/>
                    </a:lnTo>
                    <a:lnTo>
                      <a:pt x="317" y="2051"/>
                    </a:lnTo>
                    <a:lnTo>
                      <a:pt x="315" y="2055"/>
                    </a:lnTo>
                    <a:lnTo>
                      <a:pt x="313" y="2059"/>
                    </a:lnTo>
                    <a:lnTo>
                      <a:pt x="313" y="2063"/>
                    </a:lnTo>
                    <a:lnTo>
                      <a:pt x="311" y="2069"/>
                    </a:lnTo>
                    <a:lnTo>
                      <a:pt x="309" y="2073"/>
                    </a:lnTo>
                    <a:lnTo>
                      <a:pt x="309" y="2078"/>
                    </a:lnTo>
                    <a:lnTo>
                      <a:pt x="307" y="2084"/>
                    </a:lnTo>
                    <a:lnTo>
                      <a:pt x="307" y="2088"/>
                    </a:lnTo>
                    <a:lnTo>
                      <a:pt x="305" y="2092"/>
                    </a:lnTo>
                    <a:lnTo>
                      <a:pt x="303" y="2096"/>
                    </a:lnTo>
                    <a:lnTo>
                      <a:pt x="303" y="2103"/>
                    </a:lnTo>
                    <a:lnTo>
                      <a:pt x="301" y="2107"/>
                    </a:lnTo>
                    <a:lnTo>
                      <a:pt x="301" y="2111"/>
                    </a:lnTo>
                    <a:lnTo>
                      <a:pt x="299" y="2115"/>
                    </a:lnTo>
                    <a:lnTo>
                      <a:pt x="299" y="2121"/>
                    </a:lnTo>
                    <a:lnTo>
                      <a:pt x="299" y="2126"/>
                    </a:lnTo>
                    <a:lnTo>
                      <a:pt x="296" y="2130"/>
                    </a:lnTo>
                    <a:lnTo>
                      <a:pt x="296" y="2134"/>
                    </a:lnTo>
                    <a:lnTo>
                      <a:pt x="296" y="2140"/>
                    </a:lnTo>
                    <a:lnTo>
                      <a:pt x="294" y="2144"/>
                    </a:lnTo>
                    <a:lnTo>
                      <a:pt x="294" y="2149"/>
                    </a:lnTo>
                    <a:lnTo>
                      <a:pt x="294" y="2155"/>
                    </a:lnTo>
                    <a:lnTo>
                      <a:pt x="294" y="2159"/>
                    </a:lnTo>
                    <a:lnTo>
                      <a:pt x="292" y="2165"/>
                    </a:lnTo>
                    <a:lnTo>
                      <a:pt x="292" y="2169"/>
                    </a:lnTo>
                    <a:lnTo>
                      <a:pt x="292" y="2174"/>
                    </a:lnTo>
                    <a:lnTo>
                      <a:pt x="292" y="2180"/>
                    </a:lnTo>
                    <a:lnTo>
                      <a:pt x="292" y="2184"/>
                    </a:lnTo>
                    <a:lnTo>
                      <a:pt x="290" y="2190"/>
                    </a:lnTo>
                    <a:lnTo>
                      <a:pt x="290" y="2194"/>
                    </a:lnTo>
                    <a:lnTo>
                      <a:pt x="290" y="2201"/>
                    </a:lnTo>
                    <a:lnTo>
                      <a:pt x="290" y="2205"/>
                    </a:lnTo>
                    <a:lnTo>
                      <a:pt x="290" y="2211"/>
                    </a:lnTo>
                    <a:lnTo>
                      <a:pt x="290" y="2215"/>
                    </a:lnTo>
                    <a:lnTo>
                      <a:pt x="290" y="2222"/>
                    </a:lnTo>
                    <a:lnTo>
                      <a:pt x="290" y="2228"/>
                    </a:lnTo>
                    <a:lnTo>
                      <a:pt x="290" y="2234"/>
                    </a:lnTo>
                    <a:lnTo>
                      <a:pt x="290" y="2238"/>
                    </a:lnTo>
                    <a:lnTo>
                      <a:pt x="290" y="2245"/>
                    </a:lnTo>
                    <a:lnTo>
                      <a:pt x="290" y="2251"/>
                    </a:lnTo>
                    <a:lnTo>
                      <a:pt x="290" y="2257"/>
                    </a:lnTo>
                    <a:lnTo>
                      <a:pt x="290" y="2263"/>
                    </a:lnTo>
                    <a:lnTo>
                      <a:pt x="290" y="2270"/>
                    </a:lnTo>
                    <a:lnTo>
                      <a:pt x="290" y="2274"/>
                    </a:lnTo>
                    <a:lnTo>
                      <a:pt x="290" y="2280"/>
                    </a:lnTo>
                    <a:lnTo>
                      <a:pt x="290" y="2284"/>
                    </a:lnTo>
                    <a:lnTo>
                      <a:pt x="290" y="2290"/>
                    </a:lnTo>
                    <a:lnTo>
                      <a:pt x="290" y="2297"/>
                    </a:lnTo>
                    <a:lnTo>
                      <a:pt x="290" y="2301"/>
                    </a:lnTo>
                    <a:lnTo>
                      <a:pt x="290" y="2305"/>
                    </a:lnTo>
                    <a:lnTo>
                      <a:pt x="290" y="2309"/>
                    </a:lnTo>
                    <a:lnTo>
                      <a:pt x="290" y="2313"/>
                    </a:lnTo>
                    <a:lnTo>
                      <a:pt x="292" y="2320"/>
                    </a:lnTo>
                    <a:lnTo>
                      <a:pt x="292" y="2324"/>
                    </a:lnTo>
                    <a:lnTo>
                      <a:pt x="292" y="2328"/>
                    </a:lnTo>
                    <a:lnTo>
                      <a:pt x="292" y="2332"/>
                    </a:lnTo>
                    <a:lnTo>
                      <a:pt x="292" y="2334"/>
                    </a:lnTo>
                    <a:lnTo>
                      <a:pt x="292" y="2338"/>
                    </a:lnTo>
                    <a:lnTo>
                      <a:pt x="292" y="2343"/>
                    </a:lnTo>
                    <a:lnTo>
                      <a:pt x="292" y="2347"/>
                    </a:lnTo>
                    <a:lnTo>
                      <a:pt x="292" y="2349"/>
                    </a:lnTo>
                    <a:lnTo>
                      <a:pt x="294" y="2353"/>
                    </a:lnTo>
                    <a:lnTo>
                      <a:pt x="294" y="2357"/>
                    </a:lnTo>
                    <a:lnTo>
                      <a:pt x="294" y="2359"/>
                    </a:lnTo>
                    <a:lnTo>
                      <a:pt x="294" y="2361"/>
                    </a:lnTo>
                    <a:lnTo>
                      <a:pt x="294" y="2366"/>
                    </a:lnTo>
                    <a:lnTo>
                      <a:pt x="294" y="2368"/>
                    </a:lnTo>
                    <a:lnTo>
                      <a:pt x="296" y="2370"/>
                    </a:lnTo>
                    <a:lnTo>
                      <a:pt x="296" y="2374"/>
                    </a:lnTo>
                    <a:lnTo>
                      <a:pt x="296" y="2376"/>
                    </a:lnTo>
                    <a:lnTo>
                      <a:pt x="296" y="2378"/>
                    </a:lnTo>
                    <a:lnTo>
                      <a:pt x="296" y="2380"/>
                    </a:lnTo>
                    <a:lnTo>
                      <a:pt x="296" y="2382"/>
                    </a:lnTo>
                    <a:lnTo>
                      <a:pt x="299" y="2384"/>
                    </a:lnTo>
                    <a:lnTo>
                      <a:pt x="299" y="2386"/>
                    </a:lnTo>
                    <a:lnTo>
                      <a:pt x="299" y="2388"/>
                    </a:lnTo>
                    <a:lnTo>
                      <a:pt x="299" y="2391"/>
                    </a:lnTo>
                    <a:lnTo>
                      <a:pt x="299" y="2393"/>
                    </a:lnTo>
                    <a:lnTo>
                      <a:pt x="299" y="2395"/>
                    </a:lnTo>
                    <a:lnTo>
                      <a:pt x="299" y="2395"/>
                    </a:lnTo>
                    <a:lnTo>
                      <a:pt x="301" y="2397"/>
                    </a:lnTo>
                    <a:lnTo>
                      <a:pt x="301" y="2399"/>
                    </a:lnTo>
                    <a:lnTo>
                      <a:pt x="301" y="2399"/>
                    </a:lnTo>
                    <a:lnTo>
                      <a:pt x="301" y="2401"/>
                    </a:lnTo>
                    <a:lnTo>
                      <a:pt x="301" y="2403"/>
                    </a:lnTo>
                    <a:lnTo>
                      <a:pt x="301" y="2403"/>
                    </a:lnTo>
                    <a:lnTo>
                      <a:pt x="301" y="2405"/>
                    </a:lnTo>
                    <a:lnTo>
                      <a:pt x="301" y="2405"/>
                    </a:lnTo>
                    <a:lnTo>
                      <a:pt x="303" y="2407"/>
                    </a:lnTo>
                    <a:lnTo>
                      <a:pt x="303" y="2409"/>
                    </a:lnTo>
                    <a:lnTo>
                      <a:pt x="303" y="2409"/>
                    </a:lnTo>
                    <a:lnTo>
                      <a:pt x="303" y="2411"/>
                    </a:lnTo>
                    <a:lnTo>
                      <a:pt x="303" y="2411"/>
                    </a:lnTo>
                    <a:lnTo>
                      <a:pt x="303" y="2413"/>
                    </a:lnTo>
                    <a:lnTo>
                      <a:pt x="367" y="2393"/>
                    </a:lnTo>
                    <a:lnTo>
                      <a:pt x="367" y="2393"/>
                    </a:lnTo>
                    <a:lnTo>
                      <a:pt x="367" y="2391"/>
                    </a:lnTo>
                    <a:lnTo>
                      <a:pt x="367" y="2391"/>
                    </a:lnTo>
                    <a:lnTo>
                      <a:pt x="367" y="2388"/>
                    </a:lnTo>
                    <a:lnTo>
                      <a:pt x="367" y="2386"/>
                    </a:lnTo>
                    <a:lnTo>
                      <a:pt x="367" y="2386"/>
                    </a:lnTo>
                    <a:lnTo>
                      <a:pt x="367" y="2384"/>
                    </a:lnTo>
                    <a:lnTo>
                      <a:pt x="367" y="2382"/>
                    </a:lnTo>
                    <a:lnTo>
                      <a:pt x="367" y="2378"/>
                    </a:lnTo>
                    <a:lnTo>
                      <a:pt x="367" y="2376"/>
                    </a:lnTo>
                    <a:lnTo>
                      <a:pt x="367" y="2374"/>
                    </a:lnTo>
                    <a:lnTo>
                      <a:pt x="367" y="2370"/>
                    </a:lnTo>
                    <a:lnTo>
                      <a:pt x="367" y="2368"/>
                    </a:lnTo>
                    <a:lnTo>
                      <a:pt x="367" y="2366"/>
                    </a:lnTo>
                    <a:lnTo>
                      <a:pt x="367" y="2361"/>
                    </a:lnTo>
                    <a:lnTo>
                      <a:pt x="365" y="2357"/>
                    </a:lnTo>
                    <a:lnTo>
                      <a:pt x="365" y="2353"/>
                    </a:lnTo>
                    <a:lnTo>
                      <a:pt x="365" y="2349"/>
                    </a:lnTo>
                    <a:lnTo>
                      <a:pt x="365" y="2345"/>
                    </a:lnTo>
                    <a:lnTo>
                      <a:pt x="365" y="2340"/>
                    </a:lnTo>
                    <a:lnTo>
                      <a:pt x="365" y="2336"/>
                    </a:lnTo>
                    <a:lnTo>
                      <a:pt x="365" y="2332"/>
                    </a:lnTo>
                    <a:lnTo>
                      <a:pt x="365" y="2328"/>
                    </a:lnTo>
                    <a:lnTo>
                      <a:pt x="365" y="2322"/>
                    </a:lnTo>
                    <a:lnTo>
                      <a:pt x="367" y="2318"/>
                    </a:lnTo>
                    <a:lnTo>
                      <a:pt x="367" y="2311"/>
                    </a:lnTo>
                    <a:lnTo>
                      <a:pt x="367" y="2307"/>
                    </a:lnTo>
                    <a:lnTo>
                      <a:pt x="367" y="2301"/>
                    </a:lnTo>
                    <a:lnTo>
                      <a:pt x="367" y="2297"/>
                    </a:lnTo>
                    <a:lnTo>
                      <a:pt x="367" y="2290"/>
                    </a:lnTo>
                    <a:lnTo>
                      <a:pt x="367" y="2284"/>
                    </a:lnTo>
                    <a:lnTo>
                      <a:pt x="367" y="2278"/>
                    </a:lnTo>
                    <a:lnTo>
                      <a:pt x="367" y="2274"/>
                    </a:lnTo>
                    <a:lnTo>
                      <a:pt x="370" y="2267"/>
                    </a:lnTo>
                    <a:lnTo>
                      <a:pt x="370" y="2261"/>
                    </a:lnTo>
                    <a:lnTo>
                      <a:pt x="370" y="2255"/>
                    </a:lnTo>
                    <a:lnTo>
                      <a:pt x="370" y="2249"/>
                    </a:lnTo>
                    <a:lnTo>
                      <a:pt x="372" y="2242"/>
                    </a:lnTo>
                    <a:lnTo>
                      <a:pt x="372" y="2236"/>
                    </a:lnTo>
                    <a:lnTo>
                      <a:pt x="372" y="2230"/>
                    </a:lnTo>
                    <a:lnTo>
                      <a:pt x="374" y="2222"/>
                    </a:lnTo>
                    <a:lnTo>
                      <a:pt x="374" y="2215"/>
                    </a:lnTo>
                    <a:lnTo>
                      <a:pt x="376" y="2209"/>
                    </a:lnTo>
                    <a:lnTo>
                      <a:pt x="376" y="2203"/>
                    </a:lnTo>
                    <a:lnTo>
                      <a:pt x="378" y="2194"/>
                    </a:lnTo>
                    <a:lnTo>
                      <a:pt x="378" y="2188"/>
                    </a:lnTo>
                    <a:lnTo>
                      <a:pt x="380" y="2182"/>
                    </a:lnTo>
                    <a:lnTo>
                      <a:pt x="380" y="2176"/>
                    </a:lnTo>
                    <a:lnTo>
                      <a:pt x="382" y="2167"/>
                    </a:lnTo>
                    <a:lnTo>
                      <a:pt x="384" y="2161"/>
                    </a:lnTo>
                    <a:lnTo>
                      <a:pt x="384" y="2153"/>
                    </a:lnTo>
                    <a:lnTo>
                      <a:pt x="386" y="2146"/>
                    </a:lnTo>
                    <a:lnTo>
                      <a:pt x="388" y="2140"/>
                    </a:lnTo>
                    <a:lnTo>
                      <a:pt x="390" y="2132"/>
                    </a:lnTo>
                    <a:lnTo>
                      <a:pt x="392" y="2126"/>
                    </a:lnTo>
                    <a:lnTo>
                      <a:pt x="392" y="2119"/>
                    </a:lnTo>
                    <a:lnTo>
                      <a:pt x="395" y="2111"/>
                    </a:lnTo>
                    <a:lnTo>
                      <a:pt x="397" y="2105"/>
                    </a:lnTo>
                    <a:lnTo>
                      <a:pt x="399" y="2096"/>
                    </a:lnTo>
                    <a:lnTo>
                      <a:pt x="401" y="2090"/>
                    </a:lnTo>
                    <a:lnTo>
                      <a:pt x="405" y="2084"/>
                    </a:lnTo>
                    <a:lnTo>
                      <a:pt x="407" y="2076"/>
                    </a:lnTo>
                    <a:lnTo>
                      <a:pt x="409" y="2069"/>
                    </a:lnTo>
                    <a:lnTo>
                      <a:pt x="411" y="2063"/>
                    </a:lnTo>
                    <a:lnTo>
                      <a:pt x="413" y="2057"/>
                    </a:lnTo>
                    <a:lnTo>
                      <a:pt x="415" y="2051"/>
                    </a:lnTo>
                    <a:lnTo>
                      <a:pt x="418" y="2044"/>
                    </a:lnTo>
                    <a:lnTo>
                      <a:pt x="420" y="2038"/>
                    </a:lnTo>
                    <a:lnTo>
                      <a:pt x="424" y="2032"/>
                    </a:lnTo>
                    <a:lnTo>
                      <a:pt x="426" y="2028"/>
                    </a:lnTo>
                    <a:lnTo>
                      <a:pt x="428" y="2021"/>
                    </a:lnTo>
                    <a:lnTo>
                      <a:pt x="430" y="2017"/>
                    </a:lnTo>
                    <a:lnTo>
                      <a:pt x="432" y="2013"/>
                    </a:lnTo>
                    <a:lnTo>
                      <a:pt x="434" y="2009"/>
                    </a:lnTo>
                    <a:lnTo>
                      <a:pt x="436" y="2005"/>
                    </a:lnTo>
                    <a:lnTo>
                      <a:pt x="438" y="2000"/>
                    </a:lnTo>
                    <a:lnTo>
                      <a:pt x="440" y="1996"/>
                    </a:lnTo>
                    <a:lnTo>
                      <a:pt x="443" y="1992"/>
                    </a:lnTo>
                    <a:lnTo>
                      <a:pt x="445" y="1988"/>
                    </a:lnTo>
                    <a:lnTo>
                      <a:pt x="447" y="1984"/>
                    </a:lnTo>
                    <a:lnTo>
                      <a:pt x="449" y="1980"/>
                    </a:lnTo>
                    <a:lnTo>
                      <a:pt x="451" y="1975"/>
                    </a:lnTo>
                    <a:lnTo>
                      <a:pt x="453" y="1971"/>
                    </a:lnTo>
                    <a:lnTo>
                      <a:pt x="455" y="1967"/>
                    </a:lnTo>
                    <a:lnTo>
                      <a:pt x="459" y="1965"/>
                    </a:lnTo>
                    <a:lnTo>
                      <a:pt x="461" y="1961"/>
                    </a:lnTo>
                    <a:lnTo>
                      <a:pt x="463" y="1957"/>
                    </a:lnTo>
                    <a:lnTo>
                      <a:pt x="466" y="1952"/>
                    </a:lnTo>
                    <a:lnTo>
                      <a:pt x="466" y="1948"/>
                    </a:lnTo>
                    <a:lnTo>
                      <a:pt x="470" y="1944"/>
                    </a:lnTo>
                    <a:lnTo>
                      <a:pt x="472" y="1940"/>
                    </a:lnTo>
                    <a:lnTo>
                      <a:pt x="474" y="1936"/>
                    </a:lnTo>
                    <a:lnTo>
                      <a:pt x="474" y="1932"/>
                    </a:lnTo>
                    <a:lnTo>
                      <a:pt x="478" y="1927"/>
                    </a:lnTo>
                    <a:lnTo>
                      <a:pt x="480" y="1923"/>
                    </a:lnTo>
                    <a:lnTo>
                      <a:pt x="480" y="1919"/>
                    </a:lnTo>
                    <a:lnTo>
                      <a:pt x="482" y="1915"/>
                    </a:lnTo>
                    <a:lnTo>
                      <a:pt x="484" y="1909"/>
                    </a:lnTo>
                    <a:lnTo>
                      <a:pt x="486" y="1904"/>
                    </a:lnTo>
                    <a:lnTo>
                      <a:pt x="488" y="1898"/>
                    </a:lnTo>
                    <a:lnTo>
                      <a:pt x="491" y="1892"/>
                    </a:lnTo>
                    <a:lnTo>
                      <a:pt x="493" y="1888"/>
                    </a:lnTo>
                    <a:lnTo>
                      <a:pt x="495" y="1882"/>
                    </a:lnTo>
                    <a:lnTo>
                      <a:pt x="497" y="1875"/>
                    </a:lnTo>
                    <a:lnTo>
                      <a:pt x="499" y="1867"/>
                    </a:lnTo>
                    <a:lnTo>
                      <a:pt x="499" y="1861"/>
                    </a:lnTo>
                    <a:lnTo>
                      <a:pt x="501" y="1854"/>
                    </a:lnTo>
                    <a:lnTo>
                      <a:pt x="503" y="1846"/>
                    </a:lnTo>
                    <a:lnTo>
                      <a:pt x="505" y="1838"/>
                    </a:lnTo>
                    <a:lnTo>
                      <a:pt x="507" y="1831"/>
                    </a:lnTo>
                    <a:lnTo>
                      <a:pt x="509" y="1821"/>
                    </a:lnTo>
                    <a:lnTo>
                      <a:pt x="511" y="1813"/>
                    </a:lnTo>
                    <a:lnTo>
                      <a:pt x="511" y="1804"/>
                    </a:lnTo>
                    <a:lnTo>
                      <a:pt x="514" y="1794"/>
                    </a:lnTo>
                    <a:lnTo>
                      <a:pt x="516" y="1784"/>
                    </a:lnTo>
                    <a:lnTo>
                      <a:pt x="518" y="1775"/>
                    </a:lnTo>
                    <a:lnTo>
                      <a:pt x="520" y="1763"/>
                    </a:lnTo>
                    <a:lnTo>
                      <a:pt x="520" y="1752"/>
                    </a:lnTo>
                    <a:lnTo>
                      <a:pt x="522" y="1740"/>
                    </a:lnTo>
                    <a:lnTo>
                      <a:pt x="524" y="1729"/>
                    </a:lnTo>
                    <a:lnTo>
                      <a:pt x="526" y="1715"/>
                    </a:lnTo>
                    <a:lnTo>
                      <a:pt x="526" y="1702"/>
                    </a:lnTo>
                    <a:lnTo>
                      <a:pt x="528" y="1690"/>
                    </a:lnTo>
                    <a:lnTo>
                      <a:pt x="530" y="1675"/>
                    </a:lnTo>
                    <a:lnTo>
                      <a:pt x="532" y="1660"/>
                    </a:lnTo>
                    <a:lnTo>
                      <a:pt x="532" y="1644"/>
                    </a:lnTo>
                    <a:lnTo>
                      <a:pt x="534" y="1629"/>
                    </a:lnTo>
                    <a:lnTo>
                      <a:pt x="536" y="1612"/>
                    </a:lnTo>
                    <a:lnTo>
                      <a:pt x="536" y="1596"/>
                    </a:lnTo>
                    <a:lnTo>
                      <a:pt x="539" y="1579"/>
                    </a:lnTo>
                    <a:lnTo>
                      <a:pt x="539" y="1560"/>
                    </a:lnTo>
                    <a:lnTo>
                      <a:pt x="541" y="1542"/>
                    </a:lnTo>
                    <a:lnTo>
                      <a:pt x="543" y="1523"/>
                    </a:lnTo>
                    <a:lnTo>
                      <a:pt x="543" y="1504"/>
                    </a:lnTo>
                    <a:lnTo>
                      <a:pt x="543" y="1485"/>
                    </a:lnTo>
                    <a:lnTo>
                      <a:pt x="545" y="1466"/>
                    </a:lnTo>
                    <a:lnTo>
                      <a:pt x="545" y="1446"/>
                    </a:lnTo>
                    <a:lnTo>
                      <a:pt x="547" y="1425"/>
                    </a:lnTo>
                    <a:lnTo>
                      <a:pt x="547" y="1404"/>
                    </a:lnTo>
                    <a:lnTo>
                      <a:pt x="547" y="1383"/>
                    </a:lnTo>
                    <a:lnTo>
                      <a:pt x="549" y="1362"/>
                    </a:lnTo>
                    <a:lnTo>
                      <a:pt x="549" y="1341"/>
                    </a:lnTo>
                    <a:lnTo>
                      <a:pt x="549" y="1320"/>
                    </a:lnTo>
                    <a:lnTo>
                      <a:pt x="551" y="1297"/>
                    </a:lnTo>
                    <a:lnTo>
                      <a:pt x="551" y="1277"/>
                    </a:lnTo>
                    <a:lnTo>
                      <a:pt x="551" y="1254"/>
                    </a:lnTo>
                    <a:lnTo>
                      <a:pt x="553" y="1231"/>
                    </a:lnTo>
                    <a:lnTo>
                      <a:pt x="553" y="1208"/>
                    </a:lnTo>
                    <a:lnTo>
                      <a:pt x="553" y="1187"/>
                    </a:lnTo>
                    <a:lnTo>
                      <a:pt x="553" y="1164"/>
                    </a:lnTo>
                    <a:lnTo>
                      <a:pt x="553" y="1141"/>
                    </a:lnTo>
                    <a:lnTo>
                      <a:pt x="553" y="1118"/>
                    </a:lnTo>
                    <a:lnTo>
                      <a:pt x="553" y="1095"/>
                    </a:lnTo>
                    <a:lnTo>
                      <a:pt x="555" y="1072"/>
                    </a:lnTo>
                    <a:lnTo>
                      <a:pt x="555" y="1049"/>
                    </a:lnTo>
                    <a:lnTo>
                      <a:pt x="555" y="1026"/>
                    </a:lnTo>
                    <a:lnTo>
                      <a:pt x="555" y="1003"/>
                    </a:lnTo>
                    <a:lnTo>
                      <a:pt x="555" y="982"/>
                    </a:lnTo>
                    <a:lnTo>
                      <a:pt x="555" y="960"/>
                    </a:lnTo>
                    <a:lnTo>
                      <a:pt x="555" y="937"/>
                    </a:lnTo>
                    <a:lnTo>
                      <a:pt x="555" y="914"/>
                    </a:lnTo>
                    <a:lnTo>
                      <a:pt x="555" y="893"/>
                    </a:lnTo>
                    <a:lnTo>
                      <a:pt x="555" y="870"/>
                    </a:lnTo>
                    <a:lnTo>
                      <a:pt x="555" y="847"/>
                    </a:lnTo>
                    <a:lnTo>
                      <a:pt x="555" y="826"/>
                    </a:lnTo>
                    <a:lnTo>
                      <a:pt x="555" y="805"/>
                    </a:lnTo>
                    <a:lnTo>
                      <a:pt x="555" y="782"/>
                    </a:lnTo>
                    <a:lnTo>
                      <a:pt x="555" y="761"/>
                    </a:lnTo>
                    <a:lnTo>
                      <a:pt x="555" y="740"/>
                    </a:lnTo>
                    <a:lnTo>
                      <a:pt x="555" y="722"/>
                    </a:lnTo>
                    <a:lnTo>
                      <a:pt x="555" y="701"/>
                    </a:lnTo>
                    <a:lnTo>
                      <a:pt x="555" y="680"/>
                    </a:lnTo>
                    <a:lnTo>
                      <a:pt x="555" y="661"/>
                    </a:lnTo>
                    <a:lnTo>
                      <a:pt x="555" y="642"/>
                    </a:lnTo>
                    <a:lnTo>
                      <a:pt x="555" y="624"/>
                    </a:lnTo>
                    <a:lnTo>
                      <a:pt x="555" y="605"/>
                    </a:lnTo>
                    <a:lnTo>
                      <a:pt x="555" y="586"/>
                    </a:lnTo>
                    <a:lnTo>
                      <a:pt x="555" y="569"/>
                    </a:lnTo>
                    <a:lnTo>
                      <a:pt x="555" y="553"/>
                    </a:lnTo>
                    <a:lnTo>
                      <a:pt x="555" y="536"/>
                    </a:lnTo>
                    <a:lnTo>
                      <a:pt x="555" y="519"/>
                    </a:lnTo>
                    <a:lnTo>
                      <a:pt x="555" y="505"/>
                    </a:lnTo>
                    <a:lnTo>
                      <a:pt x="555" y="488"/>
                    </a:lnTo>
                    <a:lnTo>
                      <a:pt x="555" y="476"/>
                    </a:lnTo>
                    <a:lnTo>
                      <a:pt x="555" y="461"/>
                    </a:lnTo>
                    <a:lnTo>
                      <a:pt x="555" y="446"/>
                    </a:lnTo>
                    <a:lnTo>
                      <a:pt x="555" y="434"/>
                    </a:lnTo>
                    <a:lnTo>
                      <a:pt x="555" y="423"/>
                    </a:lnTo>
                    <a:lnTo>
                      <a:pt x="555" y="411"/>
                    </a:lnTo>
                    <a:lnTo>
                      <a:pt x="555" y="400"/>
                    </a:lnTo>
                    <a:lnTo>
                      <a:pt x="555" y="390"/>
                    </a:lnTo>
                    <a:lnTo>
                      <a:pt x="553" y="380"/>
                    </a:lnTo>
                    <a:lnTo>
                      <a:pt x="553" y="369"/>
                    </a:lnTo>
                    <a:lnTo>
                      <a:pt x="553" y="359"/>
                    </a:lnTo>
                    <a:lnTo>
                      <a:pt x="553" y="348"/>
                    </a:lnTo>
                    <a:lnTo>
                      <a:pt x="553" y="338"/>
                    </a:lnTo>
                    <a:lnTo>
                      <a:pt x="553" y="330"/>
                    </a:lnTo>
                    <a:lnTo>
                      <a:pt x="551" y="319"/>
                    </a:lnTo>
                    <a:lnTo>
                      <a:pt x="551" y="309"/>
                    </a:lnTo>
                    <a:lnTo>
                      <a:pt x="549" y="300"/>
                    </a:lnTo>
                    <a:lnTo>
                      <a:pt x="549" y="290"/>
                    </a:lnTo>
                    <a:lnTo>
                      <a:pt x="547" y="279"/>
                    </a:lnTo>
                    <a:lnTo>
                      <a:pt x="547" y="271"/>
                    </a:lnTo>
                    <a:lnTo>
                      <a:pt x="545" y="261"/>
                    </a:lnTo>
                    <a:lnTo>
                      <a:pt x="545" y="252"/>
                    </a:lnTo>
                    <a:lnTo>
                      <a:pt x="543" y="242"/>
                    </a:lnTo>
                    <a:lnTo>
                      <a:pt x="541" y="234"/>
                    </a:lnTo>
                    <a:lnTo>
                      <a:pt x="539" y="225"/>
                    </a:lnTo>
                    <a:lnTo>
                      <a:pt x="536" y="215"/>
                    </a:lnTo>
                    <a:lnTo>
                      <a:pt x="534" y="206"/>
                    </a:lnTo>
                    <a:lnTo>
                      <a:pt x="532" y="198"/>
                    </a:lnTo>
                    <a:lnTo>
                      <a:pt x="530" y="190"/>
                    </a:lnTo>
                    <a:lnTo>
                      <a:pt x="528" y="181"/>
                    </a:lnTo>
                    <a:lnTo>
                      <a:pt x="526" y="173"/>
                    </a:lnTo>
                    <a:lnTo>
                      <a:pt x="524" y="165"/>
                    </a:lnTo>
                    <a:lnTo>
                      <a:pt x="520" y="156"/>
                    </a:lnTo>
                    <a:lnTo>
                      <a:pt x="518" y="148"/>
                    </a:lnTo>
                    <a:lnTo>
                      <a:pt x="514" y="142"/>
                    </a:lnTo>
                    <a:lnTo>
                      <a:pt x="511" y="133"/>
                    </a:lnTo>
                    <a:lnTo>
                      <a:pt x="507" y="127"/>
                    </a:lnTo>
                    <a:lnTo>
                      <a:pt x="505" y="119"/>
                    </a:lnTo>
                    <a:lnTo>
                      <a:pt x="501" y="113"/>
                    </a:lnTo>
                    <a:lnTo>
                      <a:pt x="497" y="106"/>
                    </a:lnTo>
                    <a:lnTo>
                      <a:pt x="493" y="98"/>
                    </a:lnTo>
                    <a:lnTo>
                      <a:pt x="488" y="92"/>
                    </a:lnTo>
                    <a:lnTo>
                      <a:pt x="484" y="85"/>
                    </a:lnTo>
                    <a:lnTo>
                      <a:pt x="480" y="79"/>
                    </a:lnTo>
                    <a:lnTo>
                      <a:pt x="476" y="75"/>
                    </a:lnTo>
                    <a:lnTo>
                      <a:pt x="470" y="69"/>
                    </a:lnTo>
                    <a:lnTo>
                      <a:pt x="466" y="63"/>
                    </a:lnTo>
                    <a:lnTo>
                      <a:pt x="459" y="56"/>
                    </a:lnTo>
                    <a:lnTo>
                      <a:pt x="455" y="52"/>
                    </a:lnTo>
                    <a:lnTo>
                      <a:pt x="449" y="48"/>
                    </a:lnTo>
                    <a:lnTo>
                      <a:pt x="445" y="42"/>
                    </a:lnTo>
                    <a:lnTo>
                      <a:pt x="438" y="37"/>
                    </a:lnTo>
                    <a:lnTo>
                      <a:pt x="432" y="33"/>
                    </a:lnTo>
                    <a:lnTo>
                      <a:pt x="426" y="29"/>
                    </a:lnTo>
                    <a:lnTo>
                      <a:pt x="420" y="27"/>
                    </a:lnTo>
                    <a:lnTo>
                      <a:pt x="411" y="23"/>
                    </a:lnTo>
                    <a:lnTo>
                      <a:pt x="405" y="19"/>
                    </a:lnTo>
                    <a:lnTo>
                      <a:pt x="399" y="17"/>
                    </a:lnTo>
                    <a:lnTo>
                      <a:pt x="390" y="12"/>
                    </a:lnTo>
                    <a:lnTo>
                      <a:pt x="384" y="10"/>
                    </a:lnTo>
                    <a:lnTo>
                      <a:pt x="376" y="8"/>
                    </a:lnTo>
                    <a:lnTo>
                      <a:pt x="367" y="6"/>
                    </a:lnTo>
                    <a:lnTo>
                      <a:pt x="361" y="4"/>
                    </a:lnTo>
                    <a:lnTo>
                      <a:pt x="353" y="2"/>
                    </a:lnTo>
                    <a:lnTo>
                      <a:pt x="344" y="2"/>
                    </a:lnTo>
                    <a:lnTo>
                      <a:pt x="334" y="0"/>
                    </a:lnTo>
                    <a:lnTo>
                      <a:pt x="326" y="0"/>
                    </a:lnTo>
                    <a:lnTo>
                      <a:pt x="317" y="0"/>
                    </a:lnTo>
                    <a:lnTo>
                      <a:pt x="307" y="0"/>
                    </a:lnTo>
                    <a:lnTo>
                      <a:pt x="299" y="0"/>
                    </a:lnTo>
                    <a:lnTo>
                      <a:pt x="288" y="0"/>
                    </a:lnTo>
                    <a:lnTo>
                      <a:pt x="278" y="0"/>
                    </a:lnTo>
                    <a:lnTo>
                      <a:pt x="269" y="2"/>
                    </a:lnTo>
                    <a:lnTo>
                      <a:pt x="259" y="2"/>
                    </a:lnTo>
                    <a:lnTo>
                      <a:pt x="251" y="4"/>
                    </a:lnTo>
                    <a:lnTo>
                      <a:pt x="240" y="4"/>
                    </a:lnTo>
                    <a:lnTo>
                      <a:pt x="232" y="6"/>
                    </a:lnTo>
                    <a:lnTo>
                      <a:pt x="223" y="8"/>
                    </a:lnTo>
                    <a:lnTo>
                      <a:pt x="215" y="10"/>
                    </a:lnTo>
                    <a:lnTo>
                      <a:pt x="209" y="12"/>
                    </a:lnTo>
                    <a:lnTo>
                      <a:pt x="200" y="15"/>
                    </a:lnTo>
                    <a:lnTo>
                      <a:pt x="192" y="17"/>
                    </a:lnTo>
                    <a:lnTo>
                      <a:pt x="186" y="21"/>
                    </a:lnTo>
                    <a:lnTo>
                      <a:pt x="177" y="23"/>
                    </a:lnTo>
                    <a:lnTo>
                      <a:pt x="171" y="27"/>
                    </a:lnTo>
                    <a:lnTo>
                      <a:pt x="165" y="29"/>
                    </a:lnTo>
                    <a:lnTo>
                      <a:pt x="159" y="33"/>
                    </a:lnTo>
                    <a:lnTo>
                      <a:pt x="150" y="37"/>
                    </a:lnTo>
                    <a:lnTo>
                      <a:pt x="144" y="42"/>
                    </a:lnTo>
                    <a:lnTo>
                      <a:pt x="138" y="46"/>
                    </a:lnTo>
                    <a:lnTo>
                      <a:pt x="134" y="50"/>
                    </a:lnTo>
                    <a:lnTo>
                      <a:pt x="127" y="54"/>
                    </a:lnTo>
                    <a:lnTo>
                      <a:pt x="121" y="60"/>
                    </a:lnTo>
                    <a:lnTo>
                      <a:pt x="117" y="65"/>
                    </a:lnTo>
                    <a:lnTo>
                      <a:pt x="111" y="71"/>
                    </a:lnTo>
                    <a:lnTo>
                      <a:pt x="107" y="75"/>
                    </a:lnTo>
                    <a:lnTo>
                      <a:pt x="102" y="81"/>
                    </a:lnTo>
                    <a:lnTo>
                      <a:pt x="96" y="88"/>
                    </a:lnTo>
                    <a:lnTo>
                      <a:pt x="92" y="94"/>
                    </a:lnTo>
                    <a:lnTo>
                      <a:pt x="88" y="100"/>
                    </a:lnTo>
                    <a:lnTo>
                      <a:pt x="84" y="106"/>
                    </a:lnTo>
                    <a:lnTo>
                      <a:pt x="79" y="113"/>
                    </a:lnTo>
                    <a:lnTo>
                      <a:pt x="75" y="119"/>
                    </a:lnTo>
                    <a:lnTo>
                      <a:pt x="71" y="127"/>
                    </a:lnTo>
                    <a:lnTo>
                      <a:pt x="69" y="133"/>
                    </a:lnTo>
                    <a:lnTo>
                      <a:pt x="65" y="142"/>
                    </a:lnTo>
                    <a:lnTo>
                      <a:pt x="61" y="150"/>
                    </a:lnTo>
                    <a:lnTo>
                      <a:pt x="59" y="158"/>
                    </a:lnTo>
                    <a:lnTo>
                      <a:pt x="54" y="167"/>
                    </a:lnTo>
                    <a:lnTo>
                      <a:pt x="52" y="175"/>
                    </a:lnTo>
                    <a:lnTo>
                      <a:pt x="50" y="184"/>
                    </a:lnTo>
                    <a:lnTo>
                      <a:pt x="46" y="192"/>
                    </a:lnTo>
                    <a:lnTo>
                      <a:pt x="44" y="200"/>
                    </a:lnTo>
                    <a:lnTo>
                      <a:pt x="42" y="211"/>
                    </a:lnTo>
                    <a:lnTo>
                      <a:pt x="40" y="219"/>
                    </a:lnTo>
                    <a:lnTo>
                      <a:pt x="38" y="229"/>
                    </a:lnTo>
                    <a:lnTo>
                      <a:pt x="36" y="240"/>
                    </a:lnTo>
                    <a:lnTo>
                      <a:pt x="33" y="250"/>
                    </a:lnTo>
                    <a:lnTo>
                      <a:pt x="31" y="261"/>
                    </a:lnTo>
                    <a:lnTo>
                      <a:pt x="29" y="271"/>
                    </a:lnTo>
                    <a:lnTo>
                      <a:pt x="27" y="282"/>
                    </a:lnTo>
                    <a:lnTo>
                      <a:pt x="25" y="292"/>
                    </a:lnTo>
                    <a:lnTo>
                      <a:pt x="25" y="305"/>
                    </a:lnTo>
                    <a:lnTo>
                      <a:pt x="23" y="315"/>
                    </a:lnTo>
                    <a:lnTo>
                      <a:pt x="21" y="327"/>
                    </a:lnTo>
                    <a:lnTo>
                      <a:pt x="21" y="340"/>
                    </a:lnTo>
                    <a:lnTo>
                      <a:pt x="19" y="352"/>
                    </a:lnTo>
                    <a:lnTo>
                      <a:pt x="19" y="365"/>
                    </a:lnTo>
                    <a:lnTo>
                      <a:pt x="17" y="378"/>
                    </a:lnTo>
                    <a:lnTo>
                      <a:pt x="17" y="390"/>
                    </a:lnTo>
                    <a:lnTo>
                      <a:pt x="15" y="403"/>
                    </a:lnTo>
                    <a:lnTo>
                      <a:pt x="15" y="417"/>
                    </a:lnTo>
                    <a:lnTo>
                      <a:pt x="13" y="430"/>
                    </a:lnTo>
                    <a:lnTo>
                      <a:pt x="13" y="444"/>
                    </a:lnTo>
                    <a:lnTo>
                      <a:pt x="13" y="459"/>
                    </a:lnTo>
                    <a:lnTo>
                      <a:pt x="13" y="473"/>
                    </a:lnTo>
                    <a:lnTo>
                      <a:pt x="11" y="488"/>
                    </a:lnTo>
                    <a:lnTo>
                      <a:pt x="11" y="505"/>
                    </a:lnTo>
                    <a:lnTo>
                      <a:pt x="11" y="521"/>
                    </a:lnTo>
                    <a:lnTo>
                      <a:pt x="8" y="538"/>
                    </a:lnTo>
                    <a:lnTo>
                      <a:pt x="8" y="555"/>
                    </a:lnTo>
                    <a:lnTo>
                      <a:pt x="8" y="574"/>
                    </a:lnTo>
                    <a:lnTo>
                      <a:pt x="8" y="590"/>
                    </a:lnTo>
                    <a:lnTo>
                      <a:pt x="6" y="609"/>
                    </a:lnTo>
                    <a:lnTo>
                      <a:pt x="6" y="630"/>
                    </a:lnTo>
                    <a:lnTo>
                      <a:pt x="6" y="649"/>
                    </a:lnTo>
                    <a:lnTo>
                      <a:pt x="6" y="670"/>
                    </a:lnTo>
                    <a:lnTo>
                      <a:pt x="4" y="690"/>
                    </a:lnTo>
                    <a:lnTo>
                      <a:pt x="4" y="711"/>
                    </a:lnTo>
                    <a:lnTo>
                      <a:pt x="4" y="732"/>
                    </a:lnTo>
                    <a:lnTo>
                      <a:pt x="4" y="755"/>
                    </a:lnTo>
                    <a:lnTo>
                      <a:pt x="4" y="776"/>
                    </a:lnTo>
                    <a:lnTo>
                      <a:pt x="2" y="799"/>
                    </a:lnTo>
                    <a:lnTo>
                      <a:pt x="2" y="822"/>
                    </a:lnTo>
                    <a:lnTo>
                      <a:pt x="2" y="845"/>
                    </a:lnTo>
                    <a:lnTo>
                      <a:pt x="2" y="868"/>
                    </a:lnTo>
                    <a:lnTo>
                      <a:pt x="2" y="891"/>
                    </a:lnTo>
                    <a:lnTo>
                      <a:pt x="2" y="914"/>
                    </a:lnTo>
                    <a:lnTo>
                      <a:pt x="2" y="937"/>
                    </a:lnTo>
                    <a:lnTo>
                      <a:pt x="0" y="960"/>
                    </a:lnTo>
                    <a:lnTo>
                      <a:pt x="0" y="985"/>
                    </a:lnTo>
                    <a:lnTo>
                      <a:pt x="0" y="1008"/>
                    </a:lnTo>
                    <a:lnTo>
                      <a:pt x="0" y="1033"/>
                    </a:lnTo>
                    <a:lnTo>
                      <a:pt x="0" y="1055"/>
                    </a:lnTo>
                    <a:lnTo>
                      <a:pt x="0" y="1081"/>
                    </a:lnTo>
                    <a:lnTo>
                      <a:pt x="0" y="1103"/>
                    </a:lnTo>
                    <a:lnTo>
                      <a:pt x="0" y="1126"/>
                    </a:lnTo>
                    <a:lnTo>
                      <a:pt x="0" y="1151"/>
                    </a:lnTo>
                    <a:lnTo>
                      <a:pt x="0" y="1174"/>
                    </a:lnTo>
                    <a:lnTo>
                      <a:pt x="0" y="1199"/>
                    </a:lnTo>
                    <a:lnTo>
                      <a:pt x="0" y="1222"/>
                    </a:lnTo>
                    <a:lnTo>
                      <a:pt x="0" y="1245"/>
                    </a:lnTo>
                    <a:lnTo>
                      <a:pt x="0" y="1268"/>
                    </a:lnTo>
                    <a:lnTo>
                      <a:pt x="0" y="1291"/>
                    </a:lnTo>
                    <a:lnTo>
                      <a:pt x="0" y="1314"/>
                    </a:lnTo>
                    <a:lnTo>
                      <a:pt x="0" y="1337"/>
                    </a:lnTo>
                    <a:lnTo>
                      <a:pt x="0" y="1358"/>
                    </a:lnTo>
                    <a:lnTo>
                      <a:pt x="0" y="1381"/>
                    </a:lnTo>
                    <a:lnTo>
                      <a:pt x="0" y="1402"/>
                    </a:lnTo>
                    <a:lnTo>
                      <a:pt x="0" y="1423"/>
                    </a:lnTo>
                    <a:lnTo>
                      <a:pt x="0" y="1446"/>
                    </a:lnTo>
                    <a:lnTo>
                      <a:pt x="0" y="1464"/>
                    </a:lnTo>
                    <a:lnTo>
                      <a:pt x="2" y="1485"/>
                    </a:lnTo>
                    <a:lnTo>
                      <a:pt x="2" y="1506"/>
                    </a:lnTo>
                    <a:lnTo>
                      <a:pt x="2" y="1525"/>
                    </a:lnTo>
                    <a:lnTo>
                      <a:pt x="2" y="1544"/>
                    </a:lnTo>
                    <a:lnTo>
                      <a:pt x="2" y="1562"/>
                    </a:lnTo>
                    <a:lnTo>
                      <a:pt x="2" y="1579"/>
                    </a:lnTo>
                    <a:lnTo>
                      <a:pt x="2" y="1598"/>
                    </a:lnTo>
                    <a:lnTo>
                      <a:pt x="4" y="1615"/>
                    </a:lnTo>
                    <a:lnTo>
                      <a:pt x="4" y="1631"/>
                    </a:lnTo>
                    <a:lnTo>
                      <a:pt x="4" y="1646"/>
                    </a:lnTo>
                    <a:lnTo>
                      <a:pt x="4" y="1660"/>
                    </a:lnTo>
                    <a:lnTo>
                      <a:pt x="6" y="1675"/>
                    </a:lnTo>
                    <a:lnTo>
                      <a:pt x="6" y="1690"/>
                    </a:lnTo>
                    <a:lnTo>
                      <a:pt x="6" y="1702"/>
                    </a:lnTo>
                    <a:lnTo>
                      <a:pt x="6" y="1715"/>
                    </a:lnTo>
                    <a:lnTo>
                      <a:pt x="8" y="1727"/>
                    </a:lnTo>
                    <a:lnTo>
                      <a:pt x="8" y="1738"/>
                    </a:lnTo>
                    <a:lnTo>
                      <a:pt x="8" y="1748"/>
                    </a:lnTo>
                    <a:lnTo>
                      <a:pt x="11" y="1758"/>
                    </a:lnTo>
                    <a:lnTo>
                      <a:pt x="11" y="1769"/>
                    </a:lnTo>
                    <a:lnTo>
                      <a:pt x="13" y="1777"/>
                    </a:lnTo>
                    <a:lnTo>
                      <a:pt x="13" y="1788"/>
                    </a:lnTo>
                    <a:lnTo>
                      <a:pt x="15" y="1796"/>
                    </a:lnTo>
                    <a:lnTo>
                      <a:pt x="15" y="1804"/>
                    </a:lnTo>
                    <a:lnTo>
                      <a:pt x="17" y="1813"/>
                    </a:lnTo>
                    <a:lnTo>
                      <a:pt x="17" y="1821"/>
                    </a:lnTo>
                    <a:lnTo>
                      <a:pt x="19" y="1829"/>
                    </a:lnTo>
                    <a:lnTo>
                      <a:pt x="19" y="1838"/>
                    </a:lnTo>
                    <a:lnTo>
                      <a:pt x="21" y="1846"/>
                    </a:lnTo>
                    <a:lnTo>
                      <a:pt x="23" y="1852"/>
                    </a:lnTo>
                    <a:lnTo>
                      <a:pt x="23" y="1861"/>
                    </a:lnTo>
                    <a:lnTo>
                      <a:pt x="25" y="1867"/>
                    </a:lnTo>
                    <a:lnTo>
                      <a:pt x="27" y="1873"/>
                    </a:lnTo>
                    <a:lnTo>
                      <a:pt x="29" y="1882"/>
                    </a:lnTo>
                    <a:lnTo>
                      <a:pt x="29" y="1888"/>
                    </a:lnTo>
                    <a:lnTo>
                      <a:pt x="31" y="1894"/>
                    </a:lnTo>
                    <a:lnTo>
                      <a:pt x="33" y="1900"/>
                    </a:lnTo>
                    <a:lnTo>
                      <a:pt x="36" y="1904"/>
                    </a:lnTo>
                    <a:lnTo>
                      <a:pt x="38" y="1911"/>
                    </a:lnTo>
                    <a:lnTo>
                      <a:pt x="38" y="1917"/>
                    </a:lnTo>
                    <a:lnTo>
                      <a:pt x="40" y="1921"/>
                    </a:lnTo>
                    <a:lnTo>
                      <a:pt x="42" y="1927"/>
                    </a:lnTo>
                    <a:lnTo>
                      <a:pt x="44" y="1932"/>
                    </a:lnTo>
                    <a:lnTo>
                      <a:pt x="46" y="1938"/>
                    </a:lnTo>
                    <a:lnTo>
                      <a:pt x="48" y="1942"/>
                    </a:lnTo>
                    <a:lnTo>
                      <a:pt x="50" y="1946"/>
                    </a:lnTo>
                    <a:lnTo>
                      <a:pt x="52" y="1950"/>
                    </a:lnTo>
                    <a:lnTo>
                      <a:pt x="52" y="1957"/>
                    </a:lnTo>
                    <a:lnTo>
                      <a:pt x="54" y="1961"/>
                    </a:lnTo>
                    <a:lnTo>
                      <a:pt x="56" y="1965"/>
                    </a:lnTo>
                    <a:lnTo>
                      <a:pt x="59" y="1969"/>
                    </a:lnTo>
                    <a:lnTo>
                      <a:pt x="61" y="1973"/>
                    </a:lnTo>
                    <a:lnTo>
                      <a:pt x="63" y="1978"/>
                    </a:lnTo>
                    <a:lnTo>
                      <a:pt x="65" y="1980"/>
                    </a:lnTo>
                    <a:lnTo>
                      <a:pt x="67" y="1984"/>
                    </a:lnTo>
                    <a:lnTo>
                      <a:pt x="69" y="1988"/>
                    </a:lnTo>
                    <a:lnTo>
                      <a:pt x="71" y="1992"/>
                    </a:lnTo>
                    <a:lnTo>
                      <a:pt x="73" y="1994"/>
                    </a:lnTo>
                    <a:lnTo>
                      <a:pt x="75" y="1998"/>
                    </a:lnTo>
                    <a:lnTo>
                      <a:pt x="77" y="2003"/>
                    </a:lnTo>
                    <a:lnTo>
                      <a:pt x="79" y="2007"/>
                    </a:lnTo>
                    <a:lnTo>
                      <a:pt x="81" y="2009"/>
                    </a:lnTo>
                    <a:lnTo>
                      <a:pt x="84" y="2013"/>
                    </a:lnTo>
                    <a:lnTo>
                      <a:pt x="86" y="2015"/>
                    </a:lnTo>
                    <a:lnTo>
                      <a:pt x="86" y="2019"/>
                    </a:lnTo>
                    <a:lnTo>
                      <a:pt x="88" y="2023"/>
                    </a:lnTo>
                    <a:lnTo>
                      <a:pt x="90" y="2025"/>
                    </a:lnTo>
                    <a:lnTo>
                      <a:pt x="92" y="2030"/>
                    </a:lnTo>
                    <a:lnTo>
                      <a:pt x="94" y="2034"/>
                    </a:lnTo>
                    <a:lnTo>
                      <a:pt x="96" y="2036"/>
                    </a:lnTo>
                    <a:lnTo>
                      <a:pt x="98" y="2040"/>
                    </a:lnTo>
                    <a:lnTo>
                      <a:pt x="100" y="2044"/>
                    </a:lnTo>
                    <a:lnTo>
                      <a:pt x="102" y="2046"/>
                    </a:lnTo>
                    <a:lnTo>
                      <a:pt x="104" y="2051"/>
                    </a:lnTo>
                    <a:lnTo>
                      <a:pt x="104" y="2053"/>
                    </a:lnTo>
                    <a:lnTo>
                      <a:pt x="107" y="2057"/>
                    </a:lnTo>
                    <a:lnTo>
                      <a:pt x="109" y="2061"/>
                    </a:lnTo>
                    <a:lnTo>
                      <a:pt x="111" y="2065"/>
                    </a:lnTo>
                    <a:lnTo>
                      <a:pt x="113" y="2069"/>
                    </a:lnTo>
                    <a:lnTo>
                      <a:pt x="113" y="2071"/>
                    </a:lnTo>
                    <a:lnTo>
                      <a:pt x="115" y="2076"/>
                    </a:lnTo>
                    <a:lnTo>
                      <a:pt x="117" y="2084"/>
                    </a:lnTo>
                    <a:lnTo>
                      <a:pt x="121" y="2090"/>
                    </a:lnTo>
                    <a:lnTo>
                      <a:pt x="123" y="2099"/>
                    </a:lnTo>
                    <a:lnTo>
                      <a:pt x="125" y="2105"/>
                    </a:lnTo>
                    <a:lnTo>
                      <a:pt x="127" y="2113"/>
                    </a:lnTo>
                    <a:lnTo>
                      <a:pt x="129" y="2119"/>
                    </a:lnTo>
                    <a:lnTo>
                      <a:pt x="132" y="2126"/>
                    </a:lnTo>
                    <a:lnTo>
                      <a:pt x="134" y="2134"/>
                    </a:lnTo>
                    <a:lnTo>
                      <a:pt x="136" y="2140"/>
                    </a:lnTo>
                    <a:lnTo>
                      <a:pt x="138" y="2146"/>
                    </a:lnTo>
                    <a:lnTo>
                      <a:pt x="138" y="2155"/>
                    </a:lnTo>
                    <a:lnTo>
                      <a:pt x="140" y="2161"/>
                    </a:lnTo>
                    <a:lnTo>
                      <a:pt x="142" y="2167"/>
                    </a:lnTo>
                    <a:lnTo>
                      <a:pt x="142" y="2174"/>
                    </a:lnTo>
                    <a:lnTo>
                      <a:pt x="144" y="2180"/>
                    </a:lnTo>
                    <a:lnTo>
                      <a:pt x="146" y="2188"/>
                    </a:lnTo>
                    <a:lnTo>
                      <a:pt x="146" y="2194"/>
                    </a:lnTo>
                    <a:lnTo>
                      <a:pt x="148" y="2201"/>
                    </a:lnTo>
                    <a:lnTo>
                      <a:pt x="148" y="2207"/>
                    </a:lnTo>
                    <a:lnTo>
                      <a:pt x="148" y="2213"/>
                    </a:lnTo>
                    <a:lnTo>
                      <a:pt x="150" y="2217"/>
                    </a:lnTo>
                    <a:lnTo>
                      <a:pt x="150" y="2224"/>
                    </a:lnTo>
                    <a:lnTo>
                      <a:pt x="150" y="2230"/>
                    </a:lnTo>
                    <a:lnTo>
                      <a:pt x="152" y="2236"/>
                    </a:lnTo>
                    <a:lnTo>
                      <a:pt x="152" y="2242"/>
                    </a:lnTo>
                    <a:lnTo>
                      <a:pt x="152" y="2247"/>
                    </a:lnTo>
                    <a:lnTo>
                      <a:pt x="152" y="2253"/>
                    </a:lnTo>
                    <a:lnTo>
                      <a:pt x="152" y="2259"/>
                    </a:lnTo>
                    <a:lnTo>
                      <a:pt x="152" y="2263"/>
                    </a:lnTo>
                    <a:lnTo>
                      <a:pt x="152" y="2270"/>
                    </a:lnTo>
                    <a:lnTo>
                      <a:pt x="152" y="2274"/>
                    </a:lnTo>
                    <a:lnTo>
                      <a:pt x="155" y="2280"/>
                    </a:lnTo>
                    <a:lnTo>
                      <a:pt x="152" y="2284"/>
                    </a:lnTo>
                    <a:lnTo>
                      <a:pt x="152" y="2288"/>
                    </a:lnTo>
                    <a:lnTo>
                      <a:pt x="152" y="2293"/>
                    </a:lnTo>
                    <a:lnTo>
                      <a:pt x="152" y="2297"/>
                    </a:lnTo>
                    <a:lnTo>
                      <a:pt x="152" y="2301"/>
                    </a:lnTo>
                    <a:lnTo>
                      <a:pt x="152" y="2307"/>
                    </a:lnTo>
                    <a:lnTo>
                      <a:pt x="152" y="2309"/>
                    </a:lnTo>
                    <a:lnTo>
                      <a:pt x="152" y="2313"/>
                    </a:lnTo>
                    <a:lnTo>
                      <a:pt x="152" y="2318"/>
                    </a:lnTo>
                    <a:lnTo>
                      <a:pt x="152" y="2322"/>
                    </a:lnTo>
                    <a:lnTo>
                      <a:pt x="150" y="2326"/>
                    </a:lnTo>
                    <a:lnTo>
                      <a:pt x="150" y="2328"/>
                    </a:lnTo>
                    <a:lnTo>
                      <a:pt x="150" y="2332"/>
                    </a:lnTo>
                    <a:lnTo>
                      <a:pt x="150" y="2334"/>
                    </a:lnTo>
                    <a:lnTo>
                      <a:pt x="150" y="2338"/>
                    </a:lnTo>
                    <a:lnTo>
                      <a:pt x="150" y="2340"/>
                    </a:lnTo>
                    <a:lnTo>
                      <a:pt x="148" y="2343"/>
                    </a:lnTo>
                    <a:lnTo>
                      <a:pt x="148" y="2347"/>
                    </a:lnTo>
                    <a:lnTo>
                      <a:pt x="148" y="2349"/>
                    </a:lnTo>
                    <a:lnTo>
                      <a:pt x="148" y="2351"/>
                    </a:lnTo>
                    <a:lnTo>
                      <a:pt x="148" y="2353"/>
                    </a:lnTo>
                    <a:lnTo>
                      <a:pt x="148" y="2355"/>
                    </a:lnTo>
                    <a:lnTo>
                      <a:pt x="148" y="2357"/>
                    </a:lnTo>
                    <a:lnTo>
                      <a:pt x="148" y="2357"/>
                    </a:lnTo>
                    <a:lnTo>
                      <a:pt x="146" y="2359"/>
                    </a:lnTo>
                    <a:lnTo>
                      <a:pt x="146" y="2359"/>
                    </a:lnTo>
                    <a:lnTo>
                      <a:pt x="146" y="2361"/>
                    </a:lnTo>
                    <a:lnTo>
                      <a:pt x="146" y="2361"/>
                    </a:lnTo>
                    <a:lnTo>
                      <a:pt x="146" y="2363"/>
                    </a:lnTo>
                    <a:lnTo>
                      <a:pt x="146" y="2363"/>
                    </a:lnTo>
                    <a:lnTo>
                      <a:pt x="219" y="2328"/>
                    </a:lnTo>
                    <a:lnTo>
                      <a:pt x="219" y="232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113"/>
              <p:cNvSpPr>
                <a:spLocks/>
              </p:cNvSpPr>
              <p:nvPr/>
            </p:nvSpPr>
            <p:spPr bwMode="auto">
              <a:xfrm>
                <a:off x="2039938" y="4775201"/>
                <a:ext cx="411163" cy="827088"/>
              </a:xfrm>
              <a:custGeom>
                <a:avLst/>
                <a:gdLst>
                  <a:gd name="T0" fmla="*/ 103 w 259"/>
                  <a:gd name="T1" fmla="*/ 41 h 521"/>
                  <a:gd name="T2" fmla="*/ 103 w 259"/>
                  <a:gd name="T3" fmla="*/ 54 h 521"/>
                  <a:gd name="T4" fmla="*/ 103 w 259"/>
                  <a:gd name="T5" fmla="*/ 73 h 521"/>
                  <a:gd name="T6" fmla="*/ 103 w 259"/>
                  <a:gd name="T7" fmla="*/ 98 h 521"/>
                  <a:gd name="T8" fmla="*/ 100 w 259"/>
                  <a:gd name="T9" fmla="*/ 129 h 521"/>
                  <a:gd name="T10" fmla="*/ 98 w 259"/>
                  <a:gd name="T11" fmla="*/ 167 h 521"/>
                  <a:gd name="T12" fmla="*/ 94 w 259"/>
                  <a:gd name="T13" fmla="*/ 208 h 521"/>
                  <a:gd name="T14" fmla="*/ 90 w 259"/>
                  <a:gd name="T15" fmla="*/ 252 h 521"/>
                  <a:gd name="T16" fmla="*/ 86 w 259"/>
                  <a:gd name="T17" fmla="*/ 294 h 521"/>
                  <a:gd name="T18" fmla="*/ 82 w 259"/>
                  <a:gd name="T19" fmla="*/ 331 h 521"/>
                  <a:gd name="T20" fmla="*/ 82 w 259"/>
                  <a:gd name="T21" fmla="*/ 367 h 521"/>
                  <a:gd name="T22" fmla="*/ 86 w 259"/>
                  <a:gd name="T23" fmla="*/ 398 h 521"/>
                  <a:gd name="T24" fmla="*/ 94 w 259"/>
                  <a:gd name="T25" fmla="*/ 419 h 521"/>
                  <a:gd name="T26" fmla="*/ 111 w 259"/>
                  <a:gd name="T27" fmla="*/ 432 h 521"/>
                  <a:gd name="T28" fmla="*/ 138 w 259"/>
                  <a:gd name="T29" fmla="*/ 432 h 521"/>
                  <a:gd name="T30" fmla="*/ 155 w 259"/>
                  <a:gd name="T31" fmla="*/ 423 h 521"/>
                  <a:gd name="T32" fmla="*/ 165 w 259"/>
                  <a:gd name="T33" fmla="*/ 411 h 521"/>
                  <a:gd name="T34" fmla="*/ 169 w 259"/>
                  <a:gd name="T35" fmla="*/ 394 h 521"/>
                  <a:gd name="T36" fmla="*/ 174 w 259"/>
                  <a:gd name="T37" fmla="*/ 371 h 521"/>
                  <a:gd name="T38" fmla="*/ 174 w 259"/>
                  <a:gd name="T39" fmla="*/ 346 h 521"/>
                  <a:gd name="T40" fmla="*/ 171 w 259"/>
                  <a:gd name="T41" fmla="*/ 321 h 521"/>
                  <a:gd name="T42" fmla="*/ 169 w 259"/>
                  <a:gd name="T43" fmla="*/ 292 h 521"/>
                  <a:gd name="T44" fmla="*/ 165 w 259"/>
                  <a:gd name="T45" fmla="*/ 265 h 521"/>
                  <a:gd name="T46" fmla="*/ 163 w 259"/>
                  <a:gd name="T47" fmla="*/ 238 h 521"/>
                  <a:gd name="T48" fmla="*/ 161 w 259"/>
                  <a:gd name="T49" fmla="*/ 213 h 521"/>
                  <a:gd name="T50" fmla="*/ 159 w 259"/>
                  <a:gd name="T51" fmla="*/ 190 h 521"/>
                  <a:gd name="T52" fmla="*/ 159 w 259"/>
                  <a:gd name="T53" fmla="*/ 169 h 521"/>
                  <a:gd name="T54" fmla="*/ 159 w 259"/>
                  <a:gd name="T55" fmla="*/ 150 h 521"/>
                  <a:gd name="T56" fmla="*/ 159 w 259"/>
                  <a:gd name="T57" fmla="*/ 131 h 521"/>
                  <a:gd name="T58" fmla="*/ 161 w 259"/>
                  <a:gd name="T59" fmla="*/ 112 h 521"/>
                  <a:gd name="T60" fmla="*/ 163 w 259"/>
                  <a:gd name="T61" fmla="*/ 94 h 521"/>
                  <a:gd name="T62" fmla="*/ 255 w 259"/>
                  <a:gd name="T63" fmla="*/ 2 h 521"/>
                  <a:gd name="T64" fmla="*/ 253 w 259"/>
                  <a:gd name="T65" fmla="*/ 16 h 521"/>
                  <a:gd name="T66" fmla="*/ 249 w 259"/>
                  <a:gd name="T67" fmla="*/ 37 h 521"/>
                  <a:gd name="T68" fmla="*/ 247 w 259"/>
                  <a:gd name="T69" fmla="*/ 69 h 521"/>
                  <a:gd name="T70" fmla="*/ 242 w 259"/>
                  <a:gd name="T71" fmla="*/ 106 h 521"/>
                  <a:gd name="T72" fmla="*/ 242 w 259"/>
                  <a:gd name="T73" fmla="*/ 150 h 521"/>
                  <a:gd name="T74" fmla="*/ 245 w 259"/>
                  <a:gd name="T75" fmla="*/ 200 h 521"/>
                  <a:gd name="T76" fmla="*/ 251 w 259"/>
                  <a:gd name="T77" fmla="*/ 256 h 521"/>
                  <a:gd name="T78" fmla="*/ 257 w 259"/>
                  <a:gd name="T79" fmla="*/ 317 h 521"/>
                  <a:gd name="T80" fmla="*/ 257 w 259"/>
                  <a:gd name="T81" fmla="*/ 371 h 521"/>
                  <a:gd name="T82" fmla="*/ 251 w 259"/>
                  <a:gd name="T83" fmla="*/ 415 h 521"/>
                  <a:gd name="T84" fmla="*/ 238 w 259"/>
                  <a:gd name="T85" fmla="*/ 450 h 521"/>
                  <a:gd name="T86" fmla="*/ 222 w 259"/>
                  <a:gd name="T87" fmla="*/ 480 h 521"/>
                  <a:gd name="T88" fmla="*/ 199 w 259"/>
                  <a:gd name="T89" fmla="*/ 500 h 521"/>
                  <a:gd name="T90" fmla="*/ 169 w 259"/>
                  <a:gd name="T91" fmla="*/ 513 h 521"/>
                  <a:gd name="T92" fmla="*/ 136 w 259"/>
                  <a:gd name="T93" fmla="*/ 519 h 521"/>
                  <a:gd name="T94" fmla="*/ 96 w 259"/>
                  <a:gd name="T95" fmla="*/ 517 h 521"/>
                  <a:gd name="T96" fmla="*/ 63 w 259"/>
                  <a:gd name="T97" fmla="*/ 507 h 521"/>
                  <a:gd name="T98" fmla="*/ 36 w 259"/>
                  <a:gd name="T99" fmla="*/ 488 h 521"/>
                  <a:gd name="T100" fmla="*/ 17 w 259"/>
                  <a:gd name="T101" fmla="*/ 461 h 521"/>
                  <a:gd name="T102" fmla="*/ 4 w 259"/>
                  <a:gd name="T103" fmla="*/ 425 h 521"/>
                  <a:gd name="T104" fmla="*/ 0 w 259"/>
                  <a:gd name="T105" fmla="*/ 379 h 521"/>
                  <a:gd name="T106" fmla="*/ 0 w 259"/>
                  <a:gd name="T107" fmla="*/ 327 h 521"/>
                  <a:gd name="T108" fmla="*/ 9 w 259"/>
                  <a:gd name="T109" fmla="*/ 267 h 521"/>
                  <a:gd name="T110" fmla="*/ 13 w 259"/>
                  <a:gd name="T111" fmla="*/ 229 h 521"/>
                  <a:gd name="T112" fmla="*/ 17 w 259"/>
                  <a:gd name="T113" fmla="*/ 200 h 521"/>
                  <a:gd name="T114" fmla="*/ 21 w 259"/>
                  <a:gd name="T115" fmla="*/ 169 h 521"/>
                  <a:gd name="T116" fmla="*/ 23 w 259"/>
                  <a:gd name="T117" fmla="*/ 142 h 521"/>
                  <a:gd name="T118" fmla="*/ 25 w 259"/>
                  <a:gd name="T119" fmla="*/ 115 h 521"/>
                  <a:gd name="T120" fmla="*/ 25 w 259"/>
                  <a:gd name="T121" fmla="*/ 89 h 521"/>
                  <a:gd name="T122" fmla="*/ 27 w 259"/>
                  <a:gd name="T123" fmla="*/ 67 h 521"/>
                  <a:gd name="T124" fmla="*/ 27 w 259"/>
                  <a:gd name="T125" fmla="*/ 46 h 5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59" h="521">
                    <a:moveTo>
                      <a:pt x="100" y="33"/>
                    </a:moveTo>
                    <a:lnTo>
                      <a:pt x="100" y="33"/>
                    </a:lnTo>
                    <a:lnTo>
                      <a:pt x="100" y="33"/>
                    </a:lnTo>
                    <a:lnTo>
                      <a:pt x="100" y="35"/>
                    </a:lnTo>
                    <a:lnTo>
                      <a:pt x="100" y="37"/>
                    </a:lnTo>
                    <a:lnTo>
                      <a:pt x="100" y="39"/>
                    </a:lnTo>
                    <a:lnTo>
                      <a:pt x="100" y="39"/>
                    </a:lnTo>
                    <a:lnTo>
                      <a:pt x="103" y="41"/>
                    </a:lnTo>
                    <a:lnTo>
                      <a:pt x="103" y="41"/>
                    </a:lnTo>
                    <a:lnTo>
                      <a:pt x="103" y="44"/>
                    </a:lnTo>
                    <a:lnTo>
                      <a:pt x="103" y="46"/>
                    </a:lnTo>
                    <a:lnTo>
                      <a:pt x="103" y="46"/>
                    </a:lnTo>
                    <a:lnTo>
                      <a:pt x="103" y="48"/>
                    </a:lnTo>
                    <a:lnTo>
                      <a:pt x="103" y="50"/>
                    </a:lnTo>
                    <a:lnTo>
                      <a:pt x="103" y="52"/>
                    </a:lnTo>
                    <a:lnTo>
                      <a:pt x="103" y="54"/>
                    </a:lnTo>
                    <a:lnTo>
                      <a:pt x="103" y="56"/>
                    </a:lnTo>
                    <a:lnTo>
                      <a:pt x="103" y="58"/>
                    </a:lnTo>
                    <a:lnTo>
                      <a:pt x="103" y="60"/>
                    </a:lnTo>
                    <a:lnTo>
                      <a:pt x="103" y="62"/>
                    </a:lnTo>
                    <a:lnTo>
                      <a:pt x="103" y="64"/>
                    </a:lnTo>
                    <a:lnTo>
                      <a:pt x="103" y="69"/>
                    </a:lnTo>
                    <a:lnTo>
                      <a:pt x="103" y="71"/>
                    </a:lnTo>
                    <a:lnTo>
                      <a:pt x="103" y="73"/>
                    </a:lnTo>
                    <a:lnTo>
                      <a:pt x="103" y="77"/>
                    </a:lnTo>
                    <a:lnTo>
                      <a:pt x="103" y="79"/>
                    </a:lnTo>
                    <a:lnTo>
                      <a:pt x="103" y="81"/>
                    </a:lnTo>
                    <a:lnTo>
                      <a:pt x="103" y="85"/>
                    </a:lnTo>
                    <a:lnTo>
                      <a:pt x="103" y="87"/>
                    </a:lnTo>
                    <a:lnTo>
                      <a:pt x="103" y="92"/>
                    </a:lnTo>
                    <a:lnTo>
                      <a:pt x="103" y="96"/>
                    </a:lnTo>
                    <a:lnTo>
                      <a:pt x="103" y="98"/>
                    </a:lnTo>
                    <a:lnTo>
                      <a:pt x="103" y="102"/>
                    </a:lnTo>
                    <a:lnTo>
                      <a:pt x="103" y="106"/>
                    </a:lnTo>
                    <a:lnTo>
                      <a:pt x="100" y="108"/>
                    </a:lnTo>
                    <a:lnTo>
                      <a:pt x="100" y="112"/>
                    </a:lnTo>
                    <a:lnTo>
                      <a:pt x="100" y="117"/>
                    </a:lnTo>
                    <a:lnTo>
                      <a:pt x="100" y="121"/>
                    </a:lnTo>
                    <a:lnTo>
                      <a:pt x="100" y="125"/>
                    </a:lnTo>
                    <a:lnTo>
                      <a:pt x="100" y="129"/>
                    </a:lnTo>
                    <a:lnTo>
                      <a:pt x="100" y="133"/>
                    </a:lnTo>
                    <a:lnTo>
                      <a:pt x="100" y="137"/>
                    </a:lnTo>
                    <a:lnTo>
                      <a:pt x="100" y="142"/>
                    </a:lnTo>
                    <a:lnTo>
                      <a:pt x="98" y="148"/>
                    </a:lnTo>
                    <a:lnTo>
                      <a:pt x="98" y="152"/>
                    </a:lnTo>
                    <a:lnTo>
                      <a:pt x="98" y="156"/>
                    </a:lnTo>
                    <a:lnTo>
                      <a:pt x="98" y="160"/>
                    </a:lnTo>
                    <a:lnTo>
                      <a:pt x="98" y="167"/>
                    </a:lnTo>
                    <a:lnTo>
                      <a:pt x="98" y="171"/>
                    </a:lnTo>
                    <a:lnTo>
                      <a:pt x="96" y="177"/>
                    </a:lnTo>
                    <a:lnTo>
                      <a:pt x="96" y="181"/>
                    </a:lnTo>
                    <a:lnTo>
                      <a:pt x="96" y="188"/>
                    </a:lnTo>
                    <a:lnTo>
                      <a:pt x="96" y="192"/>
                    </a:lnTo>
                    <a:lnTo>
                      <a:pt x="96" y="198"/>
                    </a:lnTo>
                    <a:lnTo>
                      <a:pt x="94" y="204"/>
                    </a:lnTo>
                    <a:lnTo>
                      <a:pt x="94" y="208"/>
                    </a:lnTo>
                    <a:lnTo>
                      <a:pt x="94" y="215"/>
                    </a:lnTo>
                    <a:lnTo>
                      <a:pt x="94" y="221"/>
                    </a:lnTo>
                    <a:lnTo>
                      <a:pt x="92" y="225"/>
                    </a:lnTo>
                    <a:lnTo>
                      <a:pt x="92" y="231"/>
                    </a:lnTo>
                    <a:lnTo>
                      <a:pt x="92" y="235"/>
                    </a:lnTo>
                    <a:lnTo>
                      <a:pt x="90" y="242"/>
                    </a:lnTo>
                    <a:lnTo>
                      <a:pt x="90" y="246"/>
                    </a:lnTo>
                    <a:lnTo>
                      <a:pt x="90" y="252"/>
                    </a:lnTo>
                    <a:lnTo>
                      <a:pt x="90" y="256"/>
                    </a:lnTo>
                    <a:lnTo>
                      <a:pt x="88" y="263"/>
                    </a:lnTo>
                    <a:lnTo>
                      <a:pt x="88" y="267"/>
                    </a:lnTo>
                    <a:lnTo>
                      <a:pt x="88" y="273"/>
                    </a:lnTo>
                    <a:lnTo>
                      <a:pt x="86" y="277"/>
                    </a:lnTo>
                    <a:lnTo>
                      <a:pt x="86" y="283"/>
                    </a:lnTo>
                    <a:lnTo>
                      <a:pt x="86" y="288"/>
                    </a:lnTo>
                    <a:lnTo>
                      <a:pt x="86" y="294"/>
                    </a:lnTo>
                    <a:lnTo>
                      <a:pt x="84" y="298"/>
                    </a:lnTo>
                    <a:lnTo>
                      <a:pt x="84" y="302"/>
                    </a:lnTo>
                    <a:lnTo>
                      <a:pt x="84" y="309"/>
                    </a:lnTo>
                    <a:lnTo>
                      <a:pt x="84" y="313"/>
                    </a:lnTo>
                    <a:lnTo>
                      <a:pt x="82" y="317"/>
                    </a:lnTo>
                    <a:lnTo>
                      <a:pt x="82" y="323"/>
                    </a:lnTo>
                    <a:lnTo>
                      <a:pt x="82" y="327"/>
                    </a:lnTo>
                    <a:lnTo>
                      <a:pt x="82" y="331"/>
                    </a:lnTo>
                    <a:lnTo>
                      <a:pt x="82" y="338"/>
                    </a:lnTo>
                    <a:lnTo>
                      <a:pt x="82" y="342"/>
                    </a:lnTo>
                    <a:lnTo>
                      <a:pt x="82" y="346"/>
                    </a:lnTo>
                    <a:lnTo>
                      <a:pt x="82" y="350"/>
                    </a:lnTo>
                    <a:lnTo>
                      <a:pt x="82" y="354"/>
                    </a:lnTo>
                    <a:lnTo>
                      <a:pt x="82" y="359"/>
                    </a:lnTo>
                    <a:lnTo>
                      <a:pt x="82" y="363"/>
                    </a:lnTo>
                    <a:lnTo>
                      <a:pt x="82" y="367"/>
                    </a:lnTo>
                    <a:lnTo>
                      <a:pt x="82" y="371"/>
                    </a:lnTo>
                    <a:lnTo>
                      <a:pt x="82" y="375"/>
                    </a:lnTo>
                    <a:lnTo>
                      <a:pt x="82" y="379"/>
                    </a:lnTo>
                    <a:lnTo>
                      <a:pt x="82" y="384"/>
                    </a:lnTo>
                    <a:lnTo>
                      <a:pt x="84" y="388"/>
                    </a:lnTo>
                    <a:lnTo>
                      <a:pt x="84" y="390"/>
                    </a:lnTo>
                    <a:lnTo>
                      <a:pt x="84" y="394"/>
                    </a:lnTo>
                    <a:lnTo>
                      <a:pt x="86" y="398"/>
                    </a:lnTo>
                    <a:lnTo>
                      <a:pt x="86" y="400"/>
                    </a:lnTo>
                    <a:lnTo>
                      <a:pt x="86" y="404"/>
                    </a:lnTo>
                    <a:lnTo>
                      <a:pt x="88" y="407"/>
                    </a:lnTo>
                    <a:lnTo>
                      <a:pt x="88" y="409"/>
                    </a:lnTo>
                    <a:lnTo>
                      <a:pt x="90" y="411"/>
                    </a:lnTo>
                    <a:lnTo>
                      <a:pt x="92" y="415"/>
                    </a:lnTo>
                    <a:lnTo>
                      <a:pt x="92" y="417"/>
                    </a:lnTo>
                    <a:lnTo>
                      <a:pt x="94" y="419"/>
                    </a:lnTo>
                    <a:lnTo>
                      <a:pt x="96" y="421"/>
                    </a:lnTo>
                    <a:lnTo>
                      <a:pt x="98" y="423"/>
                    </a:lnTo>
                    <a:lnTo>
                      <a:pt x="100" y="425"/>
                    </a:lnTo>
                    <a:lnTo>
                      <a:pt x="103" y="425"/>
                    </a:lnTo>
                    <a:lnTo>
                      <a:pt x="105" y="427"/>
                    </a:lnTo>
                    <a:lnTo>
                      <a:pt x="107" y="429"/>
                    </a:lnTo>
                    <a:lnTo>
                      <a:pt x="109" y="429"/>
                    </a:lnTo>
                    <a:lnTo>
                      <a:pt x="111" y="432"/>
                    </a:lnTo>
                    <a:lnTo>
                      <a:pt x="115" y="432"/>
                    </a:lnTo>
                    <a:lnTo>
                      <a:pt x="117" y="432"/>
                    </a:lnTo>
                    <a:lnTo>
                      <a:pt x="119" y="432"/>
                    </a:lnTo>
                    <a:lnTo>
                      <a:pt x="123" y="432"/>
                    </a:lnTo>
                    <a:lnTo>
                      <a:pt x="128" y="432"/>
                    </a:lnTo>
                    <a:lnTo>
                      <a:pt x="130" y="432"/>
                    </a:lnTo>
                    <a:lnTo>
                      <a:pt x="134" y="432"/>
                    </a:lnTo>
                    <a:lnTo>
                      <a:pt x="138" y="432"/>
                    </a:lnTo>
                    <a:lnTo>
                      <a:pt x="142" y="429"/>
                    </a:lnTo>
                    <a:lnTo>
                      <a:pt x="146" y="429"/>
                    </a:lnTo>
                    <a:lnTo>
                      <a:pt x="146" y="427"/>
                    </a:lnTo>
                    <a:lnTo>
                      <a:pt x="148" y="427"/>
                    </a:lnTo>
                    <a:lnTo>
                      <a:pt x="151" y="427"/>
                    </a:lnTo>
                    <a:lnTo>
                      <a:pt x="153" y="425"/>
                    </a:lnTo>
                    <a:lnTo>
                      <a:pt x="153" y="425"/>
                    </a:lnTo>
                    <a:lnTo>
                      <a:pt x="155" y="423"/>
                    </a:lnTo>
                    <a:lnTo>
                      <a:pt x="157" y="421"/>
                    </a:lnTo>
                    <a:lnTo>
                      <a:pt x="159" y="421"/>
                    </a:lnTo>
                    <a:lnTo>
                      <a:pt x="159" y="419"/>
                    </a:lnTo>
                    <a:lnTo>
                      <a:pt x="161" y="417"/>
                    </a:lnTo>
                    <a:lnTo>
                      <a:pt x="161" y="417"/>
                    </a:lnTo>
                    <a:lnTo>
                      <a:pt x="163" y="415"/>
                    </a:lnTo>
                    <a:lnTo>
                      <a:pt x="163" y="413"/>
                    </a:lnTo>
                    <a:lnTo>
                      <a:pt x="165" y="411"/>
                    </a:lnTo>
                    <a:lnTo>
                      <a:pt x="165" y="409"/>
                    </a:lnTo>
                    <a:lnTo>
                      <a:pt x="165" y="407"/>
                    </a:lnTo>
                    <a:lnTo>
                      <a:pt x="167" y="404"/>
                    </a:lnTo>
                    <a:lnTo>
                      <a:pt x="167" y="402"/>
                    </a:lnTo>
                    <a:lnTo>
                      <a:pt x="167" y="400"/>
                    </a:lnTo>
                    <a:lnTo>
                      <a:pt x="169" y="398"/>
                    </a:lnTo>
                    <a:lnTo>
                      <a:pt x="169" y="396"/>
                    </a:lnTo>
                    <a:lnTo>
                      <a:pt x="169" y="394"/>
                    </a:lnTo>
                    <a:lnTo>
                      <a:pt x="169" y="392"/>
                    </a:lnTo>
                    <a:lnTo>
                      <a:pt x="171" y="388"/>
                    </a:lnTo>
                    <a:lnTo>
                      <a:pt x="171" y="386"/>
                    </a:lnTo>
                    <a:lnTo>
                      <a:pt x="171" y="384"/>
                    </a:lnTo>
                    <a:lnTo>
                      <a:pt x="171" y="379"/>
                    </a:lnTo>
                    <a:lnTo>
                      <a:pt x="171" y="377"/>
                    </a:lnTo>
                    <a:lnTo>
                      <a:pt x="171" y="375"/>
                    </a:lnTo>
                    <a:lnTo>
                      <a:pt x="174" y="371"/>
                    </a:lnTo>
                    <a:lnTo>
                      <a:pt x="174" y="369"/>
                    </a:lnTo>
                    <a:lnTo>
                      <a:pt x="174" y="367"/>
                    </a:lnTo>
                    <a:lnTo>
                      <a:pt x="174" y="363"/>
                    </a:lnTo>
                    <a:lnTo>
                      <a:pt x="174" y="361"/>
                    </a:lnTo>
                    <a:lnTo>
                      <a:pt x="174" y="356"/>
                    </a:lnTo>
                    <a:lnTo>
                      <a:pt x="174" y="352"/>
                    </a:lnTo>
                    <a:lnTo>
                      <a:pt x="174" y="350"/>
                    </a:lnTo>
                    <a:lnTo>
                      <a:pt x="174" y="346"/>
                    </a:lnTo>
                    <a:lnTo>
                      <a:pt x="174" y="344"/>
                    </a:lnTo>
                    <a:lnTo>
                      <a:pt x="174" y="340"/>
                    </a:lnTo>
                    <a:lnTo>
                      <a:pt x="171" y="338"/>
                    </a:lnTo>
                    <a:lnTo>
                      <a:pt x="171" y="334"/>
                    </a:lnTo>
                    <a:lnTo>
                      <a:pt x="171" y="329"/>
                    </a:lnTo>
                    <a:lnTo>
                      <a:pt x="171" y="327"/>
                    </a:lnTo>
                    <a:lnTo>
                      <a:pt x="171" y="323"/>
                    </a:lnTo>
                    <a:lnTo>
                      <a:pt x="171" y="321"/>
                    </a:lnTo>
                    <a:lnTo>
                      <a:pt x="171" y="317"/>
                    </a:lnTo>
                    <a:lnTo>
                      <a:pt x="171" y="313"/>
                    </a:lnTo>
                    <a:lnTo>
                      <a:pt x="169" y="309"/>
                    </a:lnTo>
                    <a:lnTo>
                      <a:pt x="169" y="306"/>
                    </a:lnTo>
                    <a:lnTo>
                      <a:pt x="169" y="302"/>
                    </a:lnTo>
                    <a:lnTo>
                      <a:pt x="169" y="298"/>
                    </a:lnTo>
                    <a:lnTo>
                      <a:pt x="169" y="296"/>
                    </a:lnTo>
                    <a:lnTo>
                      <a:pt x="169" y="292"/>
                    </a:lnTo>
                    <a:lnTo>
                      <a:pt x="167" y="290"/>
                    </a:lnTo>
                    <a:lnTo>
                      <a:pt x="167" y="286"/>
                    </a:lnTo>
                    <a:lnTo>
                      <a:pt x="167" y="281"/>
                    </a:lnTo>
                    <a:lnTo>
                      <a:pt x="167" y="279"/>
                    </a:lnTo>
                    <a:lnTo>
                      <a:pt x="167" y="275"/>
                    </a:lnTo>
                    <a:lnTo>
                      <a:pt x="167" y="271"/>
                    </a:lnTo>
                    <a:lnTo>
                      <a:pt x="165" y="269"/>
                    </a:lnTo>
                    <a:lnTo>
                      <a:pt x="165" y="265"/>
                    </a:lnTo>
                    <a:lnTo>
                      <a:pt x="165" y="261"/>
                    </a:lnTo>
                    <a:lnTo>
                      <a:pt x="165" y="258"/>
                    </a:lnTo>
                    <a:lnTo>
                      <a:pt x="165" y="254"/>
                    </a:lnTo>
                    <a:lnTo>
                      <a:pt x="165" y="250"/>
                    </a:lnTo>
                    <a:lnTo>
                      <a:pt x="163" y="248"/>
                    </a:lnTo>
                    <a:lnTo>
                      <a:pt x="163" y="244"/>
                    </a:lnTo>
                    <a:lnTo>
                      <a:pt x="163" y="240"/>
                    </a:lnTo>
                    <a:lnTo>
                      <a:pt x="163" y="238"/>
                    </a:lnTo>
                    <a:lnTo>
                      <a:pt x="163" y="233"/>
                    </a:lnTo>
                    <a:lnTo>
                      <a:pt x="163" y="231"/>
                    </a:lnTo>
                    <a:lnTo>
                      <a:pt x="161" y="227"/>
                    </a:lnTo>
                    <a:lnTo>
                      <a:pt x="161" y="225"/>
                    </a:lnTo>
                    <a:lnTo>
                      <a:pt x="161" y="221"/>
                    </a:lnTo>
                    <a:lnTo>
                      <a:pt x="161" y="219"/>
                    </a:lnTo>
                    <a:lnTo>
                      <a:pt x="161" y="215"/>
                    </a:lnTo>
                    <a:lnTo>
                      <a:pt x="161" y="213"/>
                    </a:lnTo>
                    <a:lnTo>
                      <a:pt x="161" y="210"/>
                    </a:lnTo>
                    <a:lnTo>
                      <a:pt x="161" y="206"/>
                    </a:lnTo>
                    <a:lnTo>
                      <a:pt x="161" y="204"/>
                    </a:lnTo>
                    <a:lnTo>
                      <a:pt x="161" y="200"/>
                    </a:lnTo>
                    <a:lnTo>
                      <a:pt x="159" y="198"/>
                    </a:lnTo>
                    <a:lnTo>
                      <a:pt x="159" y="196"/>
                    </a:lnTo>
                    <a:lnTo>
                      <a:pt x="159" y="192"/>
                    </a:lnTo>
                    <a:lnTo>
                      <a:pt x="159" y="190"/>
                    </a:lnTo>
                    <a:lnTo>
                      <a:pt x="159" y="188"/>
                    </a:lnTo>
                    <a:lnTo>
                      <a:pt x="159" y="185"/>
                    </a:lnTo>
                    <a:lnTo>
                      <a:pt x="159" y="181"/>
                    </a:lnTo>
                    <a:lnTo>
                      <a:pt x="159" y="179"/>
                    </a:lnTo>
                    <a:lnTo>
                      <a:pt x="159" y="177"/>
                    </a:lnTo>
                    <a:lnTo>
                      <a:pt x="159" y="175"/>
                    </a:lnTo>
                    <a:lnTo>
                      <a:pt x="159" y="171"/>
                    </a:lnTo>
                    <a:lnTo>
                      <a:pt x="159" y="169"/>
                    </a:lnTo>
                    <a:lnTo>
                      <a:pt x="159" y="167"/>
                    </a:lnTo>
                    <a:lnTo>
                      <a:pt x="159" y="165"/>
                    </a:lnTo>
                    <a:lnTo>
                      <a:pt x="159" y="162"/>
                    </a:lnTo>
                    <a:lnTo>
                      <a:pt x="159" y="160"/>
                    </a:lnTo>
                    <a:lnTo>
                      <a:pt x="159" y="156"/>
                    </a:lnTo>
                    <a:lnTo>
                      <a:pt x="159" y="154"/>
                    </a:lnTo>
                    <a:lnTo>
                      <a:pt x="159" y="152"/>
                    </a:lnTo>
                    <a:lnTo>
                      <a:pt x="159" y="150"/>
                    </a:lnTo>
                    <a:lnTo>
                      <a:pt x="159" y="148"/>
                    </a:lnTo>
                    <a:lnTo>
                      <a:pt x="159" y="146"/>
                    </a:lnTo>
                    <a:lnTo>
                      <a:pt x="159" y="144"/>
                    </a:lnTo>
                    <a:lnTo>
                      <a:pt x="159" y="140"/>
                    </a:lnTo>
                    <a:lnTo>
                      <a:pt x="159" y="137"/>
                    </a:lnTo>
                    <a:lnTo>
                      <a:pt x="159" y="135"/>
                    </a:lnTo>
                    <a:lnTo>
                      <a:pt x="159" y="133"/>
                    </a:lnTo>
                    <a:lnTo>
                      <a:pt x="159" y="131"/>
                    </a:lnTo>
                    <a:lnTo>
                      <a:pt x="159" y="129"/>
                    </a:lnTo>
                    <a:lnTo>
                      <a:pt x="159" y="127"/>
                    </a:lnTo>
                    <a:lnTo>
                      <a:pt x="159" y="125"/>
                    </a:lnTo>
                    <a:lnTo>
                      <a:pt x="161" y="121"/>
                    </a:lnTo>
                    <a:lnTo>
                      <a:pt x="161" y="119"/>
                    </a:lnTo>
                    <a:lnTo>
                      <a:pt x="161" y="117"/>
                    </a:lnTo>
                    <a:lnTo>
                      <a:pt x="161" y="115"/>
                    </a:lnTo>
                    <a:lnTo>
                      <a:pt x="161" y="112"/>
                    </a:lnTo>
                    <a:lnTo>
                      <a:pt x="161" y="110"/>
                    </a:lnTo>
                    <a:lnTo>
                      <a:pt x="161" y="108"/>
                    </a:lnTo>
                    <a:lnTo>
                      <a:pt x="161" y="106"/>
                    </a:lnTo>
                    <a:lnTo>
                      <a:pt x="161" y="102"/>
                    </a:lnTo>
                    <a:lnTo>
                      <a:pt x="161" y="100"/>
                    </a:lnTo>
                    <a:lnTo>
                      <a:pt x="163" y="98"/>
                    </a:lnTo>
                    <a:lnTo>
                      <a:pt x="163" y="96"/>
                    </a:lnTo>
                    <a:lnTo>
                      <a:pt x="163" y="94"/>
                    </a:lnTo>
                    <a:lnTo>
                      <a:pt x="163" y="92"/>
                    </a:lnTo>
                    <a:lnTo>
                      <a:pt x="163" y="89"/>
                    </a:lnTo>
                    <a:lnTo>
                      <a:pt x="257" y="0"/>
                    </a:lnTo>
                    <a:lnTo>
                      <a:pt x="257" y="0"/>
                    </a:lnTo>
                    <a:lnTo>
                      <a:pt x="257" y="0"/>
                    </a:lnTo>
                    <a:lnTo>
                      <a:pt x="255" y="2"/>
                    </a:lnTo>
                    <a:lnTo>
                      <a:pt x="255" y="2"/>
                    </a:lnTo>
                    <a:lnTo>
                      <a:pt x="255" y="2"/>
                    </a:lnTo>
                    <a:lnTo>
                      <a:pt x="255" y="4"/>
                    </a:lnTo>
                    <a:lnTo>
                      <a:pt x="255" y="6"/>
                    </a:lnTo>
                    <a:lnTo>
                      <a:pt x="255" y="6"/>
                    </a:lnTo>
                    <a:lnTo>
                      <a:pt x="255" y="8"/>
                    </a:lnTo>
                    <a:lnTo>
                      <a:pt x="255" y="10"/>
                    </a:lnTo>
                    <a:lnTo>
                      <a:pt x="253" y="12"/>
                    </a:lnTo>
                    <a:lnTo>
                      <a:pt x="253" y="14"/>
                    </a:lnTo>
                    <a:lnTo>
                      <a:pt x="253" y="16"/>
                    </a:lnTo>
                    <a:lnTo>
                      <a:pt x="253" y="19"/>
                    </a:lnTo>
                    <a:lnTo>
                      <a:pt x="253" y="21"/>
                    </a:lnTo>
                    <a:lnTo>
                      <a:pt x="251" y="23"/>
                    </a:lnTo>
                    <a:lnTo>
                      <a:pt x="251" y="27"/>
                    </a:lnTo>
                    <a:lnTo>
                      <a:pt x="251" y="29"/>
                    </a:lnTo>
                    <a:lnTo>
                      <a:pt x="251" y="31"/>
                    </a:lnTo>
                    <a:lnTo>
                      <a:pt x="249" y="35"/>
                    </a:lnTo>
                    <a:lnTo>
                      <a:pt x="249" y="37"/>
                    </a:lnTo>
                    <a:lnTo>
                      <a:pt x="249" y="41"/>
                    </a:lnTo>
                    <a:lnTo>
                      <a:pt x="249" y="46"/>
                    </a:lnTo>
                    <a:lnTo>
                      <a:pt x="249" y="48"/>
                    </a:lnTo>
                    <a:lnTo>
                      <a:pt x="249" y="52"/>
                    </a:lnTo>
                    <a:lnTo>
                      <a:pt x="247" y="56"/>
                    </a:lnTo>
                    <a:lnTo>
                      <a:pt x="247" y="60"/>
                    </a:lnTo>
                    <a:lnTo>
                      <a:pt x="247" y="64"/>
                    </a:lnTo>
                    <a:lnTo>
                      <a:pt x="247" y="69"/>
                    </a:lnTo>
                    <a:lnTo>
                      <a:pt x="247" y="73"/>
                    </a:lnTo>
                    <a:lnTo>
                      <a:pt x="245" y="77"/>
                    </a:lnTo>
                    <a:lnTo>
                      <a:pt x="245" y="81"/>
                    </a:lnTo>
                    <a:lnTo>
                      <a:pt x="245" y="85"/>
                    </a:lnTo>
                    <a:lnTo>
                      <a:pt x="245" y="92"/>
                    </a:lnTo>
                    <a:lnTo>
                      <a:pt x="245" y="96"/>
                    </a:lnTo>
                    <a:lnTo>
                      <a:pt x="245" y="100"/>
                    </a:lnTo>
                    <a:lnTo>
                      <a:pt x="242" y="106"/>
                    </a:lnTo>
                    <a:lnTo>
                      <a:pt x="242" y="110"/>
                    </a:lnTo>
                    <a:lnTo>
                      <a:pt x="242" y="117"/>
                    </a:lnTo>
                    <a:lnTo>
                      <a:pt x="242" y="121"/>
                    </a:lnTo>
                    <a:lnTo>
                      <a:pt x="242" y="127"/>
                    </a:lnTo>
                    <a:lnTo>
                      <a:pt x="242" y="133"/>
                    </a:lnTo>
                    <a:lnTo>
                      <a:pt x="242" y="137"/>
                    </a:lnTo>
                    <a:lnTo>
                      <a:pt x="242" y="144"/>
                    </a:lnTo>
                    <a:lnTo>
                      <a:pt x="242" y="150"/>
                    </a:lnTo>
                    <a:lnTo>
                      <a:pt x="242" y="156"/>
                    </a:lnTo>
                    <a:lnTo>
                      <a:pt x="242" y="162"/>
                    </a:lnTo>
                    <a:lnTo>
                      <a:pt x="242" y="169"/>
                    </a:lnTo>
                    <a:lnTo>
                      <a:pt x="245" y="175"/>
                    </a:lnTo>
                    <a:lnTo>
                      <a:pt x="245" y="181"/>
                    </a:lnTo>
                    <a:lnTo>
                      <a:pt x="245" y="188"/>
                    </a:lnTo>
                    <a:lnTo>
                      <a:pt x="245" y="194"/>
                    </a:lnTo>
                    <a:lnTo>
                      <a:pt x="245" y="200"/>
                    </a:lnTo>
                    <a:lnTo>
                      <a:pt x="247" y="206"/>
                    </a:lnTo>
                    <a:lnTo>
                      <a:pt x="247" y="215"/>
                    </a:lnTo>
                    <a:lnTo>
                      <a:pt x="247" y="221"/>
                    </a:lnTo>
                    <a:lnTo>
                      <a:pt x="249" y="227"/>
                    </a:lnTo>
                    <a:lnTo>
                      <a:pt x="249" y="235"/>
                    </a:lnTo>
                    <a:lnTo>
                      <a:pt x="249" y="242"/>
                    </a:lnTo>
                    <a:lnTo>
                      <a:pt x="251" y="248"/>
                    </a:lnTo>
                    <a:lnTo>
                      <a:pt x="251" y="256"/>
                    </a:lnTo>
                    <a:lnTo>
                      <a:pt x="253" y="265"/>
                    </a:lnTo>
                    <a:lnTo>
                      <a:pt x="253" y="271"/>
                    </a:lnTo>
                    <a:lnTo>
                      <a:pt x="255" y="279"/>
                    </a:lnTo>
                    <a:lnTo>
                      <a:pt x="255" y="288"/>
                    </a:lnTo>
                    <a:lnTo>
                      <a:pt x="257" y="296"/>
                    </a:lnTo>
                    <a:lnTo>
                      <a:pt x="257" y="302"/>
                    </a:lnTo>
                    <a:lnTo>
                      <a:pt x="257" y="311"/>
                    </a:lnTo>
                    <a:lnTo>
                      <a:pt x="257" y="317"/>
                    </a:lnTo>
                    <a:lnTo>
                      <a:pt x="257" y="325"/>
                    </a:lnTo>
                    <a:lnTo>
                      <a:pt x="257" y="331"/>
                    </a:lnTo>
                    <a:lnTo>
                      <a:pt x="257" y="338"/>
                    </a:lnTo>
                    <a:lnTo>
                      <a:pt x="257" y="344"/>
                    </a:lnTo>
                    <a:lnTo>
                      <a:pt x="259" y="352"/>
                    </a:lnTo>
                    <a:lnTo>
                      <a:pt x="257" y="356"/>
                    </a:lnTo>
                    <a:lnTo>
                      <a:pt x="257" y="365"/>
                    </a:lnTo>
                    <a:lnTo>
                      <a:pt x="257" y="371"/>
                    </a:lnTo>
                    <a:lnTo>
                      <a:pt x="257" y="375"/>
                    </a:lnTo>
                    <a:lnTo>
                      <a:pt x="257" y="382"/>
                    </a:lnTo>
                    <a:lnTo>
                      <a:pt x="255" y="388"/>
                    </a:lnTo>
                    <a:lnTo>
                      <a:pt x="255" y="394"/>
                    </a:lnTo>
                    <a:lnTo>
                      <a:pt x="255" y="398"/>
                    </a:lnTo>
                    <a:lnTo>
                      <a:pt x="253" y="404"/>
                    </a:lnTo>
                    <a:lnTo>
                      <a:pt x="253" y="409"/>
                    </a:lnTo>
                    <a:lnTo>
                      <a:pt x="251" y="415"/>
                    </a:lnTo>
                    <a:lnTo>
                      <a:pt x="251" y="419"/>
                    </a:lnTo>
                    <a:lnTo>
                      <a:pt x="249" y="425"/>
                    </a:lnTo>
                    <a:lnTo>
                      <a:pt x="247" y="429"/>
                    </a:lnTo>
                    <a:lnTo>
                      <a:pt x="247" y="434"/>
                    </a:lnTo>
                    <a:lnTo>
                      <a:pt x="245" y="438"/>
                    </a:lnTo>
                    <a:lnTo>
                      <a:pt x="242" y="442"/>
                    </a:lnTo>
                    <a:lnTo>
                      <a:pt x="240" y="446"/>
                    </a:lnTo>
                    <a:lnTo>
                      <a:pt x="238" y="450"/>
                    </a:lnTo>
                    <a:lnTo>
                      <a:pt x="238" y="455"/>
                    </a:lnTo>
                    <a:lnTo>
                      <a:pt x="236" y="459"/>
                    </a:lnTo>
                    <a:lnTo>
                      <a:pt x="234" y="463"/>
                    </a:lnTo>
                    <a:lnTo>
                      <a:pt x="232" y="467"/>
                    </a:lnTo>
                    <a:lnTo>
                      <a:pt x="228" y="469"/>
                    </a:lnTo>
                    <a:lnTo>
                      <a:pt x="226" y="473"/>
                    </a:lnTo>
                    <a:lnTo>
                      <a:pt x="224" y="477"/>
                    </a:lnTo>
                    <a:lnTo>
                      <a:pt x="222" y="480"/>
                    </a:lnTo>
                    <a:lnTo>
                      <a:pt x="219" y="484"/>
                    </a:lnTo>
                    <a:lnTo>
                      <a:pt x="215" y="486"/>
                    </a:lnTo>
                    <a:lnTo>
                      <a:pt x="213" y="488"/>
                    </a:lnTo>
                    <a:lnTo>
                      <a:pt x="211" y="490"/>
                    </a:lnTo>
                    <a:lnTo>
                      <a:pt x="207" y="494"/>
                    </a:lnTo>
                    <a:lnTo>
                      <a:pt x="205" y="496"/>
                    </a:lnTo>
                    <a:lnTo>
                      <a:pt x="201" y="498"/>
                    </a:lnTo>
                    <a:lnTo>
                      <a:pt x="199" y="500"/>
                    </a:lnTo>
                    <a:lnTo>
                      <a:pt x="194" y="503"/>
                    </a:lnTo>
                    <a:lnTo>
                      <a:pt x="192" y="505"/>
                    </a:lnTo>
                    <a:lnTo>
                      <a:pt x="188" y="507"/>
                    </a:lnTo>
                    <a:lnTo>
                      <a:pt x="184" y="509"/>
                    </a:lnTo>
                    <a:lnTo>
                      <a:pt x="182" y="509"/>
                    </a:lnTo>
                    <a:lnTo>
                      <a:pt x="178" y="511"/>
                    </a:lnTo>
                    <a:lnTo>
                      <a:pt x="174" y="513"/>
                    </a:lnTo>
                    <a:lnTo>
                      <a:pt x="169" y="513"/>
                    </a:lnTo>
                    <a:lnTo>
                      <a:pt x="165" y="515"/>
                    </a:lnTo>
                    <a:lnTo>
                      <a:pt x="161" y="515"/>
                    </a:lnTo>
                    <a:lnTo>
                      <a:pt x="159" y="517"/>
                    </a:lnTo>
                    <a:lnTo>
                      <a:pt x="155" y="517"/>
                    </a:lnTo>
                    <a:lnTo>
                      <a:pt x="151" y="519"/>
                    </a:lnTo>
                    <a:lnTo>
                      <a:pt x="144" y="519"/>
                    </a:lnTo>
                    <a:lnTo>
                      <a:pt x="140" y="519"/>
                    </a:lnTo>
                    <a:lnTo>
                      <a:pt x="136" y="519"/>
                    </a:lnTo>
                    <a:lnTo>
                      <a:pt x="132" y="521"/>
                    </a:lnTo>
                    <a:lnTo>
                      <a:pt x="126" y="519"/>
                    </a:lnTo>
                    <a:lnTo>
                      <a:pt x="121" y="519"/>
                    </a:lnTo>
                    <a:lnTo>
                      <a:pt x="115" y="519"/>
                    </a:lnTo>
                    <a:lnTo>
                      <a:pt x="111" y="519"/>
                    </a:lnTo>
                    <a:lnTo>
                      <a:pt x="105" y="519"/>
                    </a:lnTo>
                    <a:lnTo>
                      <a:pt x="100" y="519"/>
                    </a:lnTo>
                    <a:lnTo>
                      <a:pt x="96" y="517"/>
                    </a:lnTo>
                    <a:lnTo>
                      <a:pt x="92" y="517"/>
                    </a:lnTo>
                    <a:lnTo>
                      <a:pt x="86" y="515"/>
                    </a:lnTo>
                    <a:lnTo>
                      <a:pt x="82" y="515"/>
                    </a:lnTo>
                    <a:lnTo>
                      <a:pt x="78" y="513"/>
                    </a:lnTo>
                    <a:lnTo>
                      <a:pt x="73" y="513"/>
                    </a:lnTo>
                    <a:lnTo>
                      <a:pt x="69" y="511"/>
                    </a:lnTo>
                    <a:lnTo>
                      <a:pt x="67" y="509"/>
                    </a:lnTo>
                    <a:lnTo>
                      <a:pt x="63" y="507"/>
                    </a:lnTo>
                    <a:lnTo>
                      <a:pt x="59" y="505"/>
                    </a:lnTo>
                    <a:lnTo>
                      <a:pt x="55" y="503"/>
                    </a:lnTo>
                    <a:lnTo>
                      <a:pt x="52" y="500"/>
                    </a:lnTo>
                    <a:lnTo>
                      <a:pt x="48" y="498"/>
                    </a:lnTo>
                    <a:lnTo>
                      <a:pt x="44" y="496"/>
                    </a:lnTo>
                    <a:lnTo>
                      <a:pt x="42" y="494"/>
                    </a:lnTo>
                    <a:lnTo>
                      <a:pt x="40" y="490"/>
                    </a:lnTo>
                    <a:lnTo>
                      <a:pt x="36" y="488"/>
                    </a:lnTo>
                    <a:lnTo>
                      <a:pt x="34" y="486"/>
                    </a:lnTo>
                    <a:lnTo>
                      <a:pt x="32" y="482"/>
                    </a:lnTo>
                    <a:lnTo>
                      <a:pt x="27" y="480"/>
                    </a:lnTo>
                    <a:lnTo>
                      <a:pt x="25" y="475"/>
                    </a:lnTo>
                    <a:lnTo>
                      <a:pt x="23" y="471"/>
                    </a:lnTo>
                    <a:lnTo>
                      <a:pt x="21" y="469"/>
                    </a:lnTo>
                    <a:lnTo>
                      <a:pt x="19" y="465"/>
                    </a:lnTo>
                    <a:lnTo>
                      <a:pt x="17" y="461"/>
                    </a:lnTo>
                    <a:lnTo>
                      <a:pt x="15" y="457"/>
                    </a:lnTo>
                    <a:lnTo>
                      <a:pt x="13" y="452"/>
                    </a:lnTo>
                    <a:lnTo>
                      <a:pt x="13" y="448"/>
                    </a:lnTo>
                    <a:lnTo>
                      <a:pt x="11" y="444"/>
                    </a:lnTo>
                    <a:lnTo>
                      <a:pt x="9" y="440"/>
                    </a:lnTo>
                    <a:lnTo>
                      <a:pt x="7" y="434"/>
                    </a:lnTo>
                    <a:lnTo>
                      <a:pt x="7" y="429"/>
                    </a:lnTo>
                    <a:lnTo>
                      <a:pt x="4" y="425"/>
                    </a:lnTo>
                    <a:lnTo>
                      <a:pt x="4" y="419"/>
                    </a:lnTo>
                    <a:lnTo>
                      <a:pt x="2" y="415"/>
                    </a:lnTo>
                    <a:lnTo>
                      <a:pt x="2" y="409"/>
                    </a:lnTo>
                    <a:lnTo>
                      <a:pt x="2" y="404"/>
                    </a:lnTo>
                    <a:lnTo>
                      <a:pt x="0" y="398"/>
                    </a:lnTo>
                    <a:lnTo>
                      <a:pt x="0" y="392"/>
                    </a:lnTo>
                    <a:lnTo>
                      <a:pt x="0" y="386"/>
                    </a:lnTo>
                    <a:lnTo>
                      <a:pt x="0" y="379"/>
                    </a:lnTo>
                    <a:lnTo>
                      <a:pt x="0" y="375"/>
                    </a:lnTo>
                    <a:lnTo>
                      <a:pt x="0" y="369"/>
                    </a:lnTo>
                    <a:lnTo>
                      <a:pt x="0" y="361"/>
                    </a:lnTo>
                    <a:lnTo>
                      <a:pt x="0" y="354"/>
                    </a:lnTo>
                    <a:lnTo>
                      <a:pt x="0" y="348"/>
                    </a:lnTo>
                    <a:lnTo>
                      <a:pt x="0" y="342"/>
                    </a:lnTo>
                    <a:lnTo>
                      <a:pt x="0" y="334"/>
                    </a:lnTo>
                    <a:lnTo>
                      <a:pt x="0" y="327"/>
                    </a:lnTo>
                    <a:lnTo>
                      <a:pt x="2" y="321"/>
                    </a:lnTo>
                    <a:lnTo>
                      <a:pt x="2" y="313"/>
                    </a:lnTo>
                    <a:lnTo>
                      <a:pt x="2" y="306"/>
                    </a:lnTo>
                    <a:lnTo>
                      <a:pt x="4" y="298"/>
                    </a:lnTo>
                    <a:lnTo>
                      <a:pt x="4" y="290"/>
                    </a:lnTo>
                    <a:lnTo>
                      <a:pt x="7" y="281"/>
                    </a:lnTo>
                    <a:lnTo>
                      <a:pt x="7" y="275"/>
                    </a:lnTo>
                    <a:lnTo>
                      <a:pt x="9" y="267"/>
                    </a:lnTo>
                    <a:lnTo>
                      <a:pt x="11" y="258"/>
                    </a:lnTo>
                    <a:lnTo>
                      <a:pt x="11" y="254"/>
                    </a:lnTo>
                    <a:lnTo>
                      <a:pt x="11" y="250"/>
                    </a:lnTo>
                    <a:lnTo>
                      <a:pt x="11" y="246"/>
                    </a:lnTo>
                    <a:lnTo>
                      <a:pt x="13" y="242"/>
                    </a:lnTo>
                    <a:lnTo>
                      <a:pt x="13" y="238"/>
                    </a:lnTo>
                    <a:lnTo>
                      <a:pt x="13" y="233"/>
                    </a:lnTo>
                    <a:lnTo>
                      <a:pt x="13" y="229"/>
                    </a:lnTo>
                    <a:lnTo>
                      <a:pt x="15" y="227"/>
                    </a:lnTo>
                    <a:lnTo>
                      <a:pt x="15" y="223"/>
                    </a:lnTo>
                    <a:lnTo>
                      <a:pt x="15" y="219"/>
                    </a:lnTo>
                    <a:lnTo>
                      <a:pt x="15" y="215"/>
                    </a:lnTo>
                    <a:lnTo>
                      <a:pt x="17" y="210"/>
                    </a:lnTo>
                    <a:lnTo>
                      <a:pt x="17" y="206"/>
                    </a:lnTo>
                    <a:lnTo>
                      <a:pt x="17" y="204"/>
                    </a:lnTo>
                    <a:lnTo>
                      <a:pt x="17" y="200"/>
                    </a:lnTo>
                    <a:lnTo>
                      <a:pt x="19" y="196"/>
                    </a:lnTo>
                    <a:lnTo>
                      <a:pt x="19" y="192"/>
                    </a:lnTo>
                    <a:lnTo>
                      <a:pt x="19" y="188"/>
                    </a:lnTo>
                    <a:lnTo>
                      <a:pt x="19" y="183"/>
                    </a:lnTo>
                    <a:lnTo>
                      <a:pt x="19" y="181"/>
                    </a:lnTo>
                    <a:lnTo>
                      <a:pt x="19" y="177"/>
                    </a:lnTo>
                    <a:lnTo>
                      <a:pt x="21" y="173"/>
                    </a:lnTo>
                    <a:lnTo>
                      <a:pt x="21" y="169"/>
                    </a:lnTo>
                    <a:lnTo>
                      <a:pt x="21" y="167"/>
                    </a:lnTo>
                    <a:lnTo>
                      <a:pt x="21" y="162"/>
                    </a:lnTo>
                    <a:lnTo>
                      <a:pt x="21" y="158"/>
                    </a:lnTo>
                    <a:lnTo>
                      <a:pt x="21" y="154"/>
                    </a:lnTo>
                    <a:lnTo>
                      <a:pt x="23" y="152"/>
                    </a:lnTo>
                    <a:lnTo>
                      <a:pt x="23" y="148"/>
                    </a:lnTo>
                    <a:lnTo>
                      <a:pt x="23" y="144"/>
                    </a:lnTo>
                    <a:lnTo>
                      <a:pt x="23" y="142"/>
                    </a:lnTo>
                    <a:lnTo>
                      <a:pt x="23" y="137"/>
                    </a:lnTo>
                    <a:lnTo>
                      <a:pt x="23" y="133"/>
                    </a:lnTo>
                    <a:lnTo>
                      <a:pt x="23" y="131"/>
                    </a:lnTo>
                    <a:lnTo>
                      <a:pt x="23" y="127"/>
                    </a:lnTo>
                    <a:lnTo>
                      <a:pt x="23" y="125"/>
                    </a:lnTo>
                    <a:lnTo>
                      <a:pt x="25" y="121"/>
                    </a:lnTo>
                    <a:lnTo>
                      <a:pt x="25" y="117"/>
                    </a:lnTo>
                    <a:lnTo>
                      <a:pt x="25" y="115"/>
                    </a:lnTo>
                    <a:lnTo>
                      <a:pt x="25" y="110"/>
                    </a:lnTo>
                    <a:lnTo>
                      <a:pt x="25" y="108"/>
                    </a:lnTo>
                    <a:lnTo>
                      <a:pt x="25" y="104"/>
                    </a:lnTo>
                    <a:lnTo>
                      <a:pt x="25" y="102"/>
                    </a:lnTo>
                    <a:lnTo>
                      <a:pt x="25" y="98"/>
                    </a:lnTo>
                    <a:lnTo>
                      <a:pt x="25" y="96"/>
                    </a:lnTo>
                    <a:lnTo>
                      <a:pt x="25" y="92"/>
                    </a:lnTo>
                    <a:lnTo>
                      <a:pt x="25" y="89"/>
                    </a:lnTo>
                    <a:lnTo>
                      <a:pt x="27" y="85"/>
                    </a:lnTo>
                    <a:lnTo>
                      <a:pt x="27" y="83"/>
                    </a:lnTo>
                    <a:lnTo>
                      <a:pt x="27" y="81"/>
                    </a:lnTo>
                    <a:lnTo>
                      <a:pt x="27" y="77"/>
                    </a:lnTo>
                    <a:lnTo>
                      <a:pt x="27" y="75"/>
                    </a:lnTo>
                    <a:lnTo>
                      <a:pt x="27" y="73"/>
                    </a:lnTo>
                    <a:lnTo>
                      <a:pt x="27" y="69"/>
                    </a:lnTo>
                    <a:lnTo>
                      <a:pt x="27" y="67"/>
                    </a:lnTo>
                    <a:lnTo>
                      <a:pt x="27" y="64"/>
                    </a:lnTo>
                    <a:lnTo>
                      <a:pt x="27" y="60"/>
                    </a:lnTo>
                    <a:lnTo>
                      <a:pt x="27" y="58"/>
                    </a:lnTo>
                    <a:lnTo>
                      <a:pt x="27" y="56"/>
                    </a:lnTo>
                    <a:lnTo>
                      <a:pt x="27" y="54"/>
                    </a:lnTo>
                    <a:lnTo>
                      <a:pt x="27" y="52"/>
                    </a:lnTo>
                    <a:lnTo>
                      <a:pt x="27" y="48"/>
                    </a:lnTo>
                    <a:lnTo>
                      <a:pt x="27" y="46"/>
                    </a:lnTo>
                    <a:lnTo>
                      <a:pt x="27" y="44"/>
                    </a:lnTo>
                    <a:lnTo>
                      <a:pt x="100" y="33"/>
                    </a:lnTo>
                    <a:lnTo>
                      <a:pt x="100" y="3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114"/>
              <p:cNvSpPr>
                <a:spLocks/>
              </p:cNvSpPr>
              <p:nvPr/>
            </p:nvSpPr>
            <p:spPr bwMode="auto">
              <a:xfrm>
                <a:off x="2100263" y="4857751"/>
                <a:ext cx="274638" cy="158750"/>
              </a:xfrm>
              <a:custGeom>
                <a:avLst/>
                <a:gdLst>
                  <a:gd name="T0" fmla="*/ 19 w 173"/>
                  <a:gd name="T1" fmla="*/ 98 h 100"/>
                  <a:gd name="T2" fmla="*/ 173 w 173"/>
                  <a:gd name="T3" fmla="*/ 100 h 100"/>
                  <a:gd name="T4" fmla="*/ 169 w 173"/>
                  <a:gd name="T5" fmla="*/ 0 h 100"/>
                  <a:gd name="T6" fmla="*/ 0 w 173"/>
                  <a:gd name="T7" fmla="*/ 2 h 100"/>
                  <a:gd name="T8" fmla="*/ 19 w 173"/>
                  <a:gd name="T9" fmla="*/ 98 h 100"/>
                  <a:gd name="T10" fmla="*/ 19 w 173"/>
                  <a:gd name="T11" fmla="*/ 98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3" h="100">
                    <a:moveTo>
                      <a:pt x="19" y="98"/>
                    </a:moveTo>
                    <a:lnTo>
                      <a:pt x="173" y="100"/>
                    </a:lnTo>
                    <a:lnTo>
                      <a:pt x="169" y="0"/>
                    </a:lnTo>
                    <a:lnTo>
                      <a:pt x="0" y="2"/>
                    </a:lnTo>
                    <a:lnTo>
                      <a:pt x="19" y="98"/>
                    </a:lnTo>
                    <a:lnTo>
                      <a:pt x="19" y="9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ABE 30800 - Lecture 12</a:t>
            </a:r>
            <a:endParaRPr lang="en-US"/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35CF0-1DA6-47CA-9CCD-4EFEFEB22900}" type="slidenum">
              <a:rPr lang="en-US"/>
              <a:pPr/>
              <a:t>17</a:t>
            </a:fld>
            <a:endParaRPr lang="en-US"/>
          </a:p>
        </p:txBody>
      </p:sp>
      <p:sp>
        <p:nvSpPr>
          <p:cNvPr id="232452" name="Text Box 4"/>
          <p:cNvSpPr txBox="1">
            <a:spLocks noChangeArrowheads="1"/>
          </p:cNvSpPr>
          <p:nvPr/>
        </p:nvSpPr>
        <p:spPr bwMode="auto">
          <a:xfrm>
            <a:off x="1066800" y="290513"/>
            <a:ext cx="68516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u="sng"/>
              <a:t>CONVECTION – DIFFUSION OF HEAT AND MASS TRANSFER</a:t>
            </a:r>
          </a:p>
          <a:p>
            <a:r>
              <a:rPr lang="en-US"/>
              <a:t>(Simultaneous) – Wet Bulb Thermometer</a:t>
            </a:r>
          </a:p>
        </p:txBody>
      </p:sp>
      <p:graphicFrame>
        <p:nvGraphicFramePr>
          <p:cNvPr id="232453" name="Object 5"/>
          <p:cNvGraphicFramePr>
            <a:graphicFrameLocks noChangeAspect="1"/>
          </p:cNvGraphicFramePr>
          <p:nvPr/>
        </p:nvGraphicFramePr>
        <p:xfrm>
          <a:off x="1871663" y="971550"/>
          <a:ext cx="4776787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863" name="Equation" r:id="rId3" imgW="1981080" imgH="228600" progId="Equation.3">
                  <p:embed/>
                </p:oleObj>
              </mc:Choice>
              <mc:Fallback>
                <p:oleObj name="Equation" r:id="rId3" imgW="198108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1663" y="971550"/>
                        <a:ext cx="4776787" cy="550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2454" name="Object 6"/>
          <p:cNvGraphicFramePr>
            <a:graphicFrameLocks noChangeAspect="1"/>
          </p:cNvGraphicFramePr>
          <p:nvPr/>
        </p:nvGraphicFramePr>
        <p:xfrm>
          <a:off x="3117850" y="1460500"/>
          <a:ext cx="1093788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864" name="Equation" r:id="rId5" imgW="558720" imgH="241200" progId="Equation.3">
                  <p:embed/>
                </p:oleObj>
              </mc:Choice>
              <mc:Fallback>
                <p:oleObj name="Equation" r:id="rId5" imgW="558720" imgH="241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7850" y="1460500"/>
                        <a:ext cx="1093788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2455" name="Object 7"/>
          <p:cNvGraphicFramePr>
            <a:graphicFrameLocks noChangeAspect="1"/>
          </p:cNvGraphicFramePr>
          <p:nvPr/>
        </p:nvGraphicFramePr>
        <p:xfrm>
          <a:off x="1292225" y="1793875"/>
          <a:ext cx="5511800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865" name="Equation" r:id="rId7" imgW="2286000" imgH="253800" progId="Equation.3">
                  <p:embed/>
                </p:oleObj>
              </mc:Choice>
              <mc:Fallback>
                <p:oleObj name="Equation" r:id="rId7" imgW="2286000" imgH="2538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2225" y="1793875"/>
                        <a:ext cx="5511800" cy="61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245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8698652"/>
              </p:ext>
            </p:extLst>
          </p:nvPr>
        </p:nvGraphicFramePr>
        <p:xfrm>
          <a:off x="2178050" y="2341563"/>
          <a:ext cx="3476625" cy="1052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866" name="Equation" r:id="rId9" imgW="1511280" imgH="457200" progId="Equation.DSMT4">
                  <p:embed/>
                </p:oleObj>
              </mc:Choice>
              <mc:Fallback>
                <p:oleObj name="Equation" r:id="rId9" imgW="1511280" imgH="4572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8050" y="2341563"/>
                        <a:ext cx="3476625" cy="1052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245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0773631"/>
              </p:ext>
            </p:extLst>
          </p:nvPr>
        </p:nvGraphicFramePr>
        <p:xfrm>
          <a:off x="2314575" y="4021138"/>
          <a:ext cx="3992563" cy="833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867" name="Equation" r:id="rId11" imgW="2438280" imgH="507960" progId="Equation.DSMT4">
                  <p:embed/>
                </p:oleObj>
              </mc:Choice>
              <mc:Fallback>
                <p:oleObj name="Equation" r:id="rId11" imgW="2438280" imgH="50796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4575" y="4021138"/>
                        <a:ext cx="3992563" cy="833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245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052745"/>
              </p:ext>
            </p:extLst>
          </p:nvPr>
        </p:nvGraphicFramePr>
        <p:xfrm>
          <a:off x="1190625" y="3327400"/>
          <a:ext cx="2070100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868" name="Equation" r:id="rId13" imgW="1079280" imgH="431640" progId="Equation.DSMT4">
                  <p:embed/>
                </p:oleObj>
              </mc:Choice>
              <mc:Fallback>
                <p:oleObj name="Equation" r:id="rId13" imgW="1079280" imgH="43164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0625" y="3327400"/>
                        <a:ext cx="2070100" cy="828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245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3546382"/>
              </p:ext>
            </p:extLst>
          </p:nvPr>
        </p:nvGraphicFramePr>
        <p:xfrm>
          <a:off x="6307138" y="3317217"/>
          <a:ext cx="2092723" cy="7807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869" name="Equation" r:id="rId15" imgW="1193760" imgH="444240" progId="Equation.DSMT4">
                  <p:embed/>
                </p:oleObj>
              </mc:Choice>
              <mc:Fallback>
                <p:oleObj name="Equation" r:id="rId15" imgW="1193760" imgH="44424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7138" y="3317217"/>
                        <a:ext cx="2092723" cy="7807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246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4511984"/>
              </p:ext>
            </p:extLst>
          </p:nvPr>
        </p:nvGraphicFramePr>
        <p:xfrm>
          <a:off x="1576388" y="4986338"/>
          <a:ext cx="5232400" cy="1106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870" name="Equation" r:id="rId17" imgW="2400120" imgH="507960" progId="Equation.DSMT4">
                  <p:embed/>
                </p:oleObj>
              </mc:Choice>
              <mc:Fallback>
                <p:oleObj name="Equation" r:id="rId17" imgW="2400120" imgH="50796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6388" y="4986338"/>
                        <a:ext cx="5232400" cy="1106487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333399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ABE 30800 - Lecture 12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78D17-A200-4F66-AB7E-F05E5079F3C7}" type="slidenum">
              <a:rPr lang="en-US" smtClean="0"/>
              <a:pPr/>
              <a:t>18</a:t>
            </a:fld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>
            <a:off x="277693" y="292100"/>
            <a:ext cx="8603575" cy="6447699"/>
            <a:chOff x="268168" y="292100"/>
            <a:chExt cx="8603575" cy="6447699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8168" y="292100"/>
              <a:ext cx="8431332" cy="6270413"/>
            </a:xfrm>
            <a:prstGeom prst="rect">
              <a:avLst/>
            </a:prstGeom>
          </p:spPr>
        </p:pic>
        <p:graphicFrame>
          <p:nvGraphicFramePr>
            <p:cNvPr id="5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00335749"/>
                </p:ext>
              </p:extLst>
            </p:nvPr>
          </p:nvGraphicFramePr>
          <p:xfrm>
            <a:off x="268168" y="846484"/>
            <a:ext cx="3654286" cy="7727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3800" name="Equation" r:id="rId4" imgW="2400120" imgH="507960" progId="Equation.DSMT4">
                    <p:embed/>
                  </p:oleObj>
                </mc:Choice>
                <mc:Fallback>
                  <p:oleObj name="Equation" r:id="rId4" imgW="2400120" imgH="507960" progId="Equation.DSMT4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8168" y="846484"/>
                          <a:ext cx="3654286" cy="772766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  <a:miter lim="800000"/>
                          <a:headEnd/>
                          <a:tailEnd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89096074"/>
                </p:ext>
              </p:extLst>
            </p:nvPr>
          </p:nvGraphicFramePr>
          <p:xfrm>
            <a:off x="5759107" y="2919306"/>
            <a:ext cx="1728787" cy="863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3801" name="Equation" r:id="rId6" imgW="888840" imgH="444240" progId="Equation.DSMT4">
                    <p:embed/>
                  </p:oleObj>
                </mc:Choice>
                <mc:Fallback>
                  <p:oleObj name="Equation" r:id="rId6" imgW="888840" imgH="444240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59107" y="2919306"/>
                          <a:ext cx="1728787" cy="863600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  <a:miter lim="800000"/>
                          <a:headEnd/>
                          <a:tailEnd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98496657"/>
                </p:ext>
              </p:extLst>
            </p:nvPr>
          </p:nvGraphicFramePr>
          <p:xfrm>
            <a:off x="4483835" y="6305599"/>
            <a:ext cx="367566" cy="434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3802" name="Equation" r:id="rId8" imgW="139680" imgH="164880" progId="Equation.DSMT4">
                    <p:embed/>
                  </p:oleObj>
                </mc:Choice>
                <mc:Fallback>
                  <p:oleObj name="Equation" r:id="rId8" imgW="139680" imgH="16488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83835" y="6305599"/>
                          <a:ext cx="367566" cy="434200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  <a:miter lim="800000"/>
                          <a:headEnd/>
                          <a:tailEnd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00055153"/>
                </p:ext>
              </p:extLst>
            </p:nvPr>
          </p:nvGraphicFramePr>
          <p:xfrm>
            <a:off x="8527256" y="2784475"/>
            <a:ext cx="344487" cy="3698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3803" name="Equation" r:id="rId10" imgW="177480" imgH="190440" progId="Equation.DSMT4">
                    <p:embed/>
                  </p:oleObj>
                </mc:Choice>
                <mc:Fallback>
                  <p:oleObj name="Equation" r:id="rId10" imgW="177480" imgH="19044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527256" y="2784475"/>
                          <a:ext cx="344487" cy="369888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  <a:miter lim="800000"/>
                          <a:headEnd/>
                          <a:tailEnd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Oval 8"/>
            <p:cNvSpPr/>
            <p:nvPr/>
          </p:nvSpPr>
          <p:spPr>
            <a:xfrm>
              <a:off x="6127750" y="4597400"/>
              <a:ext cx="139700" cy="127000"/>
            </a:xfrm>
            <a:prstGeom prst="ellipse">
              <a:avLst/>
            </a:prstGeom>
            <a:solidFill>
              <a:srgbClr val="000099"/>
            </a:solidFill>
            <a:ln>
              <a:solidFill>
                <a:srgbClr val="0000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/>
            <p:cNvCxnSpPr/>
            <p:nvPr/>
          </p:nvCxnSpPr>
          <p:spPr>
            <a:xfrm flipH="1" flipV="1">
              <a:off x="3575050" y="3414606"/>
              <a:ext cx="2552700" cy="1220894"/>
            </a:xfrm>
            <a:prstGeom prst="line">
              <a:avLst/>
            </a:prstGeom>
            <a:ln w="19050">
              <a:solidFill>
                <a:srgbClr val="000099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3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29285155"/>
                </p:ext>
              </p:extLst>
            </p:nvPr>
          </p:nvGraphicFramePr>
          <p:xfrm>
            <a:off x="3033712" y="2781300"/>
            <a:ext cx="1082675" cy="4937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3804" name="Equation" r:id="rId12" imgW="558720" imgH="253800" progId="Equation.DSMT4">
                    <p:embed/>
                  </p:oleObj>
                </mc:Choice>
                <mc:Fallback>
                  <p:oleObj name="Equation" r:id="rId12" imgW="558720" imgH="253800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33712" y="2781300"/>
                          <a:ext cx="1082675" cy="4937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" name="TextBox 14"/>
            <p:cNvSpPr txBox="1"/>
            <p:nvPr/>
          </p:nvSpPr>
          <p:spPr>
            <a:xfrm>
              <a:off x="5386403" y="2463800"/>
              <a:ext cx="238599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 smtClean="0">
                  <a:solidFill>
                    <a:srgbClr val="FF0000"/>
                  </a:solidFill>
                </a:rPr>
                <a:t>Lines of constant slope</a:t>
              </a:r>
              <a:endParaRPr lang="en-US" sz="1600" i="1" dirty="0">
                <a:solidFill>
                  <a:srgbClr val="FF0000"/>
                </a:solidFill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3435350" y="3351106"/>
              <a:ext cx="139700" cy="127000"/>
            </a:xfrm>
            <a:prstGeom prst="ellipse">
              <a:avLst/>
            </a:prstGeom>
            <a:solidFill>
              <a:srgbClr val="000099"/>
            </a:solidFill>
            <a:ln>
              <a:solidFill>
                <a:srgbClr val="0000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17" name="Object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36098850"/>
                </p:ext>
              </p:extLst>
            </p:nvPr>
          </p:nvGraphicFramePr>
          <p:xfrm>
            <a:off x="6267450" y="4597400"/>
            <a:ext cx="1094422" cy="6080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3805" name="Equation" r:id="rId14" imgW="457200" imgH="253800" progId="Equation.DSMT4">
                    <p:embed/>
                  </p:oleObj>
                </mc:Choice>
                <mc:Fallback>
                  <p:oleObj name="Equation" r:id="rId14" imgW="457200" imgH="2538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6267450" y="4597400"/>
                          <a:ext cx="1094422" cy="6080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9" name="Straight Arrow Connector 18"/>
            <p:cNvCxnSpPr/>
            <p:nvPr/>
          </p:nvCxnSpPr>
          <p:spPr>
            <a:xfrm flipH="1" flipV="1">
              <a:off x="5386403" y="2088292"/>
              <a:ext cx="149424" cy="375508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H="1">
              <a:off x="5239265" y="2802354"/>
              <a:ext cx="296562" cy="793462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H="1">
              <a:off x="5535827" y="3692794"/>
              <a:ext cx="591923" cy="508503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459807"/>
              </p:ext>
            </p:extLst>
          </p:nvPr>
        </p:nvGraphicFramePr>
        <p:xfrm>
          <a:off x="590550" y="1831546"/>
          <a:ext cx="1445483" cy="7227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806" name="Equation" r:id="rId16" imgW="888840" imgH="444240" progId="Equation.DSMT4">
                  <p:embed/>
                </p:oleObj>
              </mc:Choice>
              <mc:Fallback>
                <p:oleObj name="Equation" r:id="rId16" imgW="88884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590550" y="1831546"/>
                        <a:ext cx="1445483" cy="72274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29576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ABE 30800 - Lecture 12</a:t>
            </a:r>
            <a:endParaRPr lang="en-US"/>
          </a:p>
        </p:txBody>
      </p:sp>
      <p:sp>
        <p:nvSpPr>
          <p:cNvPr id="6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618288" y="6245225"/>
            <a:ext cx="2133600" cy="476250"/>
          </a:xfrm>
        </p:spPr>
        <p:txBody>
          <a:bodyPr/>
          <a:lstStyle/>
          <a:p>
            <a:fld id="{70152180-3307-42F2-88D6-5762EE18BD99}" type="slidenum">
              <a:rPr lang="en-US"/>
              <a:pPr/>
              <a:t>2</a:t>
            </a:fld>
            <a:endParaRPr lang="en-US"/>
          </a:p>
        </p:txBody>
      </p:sp>
      <p:sp>
        <p:nvSpPr>
          <p:cNvPr id="223236" name="Text Box 4"/>
          <p:cNvSpPr txBox="1">
            <a:spLocks noChangeArrowheads="1"/>
          </p:cNvSpPr>
          <p:nvPr/>
        </p:nvSpPr>
        <p:spPr bwMode="auto">
          <a:xfrm>
            <a:off x="863600" y="392113"/>
            <a:ext cx="66802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u="sng"/>
              <a:t>Convection-Diffusion over a Surface</a:t>
            </a:r>
          </a:p>
        </p:txBody>
      </p:sp>
      <p:sp>
        <p:nvSpPr>
          <p:cNvPr id="223237" name="Text Box 5"/>
          <p:cNvSpPr txBox="1">
            <a:spLocks noChangeArrowheads="1"/>
          </p:cNvSpPr>
          <p:nvPr/>
        </p:nvSpPr>
        <p:spPr bwMode="auto">
          <a:xfrm>
            <a:off x="566738" y="981075"/>
            <a:ext cx="5035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u="sng"/>
              <a:t>Convective mass transfer was calculated as:</a:t>
            </a:r>
          </a:p>
        </p:txBody>
      </p:sp>
      <p:graphicFrame>
        <p:nvGraphicFramePr>
          <p:cNvPr id="22323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3049850"/>
              </p:ext>
            </p:extLst>
          </p:nvPr>
        </p:nvGraphicFramePr>
        <p:xfrm>
          <a:off x="863600" y="1790700"/>
          <a:ext cx="3768725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950" name="Equation" r:id="rId3" imgW="1295280" imgH="215640" progId="Equation.3">
                  <p:embed/>
                </p:oleObj>
              </mc:Choice>
              <mc:Fallback>
                <p:oleObj name="Equation" r:id="rId3" imgW="1295280" imgH="2156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3600" y="1790700"/>
                        <a:ext cx="3768725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3239" name="Rectangle 7"/>
          <p:cNvSpPr>
            <a:spLocks noChangeArrowheads="1"/>
          </p:cNvSpPr>
          <p:nvPr/>
        </p:nvSpPr>
        <p:spPr bwMode="auto">
          <a:xfrm>
            <a:off x="5567363" y="2286000"/>
            <a:ext cx="3230562" cy="1428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3240" name="Oval 8"/>
          <p:cNvSpPr>
            <a:spLocks noChangeArrowheads="1"/>
          </p:cNvSpPr>
          <p:nvPr/>
        </p:nvSpPr>
        <p:spPr bwMode="auto">
          <a:xfrm>
            <a:off x="7731125" y="2205038"/>
            <a:ext cx="68263" cy="6826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3241" name="Oval 9"/>
          <p:cNvSpPr>
            <a:spLocks noChangeArrowheads="1"/>
          </p:cNvSpPr>
          <p:nvPr/>
        </p:nvSpPr>
        <p:spPr bwMode="auto">
          <a:xfrm>
            <a:off x="6594475" y="1320800"/>
            <a:ext cx="68263" cy="6826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3243" name="Freeform 11"/>
          <p:cNvSpPr>
            <a:spLocks/>
          </p:cNvSpPr>
          <p:nvPr/>
        </p:nvSpPr>
        <p:spPr bwMode="auto">
          <a:xfrm>
            <a:off x="6634163" y="1392238"/>
            <a:ext cx="1147762" cy="892175"/>
          </a:xfrm>
          <a:custGeom>
            <a:avLst/>
            <a:gdLst>
              <a:gd name="T0" fmla="*/ 723 w 723"/>
              <a:gd name="T1" fmla="*/ 550 h 550"/>
              <a:gd name="T2" fmla="*/ 262 w 723"/>
              <a:gd name="T3" fmla="*/ 352 h 550"/>
              <a:gd name="T4" fmla="*/ 0 w 723"/>
              <a:gd name="T5" fmla="*/ 0 h 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23" h="550">
                <a:moveTo>
                  <a:pt x="723" y="550"/>
                </a:moveTo>
                <a:cubicBezTo>
                  <a:pt x="552" y="497"/>
                  <a:pt x="382" y="444"/>
                  <a:pt x="262" y="352"/>
                </a:cubicBezTo>
                <a:cubicBezTo>
                  <a:pt x="142" y="260"/>
                  <a:pt x="45" y="62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22324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2867732"/>
              </p:ext>
            </p:extLst>
          </p:nvPr>
        </p:nvGraphicFramePr>
        <p:xfrm>
          <a:off x="7723188" y="1816100"/>
          <a:ext cx="495300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951" name="Equation" r:id="rId5" imgW="215640" imgH="215640" progId="Equation.3">
                  <p:embed/>
                </p:oleObj>
              </mc:Choice>
              <mc:Fallback>
                <p:oleObj name="Equation" r:id="rId5" imgW="215640" imgH="21564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23188" y="1816100"/>
                        <a:ext cx="495300" cy="496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3245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0152897"/>
              </p:ext>
            </p:extLst>
          </p:nvPr>
        </p:nvGraphicFramePr>
        <p:xfrm>
          <a:off x="6107113" y="912813"/>
          <a:ext cx="554037" cy="49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952" name="Equation" r:id="rId7" imgW="241200" imgH="215640" progId="Equation.3">
                  <p:embed/>
                </p:oleObj>
              </mc:Choice>
              <mc:Fallback>
                <p:oleObj name="Equation" r:id="rId7" imgW="241200" imgH="21564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07113" y="912813"/>
                        <a:ext cx="554037" cy="496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3246" name="Line 14"/>
          <p:cNvSpPr>
            <a:spLocks noChangeShapeType="1"/>
          </p:cNvSpPr>
          <p:nvPr/>
        </p:nvSpPr>
        <p:spPr bwMode="auto">
          <a:xfrm flipV="1">
            <a:off x="6015038" y="1270000"/>
            <a:ext cx="0" cy="995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3247" name="AutoShape 15"/>
          <p:cNvSpPr>
            <a:spLocks noChangeArrowheads="1"/>
          </p:cNvSpPr>
          <p:nvPr/>
        </p:nvSpPr>
        <p:spPr bwMode="auto">
          <a:xfrm>
            <a:off x="7000875" y="1614488"/>
            <a:ext cx="101600" cy="530225"/>
          </a:xfrm>
          <a:prstGeom prst="upArrow">
            <a:avLst>
              <a:gd name="adj1" fmla="val 50000"/>
              <a:gd name="adj2" fmla="val 130469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graphicFrame>
        <p:nvGraphicFramePr>
          <p:cNvPr id="223248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5045520"/>
              </p:ext>
            </p:extLst>
          </p:nvPr>
        </p:nvGraphicFramePr>
        <p:xfrm>
          <a:off x="7069138" y="1311276"/>
          <a:ext cx="441325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953" name="Equation" r:id="rId9" imgW="228600" imgH="203040" progId="Equation.DSMT4">
                  <p:embed/>
                </p:oleObj>
              </mc:Choice>
              <mc:Fallback>
                <p:oleObj name="Equation" r:id="rId9" imgW="228600" imgH="20304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69138" y="1311276"/>
                        <a:ext cx="441325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3250" name="Oval 18"/>
          <p:cNvSpPr>
            <a:spLocks noChangeArrowheads="1"/>
          </p:cNvSpPr>
          <p:nvPr/>
        </p:nvSpPr>
        <p:spPr bwMode="auto">
          <a:xfrm>
            <a:off x="1864042" y="1763712"/>
            <a:ext cx="487362" cy="631825"/>
          </a:xfrm>
          <a:prstGeom prst="ellips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5630862" y="1614488"/>
            <a:ext cx="692150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5668962" y="1838325"/>
            <a:ext cx="620317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5668962" y="2103437"/>
            <a:ext cx="627857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911258" y="1653659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Flow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505701" y="1136432"/>
            <a:ext cx="10096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Mass </a:t>
            </a:r>
          </a:p>
          <a:p>
            <a:r>
              <a:rPr lang="en-US" b="1" i="1" dirty="0" smtClean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Transfer</a:t>
            </a:r>
            <a:endParaRPr lang="en-US" b="1" i="1" dirty="0">
              <a:solidFill>
                <a:srgbClr val="000099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20675" y="2519363"/>
            <a:ext cx="8776493" cy="3906837"/>
            <a:chOff x="320675" y="2519363"/>
            <a:chExt cx="8776493" cy="3906837"/>
          </a:xfrm>
        </p:grpSpPr>
        <p:grpSp>
          <p:nvGrpSpPr>
            <p:cNvPr id="223298" name="Group 66"/>
            <p:cNvGrpSpPr>
              <a:grpSpLocks/>
            </p:cNvGrpSpPr>
            <p:nvPr/>
          </p:nvGrpSpPr>
          <p:grpSpPr bwMode="auto">
            <a:xfrm>
              <a:off x="320675" y="2519363"/>
              <a:ext cx="8529638" cy="3906837"/>
              <a:chOff x="170" y="1568"/>
              <a:chExt cx="5373" cy="2461"/>
            </a:xfrm>
          </p:grpSpPr>
          <p:sp>
            <p:nvSpPr>
              <p:cNvPr id="223251" name="Text Box 19"/>
              <p:cNvSpPr txBox="1">
                <a:spLocks noChangeArrowheads="1"/>
              </p:cNvSpPr>
              <p:nvPr/>
            </p:nvSpPr>
            <p:spPr bwMode="auto">
              <a:xfrm>
                <a:off x="575" y="1719"/>
                <a:ext cx="121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b="1" u="sng"/>
                  <a:t>Boundary Layer</a:t>
                </a:r>
              </a:p>
            </p:txBody>
          </p:sp>
          <p:sp>
            <p:nvSpPr>
              <p:cNvPr id="223252" name="Rectangle 20"/>
              <p:cNvSpPr>
                <a:spLocks noChangeArrowheads="1"/>
              </p:cNvSpPr>
              <p:nvPr/>
            </p:nvSpPr>
            <p:spPr bwMode="auto">
              <a:xfrm>
                <a:off x="1690" y="3450"/>
                <a:ext cx="3340" cy="37"/>
              </a:xfrm>
              <a:prstGeom prst="rect">
                <a:avLst/>
              </a:prstGeom>
              <a:solidFill>
                <a:srgbClr val="3333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3254" name="Freeform 22"/>
              <p:cNvSpPr>
                <a:spLocks/>
              </p:cNvSpPr>
              <p:nvPr/>
            </p:nvSpPr>
            <p:spPr bwMode="auto">
              <a:xfrm>
                <a:off x="1696" y="2695"/>
                <a:ext cx="3038" cy="755"/>
              </a:xfrm>
              <a:custGeom>
                <a:avLst/>
                <a:gdLst>
                  <a:gd name="T0" fmla="*/ 0 w 3162"/>
                  <a:gd name="T1" fmla="*/ 743 h 743"/>
                  <a:gd name="T2" fmla="*/ 851 w 3162"/>
                  <a:gd name="T3" fmla="*/ 416 h 743"/>
                  <a:gd name="T4" fmla="*/ 2368 w 3162"/>
                  <a:gd name="T5" fmla="*/ 83 h 743"/>
                  <a:gd name="T6" fmla="*/ 3162 w 3162"/>
                  <a:gd name="T7" fmla="*/ 0 h 7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162" h="743">
                    <a:moveTo>
                      <a:pt x="0" y="743"/>
                    </a:moveTo>
                    <a:cubicBezTo>
                      <a:pt x="228" y="634"/>
                      <a:pt x="456" y="526"/>
                      <a:pt x="851" y="416"/>
                    </a:cubicBezTo>
                    <a:cubicBezTo>
                      <a:pt x="1246" y="306"/>
                      <a:pt x="1983" y="152"/>
                      <a:pt x="2368" y="83"/>
                    </a:cubicBezTo>
                    <a:cubicBezTo>
                      <a:pt x="2753" y="14"/>
                      <a:pt x="2957" y="7"/>
                      <a:pt x="3162" y="0"/>
                    </a:cubicBezTo>
                  </a:path>
                </a:pathLst>
              </a:cu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3255" name="Freeform 23"/>
              <p:cNvSpPr>
                <a:spLocks/>
              </p:cNvSpPr>
              <p:nvPr/>
            </p:nvSpPr>
            <p:spPr bwMode="auto">
              <a:xfrm>
                <a:off x="1696" y="2394"/>
                <a:ext cx="3034" cy="1043"/>
              </a:xfrm>
              <a:custGeom>
                <a:avLst/>
                <a:gdLst>
                  <a:gd name="T0" fmla="*/ 0 w 3034"/>
                  <a:gd name="T1" fmla="*/ 1043 h 1043"/>
                  <a:gd name="T2" fmla="*/ 518 w 3034"/>
                  <a:gd name="T3" fmla="*/ 627 h 1043"/>
                  <a:gd name="T4" fmla="*/ 1280 w 3034"/>
                  <a:gd name="T5" fmla="*/ 294 h 1043"/>
                  <a:gd name="T6" fmla="*/ 2323 w 3034"/>
                  <a:gd name="T7" fmla="*/ 57 h 1043"/>
                  <a:gd name="T8" fmla="*/ 3034 w 3034"/>
                  <a:gd name="T9" fmla="*/ 0 h 10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34" h="1043">
                    <a:moveTo>
                      <a:pt x="0" y="1043"/>
                    </a:moveTo>
                    <a:cubicBezTo>
                      <a:pt x="152" y="897"/>
                      <a:pt x="305" y="752"/>
                      <a:pt x="518" y="627"/>
                    </a:cubicBezTo>
                    <a:cubicBezTo>
                      <a:pt x="731" y="502"/>
                      <a:pt x="979" y="389"/>
                      <a:pt x="1280" y="294"/>
                    </a:cubicBezTo>
                    <a:cubicBezTo>
                      <a:pt x="1581" y="199"/>
                      <a:pt x="2031" y="106"/>
                      <a:pt x="2323" y="57"/>
                    </a:cubicBezTo>
                    <a:cubicBezTo>
                      <a:pt x="2615" y="8"/>
                      <a:pt x="2824" y="4"/>
                      <a:pt x="3034" y="0"/>
                    </a:cubicBezTo>
                  </a:path>
                </a:pathLst>
              </a:cu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3256" name="Freeform 24"/>
              <p:cNvSpPr>
                <a:spLocks/>
              </p:cNvSpPr>
              <p:nvPr/>
            </p:nvSpPr>
            <p:spPr bwMode="auto">
              <a:xfrm>
                <a:off x="1690" y="2131"/>
                <a:ext cx="2988" cy="1312"/>
              </a:xfrm>
              <a:custGeom>
                <a:avLst/>
                <a:gdLst>
                  <a:gd name="T0" fmla="*/ 0 w 2988"/>
                  <a:gd name="T1" fmla="*/ 1312 h 1312"/>
                  <a:gd name="T2" fmla="*/ 288 w 2988"/>
                  <a:gd name="T3" fmla="*/ 890 h 1312"/>
                  <a:gd name="T4" fmla="*/ 972 w 2988"/>
                  <a:gd name="T5" fmla="*/ 461 h 1312"/>
                  <a:gd name="T6" fmla="*/ 1964 w 2988"/>
                  <a:gd name="T7" fmla="*/ 154 h 1312"/>
                  <a:gd name="T8" fmla="*/ 2988 w 2988"/>
                  <a:gd name="T9" fmla="*/ 0 h 13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88" h="1312">
                    <a:moveTo>
                      <a:pt x="0" y="1312"/>
                    </a:moveTo>
                    <a:cubicBezTo>
                      <a:pt x="63" y="1172"/>
                      <a:pt x="126" y="1032"/>
                      <a:pt x="288" y="890"/>
                    </a:cubicBezTo>
                    <a:cubicBezTo>
                      <a:pt x="450" y="748"/>
                      <a:pt x="693" y="584"/>
                      <a:pt x="972" y="461"/>
                    </a:cubicBezTo>
                    <a:cubicBezTo>
                      <a:pt x="1251" y="338"/>
                      <a:pt x="1628" y="231"/>
                      <a:pt x="1964" y="154"/>
                    </a:cubicBezTo>
                    <a:cubicBezTo>
                      <a:pt x="2300" y="77"/>
                      <a:pt x="2644" y="38"/>
                      <a:pt x="2988" y="0"/>
                    </a:cubicBezTo>
                  </a:path>
                </a:pathLst>
              </a:custGeom>
              <a:noFill/>
              <a:ln w="25400">
                <a:solidFill>
                  <a:srgbClr val="FF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3258" name="Freeform 26"/>
              <p:cNvSpPr>
                <a:spLocks/>
              </p:cNvSpPr>
              <p:nvPr/>
            </p:nvSpPr>
            <p:spPr bwMode="auto">
              <a:xfrm>
                <a:off x="4038" y="1958"/>
                <a:ext cx="612" cy="1485"/>
              </a:xfrm>
              <a:custGeom>
                <a:avLst/>
                <a:gdLst>
                  <a:gd name="T0" fmla="*/ 0 w 612"/>
                  <a:gd name="T1" fmla="*/ 1427 h 1427"/>
                  <a:gd name="T2" fmla="*/ 314 w 612"/>
                  <a:gd name="T3" fmla="*/ 1210 h 1427"/>
                  <a:gd name="T4" fmla="*/ 500 w 612"/>
                  <a:gd name="T5" fmla="*/ 883 h 1427"/>
                  <a:gd name="T6" fmla="*/ 583 w 612"/>
                  <a:gd name="T7" fmla="*/ 506 h 1427"/>
                  <a:gd name="T8" fmla="*/ 608 w 612"/>
                  <a:gd name="T9" fmla="*/ 154 h 1427"/>
                  <a:gd name="T10" fmla="*/ 608 w 612"/>
                  <a:gd name="T11" fmla="*/ 0 h 14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12" h="1427">
                    <a:moveTo>
                      <a:pt x="0" y="1427"/>
                    </a:moveTo>
                    <a:cubicBezTo>
                      <a:pt x="115" y="1364"/>
                      <a:pt x="231" y="1301"/>
                      <a:pt x="314" y="1210"/>
                    </a:cubicBezTo>
                    <a:cubicBezTo>
                      <a:pt x="397" y="1119"/>
                      <a:pt x="455" y="1000"/>
                      <a:pt x="500" y="883"/>
                    </a:cubicBezTo>
                    <a:cubicBezTo>
                      <a:pt x="545" y="766"/>
                      <a:pt x="565" y="627"/>
                      <a:pt x="583" y="506"/>
                    </a:cubicBezTo>
                    <a:cubicBezTo>
                      <a:pt x="601" y="385"/>
                      <a:pt x="604" y="238"/>
                      <a:pt x="608" y="154"/>
                    </a:cubicBezTo>
                    <a:cubicBezTo>
                      <a:pt x="612" y="70"/>
                      <a:pt x="610" y="35"/>
                      <a:pt x="608" y="0"/>
                    </a:cubicBezTo>
                  </a:path>
                </a:pathLst>
              </a:custGeom>
              <a:noFill/>
              <a:ln w="25400">
                <a:solidFill>
                  <a:srgbClr val="FF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3259" name="Line 27"/>
              <p:cNvSpPr>
                <a:spLocks noChangeShapeType="1"/>
              </p:cNvSpPr>
              <p:nvPr/>
            </p:nvSpPr>
            <p:spPr bwMode="auto">
              <a:xfrm>
                <a:off x="4038" y="2042"/>
                <a:ext cx="602" cy="0"/>
              </a:xfrm>
              <a:prstGeom prst="line">
                <a:avLst/>
              </a:prstGeom>
              <a:noFill/>
              <a:ln w="9525">
                <a:solidFill>
                  <a:srgbClr val="FF00FF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3260" name="Line 28"/>
              <p:cNvSpPr>
                <a:spLocks noChangeShapeType="1"/>
              </p:cNvSpPr>
              <p:nvPr/>
            </p:nvSpPr>
            <p:spPr bwMode="auto">
              <a:xfrm>
                <a:off x="4038" y="2183"/>
                <a:ext cx="596" cy="0"/>
              </a:xfrm>
              <a:prstGeom prst="line">
                <a:avLst/>
              </a:prstGeom>
              <a:noFill/>
              <a:ln w="9525">
                <a:solidFill>
                  <a:srgbClr val="FF00FF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3261" name="Line 29"/>
              <p:cNvSpPr>
                <a:spLocks noChangeShapeType="1"/>
              </p:cNvSpPr>
              <p:nvPr/>
            </p:nvSpPr>
            <p:spPr bwMode="auto">
              <a:xfrm>
                <a:off x="4038" y="2343"/>
                <a:ext cx="589" cy="0"/>
              </a:xfrm>
              <a:prstGeom prst="line">
                <a:avLst/>
              </a:prstGeom>
              <a:noFill/>
              <a:ln w="9525">
                <a:solidFill>
                  <a:srgbClr val="FF00FF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3262" name="Line 30"/>
              <p:cNvSpPr>
                <a:spLocks noChangeShapeType="1"/>
              </p:cNvSpPr>
              <p:nvPr/>
            </p:nvSpPr>
            <p:spPr bwMode="auto">
              <a:xfrm>
                <a:off x="4032" y="2548"/>
                <a:ext cx="575" cy="0"/>
              </a:xfrm>
              <a:prstGeom prst="line">
                <a:avLst/>
              </a:prstGeom>
              <a:noFill/>
              <a:ln w="9525">
                <a:solidFill>
                  <a:srgbClr val="FF00FF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3263" name="Line 31"/>
              <p:cNvSpPr>
                <a:spLocks noChangeShapeType="1"/>
              </p:cNvSpPr>
              <p:nvPr/>
            </p:nvSpPr>
            <p:spPr bwMode="auto">
              <a:xfrm>
                <a:off x="4039" y="2740"/>
                <a:ext cx="537" cy="0"/>
              </a:xfrm>
              <a:prstGeom prst="line">
                <a:avLst/>
              </a:prstGeom>
              <a:noFill/>
              <a:ln w="9525">
                <a:solidFill>
                  <a:srgbClr val="FF00FF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3264" name="Line 32"/>
              <p:cNvSpPr>
                <a:spLocks noChangeShapeType="1"/>
              </p:cNvSpPr>
              <p:nvPr/>
            </p:nvSpPr>
            <p:spPr bwMode="auto">
              <a:xfrm>
                <a:off x="4045" y="2952"/>
                <a:ext cx="466" cy="0"/>
              </a:xfrm>
              <a:prstGeom prst="line">
                <a:avLst/>
              </a:prstGeom>
              <a:noFill/>
              <a:ln w="9525">
                <a:solidFill>
                  <a:srgbClr val="FF00FF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3265" name="Line 33"/>
              <p:cNvSpPr>
                <a:spLocks noChangeShapeType="1"/>
              </p:cNvSpPr>
              <p:nvPr/>
            </p:nvSpPr>
            <p:spPr bwMode="auto">
              <a:xfrm>
                <a:off x="4039" y="3157"/>
                <a:ext cx="363" cy="0"/>
              </a:xfrm>
              <a:prstGeom prst="line">
                <a:avLst/>
              </a:prstGeom>
              <a:noFill/>
              <a:ln w="9525">
                <a:solidFill>
                  <a:srgbClr val="FF00FF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3266" name="Freeform 34"/>
              <p:cNvSpPr>
                <a:spLocks/>
              </p:cNvSpPr>
              <p:nvPr/>
            </p:nvSpPr>
            <p:spPr bwMode="auto">
              <a:xfrm>
                <a:off x="3154" y="2221"/>
                <a:ext cx="321" cy="1241"/>
              </a:xfrm>
              <a:custGeom>
                <a:avLst/>
                <a:gdLst>
                  <a:gd name="T0" fmla="*/ 321 w 321"/>
                  <a:gd name="T1" fmla="*/ 1241 h 1241"/>
                  <a:gd name="T2" fmla="*/ 136 w 321"/>
                  <a:gd name="T3" fmla="*/ 1030 h 1241"/>
                  <a:gd name="T4" fmla="*/ 20 w 321"/>
                  <a:gd name="T5" fmla="*/ 710 h 1241"/>
                  <a:gd name="T6" fmla="*/ 14 w 321"/>
                  <a:gd name="T7" fmla="*/ 0 h 1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21" h="1241">
                    <a:moveTo>
                      <a:pt x="321" y="1241"/>
                    </a:moveTo>
                    <a:cubicBezTo>
                      <a:pt x="253" y="1179"/>
                      <a:pt x="186" y="1118"/>
                      <a:pt x="136" y="1030"/>
                    </a:cubicBezTo>
                    <a:cubicBezTo>
                      <a:pt x="86" y="942"/>
                      <a:pt x="40" y="882"/>
                      <a:pt x="20" y="710"/>
                    </a:cubicBezTo>
                    <a:cubicBezTo>
                      <a:pt x="0" y="538"/>
                      <a:pt x="7" y="269"/>
                      <a:pt x="14" y="0"/>
                    </a:cubicBezTo>
                  </a:path>
                </a:pathLst>
              </a:cu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3267" name="Freeform 35"/>
              <p:cNvSpPr>
                <a:spLocks/>
              </p:cNvSpPr>
              <p:nvPr/>
            </p:nvSpPr>
            <p:spPr bwMode="auto">
              <a:xfrm>
                <a:off x="2722" y="2322"/>
                <a:ext cx="234" cy="1127"/>
              </a:xfrm>
              <a:custGeom>
                <a:avLst/>
                <a:gdLst>
                  <a:gd name="T0" fmla="*/ 183 w 183"/>
                  <a:gd name="T1" fmla="*/ 615 h 615"/>
                  <a:gd name="T2" fmla="*/ 87 w 183"/>
                  <a:gd name="T3" fmla="*/ 544 h 615"/>
                  <a:gd name="T4" fmla="*/ 23 w 183"/>
                  <a:gd name="T5" fmla="*/ 403 h 615"/>
                  <a:gd name="T6" fmla="*/ 3 w 183"/>
                  <a:gd name="T7" fmla="*/ 231 h 615"/>
                  <a:gd name="T8" fmla="*/ 3 w 183"/>
                  <a:gd name="T9" fmla="*/ 0 h 6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3" h="615">
                    <a:moveTo>
                      <a:pt x="183" y="615"/>
                    </a:moveTo>
                    <a:cubicBezTo>
                      <a:pt x="148" y="597"/>
                      <a:pt x="114" y="579"/>
                      <a:pt x="87" y="544"/>
                    </a:cubicBezTo>
                    <a:cubicBezTo>
                      <a:pt x="60" y="509"/>
                      <a:pt x="37" y="455"/>
                      <a:pt x="23" y="403"/>
                    </a:cubicBezTo>
                    <a:cubicBezTo>
                      <a:pt x="9" y="351"/>
                      <a:pt x="6" y="298"/>
                      <a:pt x="3" y="231"/>
                    </a:cubicBezTo>
                    <a:cubicBezTo>
                      <a:pt x="0" y="164"/>
                      <a:pt x="1" y="82"/>
                      <a:pt x="3" y="0"/>
                    </a:cubicBezTo>
                  </a:path>
                </a:pathLst>
              </a:cu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aphicFrame>
            <p:nvGraphicFramePr>
              <p:cNvPr id="223268" name="Object 36"/>
              <p:cNvGraphicFramePr>
                <a:graphicFrameLocks noChangeAspect="1"/>
              </p:cNvGraphicFramePr>
              <p:nvPr/>
            </p:nvGraphicFramePr>
            <p:xfrm>
              <a:off x="2752" y="3451"/>
              <a:ext cx="341" cy="32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3954" name="Equation" r:id="rId11" imgW="241200" imgH="228600" progId="Equation.3">
                      <p:embed/>
                    </p:oleObj>
                  </mc:Choice>
                  <mc:Fallback>
                    <p:oleObj name="Equation" r:id="rId11" imgW="241200" imgH="228600" progId="Equation.3">
                      <p:embed/>
                      <p:pic>
                        <p:nvPicPr>
                          <p:cNvPr id="0" name="Object 3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752" y="3451"/>
                            <a:ext cx="341" cy="32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23269" name="Object 37"/>
              <p:cNvGraphicFramePr>
                <a:graphicFrameLocks noChangeAspect="1"/>
              </p:cNvGraphicFramePr>
              <p:nvPr/>
            </p:nvGraphicFramePr>
            <p:xfrm>
              <a:off x="2522" y="1979"/>
              <a:ext cx="378" cy="32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3955" name="Equation" r:id="rId13" imgW="266400" imgH="228600" progId="Equation.3">
                      <p:embed/>
                    </p:oleObj>
                  </mc:Choice>
                  <mc:Fallback>
                    <p:oleObj name="Equation" r:id="rId13" imgW="266400" imgH="228600" progId="Equation.3">
                      <p:embed/>
                      <p:pic>
                        <p:nvPicPr>
                          <p:cNvPr id="0" name="Object 3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522" y="1979"/>
                            <a:ext cx="378" cy="32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23270" name="Object 38"/>
              <p:cNvGraphicFramePr>
                <a:graphicFrameLocks noChangeAspect="1"/>
              </p:cNvGraphicFramePr>
              <p:nvPr/>
            </p:nvGraphicFramePr>
            <p:xfrm>
              <a:off x="3005" y="1959"/>
              <a:ext cx="270" cy="28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3956" name="Equation" r:id="rId15" imgW="190440" imgH="203040" progId="Equation.3">
                      <p:embed/>
                    </p:oleObj>
                  </mc:Choice>
                  <mc:Fallback>
                    <p:oleObj name="Equation" r:id="rId15" imgW="190440" imgH="203040" progId="Equation.3">
                      <p:embed/>
                      <p:pic>
                        <p:nvPicPr>
                          <p:cNvPr id="0" name="Object 3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005" y="1959"/>
                            <a:ext cx="270" cy="28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23271" name="Object 39"/>
              <p:cNvGraphicFramePr>
                <a:graphicFrameLocks noChangeAspect="1"/>
              </p:cNvGraphicFramePr>
              <p:nvPr/>
            </p:nvGraphicFramePr>
            <p:xfrm>
              <a:off x="3437" y="3461"/>
              <a:ext cx="252" cy="30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3957" name="Equation" r:id="rId17" imgW="177480" imgH="215640" progId="Equation.3">
                      <p:embed/>
                    </p:oleObj>
                  </mc:Choice>
                  <mc:Fallback>
                    <p:oleObj name="Equation" r:id="rId17" imgW="177480" imgH="215640" progId="Equation.3">
                      <p:embed/>
                      <p:pic>
                        <p:nvPicPr>
                          <p:cNvPr id="0" name="Object 3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37" y="3461"/>
                            <a:ext cx="252" cy="30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23272" name="Object 40"/>
              <p:cNvGraphicFramePr>
                <a:graphicFrameLocks noChangeAspect="1"/>
              </p:cNvGraphicFramePr>
              <p:nvPr/>
            </p:nvGraphicFramePr>
            <p:xfrm>
              <a:off x="3922" y="3505"/>
              <a:ext cx="510" cy="25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3958" name="Equation" r:id="rId19" imgW="431640" imgH="215640" progId="Equation.3">
                      <p:embed/>
                    </p:oleObj>
                  </mc:Choice>
                  <mc:Fallback>
                    <p:oleObj name="Equation" r:id="rId19" imgW="431640" imgH="215640" progId="Equation.3">
                      <p:embed/>
                      <p:pic>
                        <p:nvPicPr>
                          <p:cNvPr id="0" name="Object 4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22" y="3505"/>
                            <a:ext cx="510" cy="25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23273" name="Object 41"/>
              <p:cNvGraphicFramePr>
                <a:graphicFrameLocks noChangeAspect="1"/>
              </p:cNvGraphicFramePr>
              <p:nvPr/>
            </p:nvGraphicFramePr>
            <p:xfrm>
              <a:off x="4033" y="1791"/>
              <a:ext cx="225" cy="23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3959" name="Equation" r:id="rId21" imgW="190440" imgH="203040" progId="Equation.3">
                      <p:embed/>
                    </p:oleObj>
                  </mc:Choice>
                  <mc:Fallback>
                    <p:oleObj name="Equation" r:id="rId21" imgW="190440" imgH="203040" progId="Equation.3">
                      <p:embed/>
                      <p:pic>
                        <p:nvPicPr>
                          <p:cNvPr id="0" name="Object 4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33" y="1791"/>
                            <a:ext cx="225" cy="23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23274" name="Line 42"/>
              <p:cNvSpPr>
                <a:spLocks noChangeShapeType="1"/>
              </p:cNvSpPr>
              <p:nvPr/>
            </p:nvSpPr>
            <p:spPr bwMode="auto">
              <a:xfrm>
                <a:off x="2138" y="2438"/>
                <a:ext cx="255" cy="2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3275" name="Text Box 43"/>
              <p:cNvSpPr txBox="1">
                <a:spLocks noChangeArrowheads="1"/>
              </p:cNvSpPr>
              <p:nvPr/>
            </p:nvSpPr>
            <p:spPr bwMode="auto">
              <a:xfrm>
                <a:off x="1663" y="2036"/>
                <a:ext cx="962" cy="36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Concentration</a:t>
                </a:r>
              </a:p>
              <a:p>
                <a:r>
                  <a:rPr lang="en-US" sz="1600"/>
                  <a:t>boundary layer</a:t>
                </a:r>
              </a:p>
            </p:txBody>
          </p:sp>
          <p:sp>
            <p:nvSpPr>
              <p:cNvPr id="223276" name="Text Box 44"/>
              <p:cNvSpPr txBox="1">
                <a:spLocks noChangeArrowheads="1"/>
              </p:cNvSpPr>
              <p:nvPr/>
            </p:nvSpPr>
            <p:spPr bwMode="auto">
              <a:xfrm>
                <a:off x="3014" y="1587"/>
                <a:ext cx="962" cy="36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Thermal</a:t>
                </a:r>
              </a:p>
              <a:p>
                <a:r>
                  <a:rPr lang="en-US" sz="1600"/>
                  <a:t>boundary layer</a:t>
                </a:r>
              </a:p>
            </p:txBody>
          </p:sp>
          <p:sp>
            <p:nvSpPr>
              <p:cNvPr id="223277" name="Line 45"/>
              <p:cNvSpPr>
                <a:spLocks noChangeShapeType="1"/>
              </p:cNvSpPr>
              <p:nvPr/>
            </p:nvSpPr>
            <p:spPr bwMode="auto">
              <a:xfrm>
                <a:off x="3488" y="1971"/>
                <a:ext cx="102" cy="5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3278" name="Text Box 46"/>
              <p:cNvSpPr txBox="1">
                <a:spLocks noChangeArrowheads="1"/>
              </p:cNvSpPr>
              <p:nvPr/>
            </p:nvSpPr>
            <p:spPr bwMode="auto">
              <a:xfrm>
                <a:off x="4581" y="1568"/>
                <a:ext cx="962" cy="36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Velocity</a:t>
                </a:r>
              </a:p>
              <a:p>
                <a:r>
                  <a:rPr lang="en-US" sz="1600"/>
                  <a:t>boundary layer</a:t>
                </a:r>
              </a:p>
            </p:txBody>
          </p:sp>
          <p:sp>
            <p:nvSpPr>
              <p:cNvPr id="223279" name="Line 47"/>
              <p:cNvSpPr>
                <a:spLocks noChangeShapeType="1"/>
              </p:cNvSpPr>
              <p:nvPr/>
            </p:nvSpPr>
            <p:spPr bwMode="auto">
              <a:xfrm flipH="1">
                <a:off x="4422" y="1811"/>
                <a:ext cx="160" cy="3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3280" name="Line 48"/>
              <p:cNvSpPr>
                <a:spLocks noChangeShapeType="1"/>
              </p:cNvSpPr>
              <p:nvPr/>
            </p:nvSpPr>
            <p:spPr bwMode="auto">
              <a:xfrm flipV="1">
                <a:off x="2470" y="3232"/>
                <a:ext cx="269" cy="384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3281" name="Text Box 49"/>
              <p:cNvSpPr txBox="1">
                <a:spLocks noChangeArrowheads="1"/>
              </p:cNvSpPr>
              <p:nvPr/>
            </p:nvSpPr>
            <p:spPr bwMode="auto">
              <a:xfrm>
                <a:off x="1964" y="3607"/>
                <a:ext cx="811" cy="3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>
                    <a:solidFill>
                      <a:srgbClr val="FF0000"/>
                    </a:solidFill>
                  </a:rPr>
                  <a:t>Concentration</a:t>
                </a:r>
              </a:p>
              <a:p>
                <a:r>
                  <a:rPr lang="en-US" sz="1400">
                    <a:solidFill>
                      <a:srgbClr val="FF0000"/>
                    </a:solidFill>
                  </a:rPr>
                  <a:t>profile</a:t>
                </a:r>
              </a:p>
            </p:txBody>
          </p:sp>
          <p:sp>
            <p:nvSpPr>
              <p:cNvPr id="223282" name="Text Box 50"/>
              <p:cNvSpPr txBox="1">
                <a:spLocks noChangeArrowheads="1"/>
              </p:cNvSpPr>
              <p:nvPr/>
            </p:nvSpPr>
            <p:spPr bwMode="auto">
              <a:xfrm>
                <a:off x="2962" y="3703"/>
                <a:ext cx="754" cy="3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>
                    <a:solidFill>
                      <a:srgbClr val="000099"/>
                    </a:solidFill>
                  </a:rPr>
                  <a:t>Temperature</a:t>
                </a:r>
              </a:p>
              <a:p>
                <a:r>
                  <a:rPr lang="en-US" sz="1400">
                    <a:solidFill>
                      <a:srgbClr val="000099"/>
                    </a:solidFill>
                  </a:rPr>
                  <a:t>profile</a:t>
                </a:r>
              </a:p>
            </p:txBody>
          </p:sp>
          <p:sp>
            <p:nvSpPr>
              <p:cNvPr id="223283" name="Line 51"/>
              <p:cNvSpPr>
                <a:spLocks noChangeShapeType="1"/>
              </p:cNvSpPr>
              <p:nvPr/>
            </p:nvSpPr>
            <p:spPr bwMode="auto">
              <a:xfrm flipV="1">
                <a:off x="3238" y="3366"/>
                <a:ext cx="77" cy="352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3284" name="Text Box 52"/>
              <p:cNvSpPr txBox="1">
                <a:spLocks noChangeArrowheads="1"/>
              </p:cNvSpPr>
              <p:nvPr/>
            </p:nvSpPr>
            <p:spPr bwMode="auto">
              <a:xfrm>
                <a:off x="4722" y="3050"/>
                <a:ext cx="508" cy="3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>
                    <a:solidFill>
                      <a:srgbClr val="CC0066"/>
                    </a:solidFill>
                  </a:rPr>
                  <a:t>Velocity</a:t>
                </a:r>
              </a:p>
              <a:p>
                <a:r>
                  <a:rPr lang="en-US" sz="1400">
                    <a:solidFill>
                      <a:srgbClr val="CC0066"/>
                    </a:solidFill>
                  </a:rPr>
                  <a:t>profile</a:t>
                </a:r>
              </a:p>
            </p:txBody>
          </p:sp>
          <p:sp>
            <p:nvSpPr>
              <p:cNvPr id="223285" name="Line 53"/>
              <p:cNvSpPr>
                <a:spLocks noChangeShapeType="1"/>
              </p:cNvSpPr>
              <p:nvPr/>
            </p:nvSpPr>
            <p:spPr bwMode="auto">
              <a:xfrm flipH="1" flipV="1">
                <a:off x="4563" y="2906"/>
                <a:ext cx="205" cy="180"/>
              </a:xfrm>
              <a:prstGeom prst="line">
                <a:avLst/>
              </a:prstGeom>
              <a:noFill/>
              <a:ln w="9525">
                <a:solidFill>
                  <a:srgbClr val="CC0066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3286" name="Line 54"/>
              <p:cNvSpPr>
                <a:spLocks noChangeShapeType="1"/>
              </p:cNvSpPr>
              <p:nvPr/>
            </p:nvSpPr>
            <p:spPr bwMode="auto">
              <a:xfrm>
                <a:off x="1037" y="2163"/>
                <a:ext cx="602" cy="0"/>
              </a:xfrm>
              <a:prstGeom prst="line">
                <a:avLst/>
              </a:prstGeom>
              <a:noFill/>
              <a:ln w="9525">
                <a:solidFill>
                  <a:srgbClr val="FF00FF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3287" name="Line 55"/>
              <p:cNvSpPr>
                <a:spLocks noChangeShapeType="1"/>
              </p:cNvSpPr>
              <p:nvPr/>
            </p:nvSpPr>
            <p:spPr bwMode="auto">
              <a:xfrm>
                <a:off x="1044" y="2355"/>
                <a:ext cx="602" cy="0"/>
              </a:xfrm>
              <a:prstGeom prst="line">
                <a:avLst/>
              </a:prstGeom>
              <a:noFill/>
              <a:ln w="9525">
                <a:solidFill>
                  <a:srgbClr val="FF00FF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3288" name="Line 56"/>
              <p:cNvSpPr>
                <a:spLocks noChangeShapeType="1"/>
              </p:cNvSpPr>
              <p:nvPr/>
            </p:nvSpPr>
            <p:spPr bwMode="auto">
              <a:xfrm>
                <a:off x="1032" y="2573"/>
                <a:ext cx="602" cy="0"/>
              </a:xfrm>
              <a:prstGeom prst="line">
                <a:avLst/>
              </a:prstGeom>
              <a:noFill/>
              <a:ln w="9525">
                <a:solidFill>
                  <a:srgbClr val="FF00FF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3289" name="Line 57"/>
              <p:cNvSpPr>
                <a:spLocks noChangeShapeType="1"/>
              </p:cNvSpPr>
              <p:nvPr/>
            </p:nvSpPr>
            <p:spPr bwMode="auto">
              <a:xfrm>
                <a:off x="1034" y="2772"/>
                <a:ext cx="602" cy="0"/>
              </a:xfrm>
              <a:prstGeom prst="line">
                <a:avLst/>
              </a:prstGeom>
              <a:noFill/>
              <a:ln w="9525">
                <a:solidFill>
                  <a:srgbClr val="FF00FF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3290" name="Line 58"/>
              <p:cNvSpPr>
                <a:spLocks noChangeShapeType="1"/>
              </p:cNvSpPr>
              <p:nvPr/>
            </p:nvSpPr>
            <p:spPr bwMode="auto">
              <a:xfrm>
                <a:off x="1033" y="2983"/>
                <a:ext cx="602" cy="0"/>
              </a:xfrm>
              <a:prstGeom prst="line">
                <a:avLst/>
              </a:prstGeom>
              <a:noFill/>
              <a:ln w="9525">
                <a:solidFill>
                  <a:srgbClr val="FF00FF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3291" name="Line 59"/>
              <p:cNvSpPr>
                <a:spLocks noChangeShapeType="1"/>
              </p:cNvSpPr>
              <p:nvPr/>
            </p:nvSpPr>
            <p:spPr bwMode="auto">
              <a:xfrm>
                <a:off x="1035" y="3200"/>
                <a:ext cx="602" cy="0"/>
              </a:xfrm>
              <a:prstGeom prst="line">
                <a:avLst/>
              </a:prstGeom>
              <a:noFill/>
              <a:ln w="9525">
                <a:solidFill>
                  <a:srgbClr val="FF00FF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3292" name="Line 60"/>
              <p:cNvSpPr>
                <a:spLocks noChangeShapeType="1"/>
              </p:cNvSpPr>
              <p:nvPr/>
            </p:nvSpPr>
            <p:spPr bwMode="auto">
              <a:xfrm>
                <a:off x="1041" y="3451"/>
                <a:ext cx="602" cy="0"/>
              </a:xfrm>
              <a:prstGeom prst="line">
                <a:avLst/>
              </a:prstGeom>
              <a:noFill/>
              <a:ln w="9525">
                <a:solidFill>
                  <a:srgbClr val="FF00FF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3294" name="Freeform 62"/>
              <p:cNvSpPr>
                <a:spLocks/>
              </p:cNvSpPr>
              <p:nvPr/>
            </p:nvSpPr>
            <p:spPr bwMode="auto">
              <a:xfrm>
                <a:off x="653" y="2150"/>
                <a:ext cx="312" cy="1299"/>
              </a:xfrm>
              <a:custGeom>
                <a:avLst/>
                <a:gdLst>
                  <a:gd name="T0" fmla="*/ 0 w 236"/>
                  <a:gd name="T1" fmla="*/ 0 h 1299"/>
                  <a:gd name="T2" fmla="*/ 236 w 236"/>
                  <a:gd name="T3" fmla="*/ 0 h 1299"/>
                  <a:gd name="T4" fmla="*/ 236 w 236"/>
                  <a:gd name="T5" fmla="*/ 1299 h 1299"/>
                  <a:gd name="T6" fmla="*/ 0 w 236"/>
                  <a:gd name="T7" fmla="*/ 1299 h 12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36" h="1299">
                    <a:moveTo>
                      <a:pt x="0" y="0"/>
                    </a:moveTo>
                    <a:lnTo>
                      <a:pt x="236" y="0"/>
                    </a:lnTo>
                    <a:lnTo>
                      <a:pt x="236" y="1299"/>
                    </a:lnTo>
                    <a:lnTo>
                      <a:pt x="0" y="1299"/>
                    </a:lnTo>
                  </a:path>
                </a:pathLst>
              </a:cu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3295" name="Freeform 63"/>
              <p:cNvSpPr>
                <a:spLocks/>
              </p:cNvSpPr>
              <p:nvPr/>
            </p:nvSpPr>
            <p:spPr bwMode="auto">
              <a:xfrm>
                <a:off x="333" y="2150"/>
                <a:ext cx="236" cy="1299"/>
              </a:xfrm>
              <a:custGeom>
                <a:avLst/>
                <a:gdLst>
                  <a:gd name="T0" fmla="*/ 0 w 236"/>
                  <a:gd name="T1" fmla="*/ 0 h 1299"/>
                  <a:gd name="T2" fmla="*/ 236 w 236"/>
                  <a:gd name="T3" fmla="*/ 0 h 1299"/>
                  <a:gd name="T4" fmla="*/ 236 w 236"/>
                  <a:gd name="T5" fmla="*/ 1299 h 1299"/>
                  <a:gd name="T6" fmla="*/ 0 w 236"/>
                  <a:gd name="T7" fmla="*/ 1299 h 12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36" h="1299">
                    <a:moveTo>
                      <a:pt x="0" y="0"/>
                    </a:moveTo>
                    <a:lnTo>
                      <a:pt x="236" y="0"/>
                    </a:lnTo>
                    <a:lnTo>
                      <a:pt x="236" y="1299"/>
                    </a:lnTo>
                    <a:lnTo>
                      <a:pt x="0" y="1299"/>
                    </a:lnTo>
                  </a:path>
                </a:pathLst>
              </a:cu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aphicFrame>
            <p:nvGraphicFramePr>
              <p:cNvPr id="223296" name="Object 64"/>
              <p:cNvGraphicFramePr>
                <a:graphicFrameLocks noChangeAspect="1"/>
              </p:cNvGraphicFramePr>
              <p:nvPr/>
            </p:nvGraphicFramePr>
            <p:xfrm>
              <a:off x="688" y="2182"/>
              <a:ext cx="270" cy="28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3960" name="Equation" r:id="rId23" imgW="190440" imgH="203040" progId="Equation.3">
                      <p:embed/>
                    </p:oleObj>
                  </mc:Choice>
                  <mc:Fallback>
                    <p:oleObj name="Equation" r:id="rId23" imgW="190440" imgH="203040" progId="Equation.3">
                      <p:embed/>
                      <p:pic>
                        <p:nvPicPr>
                          <p:cNvPr id="0" name="Object 6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88" y="2182"/>
                            <a:ext cx="270" cy="28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23297" name="Object 65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51138684"/>
                  </p:ext>
                </p:extLst>
              </p:nvPr>
            </p:nvGraphicFramePr>
            <p:xfrm>
              <a:off x="170" y="2165"/>
              <a:ext cx="378" cy="32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3961" name="Equation" r:id="rId25" imgW="266400" imgH="228600" progId="Equation.3">
                      <p:embed/>
                    </p:oleObj>
                  </mc:Choice>
                  <mc:Fallback>
                    <p:oleObj name="Equation" r:id="rId25" imgW="266400" imgH="228600" progId="Equation.3">
                      <p:embed/>
                      <p:pic>
                        <p:nvPicPr>
                          <p:cNvPr id="0" name="Object 6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70" y="2165"/>
                            <a:ext cx="378" cy="32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223299" name="Object 6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77205543"/>
                </p:ext>
              </p:extLst>
            </p:nvPr>
          </p:nvGraphicFramePr>
          <p:xfrm>
            <a:off x="7609681" y="3916362"/>
            <a:ext cx="1487487" cy="5683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3962" name="Equation" r:id="rId27" imgW="1231560" imgH="469800" progId="Equation.3">
                    <p:embed/>
                  </p:oleObj>
                </mc:Choice>
                <mc:Fallback>
                  <p:oleObj name="Equation" r:id="rId27" imgW="1231560" imgH="469800" progId="Equation.3">
                    <p:embed/>
                    <p:pic>
                      <p:nvPicPr>
                        <p:cNvPr id="0" name="Object 6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09681" y="3916362"/>
                          <a:ext cx="1487487" cy="5683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" name="TextBox 1"/>
            <p:cNvSpPr txBox="1"/>
            <p:nvPr/>
          </p:nvSpPr>
          <p:spPr>
            <a:xfrm>
              <a:off x="1708150" y="4085193"/>
              <a:ext cx="12203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Brush Script MT" panose="03060802040406070304" pitchFamily="66" charset="0"/>
                </a:rPr>
                <a:t>Fluid Velocity</a:t>
              </a:r>
              <a:endParaRPr lang="en-US" dirty="0">
                <a:latin typeface="Brush Script MT" panose="03060802040406070304" pitchFamily="66" charset="0"/>
              </a:endParaRPr>
            </a:p>
          </p:txBody>
        </p:sp>
      </p:grpSp>
      <p:cxnSp>
        <p:nvCxnSpPr>
          <p:cNvPr id="69" name="Straight Connector 68"/>
          <p:cNvCxnSpPr/>
          <p:nvPr/>
        </p:nvCxnSpPr>
        <p:spPr>
          <a:xfrm>
            <a:off x="6462713" y="3267869"/>
            <a:ext cx="0" cy="22240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23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325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Date Placeholder 1"/>
          <p:cNvSpPr>
            <a:spLocks noGrp="1"/>
          </p:cNvSpPr>
          <p:nvPr>
            <p:ph type="dt" sz="half" idx="10"/>
          </p:nvPr>
        </p:nvSpPr>
        <p:spPr>
          <a:xfrm>
            <a:off x="182563" y="6381750"/>
            <a:ext cx="2133600" cy="476250"/>
          </a:xfrm>
        </p:spPr>
        <p:txBody>
          <a:bodyPr/>
          <a:lstStyle/>
          <a:p>
            <a:r>
              <a:rPr lang="en-US" smtClean="0"/>
              <a:t>ABE 30800 - Lecture 12</a:t>
            </a:r>
            <a:endParaRPr lang="en-US" dirty="0"/>
          </a:p>
        </p:txBody>
      </p:sp>
      <p:sp>
        <p:nvSpPr>
          <p:cNvPr id="6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F6C62-F57A-4551-929B-C7C994B88885}" type="slidenum">
              <a:rPr lang="en-US"/>
              <a:pPr/>
              <a:t>3</a:t>
            </a:fld>
            <a:endParaRPr lang="en-US"/>
          </a:p>
        </p:txBody>
      </p:sp>
      <p:grpSp>
        <p:nvGrpSpPr>
          <p:cNvPr id="224260" name="Group 4"/>
          <p:cNvGrpSpPr>
            <a:grpSpLocks/>
          </p:cNvGrpSpPr>
          <p:nvPr/>
        </p:nvGrpSpPr>
        <p:grpSpPr bwMode="auto">
          <a:xfrm>
            <a:off x="184150" y="579438"/>
            <a:ext cx="8453438" cy="3906837"/>
            <a:chOff x="218" y="1568"/>
            <a:chExt cx="5325" cy="2461"/>
          </a:xfrm>
        </p:grpSpPr>
        <p:sp>
          <p:nvSpPr>
            <p:cNvPr id="224261" name="Text Box 5"/>
            <p:cNvSpPr txBox="1">
              <a:spLocks noChangeArrowheads="1"/>
            </p:cNvSpPr>
            <p:nvPr/>
          </p:nvSpPr>
          <p:spPr bwMode="auto">
            <a:xfrm>
              <a:off x="575" y="1719"/>
              <a:ext cx="12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 u="sng"/>
                <a:t>Boundary Layer</a:t>
              </a:r>
            </a:p>
          </p:txBody>
        </p:sp>
        <p:sp>
          <p:nvSpPr>
            <p:cNvPr id="224262" name="Rectangle 6"/>
            <p:cNvSpPr>
              <a:spLocks noChangeArrowheads="1"/>
            </p:cNvSpPr>
            <p:nvPr/>
          </p:nvSpPr>
          <p:spPr bwMode="auto">
            <a:xfrm>
              <a:off x="1690" y="3450"/>
              <a:ext cx="3340" cy="37"/>
            </a:xfrm>
            <a:prstGeom prst="rect">
              <a:avLst/>
            </a:prstGeom>
            <a:solidFill>
              <a:srgbClr val="3333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4263" name="Freeform 7"/>
            <p:cNvSpPr>
              <a:spLocks/>
            </p:cNvSpPr>
            <p:nvPr/>
          </p:nvSpPr>
          <p:spPr bwMode="auto">
            <a:xfrm>
              <a:off x="1696" y="2707"/>
              <a:ext cx="3162" cy="743"/>
            </a:xfrm>
            <a:custGeom>
              <a:avLst/>
              <a:gdLst>
                <a:gd name="T0" fmla="*/ 0 w 3162"/>
                <a:gd name="T1" fmla="*/ 743 h 743"/>
                <a:gd name="T2" fmla="*/ 851 w 3162"/>
                <a:gd name="T3" fmla="*/ 416 h 743"/>
                <a:gd name="T4" fmla="*/ 2368 w 3162"/>
                <a:gd name="T5" fmla="*/ 83 h 743"/>
                <a:gd name="T6" fmla="*/ 3162 w 3162"/>
                <a:gd name="T7" fmla="*/ 0 h 7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62" h="743">
                  <a:moveTo>
                    <a:pt x="0" y="743"/>
                  </a:moveTo>
                  <a:cubicBezTo>
                    <a:pt x="228" y="634"/>
                    <a:pt x="456" y="526"/>
                    <a:pt x="851" y="416"/>
                  </a:cubicBezTo>
                  <a:cubicBezTo>
                    <a:pt x="1246" y="306"/>
                    <a:pt x="1983" y="152"/>
                    <a:pt x="2368" y="83"/>
                  </a:cubicBezTo>
                  <a:cubicBezTo>
                    <a:pt x="2753" y="14"/>
                    <a:pt x="2957" y="7"/>
                    <a:pt x="3162" y="0"/>
                  </a:cubicBezTo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4264" name="Freeform 8"/>
            <p:cNvSpPr>
              <a:spLocks/>
            </p:cNvSpPr>
            <p:nvPr/>
          </p:nvSpPr>
          <p:spPr bwMode="auto">
            <a:xfrm>
              <a:off x="1696" y="2394"/>
              <a:ext cx="3034" cy="1043"/>
            </a:xfrm>
            <a:custGeom>
              <a:avLst/>
              <a:gdLst>
                <a:gd name="T0" fmla="*/ 0 w 3034"/>
                <a:gd name="T1" fmla="*/ 1043 h 1043"/>
                <a:gd name="T2" fmla="*/ 518 w 3034"/>
                <a:gd name="T3" fmla="*/ 627 h 1043"/>
                <a:gd name="T4" fmla="*/ 1280 w 3034"/>
                <a:gd name="T5" fmla="*/ 294 h 1043"/>
                <a:gd name="T6" fmla="*/ 2323 w 3034"/>
                <a:gd name="T7" fmla="*/ 57 h 1043"/>
                <a:gd name="T8" fmla="*/ 3034 w 3034"/>
                <a:gd name="T9" fmla="*/ 0 h 10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34" h="1043">
                  <a:moveTo>
                    <a:pt x="0" y="1043"/>
                  </a:moveTo>
                  <a:cubicBezTo>
                    <a:pt x="152" y="897"/>
                    <a:pt x="305" y="752"/>
                    <a:pt x="518" y="627"/>
                  </a:cubicBezTo>
                  <a:cubicBezTo>
                    <a:pt x="731" y="502"/>
                    <a:pt x="979" y="389"/>
                    <a:pt x="1280" y="294"/>
                  </a:cubicBezTo>
                  <a:cubicBezTo>
                    <a:pt x="1581" y="199"/>
                    <a:pt x="2031" y="106"/>
                    <a:pt x="2323" y="57"/>
                  </a:cubicBezTo>
                  <a:cubicBezTo>
                    <a:pt x="2615" y="8"/>
                    <a:pt x="2824" y="4"/>
                    <a:pt x="3034" y="0"/>
                  </a:cubicBezTo>
                </a:path>
              </a:pathLst>
            </a:cu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4265" name="Freeform 9"/>
            <p:cNvSpPr>
              <a:spLocks/>
            </p:cNvSpPr>
            <p:nvPr/>
          </p:nvSpPr>
          <p:spPr bwMode="auto">
            <a:xfrm>
              <a:off x="1690" y="2131"/>
              <a:ext cx="2988" cy="1312"/>
            </a:xfrm>
            <a:custGeom>
              <a:avLst/>
              <a:gdLst>
                <a:gd name="T0" fmla="*/ 0 w 2988"/>
                <a:gd name="T1" fmla="*/ 1312 h 1312"/>
                <a:gd name="T2" fmla="*/ 288 w 2988"/>
                <a:gd name="T3" fmla="*/ 890 h 1312"/>
                <a:gd name="T4" fmla="*/ 972 w 2988"/>
                <a:gd name="T5" fmla="*/ 461 h 1312"/>
                <a:gd name="T6" fmla="*/ 1964 w 2988"/>
                <a:gd name="T7" fmla="*/ 154 h 1312"/>
                <a:gd name="T8" fmla="*/ 2988 w 2988"/>
                <a:gd name="T9" fmla="*/ 0 h 1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88" h="1312">
                  <a:moveTo>
                    <a:pt x="0" y="1312"/>
                  </a:moveTo>
                  <a:cubicBezTo>
                    <a:pt x="63" y="1172"/>
                    <a:pt x="126" y="1032"/>
                    <a:pt x="288" y="890"/>
                  </a:cubicBezTo>
                  <a:cubicBezTo>
                    <a:pt x="450" y="748"/>
                    <a:pt x="693" y="584"/>
                    <a:pt x="972" y="461"/>
                  </a:cubicBezTo>
                  <a:cubicBezTo>
                    <a:pt x="1251" y="338"/>
                    <a:pt x="1628" y="231"/>
                    <a:pt x="1964" y="154"/>
                  </a:cubicBezTo>
                  <a:cubicBezTo>
                    <a:pt x="2300" y="77"/>
                    <a:pt x="2644" y="38"/>
                    <a:pt x="2988" y="0"/>
                  </a:cubicBezTo>
                </a:path>
              </a:pathLst>
            </a:custGeom>
            <a:noFill/>
            <a:ln w="2540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4266" name="Freeform 10"/>
            <p:cNvSpPr>
              <a:spLocks/>
            </p:cNvSpPr>
            <p:nvPr/>
          </p:nvSpPr>
          <p:spPr bwMode="auto">
            <a:xfrm>
              <a:off x="4038" y="1958"/>
              <a:ext cx="612" cy="1485"/>
            </a:xfrm>
            <a:custGeom>
              <a:avLst/>
              <a:gdLst>
                <a:gd name="T0" fmla="*/ 0 w 612"/>
                <a:gd name="T1" fmla="*/ 1427 h 1427"/>
                <a:gd name="T2" fmla="*/ 314 w 612"/>
                <a:gd name="T3" fmla="*/ 1210 h 1427"/>
                <a:gd name="T4" fmla="*/ 500 w 612"/>
                <a:gd name="T5" fmla="*/ 883 h 1427"/>
                <a:gd name="T6" fmla="*/ 583 w 612"/>
                <a:gd name="T7" fmla="*/ 506 h 1427"/>
                <a:gd name="T8" fmla="*/ 608 w 612"/>
                <a:gd name="T9" fmla="*/ 154 h 1427"/>
                <a:gd name="T10" fmla="*/ 608 w 612"/>
                <a:gd name="T11" fmla="*/ 0 h 14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2" h="1427">
                  <a:moveTo>
                    <a:pt x="0" y="1427"/>
                  </a:moveTo>
                  <a:cubicBezTo>
                    <a:pt x="115" y="1364"/>
                    <a:pt x="231" y="1301"/>
                    <a:pt x="314" y="1210"/>
                  </a:cubicBezTo>
                  <a:cubicBezTo>
                    <a:pt x="397" y="1119"/>
                    <a:pt x="455" y="1000"/>
                    <a:pt x="500" y="883"/>
                  </a:cubicBezTo>
                  <a:cubicBezTo>
                    <a:pt x="545" y="766"/>
                    <a:pt x="565" y="627"/>
                    <a:pt x="583" y="506"/>
                  </a:cubicBezTo>
                  <a:cubicBezTo>
                    <a:pt x="601" y="385"/>
                    <a:pt x="604" y="238"/>
                    <a:pt x="608" y="154"/>
                  </a:cubicBezTo>
                  <a:cubicBezTo>
                    <a:pt x="612" y="70"/>
                    <a:pt x="610" y="35"/>
                    <a:pt x="608" y="0"/>
                  </a:cubicBezTo>
                </a:path>
              </a:pathLst>
            </a:custGeom>
            <a:noFill/>
            <a:ln w="2540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4267" name="Line 11"/>
            <p:cNvSpPr>
              <a:spLocks noChangeShapeType="1"/>
            </p:cNvSpPr>
            <p:nvPr/>
          </p:nvSpPr>
          <p:spPr bwMode="auto">
            <a:xfrm>
              <a:off x="4038" y="2042"/>
              <a:ext cx="602" cy="0"/>
            </a:xfrm>
            <a:prstGeom prst="line">
              <a:avLst/>
            </a:prstGeom>
            <a:noFill/>
            <a:ln w="9525">
              <a:solidFill>
                <a:srgbClr val="FF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4268" name="Line 12"/>
            <p:cNvSpPr>
              <a:spLocks noChangeShapeType="1"/>
            </p:cNvSpPr>
            <p:nvPr/>
          </p:nvSpPr>
          <p:spPr bwMode="auto">
            <a:xfrm>
              <a:off x="4038" y="2183"/>
              <a:ext cx="596" cy="0"/>
            </a:xfrm>
            <a:prstGeom prst="line">
              <a:avLst/>
            </a:prstGeom>
            <a:noFill/>
            <a:ln w="9525">
              <a:solidFill>
                <a:srgbClr val="FF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4269" name="Line 13"/>
            <p:cNvSpPr>
              <a:spLocks noChangeShapeType="1"/>
            </p:cNvSpPr>
            <p:nvPr/>
          </p:nvSpPr>
          <p:spPr bwMode="auto">
            <a:xfrm>
              <a:off x="4038" y="2343"/>
              <a:ext cx="589" cy="0"/>
            </a:xfrm>
            <a:prstGeom prst="line">
              <a:avLst/>
            </a:prstGeom>
            <a:noFill/>
            <a:ln w="9525">
              <a:solidFill>
                <a:srgbClr val="FF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4270" name="Line 14"/>
            <p:cNvSpPr>
              <a:spLocks noChangeShapeType="1"/>
            </p:cNvSpPr>
            <p:nvPr/>
          </p:nvSpPr>
          <p:spPr bwMode="auto">
            <a:xfrm>
              <a:off x="4032" y="2548"/>
              <a:ext cx="575" cy="0"/>
            </a:xfrm>
            <a:prstGeom prst="line">
              <a:avLst/>
            </a:prstGeom>
            <a:noFill/>
            <a:ln w="9525">
              <a:solidFill>
                <a:srgbClr val="FF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4271" name="Line 15"/>
            <p:cNvSpPr>
              <a:spLocks noChangeShapeType="1"/>
            </p:cNvSpPr>
            <p:nvPr/>
          </p:nvSpPr>
          <p:spPr bwMode="auto">
            <a:xfrm>
              <a:off x="4039" y="2740"/>
              <a:ext cx="537" cy="0"/>
            </a:xfrm>
            <a:prstGeom prst="line">
              <a:avLst/>
            </a:prstGeom>
            <a:noFill/>
            <a:ln w="9525">
              <a:solidFill>
                <a:srgbClr val="FF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4272" name="Line 16"/>
            <p:cNvSpPr>
              <a:spLocks noChangeShapeType="1"/>
            </p:cNvSpPr>
            <p:nvPr/>
          </p:nvSpPr>
          <p:spPr bwMode="auto">
            <a:xfrm>
              <a:off x="4045" y="2952"/>
              <a:ext cx="466" cy="0"/>
            </a:xfrm>
            <a:prstGeom prst="line">
              <a:avLst/>
            </a:prstGeom>
            <a:noFill/>
            <a:ln w="9525">
              <a:solidFill>
                <a:srgbClr val="FF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4273" name="Line 17"/>
            <p:cNvSpPr>
              <a:spLocks noChangeShapeType="1"/>
            </p:cNvSpPr>
            <p:nvPr/>
          </p:nvSpPr>
          <p:spPr bwMode="auto">
            <a:xfrm>
              <a:off x="4039" y="3157"/>
              <a:ext cx="363" cy="0"/>
            </a:xfrm>
            <a:prstGeom prst="line">
              <a:avLst/>
            </a:prstGeom>
            <a:noFill/>
            <a:ln w="9525">
              <a:solidFill>
                <a:srgbClr val="FF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4274" name="Freeform 18"/>
            <p:cNvSpPr>
              <a:spLocks/>
            </p:cNvSpPr>
            <p:nvPr/>
          </p:nvSpPr>
          <p:spPr bwMode="auto">
            <a:xfrm>
              <a:off x="3154" y="2221"/>
              <a:ext cx="321" cy="1241"/>
            </a:xfrm>
            <a:custGeom>
              <a:avLst/>
              <a:gdLst>
                <a:gd name="T0" fmla="*/ 321 w 321"/>
                <a:gd name="T1" fmla="*/ 1241 h 1241"/>
                <a:gd name="T2" fmla="*/ 136 w 321"/>
                <a:gd name="T3" fmla="*/ 1030 h 1241"/>
                <a:gd name="T4" fmla="*/ 20 w 321"/>
                <a:gd name="T5" fmla="*/ 710 h 1241"/>
                <a:gd name="T6" fmla="*/ 14 w 321"/>
                <a:gd name="T7" fmla="*/ 0 h 1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1" h="1241">
                  <a:moveTo>
                    <a:pt x="321" y="1241"/>
                  </a:moveTo>
                  <a:cubicBezTo>
                    <a:pt x="253" y="1179"/>
                    <a:pt x="186" y="1118"/>
                    <a:pt x="136" y="1030"/>
                  </a:cubicBezTo>
                  <a:cubicBezTo>
                    <a:pt x="86" y="942"/>
                    <a:pt x="40" y="882"/>
                    <a:pt x="20" y="710"/>
                  </a:cubicBezTo>
                  <a:cubicBezTo>
                    <a:pt x="0" y="538"/>
                    <a:pt x="7" y="269"/>
                    <a:pt x="14" y="0"/>
                  </a:cubicBezTo>
                </a:path>
              </a:pathLst>
            </a:cu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4275" name="Freeform 19"/>
            <p:cNvSpPr>
              <a:spLocks/>
            </p:cNvSpPr>
            <p:nvPr/>
          </p:nvSpPr>
          <p:spPr bwMode="auto">
            <a:xfrm>
              <a:off x="2722" y="2322"/>
              <a:ext cx="234" cy="1127"/>
            </a:xfrm>
            <a:custGeom>
              <a:avLst/>
              <a:gdLst>
                <a:gd name="T0" fmla="*/ 183 w 183"/>
                <a:gd name="T1" fmla="*/ 615 h 615"/>
                <a:gd name="T2" fmla="*/ 87 w 183"/>
                <a:gd name="T3" fmla="*/ 544 h 615"/>
                <a:gd name="T4" fmla="*/ 23 w 183"/>
                <a:gd name="T5" fmla="*/ 403 h 615"/>
                <a:gd name="T6" fmla="*/ 3 w 183"/>
                <a:gd name="T7" fmla="*/ 231 h 615"/>
                <a:gd name="T8" fmla="*/ 3 w 183"/>
                <a:gd name="T9" fmla="*/ 0 h 6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3" h="615">
                  <a:moveTo>
                    <a:pt x="183" y="615"/>
                  </a:moveTo>
                  <a:cubicBezTo>
                    <a:pt x="148" y="597"/>
                    <a:pt x="114" y="579"/>
                    <a:pt x="87" y="544"/>
                  </a:cubicBezTo>
                  <a:cubicBezTo>
                    <a:pt x="60" y="509"/>
                    <a:pt x="37" y="455"/>
                    <a:pt x="23" y="403"/>
                  </a:cubicBezTo>
                  <a:cubicBezTo>
                    <a:pt x="9" y="351"/>
                    <a:pt x="6" y="298"/>
                    <a:pt x="3" y="231"/>
                  </a:cubicBezTo>
                  <a:cubicBezTo>
                    <a:pt x="0" y="164"/>
                    <a:pt x="1" y="82"/>
                    <a:pt x="3" y="0"/>
                  </a:cubicBezTo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aphicFrame>
          <p:nvGraphicFramePr>
            <p:cNvPr id="224276" name="Object 20"/>
            <p:cNvGraphicFramePr>
              <a:graphicFrameLocks noChangeAspect="1"/>
            </p:cNvGraphicFramePr>
            <p:nvPr/>
          </p:nvGraphicFramePr>
          <p:xfrm>
            <a:off x="2752" y="3451"/>
            <a:ext cx="341" cy="3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4968" name="Equation" r:id="rId3" imgW="241200" imgH="228600" progId="Equation.3">
                    <p:embed/>
                  </p:oleObj>
                </mc:Choice>
                <mc:Fallback>
                  <p:oleObj name="Equation" r:id="rId3" imgW="241200" imgH="228600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52" y="3451"/>
                          <a:ext cx="341" cy="3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4277" name="Object 21"/>
            <p:cNvGraphicFramePr>
              <a:graphicFrameLocks noChangeAspect="1"/>
            </p:cNvGraphicFramePr>
            <p:nvPr/>
          </p:nvGraphicFramePr>
          <p:xfrm>
            <a:off x="2522" y="1979"/>
            <a:ext cx="378" cy="3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4969" name="Equation" r:id="rId5" imgW="266400" imgH="228600" progId="Equation.3">
                    <p:embed/>
                  </p:oleObj>
                </mc:Choice>
                <mc:Fallback>
                  <p:oleObj name="Equation" r:id="rId5" imgW="266400" imgH="228600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22" y="1979"/>
                          <a:ext cx="378" cy="3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4278" name="Object 22"/>
            <p:cNvGraphicFramePr>
              <a:graphicFrameLocks noChangeAspect="1"/>
            </p:cNvGraphicFramePr>
            <p:nvPr/>
          </p:nvGraphicFramePr>
          <p:xfrm>
            <a:off x="3005" y="1959"/>
            <a:ext cx="270" cy="2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4970" name="Equation" r:id="rId7" imgW="190440" imgH="203040" progId="Equation.3">
                    <p:embed/>
                  </p:oleObj>
                </mc:Choice>
                <mc:Fallback>
                  <p:oleObj name="Equation" r:id="rId7" imgW="190440" imgH="203040" progId="Equation.3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05" y="1959"/>
                          <a:ext cx="270" cy="2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4279" name="Object 23"/>
            <p:cNvGraphicFramePr>
              <a:graphicFrameLocks noChangeAspect="1"/>
            </p:cNvGraphicFramePr>
            <p:nvPr/>
          </p:nvGraphicFramePr>
          <p:xfrm>
            <a:off x="3437" y="3461"/>
            <a:ext cx="252" cy="3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4971" name="Equation" r:id="rId9" imgW="177480" imgH="215640" progId="Equation.3">
                    <p:embed/>
                  </p:oleObj>
                </mc:Choice>
                <mc:Fallback>
                  <p:oleObj name="Equation" r:id="rId9" imgW="177480" imgH="215640" progId="Equation.3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37" y="3461"/>
                          <a:ext cx="252" cy="3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4280" name="Object 24"/>
            <p:cNvGraphicFramePr>
              <a:graphicFrameLocks noChangeAspect="1"/>
            </p:cNvGraphicFramePr>
            <p:nvPr/>
          </p:nvGraphicFramePr>
          <p:xfrm>
            <a:off x="3922" y="3505"/>
            <a:ext cx="510" cy="2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4972" name="Equation" r:id="rId11" imgW="431640" imgH="215640" progId="Equation.3">
                    <p:embed/>
                  </p:oleObj>
                </mc:Choice>
                <mc:Fallback>
                  <p:oleObj name="Equation" r:id="rId11" imgW="431640" imgH="215640" progId="Equation.3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22" y="3505"/>
                          <a:ext cx="510" cy="2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4281" name="Object 25"/>
            <p:cNvGraphicFramePr>
              <a:graphicFrameLocks noChangeAspect="1"/>
            </p:cNvGraphicFramePr>
            <p:nvPr/>
          </p:nvGraphicFramePr>
          <p:xfrm>
            <a:off x="4033" y="1791"/>
            <a:ext cx="225" cy="2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4973" name="Equation" r:id="rId13" imgW="190440" imgH="203040" progId="Equation.3">
                    <p:embed/>
                  </p:oleObj>
                </mc:Choice>
                <mc:Fallback>
                  <p:oleObj name="Equation" r:id="rId13" imgW="190440" imgH="203040" progId="Equation.3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3" y="1791"/>
                          <a:ext cx="225" cy="2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4282" name="Line 26"/>
            <p:cNvSpPr>
              <a:spLocks noChangeShapeType="1"/>
            </p:cNvSpPr>
            <p:nvPr/>
          </p:nvSpPr>
          <p:spPr bwMode="auto">
            <a:xfrm>
              <a:off x="2138" y="2438"/>
              <a:ext cx="255" cy="2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4283" name="Text Box 27"/>
            <p:cNvSpPr txBox="1">
              <a:spLocks noChangeArrowheads="1"/>
            </p:cNvSpPr>
            <p:nvPr/>
          </p:nvSpPr>
          <p:spPr bwMode="auto">
            <a:xfrm>
              <a:off x="1663" y="2036"/>
              <a:ext cx="962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Concentration</a:t>
              </a:r>
            </a:p>
            <a:p>
              <a:r>
                <a:rPr lang="en-US" sz="1600"/>
                <a:t>boundary layer</a:t>
              </a:r>
            </a:p>
          </p:txBody>
        </p:sp>
        <p:sp>
          <p:nvSpPr>
            <p:cNvPr id="224284" name="Text Box 28"/>
            <p:cNvSpPr txBox="1">
              <a:spLocks noChangeArrowheads="1"/>
            </p:cNvSpPr>
            <p:nvPr/>
          </p:nvSpPr>
          <p:spPr bwMode="auto">
            <a:xfrm>
              <a:off x="3014" y="1587"/>
              <a:ext cx="962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Thermal</a:t>
              </a:r>
            </a:p>
            <a:p>
              <a:r>
                <a:rPr lang="en-US" sz="1600"/>
                <a:t>boundary layer</a:t>
              </a:r>
            </a:p>
          </p:txBody>
        </p:sp>
        <p:sp>
          <p:nvSpPr>
            <p:cNvPr id="224285" name="Line 29"/>
            <p:cNvSpPr>
              <a:spLocks noChangeShapeType="1"/>
            </p:cNvSpPr>
            <p:nvPr/>
          </p:nvSpPr>
          <p:spPr bwMode="auto">
            <a:xfrm>
              <a:off x="3488" y="1971"/>
              <a:ext cx="102" cy="5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4286" name="Text Box 30"/>
            <p:cNvSpPr txBox="1">
              <a:spLocks noChangeArrowheads="1"/>
            </p:cNvSpPr>
            <p:nvPr/>
          </p:nvSpPr>
          <p:spPr bwMode="auto">
            <a:xfrm>
              <a:off x="4581" y="1568"/>
              <a:ext cx="962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Velocity</a:t>
              </a:r>
            </a:p>
            <a:p>
              <a:r>
                <a:rPr lang="en-US" sz="1600"/>
                <a:t>boundary layer</a:t>
              </a:r>
            </a:p>
          </p:txBody>
        </p:sp>
        <p:sp>
          <p:nvSpPr>
            <p:cNvPr id="224287" name="Line 31"/>
            <p:cNvSpPr>
              <a:spLocks noChangeShapeType="1"/>
            </p:cNvSpPr>
            <p:nvPr/>
          </p:nvSpPr>
          <p:spPr bwMode="auto">
            <a:xfrm flipH="1">
              <a:off x="4422" y="1811"/>
              <a:ext cx="160" cy="3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4288" name="Line 32"/>
            <p:cNvSpPr>
              <a:spLocks noChangeShapeType="1"/>
            </p:cNvSpPr>
            <p:nvPr/>
          </p:nvSpPr>
          <p:spPr bwMode="auto">
            <a:xfrm flipV="1">
              <a:off x="2470" y="3232"/>
              <a:ext cx="269" cy="38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4289" name="Text Box 33"/>
            <p:cNvSpPr txBox="1">
              <a:spLocks noChangeArrowheads="1"/>
            </p:cNvSpPr>
            <p:nvPr/>
          </p:nvSpPr>
          <p:spPr bwMode="auto">
            <a:xfrm>
              <a:off x="1964" y="3607"/>
              <a:ext cx="811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400">
                  <a:solidFill>
                    <a:srgbClr val="FF0000"/>
                  </a:solidFill>
                </a:rPr>
                <a:t>Concentration</a:t>
              </a:r>
            </a:p>
            <a:p>
              <a:r>
                <a:rPr lang="en-US" sz="1400">
                  <a:solidFill>
                    <a:srgbClr val="FF0000"/>
                  </a:solidFill>
                </a:rPr>
                <a:t>profile</a:t>
              </a:r>
            </a:p>
          </p:txBody>
        </p:sp>
        <p:sp>
          <p:nvSpPr>
            <p:cNvPr id="224290" name="Text Box 34"/>
            <p:cNvSpPr txBox="1">
              <a:spLocks noChangeArrowheads="1"/>
            </p:cNvSpPr>
            <p:nvPr/>
          </p:nvSpPr>
          <p:spPr bwMode="auto">
            <a:xfrm>
              <a:off x="2962" y="3703"/>
              <a:ext cx="754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400">
                  <a:solidFill>
                    <a:srgbClr val="000099"/>
                  </a:solidFill>
                </a:rPr>
                <a:t>Temperature</a:t>
              </a:r>
            </a:p>
            <a:p>
              <a:r>
                <a:rPr lang="en-US" sz="1400">
                  <a:solidFill>
                    <a:srgbClr val="000099"/>
                  </a:solidFill>
                </a:rPr>
                <a:t>profile</a:t>
              </a:r>
            </a:p>
          </p:txBody>
        </p:sp>
        <p:sp>
          <p:nvSpPr>
            <p:cNvPr id="224291" name="Line 35"/>
            <p:cNvSpPr>
              <a:spLocks noChangeShapeType="1"/>
            </p:cNvSpPr>
            <p:nvPr/>
          </p:nvSpPr>
          <p:spPr bwMode="auto">
            <a:xfrm flipV="1">
              <a:off x="3238" y="3366"/>
              <a:ext cx="77" cy="352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4292" name="Text Box 36"/>
            <p:cNvSpPr txBox="1">
              <a:spLocks noChangeArrowheads="1"/>
            </p:cNvSpPr>
            <p:nvPr/>
          </p:nvSpPr>
          <p:spPr bwMode="auto">
            <a:xfrm>
              <a:off x="4722" y="3050"/>
              <a:ext cx="508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400">
                  <a:solidFill>
                    <a:srgbClr val="CC0066"/>
                  </a:solidFill>
                </a:rPr>
                <a:t>Velocity</a:t>
              </a:r>
            </a:p>
            <a:p>
              <a:r>
                <a:rPr lang="en-US" sz="1400">
                  <a:solidFill>
                    <a:srgbClr val="CC0066"/>
                  </a:solidFill>
                </a:rPr>
                <a:t>profile</a:t>
              </a:r>
            </a:p>
          </p:txBody>
        </p:sp>
        <p:sp>
          <p:nvSpPr>
            <p:cNvPr id="224293" name="Line 37"/>
            <p:cNvSpPr>
              <a:spLocks noChangeShapeType="1"/>
            </p:cNvSpPr>
            <p:nvPr/>
          </p:nvSpPr>
          <p:spPr bwMode="auto">
            <a:xfrm flipH="1" flipV="1">
              <a:off x="4563" y="2906"/>
              <a:ext cx="205" cy="180"/>
            </a:xfrm>
            <a:prstGeom prst="line">
              <a:avLst/>
            </a:prstGeom>
            <a:noFill/>
            <a:ln w="9525">
              <a:solidFill>
                <a:srgbClr val="CC006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4294" name="Line 38"/>
            <p:cNvSpPr>
              <a:spLocks noChangeShapeType="1"/>
            </p:cNvSpPr>
            <p:nvPr/>
          </p:nvSpPr>
          <p:spPr bwMode="auto">
            <a:xfrm>
              <a:off x="1037" y="2163"/>
              <a:ext cx="602" cy="0"/>
            </a:xfrm>
            <a:prstGeom prst="line">
              <a:avLst/>
            </a:prstGeom>
            <a:noFill/>
            <a:ln w="9525">
              <a:solidFill>
                <a:srgbClr val="FF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4295" name="Line 39"/>
            <p:cNvSpPr>
              <a:spLocks noChangeShapeType="1"/>
            </p:cNvSpPr>
            <p:nvPr/>
          </p:nvSpPr>
          <p:spPr bwMode="auto">
            <a:xfrm>
              <a:off x="1044" y="2355"/>
              <a:ext cx="602" cy="0"/>
            </a:xfrm>
            <a:prstGeom prst="line">
              <a:avLst/>
            </a:prstGeom>
            <a:noFill/>
            <a:ln w="9525">
              <a:solidFill>
                <a:srgbClr val="FF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4296" name="Line 40"/>
            <p:cNvSpPr>
              <a:spLocks noChangeShapeType="1"/>
            </p:cNvSpPr>
            <p:nvPr/>
          </p:nvSpPr>
          <p:spPr bwMode="auto">
            <a:xfrm>
              <a:off x="1032" y="2573"/>
              <a:ext cx="602" cy="0"/>
            </a:xfrm>
            <a:prstGeom prst="line">
              <a:avLst/>
            </a:prstGeom>
            <a:noFill/>
            <a:ln w="9525">
              <a:solidFill>
                <a:srgbClr val="FF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4297" name="Line 41"/>
            <p:cNvSpPr>
              <a:spLocks noChangeShapeType="1"/>
            </p:cNvSpPr>
            <p:nvPr/>
          </p:nvSpPr>
          <p:spPr bwMode="auto">
            <a:xfrm>
              <a:off x="1034" y="2772"/>
              <a:ext cx="602" cy="0"/>
            </a:xfrm>
            <a:prstGeom prst="line">
              <a:avLst/>
            </a:prstGeom>
            <a:noFill/>
            <a:ln w="9525">
              <a:solidFill>
                <a:srgbClr val="FF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4298" name="Line 42"/>
            <p:cNvSpPr>
              <a:spLocks noChangeShapeType="1"/>
            </p:cNvSpPr>
            <p:nvPr/>
          </p:nvSpPr>
          <p:spPr bwMode="auto">
            <a:xfrm>
              <a:off x="1033" y="2983"/>
              <a:ext cx="602" cy="0"/>
            </a:xfrm>
            <a:prstGeom prst="line">
              <a:avLst/>
            </a:prstGeom>
            <a:noFill/>
            <a:ln w="9525">
              <a:solidFill>
                <a:srgbClr val="FF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4299" name="Line 43"/>
            <p:cNvSpPr>
              <a:spLocks noChangeShapeType="1"/>
            </p:cNvSpPr>
            <p:nvPr/>
          </p:nvSpPr>
          <p:spPr bwMode="auto">
            <a:xfrm>
              <a:off x="1035" y="3200"/>
              <a:ext cx="602" cy="0"/>
            </a:xfrm>
            <a:prstGeom prst="line">
              <a:avLst/>
            </a:prstGeom>
            <a:noFill/>
            <a:ln w="9525">
              <a:solidFill>
                <a:srgbClr val="FF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4300" name="Line 44"/>
            <p:cNvSpPr>
              <a:spLocks noChangeShapeType="1"/>
            </p:cNvSpPr>
            <p:nvPr/>
          </p:nvSpPr>
          <p:spPr bwMode="auto">
            <a:xfrm>
              <a:off x="1041" y="3451"/>
              <a:ext cx="602" cy="0"/>
            </a:xfrm>
            <a:prstGeom prst="line">
              <a:avLst/>
            </a:prstGeom>
            <a:noFill/>
            <a:ln w="9525">
              <a:solidFill>
                <a:srgbClr val="FF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4301" name="Freeform 45"/>
            <p:cNvSpPr>
              <a:spLocks/>
            </p:cNvSpPr>
            <p:nvPr/>
          </p:nvSpPr>
          <p:spPr bwMode="auto">
            <a:xfrm>
              <a:off x="653" y="2150"/>
              <a:ext cx="312" cy="1299"/>
            </a:xfrm>
            <a:custGeom>
              <a:avLst/>
              <a:gdLst>
                <a:gd name="T0" fmla="*/ 0 w 236"/>
                <a:gd name="T1" fmla="*/ 0 h 1299"/>
                <a:gd name="T2" fmla="*/ 236 w 236"/>
                <a:gd name="T3" fmla="*/ 0 h 1299"/>
                <a:gd name="T4" fmla="*/ 236 w 236"/>
                <a:gd name="T5" fmla="*/ 1299 h 1299"/>
                <a:gd name="T6" fmla="*/ 0 w 236"/>
                <a:gd name="T7" fmla="*/ 1299 h 1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6" h="1299">
                  <a:moveTo>
                    <a:pt x="0" y="0"/>
                  </a:moveTo>
                  <a:lnTo>
                    <a:pt x="236" y="0"/>
                  </a:lnTo>
                  <a:lnTo>
                    <a:pt x="236" y="1299"/>
                  </a:lnTo>
                  <a:lnTo>
                    <a:pt x="0" y="1299"/>
                  </a:lnTo>
                </a:path>
              </a:pathLst>
            </a:cu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4302" name="Freeform 46"/>
            <p:cNvSpPr>
              <a:spLocks/>
            </p:cNvSpPr>
            <p:nvPr/>
          </p:nvSpPr>
          <p:spPr bwMode="auto">
            <a:xfrm>
              <a:off x="333" y="2150"/>
              <a:ext cx="236" cy="1299"/>
            </a:xfrm>
            <a:custGeom>
              <a:avLst/>
              <a:gdLst>
                <a:gd name="T0" fmla="*/ 0 w 236"/>
                <a:gd name="T1" fmla="*/ 0 h 1299"/>
                <a:gd name="T2" fmla="*/ 236 w 236"/>
                <a:gd name="T3" fmla="*/ 0 h 1299"/>
                <a:gd name="T4" fmla="*/ 236 w 236"/>
                <a:gd name="T5" fmla="*/ 1299 h 1299"/>
                <a:gd name="T6" fmla="*/ 0 w 236"/>
                <a:gd name="T7" fmla="*/ 1299 h 1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6" h="1299">
                  <a:moveTo>
                    <a:pt x="0" y="0"/>
                  </a:moveTo>
                  <a:lnTo>
                    <a:pt x="236" y="0"/>
                  </a:lnTo>
                  <a:lnTo>
                    <a:pt x="236" y="1299"/>
                  </a:lnTo>
                  <a:lnTo>
                    <a:pt x="0" y="1299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aphicFrame>
          <p:nvGraphicFramePr>
            <p:cNvPr id="224303" name="Object 47"/>
            <p:cNvGraphicFramePr>
              <a:graphicFrameLocks noChangeAspect="1"/>
            </p:cNvGraphicFramePr>
            <p:nvPr/>
          </p:nvGraphicFramePr>
          <p:xfrm>
            <a:off x="688" y="2182"/>
            <a:ext cx="270" cy="2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4974" name="Equation" r:id="rId15" imgW="190440" imgH="203040" progId="Equation.3">
                    <p:embed/>
                  </p:oleObj>
                </mc:Choice>
                <mc:Fallback>
                  <p:oleObj name="Equation" r:id="rId15" imgW="190440" imgH="203040" progId="Equation.3">
                    <p:embed/>
                    <p:pic>
                      <p:nvPicPr>
                        <p:cNvPr id="0" name="Object 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8" y="2182"/>
                          <a:ext cx="270" cy="2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4304" name="Object 48"/>
            <p:cNvGraphicFramePr>
              <a:graphicFrameLocks noChangeAspect="1"/>
            </p:cNvGraphicFramePr>
            <p:nvPr/>
          </p:nvGraphicFramePr>
          <p:xfrm>
            <a:off x="218" y="2165"/>
            <a:ext cx="378" cy="3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4975" name="Equation" r:id="rId17" imgW="266400" imgH="228600" progId="Equation.3">
                    <p:embed/>
                  </p:oleObj>
                </mc:Choice>
                <mc:Fallback>
                  <p:oleObj name="Equation" r:id="rId17" imgW="266400" imgH="228600" progId="Equation.3">
                    <p:embed/>
                    <p:pic>
                      <p:nvPicPr>
                        <p:cNvPr id="0" name="Object 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8" y="2165"/>
                          <a:ext cx="378" cy="3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24306" name="Line 50"/>
          <p:cNvSpPr>
            <a:spLocks noChangeShapeType="1"/>
          </p:cNvSpPr>
          <p:nvPr/>
        </p:nvSpPr>
        <p:spPr bwMode="auto">
          <a:xfrm>
            <a:off x="5973763" y="1654175"/>
            <a:ext cx="0" cy="1901825"/>
          </a:xfrm>
          <a:prstGeom prst="line">
            <a:avLst/>
          </a:prstGeom>
          <a:noFill/>
          <a:ln w="9525">
            <a:solidFill>
              <a:srgbClr val="FF00FF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4309" name="Line 53"/>
          <p:cNvSpPr>
            <a:spLocks noChangeShapeType="1"/>
          </p:cNvSpPr>
          <p:nvPr/>
        </p:nvSpPr>
        <p:spPr bwMode="auto">
          <a:xfrm flipV="1">
            <a:off x="5770563" y="2620963"/>
            <a:ext cx="0" cy="95567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4310" name="Line 54"/>
          <p:cNvSpPr>
            <a:spLocks noChangeShapeType="1"/>
          </p:cNvSpPr>
          <p:nvPr/>
        </p:nvSpPr>
        <p:spPr bwMode="auto">
          <a:xfrm flipV="1">
            <a:off x="5516563" y="2112963"/>
            <a:ext cx="0" cy="1443037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224311" name="Object 55"/>
          <p:cNvGraphicFramePr>
            <a:graphicFrameLocks noChangeAspect="1"/>
          </p:cNvGraphicFramePr>
          <p:nvPr/>
        </p:nvGraphicFramePr>
        <p:xfrm>
          <a:off x="5965825" y="2097088"/>
          <a:ext cx="696913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976" name="Equation" r:id="rId19" imgW="406080" imgH="228600" progId="Equation.3">
                  <p:embed/>
                </p:oleObj>
              </mc:Choice>
              <mc:Fallback>
                <p:oleObj name="Equation" r:id="rId19" imgW="406080" imgH="228600" progId="Equation.3">
                  <p:embed/>
                  <p:pic>
                    <p:nvPicPr>
                      <p:cNvPr id="0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65825" y="2097088"/>
                        <a:ext cx="696913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4312" name="Object 56"/>
          <p:cNvGraphicFramePr>
            <a:graphicFrameLocks noChangeAspect="1"/>
          </p:cNvGraphicFramePr>
          <p:nvPr/>
        </p:nvGraphicFramePr>
        <p:xfrm>
          <a:off x="4903788" y="2289175"/>
          <a:ext cx="566737" cy="369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977" name="Equation" r:id="rId21" imgW="330120" imgH="215640" progId="Equation.3">
                  <p:embed/>
                </p:oleObj>
              </mc:Choice>
              <mc:Fallback>
                <p:oleObj name="Equation" r:id="rId21" imgW="330120" imgH="215640" progId="Equation.3">
                  <p:embed/>
                  <p:pic>
                    <p:nvPicPr>
                      <p:cNvPr id="0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3788" y="2289175"/>
                        <a:ext cx="566737" cy="369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4313" name="Object 57"/>
          <p:cNvGraphicFramePr>
            <a:graphicFrameLocks noChangeAspect="1"/>
          </p:cNvGraphicFramePr>
          <p:nvPr/>
        </p:nvGraphicFramePr>
        <p:xfrm>
          <a:off x="5199063" y="2876550"/>
          <a:ext cx="501650" cy="369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978" name="Equation" r:id="rId23" imgW="291960" imgH="215640" progId="Equation.3">
                  <p:embed/>
                </p:oleObj>
              </mc:Choice>
              <mc:Fallback>
                <p:oleObj name="Equation" r:id="rId23" imgW="291960" imgH="215640" progId="Equation.3">
                  <p:embed/>
                  <p:pic>
                    <p:nvPicPr>
                      <p:cNvPr id="0" name="Object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99063" y="2876550"/>
                        <a:ext cx="501650" cy="369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4314" name="Text Box 58"/>
          <p:cNvSpPr txBox="1">
            <a:spLocks noChangeArrowheads="1"/>
          </p:cNvSpPr>
          <p:nvPr/>
        </p:nvSpPr>
        <p:spPr bwMode="auto">
          <a:xfrm>
            <a:off x="1249363" y="0"/>
            <a:ext cx="6680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u="sng"/>
              <a:t>Convection-Diffusion over a Surface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88962" y="4464050"/>
            <a:ext cx="4310034" cy="1807542"/>
            <a:chOff x="588962" y="4464050"/>
            <a:chExt cx="4310034" cy="1807542"/>
          </a:xfrm>
        </p:grpSpPr>
        <p:graphicFrame>
          <p:nvGraphicFramePr>
            <p:cNvPr id="224305" name="Object 4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09808445"/>
                </p:ext>
              </p:extLst>
            </p:nvPr>
          </p:nvGraphicFramePr>
          <p:xfrm>
            <a:off x="588962" y="4833937"/>
            <a:ext cx="4170363" cy="14376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4979" name="Equation" r:id="rId25" imgW="2577960" imgH="888840" progId="Equation.DSMT4">
                    <p:embed/>
                  </p:oleObj>
                </mc:Choice>
                <mc:Fallback>
                  <p:oleObj name="Equation" r:id="rId25" imgW="2577960" imgH="888840" progId="Equation.DSMT4">
                    <p:embed/>
                    <p:pic>
                      <p:nvPicPr>
                        <p:cNvPr id="0" name="Object 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8962" y="4833937"/>
                          <a:ext cx="4170363" cy="1437655"/>
                        </a:xfrm>
                        <a:prstGeom prst="rect">
                          <a:avLst/>
                        </a:prstGeom>
                        <a:noFill/>
                        <a:ln w="9525">
                          <a:solidFill>
                            <a:srgbClr val="FF0000"/>
                          </a:solidFill>
                          <a:miter lim="800000"/>
                          <a:headEnd/>
                          <a:tailEnd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4315" name="Text Box 59"/>
            <p:cNvSpPr txBox="1">
              <a:spLocks noChangeArrowheads="1"/>
            </p:cNvSpPr>
            <p:nvPr/>
          </p:nvSpPr>
          <p:spPr bwMode="auto">
            <a:xfrm>
              <a:off x="995363" y="4464050"/>
              <a:ext cx="3903633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u="sng" dirty="0"/>
                <a:t>Thermal Problem (</a:t>
              </a:r>
              <a:r>
                <a:rPr lang="en-US" b="1" u="sng" dirty="0" err="1">
                  <a:solidFill>
                    <a:srgbClr val="FF0000"/>
                  </a:solidFill>
                </a:rPr>
                <a:t>Prandtl</a:t>
              </a:r>
              <a:r>
                <a:rPr lang="en-US" b="1" u="sng" dirty="0">
                  <a:solidFill>
                    <a:srgbClr val="FF0000"/>
                  </a:solidFill>
                </a:rPr>
                <a:t> Number</a:t>
              </a:r>
              <a:r>
                <a:rPr lang="en-US" u="sng" dirty="0"/>
                <a:t>)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859337" y="4467225"/>
            <a:ext cx="4183654" cy="1801538"/>
            <a:chOff x="4859337" y="4467225"/>
            <a:chExt cx="4183654" cy="1801538"/>
          </a:xfrm>
        </p:grpSpPr>
        <p:sp>
          <p:nvSpPr>
            <p:cNvPr id="224316" name="Text Box 60"/>
            <p:cNvSpPr txBox="1">
              <a:spLocks noChangeArrowheads="1"/>
            </p:cNvSpPr>
            <p:nvPr/>
          </p:nvSpPr>
          <p:spPr bwMode="auto">
            <a:xfrm>
              <a:off x="4976813" y="4467225"/>
              <a:ext cx="406617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u="sng" dirty="0"/>
                <a:t>Diffusion Problem (</a:t>
              </a:r>
              <a:r>
                <a:rPr lang="en-US" b="1" u="sng" dirty="0">
                  <a:solidFill>
                    <a:srgbClr val="FF0000"/>
                  </a:solidFill>
                </a:rPr>
                <a:t>Schmidt Number</a:t>
              </a:r>
              <a:r>
                <a:rPr lang="en-US" u="sng" dirty="0"/>
                <a:t>)</a:t>
              </a:r>
            </a:p>
          </p:txBody>
        </p:sp>
        <p:graphicFrame>
          <p:nvGraphicFramePr>
            <p:cNvPr id="224317" name="Object 6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78591262"/>
                </p:ext>
              </p:extLst>
            </p:nvPr>
          </p:nvGraphicFramePr>
          <p:xfrm>
            <a:off x="4859337" y="4833938"/>
            <a:ext cx="4120523" cy="14348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4980" name="Equation" r:id="rId27" imgW="2552400" imgH="888840" progId="Equation.DSMT4">
                    <p:embed/>
                  </p:oleObj>
                </mc:Choice>
                <mc:Fallback>
                  <p:oleObj name="Equation" r:id="rId27" imgW="2552400" imgH="888840" progId="Equation.DSMT4">
                    <p:embed/>
                    <p:pic>
                      <p:nvPicPr>
                        <p:cNvPr id="0" name="Object 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59337" y="4833938"/>
                          <a:ext cx="4120523" cy="1434825"/>
                        </a:xfrm>
                        <a:prstGeom prst="rect">
                          <a:avLst/>
                        </a:prstGeom>
                        <a:noFill/>
                        <a:ln w="9525">
                          <a:solidFill>
                            <a:srgbClr val="0000FF"/>
                          </a:solidFill>
                          <a:miter lim="800000"/>
                          <a:headEnd/>
                          <a:tailEnd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1" name="TextBox 60"/>
          <p:cNvSpPr txBox="1"/>
          <p:nvPr/>
        </p:nvSpPr>
        <p:spPr>
          <a:xfrm>
            <a:off x="1476375" y="2147348"/>
            <a:ext cx="1220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Brush Script MT" panose="03060802040406070304" pitchFamily="66" charset="0"/>
              </a:rPr>
              <a:t>Fluid Velocity</a:t>
            </a:r>
            <a:endParaRPr lang="en-US" dirty="0">
              <a:latin typeface="Brush Script MT" panose="03060802040406070304" pitchFamily="66" charset="0"/>
            </a:endParaRPr>
          </a:p>
        </p:txBody>
      </p:sp>
      <p:cxnSp>
        <p:nvCxnSpPr>
          <p:cNvPr id="3" name="Straight Connector 2"/>
          <p:cNvCxnSpPr>
            <a:stCxn id="224267" idx="0"/>
            <a:endCxn id="224266" idx="0"/>
          </p:cNvCxnSpPr>
          <p:nvPr/>
        </p:nvCxnSpPr>
        <p:spPr>
          <a:xfrm>
            <a:off x="6248400" y="1331913"/>
            <a:ext cx="0" cy="22240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ABE 30800 - Lecture 12</a:t>
            </a:r>
            <a:endParaRPr lang="en-US"/>
          </a:p>
        </p:txBody>
      </p:sp>
      <p:sp>
        <p:nvSpPr>
          <p:cNvPr id="2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126BA-A8DF-4B29-B0A5-F27EA815E02B}" type="slidenum">
              <a:rPr lang="en-US"/>
              <a:pPr/>
              <a:t>4</a:t>
            </a:fld>
            <a:endParaRPr lang="en-US"/>
          </a:p>
        </p:txBody>
      </p:sp>
      <p:sp>
        <p:nvSpPr>
          <p:cNvPr id="225284" name="Text Box 4"/>
          <p:cNvSpPr txBox="1">
            <a:spLocks noChangeArrowheads="1"/>
          </p:cNvSpPr>
          <p:nvPr/>
        </p:nvSpPr>
        <p:spPr bwMode="auto">
          <a:xfrm>
            <a:off x="942975" y="227013"/>
            <a:ext cx="679291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u="sng"/>
              <a:t>Convective Mass transfer Coefficient</a:t>
            </a:r>
          </a:p>
        </p:txBody>
      </p:sp>
      <p:sp>
        <p:nvSpPr>
          <p:cNvPr id="225285" name="Rectangle 5"/>
          <p:cNvSpPr>
            <a:spLocks noChangeArrowheads="1"/>
          </p:cNvSpPr>
          <p:nvPr/>
        </p:nvSpPr>
        <p:spPr bwMode="auto">
          <a:xfrm>
            <a:off x="2346325" y="2824163"/>
            <a:ext cx="5121275" cy="92075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286" name="Freeform 6"/>
          <p:cNvSpPr>
            <a:spLocks/>
          </p:cNvSpPr>
          <p:nvPr/>
        </p:nvSpPr>
        <p:spPr bwMode="auto">
          <a:xfrm>
            <a:off x="2336800" y="1909763"/>
            <a:ext cx="5080000" cy="893762"/>
          </a:xfrm>
          <a:custGeom>
            <a:avLst/>
            <a:gdLst>
              <a:gd name="T0" fmla="*/ 0 w 2906"/>
              <a:gd name="T1" fmla="*/ 556 h 556"/>
              <a:gd name="T2" fmla="*/ 621 w 2906"/>
              <a:gd name="T3" fmla="*/ 339 h 556"/>
              <a:gd name="T4" fmla="*/ 1472 w 2906"/>
              <a:gd name="T5" fmla="*/ 153 h 556"/>
              <a:gd name="T6" fmla="*/ 2259 w 2906"/>
              <a:gd name="T7" fmla="*/ 44 h 556"/>
              <a:gd name="T8" fmla="*/ 2906 w 2906"/>
              <a:gd name="T9" fmla="*/ 0 h 5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06" h="556">
                <a:moveTo>
                  <a:pt x="0" y="556"/>
                </a:moveTo>
                <a:cubicBezTo>
                  <a:pt x="188" y="481"/>
                  <a:pt x="376" y="406"/>
                  <a:pt x="621" y="339"/>
                </a:cubicBezTo>
                <a:cubicBezTo>
                  <a:pt x="866" y="272"/>
                  <a:pt x="1199" y="202"/>
                  <a:pt x="1472" y="153"/>
                </a:cubicBezTo>
                <a:cubicBezTo>
                  <a:pt x="1745" y="104"/>
                  <a:pt x="2020" y="70"/>
                  <a:pt x="2259" y="44"/>
                </a:cubicBezTo>
                <a:cubicBezTo>
                  <a:pt x="2498" y="18"/>
                  <a:pt x="2702" y="9"/>
                  <a:pt x="2906" y="0"/>
                </a:cubicBezTo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287" name="Line 7"/>
          <p:cNvSpPr>
            <a:spLocks noChangeShapeType="1"/>
          </p:cNvSpPr>
          <p:nvPr/>
        </p:nvSpPr>
        <p:spPr bwMode="auto">
          <a:xfrm flipH="1">
            <a:off x="5800725" y="1493838"/>
            <a:ext cx="284163" cy="4365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288" name="Text Box 8"/>
          <p:cNvSpPr txBox="1">
            <a:spLocks noChangeArrowheads="1"/>
          </p:cNvSpPr>
          <p:nvPr/>
        </p:nvSpPr>
        <p:spPr bwMode="auto">
          <a:xfrm>
            <a:off x="5657850" y="828675"/>
            <a:ext cx="26860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Concentration boundary </a:t>
            </a:r>
          </a:p>
          <a:p>
            <a:r>
              <a:rPr lang="en-US"/>
              <a:t>layer</a:t>
            </a:r>
          </a:p>
        </p:txBody>
      </p:sp>
      <p:sp>
        <p:nvSpPr>
          <p:cNvPr id="225289" name="Line 9"/>
          <p:cNvSpPr>
            <a:spLocks noChangeShapeType="1"/>
          </p:cNvSpPr>
          <p:nvPr/>
        </p:nvSpPr>
        <p:spPr bwMode="auto">
          <a:xfrm flipV="1">
            <a:off x="1512888" y="1870075"/>
            <a:ext cx="0" cy="995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290" name="Line 10"/>
          <p:cNvSpPr>
            <a:spLocks noChangeShapeType="1"/>
          </p:cNvSpPr>
          <p:nvPr/>
        </p:nvSpPr>
        <p:spPr bwMode="auto">
          <a:xfrm>
            <a:off x="1503363" y="2854325"/>
            <a:ext cx="660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291" name="Text Box 11"/>
          <p:cNvSpPr txBox="1">
            <a:spLocks noChangeArrowheads="1"/>
          </p:cNvSpPr>
          <p:nvPr/>
        </p:nvSpPr>
        <p:spPr bwMode="auto">
          <a:xfrm>
            <a:off x="1889125" y="285115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x</a:t>
            </a:r>
          </a:p>
        </p:txBody>
      </p:sp>
      <p:sp>
        <p:nvSpPr>
          <p:cNvPr id="225292" name="Text Box 12"/>
          <p:cNvSpPr txBox="1">
            <a:spLocks noChangeArrowheads="1"/>
          </p:cNvSpPr>
          <p:nvPr/>
        </p:nvSpPr>
        <p:spPr bwMode="auto">
          <a:xfrm>
            <a:off x="1533525" y="177323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y</a:t>
            </a:r>
          </a:p>
        </p:txBody>
      </p:sp>
      <p:sp>
        <p:nvSpPr>
          <p:cNvPr id="225293" name="Freeform 13"/>
          <p:cNvSpPr>
            <a:spLocks/>
          </p:cNvSpPr>
          <p:nvPr/>
        </p:nvSpPr>
        <p:spPr bwMode="auto">
          <a:xfrm>
            <a:off x="4692650" y="1920875"/>
            <a:ext cx="519113" cy="893763"/>
          </a:xfrm>
          <a:custGeom>
            <a:avLst/>
            <a:gdLst>
              <a:gd name="T0" fmla="*/ 327 w 327"/>
              <a:gd name="T1" fmla="*/ 563 h 563"/>
              <a:gd name="T2" fmla="*/ 186 w 327"/>
              <a:gd name="T3" fmla="*/ 531 h 563"/>
              <a:gd name="T4" fmla="*/ 46 w 327"/>
              <a:gd name="T5" fmla="*/ 390 h 563"/>
              <a:gd name="T6" fmla="*/ 7 w 327"/>
              <a:gd name="T7" fmla="*/ 230 h 563"/>
              <a:gd name="T8" fmla="*/ 1 w 327"/>
              <a:gd name="T9" fmla="*/ 153 h 563"/>
              <a:gd name="T10" fmla="*/ 1 w 327"/>
              <a:gd name="T11" fmla="*/ 44 h 563"/>
              <a:gd name="T12" fmla="*/ 1 w 327"/>
              <a:gd name="T13" fmla="*/ 0 h 5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7" h="563">
                <a:moveTo>
                  <a:pt x="327" y="563"/>
                </a:moveTo>
                <a:cubicBezTo>
                  <a:pt x="280" y="561"/>
                  <a:pt x="233" y="560"/>
                  <a:pt x="186" y="531"/>
                </a:cubicBezTo>
                <a:cubicBezTo>
                  <a:pt x="139" y="502"/>
                  <a:pt x="76" y="440"/>
                  <a:pt x="46" y="390"/>
                </a:cubicBezTo>
                <a:cubicBezTo>
                  <a:pt x="16" y="340"/>
                  <a:pt x="14" y="269"/>
                  <a:pt x="7" y="230"/>
                </a:cubicBezTo>
                <a:cubicBezTo>
                  <a:pt x="0" y="191"/>
                  <a:pt x="2" y="184"/>
                  <a:pt x="1" y="153"/>
                </a:cubicBezTo>
                <a:cubicBezTo>
                  <a:pt x="0" y="122"/>
                  <a:pt x="1" y="69"/>
                  <a:pt x="1" y="44"/>
                </a:cubicBezTo>
                <a:cubicBezTo>
                  <a:pt x="1" y="19"/>
                  <a:pt x="1" y="9"/>
                  <a:pt x="1" y="0"/>
                </a:cubicBezTo>
              </a:path>
            </a:pathLst>
          </a:custGeom>
          <a:noFill/>
          <a:ln w="254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225296" name="Object 16"/>
          <p:cNvGraphicFramePr>
            <a:graphicFrameLocks noChangeAspect="1"/>
          </p:cNvGraphicFramePr>
          <p:nvPr/>
        </p:nvGraphicFramePr>
        <p:xfrm>
          <a:off x="4367213" y="1497013"/>
          <a:ext cx="511175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72" name="Equation" r:id="rId3" imgW="266400" imgH="228600" progId="Equation.3">
                  <p:embed/>
                </p:oleObj>
              </mc:Choice>
              <mc:Fallback>
                <p:oleObj name="Equation" r:id="rId3" imgW="266400" imgH="2286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7213" y="1497013"/>
                        <a:ext cx="511175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297" name="Object 17"/>
          <p:cNvGraphicFramePr>
            <a:graphicFrameLocks noChangeAspect="1"/>
          </p:cNvGraphicFramePr>
          <p:nvPr/>
        </p:nvGraphicFramePr>
        <p:xfrm>
          <a:off x="5021263" y="2849563"/>
          <a:ext cx="339725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73" name="Equation" r:id="rId5" imgW="177480" imgH="203040" progId="Equation.3">
                  <p:embed/>
                </p:oleObj>
              </mc:Choice>
              <mc:Fallback>
                <p:oleObj name="Equation" r:id="rId5" imgW="177480" imgH="20304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1263" y="2849563"/>
                        <a:ext cx="339725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298" name="AutoShape 18"/>
          <p:cNvSpPr>
            <a:spLocks noChangeArrowheads="1"/>
          </p:cNvSpPr>
          <p:nvPr/>
        </p:nvSpPr>
        <p:spPr bwMode="auto">
          <a:xfrm>
            <a:off x="4927600" y="2466393"/>
            <a:ext cx="101600" cy="355600"/>
          </a:xfrm>
          <a:prstGeom prst="upArrow">
            <a:avLst>
              <a:gd name="adj1" fmla="val 50000"/>
              <a:gd name="adj2" fmla="val 875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225299" name="Text Box 19"/>
          <p:cNvSpPr txBox="1">
            <a:spLocks noChangeArrowheads="1"/>
          </p:cNvSpPr>
          <p:nvPr/>
        </p:nvSpPr>
        <p:spPr bwMode="auto">
          <a:xfrm>
            <a:off x="5077385" y="2124760"/>
            <a:ext cx="241187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Diffusive mass flux in </a:t>
            </a:r>
            <a:endParaRPr lang="en-US" dirty="0" smtClean="0"/>
          </a:p>
          <a:p>
            <a:r>
              <a:rPr lang="en-US" dirty="0" smtClean="0"/>
              <a:t>the stagnant fluid</a:t>
            </a:r>
            <a:endParaRPr lang="en-US" dirty="0"/>
          </a:p>
        </p:txBody>
      </p:sp>
      <p:grpSp>
        <p:nvGrpSpPr>
          <p:cNvPr id="225303" name="Group 23"/>
          <p:cNvGrpSpPr>
            <a:grpSpLocks/>
          </p:cNvGrpSpPr>
          <p:nvPr/>
        </p:nvGrpSpPr>
        <p:grpSpPr bwMode="auto">
          <a:xfrm>
            <a:off x="984250" y="3462338"/>
            <a:ext cx="5299075" cy="850900"/>
            <a:chOff x="620" y="2232"/>
            <a:chExt cx="3338" cy="536"/>
          </a:xfrm>
        </p:grpSpPr>
        <p:sp>
          <p:nvSpPr>
            <p:cNvPr id="225300" name="Text Box 20"/>
            <p:cNvSpPr txBox="1">
              <a:spLocks noChangeArrowheads="1"/>
            </p:cNvSpPr>
            <p:nvPr/>
          </p:nvSpPr>
          <p:spPr bwMode="auto">
            <a:xfrm>
              <a:off x="620" y="2372"/>
              <a:ext cx="21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Diffusive mass flux in the fluid = </a:t>
              </a:r>
            </a:p>
          </p:txBody>
        </p:sp>
        <p:graphicFrame>
          <p:nvGraphicFramePr>
            <p:cNvPr id="225301" name="Object 21"/>
            <p:cNvGraphicFramePr>
              <a:graphicFrameLocks noChangeAspect="1"/>
            </p:cNvGraphicFramePr>
            <p:nvPr/>
          </p:nvGraphicFramePr>
          <p:xfrm>
            <a:off x="2718" y="2232"/>
            <a:ext cx="1240" cy="5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674" name="Equation" r:id="rId7" imgW="1143000" imgH="495000" progId="Equation.3">
                    <p:embed/>
                  </p:oleObj>
                </mc:Choice>
                <mc:Fallback>
                  <p:oleObj name="Equation" r:id="rId7" imgW="1143000" imgH="495000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18" y="2232"/>
                          <a:ext cx="1240" cy="5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25309" name="Group 29"/>
          <p:cNvGrpSpPr>
            <a:grpSpLocks/>
          </p:cNvGrpSpPr>
          <p:nvPr/>
        </p:nvGrpSpPr>
        <p:grpSpPr bwMode="auto">
          <a:xfrm>
            <a:off x="736600" y="4348167"/>
            <a:ext cx="8132763" cy="506413"/>
            <a:chOff x="464" y="2739"/>
            <a:chExt cx="5123" cy="319"/>
          </a:xfrm>
        </p:grpSpPr>
        <p:sp>
          <p:nvSpPr>
            <p:cNvPr id="225305" name="Text Box 25"/>
            <p:cNvSpPr txBox="1">
              <a:spLocks noChangeArrowheads="1"/>
            </p:cNvSpPr>
            <p:nvPr/>
          </p:nvSpPr>
          <p:spPr bwMode="auto">
            <a:xfrm>
              <a:off x="464" y="2776"/>
              <a:ext cx="16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/>
                <a:t>Convective mass flux = </a:t>
              </a:r>
            </a:p>
          </p:txBody>
        </p:sp>
        <p:graphicFrame>
          <p:nvGraphicFramePr>
            <p:cNvPr id="225306" name="Object 2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14872355"/>
                </p:ext>
              </p:extLst>
            </p:nvPr>
          </p:nvGraphicFramePr>
          <p:xfrm>
            <a:off x="2041" y="2739"/>
            <a:ext cx="3546" cy="3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675" name="Equation" r:id="rId9" imgW="2539800" imgH="228600" progId="Equation.DSMT4">
                    <p:embed/>
                  </p:oleObj>
                </mc:Choice>
                <mc:Fallback>
                  <p:oleObj name="Equation" r:id="rId9" imgW="2539800" imgH="228600" progId="Equation.DSMT4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41" y="2739"/>
                          <a:ext cx="3546" cy="3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25314" name="Text Box 34"/>
          <p:cNvSpPr txBox="1">
            <a:spLocks noChangeArrowheads="1"/>
          </p:cNvSpPr>
          <p:nvPr/>
        </p:nvSpPr>
        <p:spPr bwMode="auto">
          <a:xfrm>
            <a:off x="1717675" y="5027613"/>
            <a:ext cx="561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Diffusive mass flux in the fluid = Convective mass flux</a:t>
            </a:r>
          </a:p>
        </p:txBody>
      </p:sp>
      <p:graphicFrame>
        <p:nvGraphicFramePr>
          <p:cNvPr id="225315" name="Object 35"/>
          <p:cNvGraphicFramePr>
            <a:graphicFrameLocks noChangeAspect="1"/>
          </p:cNvGraphicFramePr>
          <p:nvPr/>
        </p:nvGraphicFramePr>
        <p:xfrm>
          <a:off x="5967413" y="5586413"/>
          <a:ext cx="254000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76" name="Equation" r:id="rId11" imgW="114120" imgH="203040" progId="Equation.3">
                  <p:embed/>
                </p:oleObj>
              </mc:Choice>
              <mc:Fallback>
                <p:oleObj name="Equation" r:id="rId11" imgW="114120" imgH="203040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67413" y="5586413"/>
                        <a:ext cx="254000" cy="449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17" name="Text Box 37"/>
          <p:cNvSpPr txBox="1">
            <a:spLocks noChangeArrowheads="1"/>
          </p:cNvSpPr>
          <p:nvPr/>
        </p:nvSpPr>
        <p:spPr bwMode="auto">
          <a:xfrm>
            <a:off x="-630238" y="56467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graphicFrame>
        <p:nvGraphicFramePr>
          <p:cNvPr id="225318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9480688"/>
              </p:ext>
            </p:extLst>
          </p:nvPr>
        </p:nvGraphicFramePr>
        <p:xfrm>
          <a:off x="2730500" y="5494338"/>
          <a:ext cx="398145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77" name="Equation" r:id="rId13" imgW="2311200" imgH="495000" progId="Equation.DSMT4">
                  <p:embed/>
                </p:oleObj>
              </mc:Choice>
              <mc:Fallback>
                <p:oleObj name="Equation" r:id="rId13" imgW="2311200" imgH="495000" progId="Equation.DSMT4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0500" y="5494338"/>
                        <a:ext cx="3981450" cy="8509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21" name="Object 41"/>
          <p:cNvGraphicFramePr>
            <a:graphicFrameLocks noChangeAspect="1"/>
          </p:cNvGraphicFramePr>
          <p:nvPr/>
        </p:nvGraphicFramePr>
        <p:xfrm>
          <a:off x="7207250" y="5567363"/>
          <a:ext cx="254000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78" name="Equation" r:id="rId15" imgW="114120" imgH="203040" progId="Equation.3">
                  <p:embed/>
                </p:oleObj>
              </mc:Choice>
              <mc:Fallback>
                <p:oleObj name="Equation" r:id="rId15" imgW="114120" imgH="203040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07250" y="5567363"/>
                        <a:ext cx="254000" cy="449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7464490" y="2640564"/>
            <a:ext cx="6896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000099"/>
                </a:solidFill>
              </a:rPr>
              <a:t>y=0</a:t>
            </a:r>
            <a:endParaRPr lang="en-US" sz="2400" i="1" dirty="0">
              <a:solidFill>
                <a:srgbClr val="0000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ABE 30800 - Lecture 12</a:t>
            </a:r>
            <a:endParaRPr lang="en-US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01E8A-0CD1-4FD4-A5C8-51823B977EBB}" type="slidenum">
              <a:rPr lang="en-US"/>
              <a:pPr/>
              <a:t>5</a:t>
            </a:fld>
            <a:endParaRPr lang="en-US"/>
          </a:p>
        </p:txBody>
      </p:sp>
      <p:sp>
        <p:nvSpPr>
          <p:cNvPr id="226308" name="Text Box 4"/>
          <p:cNvSpPr txBox="1">
            <a:spLocks noChangeArrowheads="1"/>
          </p:cNvSpPr>
          <p:nvPr/>
        </p:nvSpPr>
        <p:spPr bwMode="auto">
          <a:xfrm>
            <a:off x="942975" y="227013"/>
            <a:ext cx="679291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/>
              <a:t>Convective Mass transfer Coefficient</a:t>
            </a:r>
          </a:p>
        </p:txBody>
      </p:sp>
      <p:graphicFrame>
        <p:nvGraphicFramePr>
          <p:cNvPr id="22630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2113006"/>
              </p:ext>
            </p:extLst>
          </p:nvPr>
        </p:nvGraphicFramePr>
        <p:xfrm>
          <a:off x="2295525" y="850900"/>
          <a:ext cx="3979863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514" name="Equation" r:id="rId3" imgW="2311200" imgH="495000" progId="Equation.DSMT4">
                  <p:embed/>
                </p:oleObj>
              </mc:Choice>
              <mc:Fallback>
                <p:oleObj name="Equation" r:id="rId3" imgW="2311200" imgH="4950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5525" y="850900"/>
                        <a:ext cx="3979863" cy="8509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6310" name="AutoShape 6"/>
          <p:cNvSpPr>
            <a:spLocks noChangeArrowheads="1"/>
          </p:cNvSpPr>
          <p:nvPr/>
        </p:nvSpPr>
        <p:spPr bwMode="auto">
          <a:xfrm>
            <a:off x="2938463" y="1847850"/>
            <a:ext cx="233362" cy="773113"/>
          </a:xfrm>
          <a:prstGeom prst="downArrow">
            <a:avLst>
              <a:gd name="adj1" fmla="val 50000"/>
              <a:gd name="adj2" fmla="val 82823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graphicFrame>
        <p:nvGraphicFramePr>
          <p:cNvPr id="22631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3227280"/>
              </p:ext>
            </p:extLst>
          </p:nvPr>
        </p:nvGraphicFramePr>
        <p:xfrm>
          <a:off x="4999038" y="2919412"/>
          <a:ext cx="3959225" cy="195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515" name="Equation" r:id="rId5" imgW="1460160" imgH="723600" progId="Equation.DSMT4">
                  <p:embed/>
                </p:oleObj>
              </mc:Choice>
              <mc:Fallback>
                <p:oleObj name="Equation" r:id="rId5" imgW="1460160" imgH="7236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99038" y="2919412"/>
                        <a:ext cx="3959225" cy="195897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008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631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1635562"/>
              </p:ext>
            </p:extLst>
          </p:nvPr>
        </p:nvGraphicFramePr>
        <p:xfrm>
          <a:off x="638175" y="5121275"/>
          <a:ext cx="5781675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516" name="Equation" r:id="rId7" imgW="2133360" imgH="215640" progId="Equation.3">
                  <p:embed/>
                </p:oleObj>
              </mc:Choice>
              <mc:Fallback>
                <p:oleObj name="Equation" r:id="rId7" imgW="2133360" imgH="2156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175" y="5121275"/>
                        <a:ext cx="5781675" cy="58261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008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4507925" y="3885168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or</a:t>
            </a:r>
            <a:endParaRPr lang="en-US" sz="2400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6562441"/>
              </p:ext>
            </p:extLst>
          </p:nvPr>
        </p:nvGraphicFramePr>
        <p:xfrm>
          <a:off x="515938" y="2919412"/>
          <a:ext cx="3959225" cy="195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517" name="Equation" r:id="rId9" imgW="1460160" imgH="723600" progId="Equation.DSMT4">
                  <p:embed/>
                </p:oleObj>
              </mc:Choice>
              <mc:Fallback>
                <p:oleObj name="Equation" r:id="rId9" imgW="1460160" imgH="7236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938" y="2919412"/>
                        <a:ext cx="3959225" cy="195897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008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ABE 30800 - Lecture 12</a:t>
            </a:r>
            <a:endParaRPr lang="en-US"/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53774-55AB-46BB-B0DB-C336CF3423F2}" type="slidenum">
              <a:rPr lang="en-US"/>
              <a:pPr/>
              <a:t>6</a:t>
            </a:fld>
            <a:endParaRPr lang="en-US"/>
          </a:p>
        </p:txBody>
      </p:sp>
      <p:sp>
        <p:nvSpPr>
          <p:cNvPr id="227332" name="Text Box 4"/>
          <p:cNvSpPr txBox="1">
            <a:spLocks noChangeArrowheads="1"/>
          </p:cNvSpPr>
          <p:nvPr/>
        </p:nvSpPr>
        <p:spPr bwMode="auto">
          <a:xfrm>
            <a:off x="690563" y="369888"/>
            <a:ext cx="776270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1" u="sng" dirty="0"/>
              <a:t>Significant Parameters in Convective Mass </a:t>
            </a:r>
            <a:r>
              <a:rPr lang="en-US" sz="2400" b="1" u="sng" dirty="0" smtClean="0"/>
              <a:t>Transfer</a:t>
            </a:r>
          </a:p>
          <a:p>
            <a:r>
              <a:rPr lang="en-US" sz="2400" u="sng" dirty="0" smtClean="0"/>
              <a:t>(</a:t>
            </a:r>
            <a:r>
              <a:rPr lang="en-US" sz="2400" i="1" u="sng" dirty="0" smtClean="0">
                <a:solidFill>
                  <a:srgbClr val="000099"/>
                </a:solidFill>
              </a:rPr>
              <a:t>same analysis than that done on heat transfer)</a:t>
            </a:r>
            <a:endParaRPr lang="en-US" sz="2400" i="1" u="sng" dirty="0">
              <a:solidFill>
                <a:srgbClr val="000099"/>
              </a:solidFill>
            </a:endParaRPr>
          </a:p>
        </p:txBody>
      </p:sp>
      <p:graphicFrame>
        <p:nvGraphicFramePr>
          <p:cNvPr id="22733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2486958"/>
              </p:ext>
            </p:extLst>
          </p:nvPr>
        </p:nvGraphicFramePr>
        <p:xfrm>
          <a:off x="1880572" y="1359062"/>
          <a:ext cx="4762500" cy="127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538" name="Equation" r:id="rId3" imgW="1714320" imgH="457200" progId="Equation.DSMT4">
                  <p:embed/>
                </p:oleObj>
              </mc:Choice>
              <mc:Fallback>
                <p:oleObj name="Equation" r:id="rId3" imgW="1714320" imgH="457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0572" y="1359062"/>
                        <a:ext cx="4762500" cy="127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733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9502085"/>
              </p:ext>
            </p:extLst>
          </p:nvPr>
        </p:nvGraphicFramePr>
        <p:xfrm>
          <a:off x="1605935" y="2609202"/>
          <a:ext cx="608965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539" name="Equation" r:id="rId5" imgW="2793960" imgH="431640" progId="Equation.DSMT4">
                  <p:embed/>
                </p:oleObj>
              </mc:Choice>
              <mc:Fallback>
                <p:oleObj name="Equation" r:id="rId5" imgW="2793960" imgH="4316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5935" y="2609202"/>
                        <a:ext cx="608965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733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8515873"/>
              </p:ext>
            </p:extLst>
          </p:nvPr>
        </p:nvGraphicFramePr>
        <p:xfrm>
          <a:off x="1557921" y="3562285"/>
          <a:ext cx="5327650" cy="127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540" name="Equation" r:id="rId7" imgW="1917360" imgH="457200" progId="Equation.DSMT4">
                  <p:embed/>
                </p:oleObj>
              </mc:Choice>
              <mc:Fallback>
                <p:oleObj name="Equation" r:id="rId7" imgW="1917360" imgH="4572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7921" y="3562285"/>
                        <a:ext cx="5327650" cy="127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7336" name="AutoShape 8"/>
          <p:cNvSpPr>
            <a:spLocks noChangeArrowheads="1"/>
          </p:cNvSpPr>
          <p:nvPr/>
        </p:nvSpPr>
        <p:spPr bwMode="auto">
          <a:xfrm>
            <a:off x="4093127" y="4788872"/>
            <a:ext cx="244475" cy="660400"/>
          </a:xfrm>
          <a:prstGeom prst="downArrow">
            <a:avLst>
              <a:gd name="adj1" fmla="val 50000"/>
              <a:gd name="adj2" fmla="val 67532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graphicFrame>
        <p:nvGraphicFramePr>
          <p:cNvPr id="22733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6963968"/>
              </p:ext>
            </p:extLst>
          </p:nvPr>
        </p:nvGraphicFramePr>
        <p:xfrm>
          <a:off x="2289110" y="5514716"/>
          <a:ext cx="3808413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541" name="Equation" r:id="rId9" imgW="1371600" imgH="228600" progId="Equation.3">
                  <p:embed/>
                </p:oleObj>
              </mc:Choice>
              <mc:Fallback>
                <p:oleObj name="Equation" r:id="rId9" imgW="1371600" imgH="2286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9110" y="5514716"/>
                        <a:ext cx="3808413" cy="63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ABE 30800 - Lecture 12</a:t>
            </a:r>
            <a:endParaRPr lang="en-US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BEEB1-672A-4C85-B089-647E476FFD0E}" type="slidenum">
              <a:rPr lang="en-US"/>
              <a:pPr/>
              <a:t>7</a:t>
            </a:fld>
            <a:endParaRPr lang="en-US"/>
          </a:p>
        </p:txBody>
      </p:sp>
      <p:graphicFrame>
        <p:nvGraphicFramePr>
          <p:cNvPr id="22835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0079242"/>
              </p:ext>
            </p:extLst>
          </p:nvPr>
        </p:nvGraphicFramePr>
        <p:xfrm>
          <a:off x="712788" y="1065213"/>
          <a:ext cx="7137400" cy="187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627" name="Equation" r:id="rId3" imgW="3429000" imgH="901440" progId="Equation.DSMT4">
                  <p:embed/>
                </p:oleObj>
              </mc:Choice>
              <mc:Fallback>
                <p:oleObj name="Equation" r:id="rId3" imgW="3429000" imgH="9014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2788" y="1065213"/>
                        <a:ext cx="7137400" cy="187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8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8357" name="Text Box 5"/>
          <p:cNvSpPr txBox="1">
            <a:spLocks noChangeArrowheads="1"/>
          </p:cNvSpPr>
          <p:nvPr/>
        </p:nvSpPr>
        <p:spPr bwMode="auto">
          <a:xfrm>
            <a:off x="690563" y="369888"/>
            <a:ext cx="7705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1" u="sng"/>
              <a:t>Significant Parameters in Convective Mass Transfer</a:t>
            </a:r>
          </a:p>
        </p:txBody>
      </p:sp>
      <p:graphicFrame>
        <p:nvGraphicFramePr>
          <p:cNvPr id="22835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2648842"/>
              </p:ext>
            </p:extLst>
          </p:nvPr>
        </p:nvGraphicFramePr>
        <p:xfrm>
          <a:off x="457200" y="2928754"/>
          <a:ext cx="3729037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628" name="Equation" r:id="rId5" imgW="1663560" imgH="469800" progId="Equation.DSMT4">
                  <p:embed/>
                </p:oleObj>
              </mc:Choice>
              <mc:Fallback>
                <p:oleObj name="Equation" r:id="rId5" imgW="1663560" imgH="4698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928754"/>
                        <a:ext cx="3729037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8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835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0971467"/>
              </p:ext>
            </p:extLst>
          </p:nvPr>
        </p:nvGraphicFramePr>
        <p:xfrm>
          <a:off x="4587875" y="2955925"/>
          <a:ext cx="977900" cy="817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629" name="Equation" r:id="rId7" imgW="469800" imgH="393480" progId="Equation.DSMT4">
                  <p:embed/>
                </p:oleObj>
              </mc:Choice>
              <mc:Fallback>
                <p:oleObj name="Equation" r:id="rId7" imgW="469800" imgH="39348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7875" y="2955925"/>
                        <a:ext cx="977900" cy="817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8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836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3205672"/>
              </p:ext>
            </p:extLst>
          </p:nvPr>
        </p:nvGraphicFramePr>
        <p:xfrm>
          <a:off x="2054225" y="4056063"/>
          <a:ext cx="5445125" cy="1214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630" name="Equation" r:id="rId9" imgW="2616120" imgH="583920" progId="Equation.DSMT4">
                  <p:embed/>
                </p:oleObj>
              </mc:Choice>
              <mc:Fallback>
                <p:oleObj name="Equation" r:id="rId9" imgW="2616120" imgH="58392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4225" y="4056063"/>
                        <a:ext cx="5445125" cy="1214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8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8361" name="Object 9"/>
          <p:cNvGraphicFramePr>
            <a:graphicFrameLocks noChangeAspect="1"/>
          </p:cNvGraphicFramePr>
          <p:nvPr/>
        </p:nvGraphicFramePr>
        <p:xfrm>
          <a:off x="2713038" y="5402263"/>
          <a:ext cx="3516312" cy="922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631" name="Equation" r:id="rId11" imgW="1688760" imgH="444240" progId="Equation.3">
                  <p:embed/>
                </p:oleObj>
              </mc:Choice>
              <mc:Fallback>
                <p:oleObj name="Equation" r:id="rId11" imgW="1688760" imgH="44424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3038" y="5402263"/>
                        <a:ext cx="3516312" cy="922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8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8362" name="Rectangle 10"/>
          <p:cNvSpPr>
            <a:spLocks noChangeArrowheads="1"/>
          </p:cNvSpPr>
          <p:nvPr/>
        </p:nvSpPr>
        <p:spPr bwMode="auto">
          <a:xfrm>
            <a:off x="3729038" y="5414963"/>
            <a:ext cx="24892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" name="Straight Arrow Connector 2"/>
          <p:cNvCxnSpPr/>
          <p:nvPr/>
        </p:nvCxnSpPr>
        <p:spPr>
          <a:xfrm flipH="1">
            <a:off x="5305425" y="4772025"/>
            <a:ext cx="400050" cy="885825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610225" y="4929187"/>
            <a:ext cx="1980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Bradley Hand ITC" panose="03070402050302030203" pitchFamily="66" charset="0"/>
              </a:rPr>
              <a:t>Integration over L</a:t>
            </a:r>
            <a:endParaRPr lang="en-US" b="1" dirty="0">
              <a:solidFill>
                <a:srgbClr val="FF0000"/>
              </a:solidFill>
              <a:latin typeface="Bradley Hand ITC" panose="03070402050302030203" pitchFamily="66" charset="0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016895"/>
              </p:ext>
            </p:extLst>
          </p:nvPr>
        </p:nvGraphicFramePr>
        <p:xfrm>
          <a:off x="6047528" y="2928754"/>
          <a:ext cx="1105422" cy="9518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632" name="Equation" r:id="rId13" imgW="457200" imgH="393480" progId="Equation.DSMT4">
                  <p:embed/>
                </p:oleObj>
              </mc:Choice>
              <mc:Fallback>
                <p:oleObj name="Equation" r:id="rId13" imgW="45720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047528" y="2928754"/>
                        <a:ext cx="1105422" cy="9518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ABE 30800 - Lecture 12</a:t>
            </a:r>
            <a:endParaRPr lang="en-US"/>
          </a:p>
        </p:txBody>
      </p:sp>
      <p:sp>
        <p:nvSpPr>
          <p:cNvPr id="1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5C732-C2DA-4C12-A281-F3261F75F385}" type="slidenum">
              <a:rPr lang="en-US"/>
              <a:pPr/>
              <a:t>8</a:t>
            </a:fld>
            <a:endParaRPr lang="en-US"/>
          </a:p>
        </p:txBody>
      </p:sp>
      <p:sp>
        <p:nvSpPr>
          <p:cNvPr id="229380" name="Text Box 4"/>
          <p:cNvSpPr txBox="1">
            <a:spLocks noChangeArrowheads="1"/>
          </p:cNvSpPr>
          <p:nvPr/>
        </p:nvSpPr>
        <p:spPr bwMode="auto">
          <a:xfrm>
            <a:off x="690563" y="369888"/>
            <a:ext cx="7705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1" u="sng"/>
              <a:t>Significant Parameters in Convective Mass Transfer</a:t>
            </a:r>
          </a:p>
        </p:txBody>
      </p:sp>
      <p:graphicFrame>
        <p:nvGraphicFramePr>
          <p:cNvPr id="229381" name="Object 5"/>
          <p:cNvGraphicFramePr>
            <a:graphicFrameLocks noChangeAspect="1"/>
          </p:cNvGraphicFramePr>
          <p:nvPr/>
        </p:nvGraphicFramePr>
        <p:xfrm>
          <a:off x="2622550" y="1025525"/>
          <a:ext cx="3146425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640" name="Equation" r:id="rId3" imgW="1511280" imgH="431640" progId="Equation.3">
                  <p:embed/>
                </p:oleObj>
              </mc:Choice>
              <mc:Fallback>
                <p:oleObj name="Equation" r:id="rId3" imgW="1511280" imgH="431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2550" y="1025525"/>
                        <a:ext cx="3146425" cy="895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8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9382" name="Object 6"/>
          <p:cNvGraphicFramePr>
            <a:graphicFrameLocks noChangeAspect="1"/>
          </p:cNvGraphicFramePr>
          <p:nvPr/>
        </p:nvGraphicFramePr>
        <p:xfrm>
          <a:off x="2592388" y="2033588"/>
          <a:ext cx="3146425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641" name="Equation" r:id="rId5" imgW="1511280" imgH="203040" progId="Equation.3">
                  <p:embed/>
                </p:oleObj>
              </mc:Choice>
              <mc:Fallback>
                <p:oleObj name="Equation" r:id="rId5" imgW="1511280" imgH="2030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2388" y="2033588"/>
                        <a:ext cx="3146425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8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9383" name="Object 7"/>
          <p:cNvGraphicFramePr>
            <a:graphicFrameLocks noChangeAspect="1"/>
          </p:cNvGraphicFramePr>
          <p:nvPr/>
        </p:nvGraphicFramePr>
        <p:xfrm>
          <a:off x="2565400" y="2794000"/>
          <a:ext cx="2854325" cy="1055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642" name="Equation" r:id="rId7" imgW="1371600" imgH="507960" progId="Equation.3">
                  <p:embed/>
                </p:oleObj>
              </mc:Choice>
              <mc:Fallback>
                <p:oleObj name="Equation" r:id="rId7" imgW="1371600" imgH="50796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5400" y="2794000"/>
                        <a:ext cx="2854325" cy="1055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8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9384" name="Line 8"/>
          <p:cNvSpPr>
            <a:spLocks noChangeShapeType="1"/>
          </p:cNvSpPr>
          <p:nvPr/>
        </p:nvSpPr>
        <p:spPr bwMode="auto">
          <a:xfrm flipH="1">
            <a:off x="5008563" y="2671763"/>
            <a:ext cx="1006475" cy="50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9385" name="Text Box 9"/>
          <p:cNvSpPr txBox="1">
            <a:spLocks noChangeArrowheads="1"/>
          </p:cNvSpPr>
          <p:nvPr/>
        </p:nvSpPr>
        <p:spPr bwMode="auto">
          <a:xfrm>
            <a:off x="6045200" y="2636838"/>
            <a:ext cx="283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Non-dimensional Gradient</a:t>
            </a:r>
          </a:p>
        </p:txBody>
      </p:sp>
      <p:graphicFrame>
        <p:nvGraphicFramePr>
          <p:cNvPr id="229386" name="Object 10"/>
          <p:cNvGraphicFramePr>
            <a:graphicFrameLocks noChangeAspect="1"/>
          </p:cNvGraphicFramePr>
          <p:nvPr/>
        </p:nvGraphicFramePr>
        <p:xfrm>
          <a:off x="5329238" y="4481513"/>
          <a:ext cx="2854325" cy="1055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643" name="Equation" r:id="rId9" imgW="1371600" imgH="507960" progId="Equation.3">
                  <p:embed/>
                </p:oleObj>
              </mc:Choice>
              <mc:Fallback>
                <p:oleObj name="Equation" r:id="rId9" imgW="1371600" imgH="50796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29238" y="4481513"/>
                        <a:ext cx="2854325" cy="1055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8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9387" name="Text Box 11"/>
          <p:cNvSpPr txBox="1">
            <a:spLocks noChangeArrowheads="1"/>
          </p:cNvSpPr>
          <p:nvPr/>
        </p:nvSpPr>
        <p:spPr bwMode="auto">
          <a:xfrm>
            <a:off x="5386388" y="3976688"/>
            <a:ext cx="24606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u="sng"/>
              <a:t>Mass Transfer</a:t>
            </a:r>
          </a:p>
        </p:txBody>
      </p:sp>
      <p:sp>
        <p:nvSpPr>
          <p:cNvPr id="229388" name="Text Box 12"/>
          <p:cNvSpPr txBox="1">
            <a:spLocks noChangeArrowheads="1"/>
          </p:cNvSpPr>
          <p:nvPr/>
        </p:nvSpPr>
        <p:spPr bwMode="auto">
          <a:xfrm>
            <a:off x="1028700" y="3925888"/>
            <a:ext cx="2362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u="sng"/>
              <a:t>Heat Transfer</a:t>
            </a:r>
          </a:p>
        </p:txBody>
      </p:sp>
      <p:graphicFrame>
        <p:nvGraphicFramePr>
          <p:cNvPr id="229389" name="Object 13"/>
          <p:cNvGraphicFramePr>
            <a:graphicFrameLocks noChangeAspect="1"/>
          </p:cNvGraphicFramePr>
          <p:nvPr/>
        </p:nvGraphicFramePr>
        <p:xfrm>
          <a:off x="1071563" y="4532313"/>
          <a:ext cx="2774950" cy="1055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644" name="Equation" r:id="rId11" imgW="1333440" imgH="507960" progId="Equation.3">
                  <p:embed/>
                </p:oleObj>
              </mc:Choice>
              <mc:Fallback>
                <p:oleObj name="Equation" r:id="rId11" imgW="1333440" imgH="50796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1563" y="4532313"/>
                        <a:ext cx="2774950" cy="1055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8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ABE 30800 - Lecture 12</a:t>
            </a:r>
            <a:endParaRPr lang="en-US"/>
          </a:p>
        </p:txBody>
      </p:sp>
      <p:sp>
        <p:nvSpPr>
          <p:cNvPr id="3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010C8-F766-4982-A9A2-7AA5A2137731}" type="slidenum">
              <a:rPr lang="en-US"/>
              <a:pPr/>
              <a:t>9</a:t>
            </a:fld>
            <a:endParaRPr lang="en-US"/>
          </a:p>
        </p:txBody>
      </p:sp>
      <p:graphicFrame>
        <p:nvGraphicFramePr>
          <p:cNvPr id="230475" name="Group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8474203"/>
              </p:ext>
            </p:extLst>
          </p:nvPr>
        </p:nvGraphicFramePr>
        <p:xfrm>
          <a:off x="1431925" y="1484313"/>
          <a:ext cx="6096000" cy="4618609"/>
        </p:xfrm>
        <a:graphic>
          <a:graphicData uri="http://schemas.openxmlformats.org/drawingml/2006/table">
            <a:tbl>
              <a:tblPr/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Arial" charset="0"/>
                        </a:rPr>
                        <a:t>Mass Transfer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Heat Transfer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5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Schmidt Number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Prandtl Number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89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Sherwood Number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Nusselt Number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Grashof Number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Grashof Number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7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Rayleigh Number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Rayleigh Number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30448" name="Object 48"/>
          <p:cNvGraphicFramePr>
            <a:graphicFrameLocks noChangeAspect="1"/>
          </p:cNvGraphicFramePr>
          <p:nvPr/>
        </p:nvGraphicFramePr>
        <p:xfrm>
          <a:off x="1579563" y="2330450"/>
          <a:ext cx="963612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878" name="Equation" r:id="rId3" imgW="698400" imgH="431640" progId="Equation.3">
                  <p:embed/>
                </p:oleObj>
              </mc:Choice>
              <mc:Fallback>
                <p:oleObj name="Equation" r:id="rId3" imgW="698400" imgH="431640" progId="Equation.3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9563" y="2330450"/>
                        <a:ext cx="963612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0451" name="Object 51"/>
          <p:cNvGraphicFramePr>
            <a:graphicFrameLocks noChangeAspect="1"/>
          </p:cNvGraphicFramePr>
          <p:nvPr/>
        </p:nvGraphicFramePr>
        <p:xfrm>
          <a:off x="4722813" y="2222500"/>
          <a:ext cx="998537" cy="614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879" name="Equation" r:id="rId5" imgW="723600" imgH="444240" progId="Equation.3">
                  <p:embed/>
                </p:oleObj>
              </mc:Choice>
              <mc:Fallback>
                <p:oleObj name="Equation" r:id="rId5" imgW="723600" imgH="444240" progId="Equation.3">
                  <p:embed/>
                  <p:pic>
                    <p:nvPicPr>
                      <p:cNvPr id="0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2813" y="2222500"/>
                        <a:ext cx="998537" cy="614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0454" name="Object 54"/>
          <p:cNvGraphicFramePr>
            <a:graphicFrameLocks noChangeAspect="1"/>
          </p:cNvGraphicFramePr>
          <p:nvPr/>
        </p:nvGraphicFramePr>
        <p:xfrm>
          <a:off x="1655763" y="3316288"/>
          <a:ext cx="893762" cy="598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880" name="Equation" r:id="rId7" imgW="647640" imgH="431640" progId="Equation.3">
                  <p:embed/>
                </p:oleObj>
              </mc:Choice>
              <mc:Fallback>
                <p:oleObj name="Equation" r:id="rId7" imgW="647640" imgH="431640" progId="Equation.3">
                  <p:embed/>
                  <p:pic>
                    <p:nvPicPr>
                      <p:cNvPr id="0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5763" y="3316288"/>
                        <a:ext cx="893762" cy="598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0464" name="Object 64"/>
          <p:cNvGraphicFramePr>
            <a:graphicFrameLocks noChangeAspect="1"/>
          </p:cNvGraphicFramePr>
          <p:nvPr/>
        </p:nvGraphicFramePr>
        <p:xfrm>
          <a:off x="4670425" y="3346450"/>
          <a:ext cx="981075" cy="617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881" name="Equation" r:id="rId9" imgW="711000" imgH="444240" progId="Equation.3">
                  <p:embed/>
                </p:oleObj>
              </mc:Choice>
              <mc:Fallback>
                <p:oleObj name="Equation" r:id="rId9" imgW="711000" imgH="444240" progId="Equation.3">
                  <p:embed/>
                  <p:pic>
                    <p:nvPicPr>
                      <p:cNvPr id="0" name="Object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0425" y="3346450"/>
                        <a:ext cx="981075" cy="617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0467" name="Object 67"/>
          <p:cNvGraphicFramePr>
            <a:graphicFrameLocks noChangeAspect="1"/>
          </p:cNvGraphicFramePr>
          <p:nvPr/>
        </p:nvGraphicFramePr>
        <p:xfrm>
          <a:off x="1589088" y="4395788"/>
          <a:ext cx="1638300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882" name="Equation" r:id="rId11" imgW="1066680" imgH="457200" progId="Equation.3">
                  <p:embed/>
                </p:oleObj>
              </mc:Choice>
              <mc:Fallback>
                <p:oleObj name="Equation" r:id="rId11" imgW="1066680" imgH="457200" progId="Equation.3">
                  <p:embed/>
                  <p:pic>
                    <p:nvPicPr>
                      <p:cNvPr id="0" name="Object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9088" y="4395788"/>
                        <a:ext cx="1638300" cy="704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0468" name="Object 68"/>
          <p:cNvGraphicFramePr>
            <a:graphicFrameLocks noChangeAspect="1"/>
          </p:cNvGraphicFramePr>
          <p:nvPr/>
        </p:nvGraphicFramePr>
        <p:xfrm>
          <a:off x="4622800" y="4364038"/>
          <a:ext cx="1709738" cy="693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883" name="Equation" r:id="rId13" imgW="1130040" imgH="457200" progId="Equation.3">
                  <p:embed/>
                </p:oleObj>
              </mc:Choice>
              <mc:Fallback>
                <p:oleObj name="Equation" r:id="rId13" imgW="1130040" imgH="457200" progId="Equation.3">
                  <p:embed/>
                  <p:pic>
                    <p:nvPicPr>
                      <p:cNvPr id="0" name="Object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2800" y="4364038"/>
                        <a:ext cx="1709738" cy="693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0473" name="Object 73"/>
          <p:cNvGraphicFramePr>
            <a:graphicFrameLocks noChangeAspect="1"/>
          </p:cNvGraphicFramePr>
          <p:nvPr/>
        </p:nvGraphicFramePr>
        <p:xfrm>
          <a:off x="1563688" y="5456238"/>
          <a:ext cx="2003425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884" name="Equation" r:id="rId15" imgW="939600" imgH="215640" progId="Equation.3">
                  <p:embed/>
                </p:oleObj>
              </mc:Choice>
              <mc:Fallback>
                <p:oleObj name="Equation" r:id="rId15" imgW="939600" imgH="215640" progId="Equation.3">
                  <p:embed/>
                  <p:pic>
                    <p:nvPicPr>
                      <p:cNvPr id="0" name="Object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3688" y="5456238"/>
                        <a:ext cx="2003425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0474" name="Object 74"/>
          <p:cNvGraphicFramePr>
            <a:graphicFrameLocks noChangeAspect="1"/>
          </p:cNvGraphicFramePr>
          <p:nvPr/>
        </p:nvGraphicFramePr>
        <p:xfrm>
          <a:off x="4489450" y="5535613"/>
          <a:ext cx="1787525" cy="45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885" name="Equation" r:id="rId17" imgW="749160" imgH="190440" progId="Equation.3">
                  <p:embed/>
                </p:oleObj>
              </mc:Choice>
              <mc:Fallback>
                <p:oleObj name="Equation" r:id="rId17" imgW="749160" imgH="190440" progId="Equation.3">
                  <p:embed/>
                  <p:pic>
                    <p:nvPicPr>
                      <p:cNvPr id="0" name="Object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9450" y="5535613"/>
                        <a:ext cx="1787525" cy="458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0477" name="Text Box 77"/>
          <p:cNvSpPr txBox="1">
            <a:spLocks noChangeArrowheads="1"/>
          </p:cNvSpPr>
          <p:nvPr/>
        </p:nvSpPr>
        <p:spPr bwMode="auto">
          <a:xfrm>
            <a:off x="974725" y="358775"/>
            <a:ext cx="6837769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/>
              <a:t>Heat versus </a:t>
            </a:r>
            <a:r>
              <a:rPr lang="en-US" sz="2400" dirty="0" smtClean="0"/>
              <a:t>Mass Transfer</a:t>
            </a:r>
            <a:r>
              <a:rPr lang="en-US" dirty="0" smtClean="0"/>
              <a:t> </a:t>
            </a:r>
            <a:r>
              <a:rPr lang="en-US" dirty="0"/>
              <a:t>– same equations are used, </a:t>
            </a:r>
          </a:p>
          <a:p>
            <a:r>
              <a:rPr lang="en-US" dirty="0"/>
              <a:t>dimensionless number should be changed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8866</TotalTime>
  <Words>661</Words>
  <Application>Microsoft Office PowerPoint</Application>
  <PresentationFormat>On-screen Show (4:3)</PresentationFormat>
  <Paragraphs>175</Paragraphs>
  <Slides>18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Bradley Hand ITC</vt:lpstr>
      <vt:lpstr>Brush Script MT</vt:lpstr>
      <vt:lpstr>Tekton Pro</vt:lpstr>
      <vt:lpstr>Times New Roman</vt:lpstr>
      <vt:lpstr>Default Design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Engineering Computer Network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localadmin</dc:creator>
  <cp:lastModifiedBy>Campanella, Osvaldo H</cp:lastModifiedBy>
  <cp:revision>159</cp:revision>
  <dcterms:created xsi:type="dcterms:W3CDTF">2007-01-19T01:44:30Z</dcterms:created>
  <dcterms:modified xsi:type="dcterms:W3CDTF">2018-04-12T12:22:24Z</dcterms:modified>
</cp:coreProperties>
</file>