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7" r:id="rId2"/>
    <p:sldId id="257" r:id="rId3"/>
    <p:sldId id="256" r:id="rId4"/>
    <p:sldId id="259" r:id="rId5"/>
    <p:sldId id="260" r:id="rId6"/>
    <p:sldId id="258" r:id="rId7"/>
    <p:sldId id="261" r:id="rId8"/>
    <p:sldId id="262" r:id="rId9"/>
    <p:sldId id="30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80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303" r:id="rId34"/>
    <p:sldId id="302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FF"/>
    <a:srgbClr val="FF0000"/>
    <a:srgbClr val="FF6600"/>
    <a:srgbClr val="DDDDDD"/>
    <a:srgbClr val="008000"/>
    <a:srgbClr val="EAEAEA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9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" y="1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5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wmf"/><Relationship Id="rId3" Type="http://schemas.openxmlformats.org/officeDocument/2006/relationships/image" Target="../media/image74.wmf"/><Relationship Id="rId7" Type="http://schemas.openxmlformats.org/officeDocument/2006/relationships/image" Target="../media/image78.emf"/><Relationship Id="rId12" Type="http://schemas.openxmlformats.org/officeDocument/2006/relationships/image" Target="../media/image83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6.e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emf"/><Relationship Id="rId14" Type="http://schemas.openxmlformats.org/officeDocument/2006/relationships/image" Target="../media/image8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72.w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1.wmf"/><Relationship Id="rId10" Type="http://schemas.openxmlformats.org/officeDocument/2006/relationships/image" Target="../media/image93.emf"/><Relationship Id="rId4" Type="http://schemas.openxmlformats.org/officeDocument/2006/relationships/image" Target="../media/image75.wmf"/><Relationship Id="rId9" Type="http://schemas.openxmlformats.org/officeDocument/2006/relationships/image" Target="../media/image9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75.wmf"/><Relationship Id="rId7" Type="http://schemas.openxmlformats.org/officeDocument/2006/relationships/image" Target="../media/image100.emf"/><Relationship Id="rId2" Type="http://schemas.openxmlformats.org/officeDocument/2006/relationships/image" Target="../media/image72.wmf"/><Relationship Id="rId1" Type="http://schemas.openxmlformats.org/officeDocument/2006/relationships/image" Target="../media/image97.emf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81.wmf"/><Relationship Id="rId9" Type="http://schemas.openxmlformats.org/officeDocument/2006/relationships/image" Target="../media/image10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4" Type="http://schemas.openxmlformats.org/officeDocument/2006/relationships/image" Target="../media/image10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w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0" Type="http://schemas.openxmlformats.org/officeDocument/2006/relationships/image" Target="../media/image133.w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emf"/><Relationship Id="rId4" Type="http://schemas.openxmlformats.org/officeDocument/2006/relationships/image" Target="../media/image1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wmf"/><Relationship Id="rId7" Type="http://schemas.openxmlformats.org/officeDocument/2006/relationships/image" Target="../media/image145.e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emf"/><Relationship Id="rId11" Type="http://schemas.openxmlformats.org/officeDocument/2006/relationships/image" Target="../media/image149.emf"/><Relationship Id="rId5" Type="http://schemas.openxmlformats.org/officeDocument/2006/relationships/image" Target="../media/image143.emf"/><Relationship Id="rId10" Type="http://schemas.openxmlformats.org/officeDocument/2006/relationships/image" Target="../media/image148.emf"/><Relationship Id="rId4" Type="http://schemas.openxmlformats.org/officeDocument/2006/relationships/image" Target="../media/image142.wmf"/><Relationship Id="rId9" Type="http://schemas.openxmlformats.org/officeDocument/2006/relationships/image" Target="../media/image147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39.wmf"/><Relationship Id="rId7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9" Type="http://schemas.openxmlformats.org/officeDocument/2006/relationships/image" Target="../media/image154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7" Type="http://schemas.openxmlformats.org/officeDocument/2006/relationships/image" Target="../media/image191.e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B5AB38-4B1B-455D-8F5A-729F6267BA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1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788F-ED8C-45F2-96FE-74A233D23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226B0-332B-4B5F-AA47-53A24D5725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372D7-7CF8-4362-9C49-B0B8D103F0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C33D4-5B05-4E44-BB24-16CE06B7A2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2DAF-825C-4256-AD0F-30A8A11A6F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96C9D-9AD7-4BEB-A314-8490B6F8DF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6D6EC-A406-4CB9-B820-D19C2C909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102F8-5119-46C5-ADCC-C41D13E1DB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087A9-07F7-4A92-B160-BFA79CC74C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29935-4D2B-438F-A659-BAD9004778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F64F55-7C1D-46FC-AC08-F5982CD778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DC8827-0956-4F6C-9B83-CE3B71C19E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3" Type="http://schemas.openxmlformats.org/officeDocument/2006/relationships/image" Target="../media/image35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e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8.e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9.e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82.wmf"/><Relationship Id="rId32" Type="http://schemas.openxmlformats.org/officeDocument/2006/relationships/image" Target="../media/image86.e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4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1.emf"/><Relationship Id="rId26" Type="http://schemas.openxmlformats.org/officeDocument/2006/relationships/oleObject" Target="../embeddings/oleObject94.bin"/><Relationship Id="rId3" Type="http://schemas.openxmlformats.org/officeDocument/2006/relationships/oleObject" Target="../embeddings/oleObject83.bin"/><Relationship Id="rId21" Type="http://schemas.openxmlformats.org/officeDocument/2006/relationships/image" Target="../media/image92.e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0.bin"/><Relationship Id="rId25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7.bin"/><Relationship Id="rId24" Type="http://schemas.openxmlformats.org/officeDocument/2006/relationships/oleObject" Target="../embeddings/oleObject93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image" Target="../media/image93.emf"/><Relationship Id="rId10" Type="http://schemas.openxmlformats.org/officeDocument/2006/relationships/image" Target="../media/image75.wmf"/><Relationship Id="rId19" Type="http://schemas.openxmlformats.org/officeDocument/2006/relationships/image" Target="../media/image96.w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emf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9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1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7.e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5.e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131.emf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emf"/><Relationship Id="rId20" Type="http://schemas.openxmlformats.org/officeDocument/2006/relationships/image" Target="../media/image132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134.e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10" Type="http://schemas.openxmlformats.org/officeDocument/2006/relationships/image" Target="../media/image127.emf"/><Relationship Id="rId19" Type="http://schemas.openxmlformats.org/officeDocument/2006/relationships/oleObject" Target="../embeddings/oleObject131.bin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29.emf"/><Relationship Id="rId22" Type="http://schemas.openxmlformats.org/officeDocument/2006/relationships/image" Target="../media/image13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8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3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6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49.e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4.emf"/><Relationship Id="rId22" Type="http://schemas.openxmlformats.org/officeDocument/2006/relationships/image" Target="../media/image14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2.e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58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8.emf"/><Relationship Id="rId22" Type="http://schemas.openxmlformats.org/officeDocument/2006/relationships/image" Target="../media/image17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2.e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8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88.e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solidworks.com/2012/English/SolidWorks/cworks/Radiation_View_Factors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36C-56B2-47AC-93A6-AB4438152D32}" type="slidenum">
              <a:rPr lang="en-US"/>
              <a:pPr/>
              <a:t>1</a:t>
            </a:fld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52425" y="430213"/>
            <a:ext cx="81645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u="sng"/>
              <a:t>LECTURE – RADIACTIVE ENERGY TRANSFER </a:t>
            </a:r>
          </a:p>
          <a:p>
            <a:pPr algn="ctr"/>
            <a:r>
              <a:rPr lang="en-US" sz="2800" b="1" u="sng"/>
              <a:t>RADIATION (Chapter</a:t>
            </a:r>
            <a:r>
              <a:rPr lang="en-US" sz="3200" b="1" u="sng"/>
              <a:t> 8)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92150" y="1978025"/>
            <a:ext cx="8058616" cy="310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3838" indent="-223838"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2800" dirty="0"/>
              <a:t>Explain characteristics of electromagnetic </a:t>
            </a:r>
            <a:br>
              <a:rPr lang="en-US" sz="2800" dirty="0"/>
            </a:br>
            <a:r>
              <a:rPr lang="en-US" sz="2800" dirty="0"/>
              <a:t>radiation – Emitted and received by a surface</a:t>
            </a:r>
          </a:p>
          <a:p>
            <a:pPr>
              <a:buFontTx/>
              <a:buChar char="•"/>
            </a:pPr>
            <a:r>
              <a:rPr lang="en-US" sz="2800" dirty="0"/>
              <a:t>Calculate the magnitude and spectra quality</a:t>
            </a:r>
            <a:br>
              <a:rPr lang="en-US" sz="2800" dirty="0"/>
            </a:br>
            <a:r>
              <a:rPr lang="en-US" sz="2800" dirty="0"/>
              <a:t>of electromagnetic radiation</a:t>
            </a:r>
          </a:p>
          <a:p>
            <a:pPr>
              <a:buFontTx/>
              <a:buChar char="•"/>
            </a:pPr>
            <a:r>
              <a:rPr lang="en-US" sz="2800" dirty="0"/>
              <a:t>Explain energy emitted by an </a:t>
            </a:r>
            <a:r>
              <a:rPr lang="en-US" sz="2800" b="1" dirty="0"/>
              <a:t>ideal body (black </a:t>
            </a:r>
            <a:br>
              <a:rPr lang="en-US" sz="2800" b="1" dirty="0"/>
            </a:br>
            <a:r>
              <a:rPr lang="en-US" sz="2800" b="1" dirty="0"/>
              <a:t>body)</a:t>
            </a:r>
            <a:r>
              <a:rPr lang="en-US" sz="2800" dirty="0"/>
              <a:t> and </a:t>
            </a:r>
            <a:r>
              <a:rPr lang="en-US" sz="2800" b="1" dirty="0"/>
              <a:t>real (gray) bodies</a:t>
            </a:r>
            <a:r>
              <a:rPr lang="en-US" sz="2800" dirty="0"/>
              <a:t>.  Definition of </a:t>
            </a:r>
            <a:br>
              <a:rPr lang="en-US" sz="2800" dirty="0"/>
            </a:br>
            <a:r>
              <a:rPr lang="en-US" sz="2800" dirty="0"/>
              <a:t>emissivity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7D2C-5EAC-489D-AA37-1CA2F84FA913}" type="slidenum">
              <a:rPr lang="en-US"/>
              <a:pPr/>
              <a:t>10</a:t>
            </a:fld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43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Thermal Radiation of an Ideal (Black) Body</a:t>
            </a:r>
          </a:p>
        </p:txBody>
      </p: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457200" y="1447800"/>
            <a:ext cx="4430713" cy="3970338"/>
            <a:chOff x="720" y="1153"/>
            <a:chExt cx="2791" cy="2501"/>
          </a:xfrm>
        </p:grpSpPr>
        <p:sp>
          <p:nvSpPr>
            <p:cNvPr id="10245" name="Freeform 5"/>
            <p:cNvSpPr>
              <a:spLocks/>
            </p:cNvSpPr>
            <p:nvPr/>
          </p:nvSpPr>
          <p:spPr bwMode="auto">
            <a:xfrm>
              <a:off x="720" y="1584"/>
              <a:ext cx="1272" cy="976"/>
            </a:xfrm>
            <a:custGeom>
              <a:avLst/>
              <a:gdLst>
                <a:gd name="T0" fmla="*/ 456 w 912"/>
                <a:gd name="T1" fmla="*/ 16 h 752"/>
                <a:gd name="T2" fmla="*/ 168 w 912"/>
                <a:gd name="T3" fmla="*/ 16 h 752"/>
                <a:gd name="T4" fmla="*/ 72 w 912"/>
                <a:gd name="T5" fmla="*/ 112 h 752"/>
                <a:gd name="T6" fmla="*/ 168 w 912"/>
                <a:gd name="T7" fmla="*/ 400 h 752"/>
                <a:gd name="T8" fmla="*/ 24 w 912"/>
                <a:gd name="T9" fmla="*/ 592 h 752"/>
                <a:gd name="T10" fmla="*/ 312 w 912"/>
                <a:gd name="T11" fmla="*/ 688 h 752"/>
                <a:gd name="T12" fmla="*/ 648 w 912"/>
                <a:gd name="T13" fmla="*/ 736 h 752"/>
                <a:gd name="T14" fmla="*/ 840 w 912"/>
                <a:gd name="T15" fmla="*/ 592 h 752"/>
                <a:gd name="T16" fmla="*/ 888 w 912"/>
                <a:gd name="T17" fmla="*/ 400 h 752"/>
                <a:gd name="T18" fmla="*/ 696 w 912"/>
                <a:gd name="T19" fmla="*/ 160 h 752"/>
                <a:gd name="T20" fmla="*/ 648 w 912"/>
                <a:gd name="T21" fmla="*/ 64 h 752"/>
                <a:gd name="T22" fmla="*/ 552 w 912"/>
                <a:gd name="T23" fmla="*/ 16 h 752"/>
                <a:gd name="T24" fmla="*/ 456 w 912"/>
                <a:gd name="T25" fmla="*/ 16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2" h="752">
                  <a:moveTo>
                    <a:pt x="456" y="16"/>
                  </a:moveTo>
                  <a:cubicBezTo>
                    <a:pt x="392" y="16"/>
                    <a:pt x="232" y="0"/>
                    <a:pt x="168" y="16"/>
                  </a:cubicBezTo>
                  <a:cubicBezTo>
                    <a:pt x="104" y="32"/>
                    <a:pt x="72" y="48"/>
                    <a:pt x="72" y="112"/>
                  </a:cubicBezTo>
                  <a:cubicBezTo>
                    <a:pt x="72" y="176"/>
                    <a:pt x="176" y="320"/>
                    <a:pt x="168" y="400"/>
                  </a:cubicBezTo>
                  <a:cubicBezTo>
                    <a:pt x="160" y="480"/>
                    <a:pt x="0" y="544"/>
                    <a:pt x="24" y="592"/>
                  </a:cubicBezTo>
                  <a:cubicBezTo>
                    <a:pt x="48" y="640"/>
                    <a:pt x="208" y="664"/>
                    <a:pt x="312" y="688"/>
                  </a:cubicBezTo>
                  <a:cubicBezTo>
                    <a:pt x="416" y="712"/>
                    <a:pt x="560" y="752"/>
                    <a:pt x="648" y="736"/>
                  </a:cubicBezTo>
                  <a:cubicBezTo>
                    <a:pt x="736" y="720"/>
                    <a:pt x="800" y="648"/>
                    <a:pt x="840" y="592"/>
                  </a:cubicBezTo>
                  <a:cubicBezTo>
                    <a:pt x="880" y="536"/>
                    <a:pt x="912" y="472"/>
                    <a:pt x="888" y="400"/>
                  </a:cubicBezTo>
                  <a:cubicBezTo>
                    <a:pt x="864" y="328"/>
                    <a:pt x="736" y="216"/>
                    <a:pt x="696" y="160"/>
                  </a:cubicBezTo>
                  <a:cubicBezTo>
                    <a:pt x="656" y="104"/>
                    <a:pt x="672" y="88"/>
                    <a:pt x="648" y="64"/>
                  </a:cubicBezTo>
                  <a:cubicBezTo>
                    <a:pt x="624" y="40"/>
                    <a:pt x="584" y="24"/>
                    <a:pt x="552" y="16"/>
                  </a:cubicBezTo>
                  <a:cubicBezTo>
                    <a:pt x="520" y="8"/>
                    <a:pt x="520" y="16"/>
                    <a:pt x="456" y="16"/>
                  </a:cubicBez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296" y="2016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CC"/>
                  </a:solidFill>
                </a:rPr>
                <a:t>T</a:t>
              </a:r>
              <a:r>
                <a:rPr lang="en-US" sz="2800" baseline="-25000">
                  <a:solidFill>
                    <a:srgbClr val="0000CC"/>
                  </a:solidFill>
                </a:rPr>
                <a:t>1</a:t>
              </a:r>
              <a:endParaRPr lang="en-US" sz="2800">
                <a:solidFill>
                  <a:srgbClr val="0000CC"/>
                </a:solidFill>
              </a:endParaRPr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 rot="1122313">
              <a:off x="1776" y="1344"/>
              <a:ext cx="736" cy="536"/>
            </a:xfrm>
            <a:custGeom>
              <a:avLst/>
              <a:gdLst>
                <a:gd name="T0" fmla="*/ 120 w 736"/>
                <a:gd name="T1" fmla="*/ 528 h 536"/>
                <a:gd name="T2" fmla="*/ 24 w 736"/>
                <a:gd name="T3" fmla="*/ 240 h 536"/>
                <a:gd name="T4" fmla="*/ 264 w 736"/>
                <a:gd name="T5" fmla="*/ 528 h 536"/>
                <a:gd name="T6" fmla="*/ 72 w 736"/>
                <a:gd name="T7" fmla="*/ 192 h 536"/>
                <a:gd name="T8" fmla="*/ 408 w 736"/>
                <a:gd name="T9" fmla="*/ 480 h 536"/>
                <a:gd name="T10" fmla="*/ 168 w 736"/>
                <a:gd name="T11" fmla="*/ 144 h 536"/>
                <a:gd name="T12" fmla="*/ 552 w 736"/>
                <a:gd name="T13" fmla="*/ 432 h 536"/>
                <a:gd name="T14" fmla="*/ 264 w 736"/>
                <a:gd name="T15" fmla="*/ 96 h 536"/>
                <a:gd name="T16" fmla="*/ 648 w 736"/>
                <a:gd name="T17" fmla="*/ 336 h 536"/>
                <a:gd name="T18" fmla="*/ 360 w 736"/>
                <a:gd name="T19" fmla="*/ 48 h 536"/>
                <a:gd name="T20" fmla="*/ 696 w 736"/>
                <a:gd name="T21" fmla="*/ 240 h 536"/>
                <a:gd name="T22" fmla="*/ 600 w 736"/>
                <a:gd name="T23" fmla="*/ 96 h 536"/>
                <a:gd name="T24" fmla="*/ 696 w 736"/>
                <a:gd name="T2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536">
                  <a:moveTo>
                    <a:pt x="120" y="528"/>
                  </a:moveTo>
                  <a:cubicBezTo>
                    <a:pt x="60" y="384"/>
                    <a:pt x="0" y="240"/>
                    <a:pt x="24" y="240"/>
                  </a:cubicBezTo>
                  <a:cubicBezTo>
                    <a:pt x="48" y="240"/>
                    <a:pt x="256" y="536"/>
                    <a:pt x="264" y="528"/>
                  </a:cubicBezTo>
                  <a:cubicBezTo>
                    <a:pt x="272" y="520"/>
                    <a:pt x="48" y="200"/>
                    <a:pt x="72" y="192"/>
                  </a:cubicBezTo>
                  <a:cubicBezTo>
                    <a:pt x="96" y="184"/>
                    <a:pt x="392" y="488"/>
                    <a:pt x="408" y="480"/>
                  </a:cubicBezTo>
                  <a:cubicBezTo>
                    <a:pt x="424" y="472"/>
                    <a:pt x="144" y="152"/>
                    <a:pt x="168" y="144"/>
                  </a:cubicBezTo>
                  <a:cubicBezTo>
                    <a:pt x="192" y="136"/>
                    <a:pt x="536" y="440"/>
                    <a:pt x="552" y="432"/>
                  </a:cubicBezTo>
                  <a:cubicBezTo>
                    <a:pt x="568" y="424"/>
                    <a:pt x="248" y="112"/>
                    <a:pt x="264" y="96"/>
                  </a:cubicBezTo>
                  <a:cubicBezTo>
                    <a:pt x="280" y="80"/>
                    <a:pt x="632" y="344"/>
                    <a:pt x="648" y="336"/>
                  </a:cubicBezTo>
                  <a:cubicBezTo>
                    <a:pt x="664" y="328"/>
                    <a:pt x="352" y="64"/>
                    <a:pt x="360" y="48"/>
                  </a:cubicBezTo>
                  <a:cubicBezTo>
                    <a:pt x="368" y="32"/>
                    <a:pt x="656" y="232"/>
                    <a:pt x="696" y="240"/>
                  </a:cubicBezTo>
                  <a:cubicBezTo>
                    <a:pt x="736" y="248"/>
                    <a:pt x="600" y="136"/>
                    <a:pt x="600" y="96"/>
                  </a:cubicBezTo>
                  <a:cubicBezTo>
                    <a:pt x="600" y="56"/>
                    <a:pt x="648" y="28"/>
                    <a:pt x="69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2016" y="1920"/>
              <a:ext cx="1248" cy="408"/>
            </a:xfrm>
            <a:custGeom>
              <a:avLst/>
              <a:gdLst>
                <a:gd name="T0" fmla="*/ 0 w 1248"/>
                <a:gd name="T1" fmla="*/ 264 h 408"/>
                <a:gd name="T2" fmla="*/ 96 w 1248"/>
                <a:gd name="T3" fmla="*/ 24 h 408"/>
                <a:gd name="T4" fmla="*/ 240 w 1248"/>
                <a:gd name="T5" fmla="*/ 408 h 408"/>
                <a:gd name="T6" fmla="*/ 336 w 1248"/>
                <a:gd name="T7" fmla="*/ 24 h 408"/>
                <a:gd name="T8" fmla="*/ 480 w 1248"/>
                <a:gd name="T9" fmla="*/ 408 h 408"/>
                <a:gd name="T10" fmla="*/ 576 w 1248"/>
                <a:gd name="T11" fmla="*/ 24 h 408"/>
                <a:gd name="T12" fmla="*/ 768 w 1248"/>
                <a:gd name="T13" fmla="*/ 408 h 408"/>
                <a:gd name="T14" fmla="*/ 864 w 1248"/>
                <a:gd name="T15" fmla="*/ 24 h 408"/>
                <a:gd name="T16" fmla="*/ 1008 w 1248"/>
                <a:gd name="T17" fmla="*/ 264 h 408"/>
                <a:gd name="T18" fmla="*/ 1248 w 1248"/>
                <a:gd name="T19" fmla="*/ 31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408">
                  <a:moveTo>
                    <a:pt x="0" y="264"/>
                  </a:moveTo>
                  <a:cubicBezTo>
                    <a:pt x="28" y="132"/>
                    <a:pt x="56" y="0"/>
                    <a:pt x="96" y="24"/>
                  </a:cubicBezTo>
                  <a:cubicBezTo>
                    <a:pt x="136" y="48"/>
                    <a:pt x="200" y="408"/>
                    <a:pt x="240" y="408"/>
                  </a:cubicBezTo>
                  <a:cubicBezTo>
                    <a:pt x="280" y="408"/>
                    <a:pt x="296" y="24"/>
                    <a:pt x="336" y="24"/>
                  </a:cubicBezTo>
                  <a:cubicBezTo>
                    <a:pt x="376" y="24"/>
                    <a:pt x="440" y="408"/>
                    <a:pt x="480" y="408"/>
                  </a:cubicBezTo>
                  <a:cubicBezTo>
                    <a:pt x="520" y="408"/>
                    <a:pt x="528" y="24"/>
                    <a:pt x="576" y="24"/>
                  </a:cubicBezTo>
                  <a:cubicBezTo>
                    <a:pt x="624" y="24"/>
                    <a:pt x="720" y="408"/>
                    <a:pt x="768" y="408"/>
                  </a:cubicBezTo>
                  <a:cubicBezTo>
                    <a:pt x="816" y="408"/>
                    <a:pt x="824" y="48"/>
                    <a:pt x="864" y="24"/>
                  </a:cubicBezTo>
                  <a:cubicBezTo>
                    <a:pt x="904" y="0"/>
                    <a:pt x="944" y="216"/>
                    <a:pt x="1008" y="264"/>
                  </a:cubicBezTo>
                  <a:cubicBezTo>
                    <a:pt x="1072" y="312"/>
                    <a:pt x="1160" y="312"/>
                    <a:pt x="1248" y="312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 rot="1646889">
              <a:off x="1584" y="2736"/>
              <a:ext cx="1392" cy="464"/>
            </a:xfrm>
            <a:custGeom>
              <a:avLst/>
              <a:gdLst>
                <a:gd name="T0" fmla="*/ 0 w 1440"/>
                <a:gd name="T1" fmla="*/ 192 h 464"/>
                <a:gd name="T2" fmla="*/ 240 w 1440"/>
                <a:gd name="T3" fmla="*/ 0 h 464"/>
                <a:gd name="T4" fmla="*/ 528 w 1440"/>
                <a:gd name="T5" fmla="*/ 192 h 464"/>
                <a:gd name="T6" fmla="*/ 720 w 1440"/>
                <a:gd name="T7" fmla="*/ 432 h 464"/>
                <a:gd name="T8" fmla="*/ 1008 w 1440"/>
                <a:gd name="T9" fmla="*/ 384 h 464"/>
                <a:gd name="T10" fmla="*/ 1200 w 1440"/>
                <a:gd name="T11" fmla="*/ 144 h 464"/>
                <a:gd name="T12" fmla="*/ 1440 w 1440"/>
                <a:gd name="T13" fmla="*/ 9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464">
                  <a:moveTo>
                    <a:pt x="0" y="192"/>
                  </a:moveTo>
                  <a:cubicBezTo>
                    <a:pt x="76" y="96"/>
                    <a:pt x="152" y="0"/>
                    <a:pt x="240" y="0"/>
                  </a:cubicBezTo>
                  <a:cubicBezTo>
                    <a:pt x="328" y="0"/>
                    <a:pt x="448" y="120"/>
                    <a:pt x="528" y="192"/>
                  </a:cubicBezTo>
                  <a:cubicBezTo>
                    <a:pt x="608" y="264"/>
                    <a:pt x="640" y="400"/>
                    <a:pt x="720" y="432"/>
                  </a:cubicBezTo>
                  <a:cubicBezTo>
                    <a:pt x="800" y="464"/>
                    <a:pt x="928" y="432"/>
                    <a:pt x="1008" y="384"/>
                  </a:cubicBezTo>
                  <a:cubicBezTo>
                    <a:pt x="1088" y="336"/>
                    <a:pt x="1128" y="192"/>
                    <a:pt x="1200" y="144"/>
                  </a:cubicBezTo>
                  <a:cubicBezTo>
                    <a:pt x="1272" y="96"/>
                    <a:pt x="1356" y="96"/>
                    <a:pt x="1440" y="96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10255" name="Object 15"/>
            <p:cNvGraphicFramePr>
              <a:graphicFrameLocks noChangeAspect="1"/>
            </p:cNvGraphicFramePr>
            <p:nvPr/>
          </p:nvGraphicFramePr>
          <p:xfrm>
            <a:off x="2513" y="1153"/>
            <a:ext cx="40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5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1153"/>
                          <a:ext cx="408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6"/>
            <p:cNvGraphicFramePr>
              <a:graphicFrameLocks noChangeAspect="1"/>
            </p:cNvGraphicFramePr>
            <p:nvPr/>
          </p:nvGraphicFramePr>
          <p:xfrm>
            <a:off x="3041" y="1728"/>
            <a:ext cx="47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6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1728"/>
                          <a:ext cx="47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7"/>
            <p:cNvGraphicFramePr>
              <a:graphicFrameLocks noChangeAspect="1"/>
            </p:cNvGraphicFramePr>
            <p:nvPr/>
          </p:nvGraphicFramePr>
          <p:xfrm>
            <a:off x="2496" y="3120"/>
            <a:ext cx="43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7" name="Equation" r:id="rId7" imgW="177480" imgH="215640" progId="Equation.3">
                    <p:embed/>
                  </p:oleObj>
                </mc:Choice>
                <mc:Fallback>
                  <p:oleObj name="Equation" r:id="rId7" imgW="17748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120"/>
                          <a:ext cx="438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2362200" y="1295400"/>
          <a:ext cx="5667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" name="Equation" r:id="rId9" imgW="253800" imgH="241200" progId="Equation.3">
                  <p:embed/>
                </p:oleObj>
              </mc:Choice>
              <mc:Fallback>
                <p:oleObj name="Equation" r:id="rId9" imgW="25380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95400"/>
                        <a:ext cx="5667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3795713" y="3124200"/>
          <a:ext cx="5953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" name="Equation" r:id="rId11" imgW="266400" imgH="241200" progId="Equation.3">
                  <p:embed/>
                </p:oleObj>
              </mc:Choice>
              <mc:Fallback>
                <p:oleObj name="Equation" r:id="rId11" imgW="26640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3124200"/>
                        <a:ext cx="5953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3200400" y="4038600"/>
          <a:ext cx="5953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" name="Equation" r:id="rId13" imgW="266400" imgH="241200" progId="Equation.3">
                  <p:embed/>
                </p:oleObj>
              </mc:Choice>
              <mc:Fallback>
                <p:oleObj name="Equation" r:id="rId13" imgW="26640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038600"/>
                        <a:ext cx="5953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659086" y="1077686"/>
            <a:ext cx="4232275" cy="1382713"/>
            <a:chOff x="4495800" y="1143000"/>
            <a:chExt cx="4232275" cy="1382713"/>
          </a:xfrm>
        </p:grpSpPr>
        <p:graphicFrame>
          <p:nvGraphicFramePr>
            <p:cNvPr id="1026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615792"/>
                </p:ext>
              </p:extLst>
            </p:nvPr>
          </p:nvGraphicFramePr>
          <p:xfrm>
            <a:off x="5257800" y="1447800"/>
            <a:ext cx="1733550" cy="1077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1" name="Equation" r:id="rId15" imgW="571320" imgH="355320" progId="Equation.3">
                    <p:embed/>
                  </p:oleObj>
                </mc:Choice>
                <mc:Fallback>
                  <p:oleObj name="Equation" r:id="rId15" imgW="571320" imgH="3553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1447800"/>
                          <a:ext cx="1733550" cy="1077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4495800" y="1143000"/>
              <a:ext cx="42322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sng" dirty="0"/>
                <a:t>Energy between two wavelengths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01343" y="2416628"/>
            <a:ext cx="2722563" cy="1382713"/>
            <a:chOff x="5029200" y="2514600"/>
            <a:chExt cx="2722563" cy="1382713"/>
          </a:xfrm>
        </p:grpSpPr>
        <p:sp>
          <p:nvSpPr>
            <p:cNvPr id="10265" name="Text Box 25"/>
            <p:cNvSpPr txBox="1">
              <a:spLocks noChangeArrowheads="1"/>
            </p:cNvSpPr>
            <p:nvPr/>
          </p:nvSpPr>
          <p:spPr bwMode="auto">
            <a:xfrm>
              <a:off x="5029200" y="2514600"/>
              <a:ext cx="27225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sng" dirty="0"/>
                <a:t>Total Energy Emitted</a:t>
              </a:r>
            </a:p>
          </p:txBody>
        </p:sp>
        <p:graphicFrame>
          <p:nvGraphicFramePr>
            <p:cNvPr id="1026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8470879"/>
                </p:ext>
              </p:extLst>
            </p:nvPr>
          </p:nvGraphicFramePr>
          <p:xfrm>
            <a:off x="5181600" y="2895600"/>
            <a:ext cx="1539875" cy="1001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2" name="Equation" r:id="rId17" imgW="507960" imgH="330120" progId="Equation.3">
                    <p:embed/>
                  </p:oleObj>
                </mc:Choice>
                <mc:Fallback>
                  <p:oleObj name="Equation" r:id="rId17" imgW="507960" imgH="3301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2895600"/>
                          <a:ext cx="1539875" cy="1001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4931229" y="3886200"/>
            <a:ext cx="4103688" cy="2689225"/>
            <a:chOff x="4572000" y="3886200"/>
            <a:chExt cx="4103688" cy="2689225"/>
          </a:xfrm>
        </p:grpSpPr>
        <p:sp>
          <p:nvSpPr>
            <p:cNvPr id="10267" name="Text Box 27"/>
            <p:cNvSpPr txBox="1">
              <a:spLocks noChangeArrowheads="1"/>
            </p:cNvSpPr>
            <p:nvPr/>
          </p:nvSpPr>
          <p:spPr bwMode="auto">
            <a:xfrm>
              <a:off x="4572000" y="3886200"/>
              <a:ext cx="4103688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u="sng" dirty="0"/>
                <a:t>Fraction of Total Energy Emitted</a:t>
              </a:r>
            </a:p>
            <a:p>
              <a:r>
                <a:rPr lang="en-US" sz="2000" b="1" u="sng" dirty="0"/>
                <a:t>between two wavelengths</a:t>
              </a:r>
            </a:p>
          </p:txBody>
        </p:sp>
        <p:graphicFrame>
          <p:nvGraphicFramePr>
            <p:cNvPr id="1026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051681"/>
                </p:ext>
              </p:extLst>
            </p:nvPr>
          </p:nvGraphicFramePr>
          <p:xfrm>
            <a:off x="4953000" y="4572000"/>
            <a:ext cx="1811338" cy="200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3" name="Equation" r:id="rId19" imgW="596880" imgH="660240" progId="Equation.3">
                    <p:embed/>
                  </p:oleObj>
                </mc:Choice>
                <mc:Fallback>
                  <p:oleObj name="Equation" r:id="rId19" imgW="596880" imgH="6602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4572000"/>
                          <a:ext cx="1811338" cy="2003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1090-12D3-4633-99DD-4D4458E5A928}" type="slidenum">
              <a:rPr lang="en-US"/>
              <a:pPr/>
              <a:t>11</a:t>
            </a:fld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3325814" y="4776788"/>
            <a:ext cx="4794250" cy="13112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43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Thermal Radiation of an Ideal (Black) Body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17525" y="1131888"/>
            <a:ext cx="7448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 dirty="0"/>
              <a:t>Black Body</a:t>
            </a:r>
            <a:r>
              <a:rPr lang="en-US" sz="2800" dirty="0"/>
              <a:t>:  It absorbs all energy, nothing is </a:t>
            </a:r>
          </a:p>
          <a:p>
            <a:r>
              <a:rPr lang="en-US" sz="2800" dirty="0"/>
              <a:t>reflected or transmitted (</a:t>
            </a:r>
            <a:r>
              <a:rPr lang="en-US" sz="2800" b="1" dirty="0">
                <a:solidFill>
                  <a:srgbClr val="FF0000"/>
                </a:solidFill>
              </a:rPr>
              <a:t>black body</a:t>
            </a:r>
            <a:r>
              <a:rPr lang="en-US" sz="2800" dirty="0"/>
              <a:t>)  </a:t>
            </a:r>
            <a:endParaRPr lang="en-US" sz="2800" b="1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563563" y="3681413"/>
            <a:ext cx="2505075" cy="2189162"/>
            <a:chOff x="563563" y="3681413"/>
            <a:chExt cx="2505075" cy="2189162"/>
          </a:xfrm>
        </p:grpSpPr>
        <p:grpSp>
          <p:nvGrpSpPr>
            <p:cNvPr id="11282" name="Group 18"/>
            <p:cNvGrpSpPr>
              <a:grpSpLocks/>
            </p:cNvGrpSpPr>
            <p:nvPr/>
          </p:nvGrpSpPr>
          <p:grpSpPr bwMode="auto">
            <a:xfrm>
              <a:off x="563563" y="3681413"/>
              <a:ext cx="2362200" cy="1752600"/>
              <a:chOff x="624" y="2064"/>
              <a:chExt cx="1488" cy="1104"/>
            </a:xfrm>
          </p:grpSpPr>
          <p:sp>
            <p:nvSpPr>
              <p:cNvPr id="11270" name="Oval 6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152" cy="11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816" y="2256"/>
                <a:ext cx="768" cy="7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288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 flipH="1">
                <a:off x="864" y="2592"/>
                <a:ext cx="12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277" name="Line 13"/>
              <p:cNvSpPr>
                <a:spLocks noChangeShapeType="1"/>
              </p:cNvSpPr>
              <p:nvPr/>
            </p:nvSpPr>
            <p:spPr bwMode="auto">
              <a:xfrm flipV="1">
                <a:off x="842" y="2260"/>
                <a:ext cx="343" cy="4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>
                <a:off x="1174" y="2274"/>
                <a:ext cx="292" cy="6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 flipH="1" flipV="1">
                <a:off x="935" y="2364"/>
                <a:ext cx="516" cy="5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928" y="2371"/>
                <a:ext cx="224" cy="5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V="1">
                <a:off x="1152" y="2379"/>
                <a:ext cx="314" cy="5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573088" y="5503863"/>
              <a:ext cx="2495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Concept of Black Body</a:t>
              </a:r>
            </a:p>
          </p:txBody>
        </p:sp>
      </p:grp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4064000" y="2835275"/>
          <a:ext cx="34004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3" imgW="1079280" imgH="596880" progId="Equation.3">
                  <p:embed/>
                </p:oleObj>
              </mc:Choice>
              <mc:Fallback>
                <p:oleObj name="Equation" r:id="rId3" imgW="1079280" imgH="596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835275"/>
                        <a:ext cx="34004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608013" y="2189163"/>
            <a:ext cx="773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>
                <a:solidFill>
                  <a:srgbClr val="0000CC"/>
                </a:solidFill>
              </a:rPr>
              <a:t>Radiation Emitted from a Black Body (Plancks’ Law)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636963" y="4776788"/>
            <a:ext cx="44831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c</a:t>
            </a:r>
            <a:r>
              <a:rPr lang="en-US" sz="2000"/>
              <a:t>: Light velocity 3x10</a:t>
            </a:r>
            <a:r>
              <a:rPr lang="en-US" sz="2000" baseline="30000"/>
              <a:t>8 </a:t>
            </a:r>
            <a:r>
              <a:rPr lang="en-US" sz="2000"/>
              <a:t>m/s</a:t>
            </a:r>
          </a:p>
          <a:p>
            <a:r>
              <a:rPr lang="en-US" sz="2000" i="1"/>
              <a:t>h</a:t>
            </a:r>
            <a:r>
              <a:rPr lang="en-US" sz="2000"/>
              <a:t>: Planck’s constant 6.625x10</a:t>
            </a:r>
            <a:r>
              <a:rPr lang="en-US" sz="2000" baseline="30000"/>
              <a:t>-34 </a:t>
            </a:r>
            <a:r>
              <a:rPr lang="en-US" sz="2000"/>
              <a:t>J . s</a:t>
            </a:r>
          </a:p>
          <a:p>
            <a:r>
              <a:rPr lang="en-US" sz="2000"/>
              <a:t>    Boltzmann constant 1.380 x10</a:t>
            </a:r>
            <a:r>
              <a:rPr lang="en-US" sz="2000" baseline="30000"/>
              <a:t>-23</a:t>
            </a:r>
            <a:r>
              <a:rPr lang="en-US" sz="2000"/>
              <a:t>J/K</a:t>
            </a:r>
          </a:p>
          <a:p>
            <a:r>
              <a:rPr lang="en-US" sz="2000"/>
              <a:t>T: Absolute temperature in K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3600450" y="5441950"/>
          <a:ext cx="4079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5" imgW="203040" imgH="152280" progId="Equation.3">
                  <p:embed/>
                </p:oleObj>
              </mc:Choice>
              <mc:Fallback>
                <p:oleObj name="Equation" r:id="rId5" imgW="203040" imgH="152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441950"/>
                        <a:ext cx="4079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8C02-A2AC-4846-96BA-4DDBED3CC2C4}" type="slidenum">
              <a:rPr lang="en-US"/>
              <a:pPr/>
              <a:t>12</a:t>
            </a:fld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43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Thermal Radiation of an Ideal (Black) Body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74427"/>
              </p:ext>
            </p:extLst>
          </p:nvPr>
        </p:nvGraphicFramePr>
        <p:xfrm>
          <a:off x="236538" y="1028700"/>
          <a:ext cx="281463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3" imgW="1104840" imgH="596880" progId="Equation.DSMT4">
                  <p:embed/>
                </p:oleObj>
              </mc:Choice>
              <mc:Fallback>
                <p:oleObj name="Equation" r:id="rId3" imgW="1104840" imgH="596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028700"/>
                        <a:ext cx="2814637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64199"/>
              </p:ext>
            </p:extLst>
          </p:nvPr>
        </p:nvGraphicFramePr>
        <p:xfrm>
          <a:off x="167539" y="4240045"/>
          <a:ext cx="29103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5" imgW="1765080" imgH="583920" progId="Equation.3">
                  <p:embed/>
                </p:oleObj>
              </mc:Choice>
              <mc:Fallback>
                <p:oleObj name="Equation" r:id="rId5" imgW="176508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39" y="4240045"/>
                        <a:ext cx="291031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8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10471" r="6580" b="5341"/>
          <a:stretch/>
        </p:blipFill>
        <p:spPr bwMode="auto">
          <a:xfrm>
            <a:off x="3235021" y="1636294"/>
            <a:ext cx="5649098" cy="424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20791"/>
              </p:ext>
            </p:extLst>
          </p:nvPr>
        </p:nvGraphicFramePr>
        <p:xfrm>
          <a:off x="279400" y="3176588"/>
          <a:ext cx="2617788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8" imgW="1714320" imgH="761760" progId="Equation.DSMT4">
                  <p:embed/>
                </p:oleObj>
              </mc:Choice>
              <mc:Fallback>
                <p:oleObj name="Equation" r:id="rId8" imgW="17143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400" y="3176588"/>
                        <a:ext cx="2617788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1000" y="27432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Units</a:t>
            </a:r>
            <a:endParaRPr 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364840"/>
              </p:ext>
            </p:extLst>
          </p:nvPr>
        </p:nvGraphicFramePr>
        <p:xfrm>
          <a:off x="5492749" y="5488666"/>
          <a:ext cx="331107" cy="42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10" imgW="139680" imgH="177480" progId="Equation.DSMT4">
                  <p:embed/>
                </p:oleObj>
              </mc:Choice>
              <mc:Fallback>
                <p:oleObj name="Equation" r:id="rId10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92749" y="5488666"/>
                        <a:ext cx="331107" cy="421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4470-8103-43A3-B2B3-8F2B0867A272}" type="slidenum">
              <a:rPr lang="en-US"/>
              <a:pPr/>
              <a:t>13</a:t>
            </a:fld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504950"/>
            <a:ext cx="4675187" cy="37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81000" y="381000"/>
            <a:ext cx="84343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 dirty="0"/>
              <a:t>Thermal Radiation of an Ideal (Black) Body</a:t>
            </a:r>
          </a:p>
          <a:p>
            <a:r>
              <a:rPr lang="en-US" sz="3200" b="1" u="sng" dirty="0"/>
              <a:t>Planck’s Law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763262" y="3384847"/>
            <a:ext cx="40671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542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dirty="0" smtClean="0"/>
              <a:t>There </a:t>
            </a:r>
            <a:r>
              <a:rPr lang="en-US" dirty="0"/>
              <a:t>is a relationship between the </a:t>
            </a:r>
            <a:br>
              <a:rPr lang="en-US" dirty="0"/>
            </a:br>
            <a:r>
              <a:rPr lang="en-US" dirty="0"/>
              <a:t>peak of emission and temperature 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53943"/>
              </p:ext>
            </p:extLst>
          </p:nvPr>
        </p:nvGraphicFramePr>
        <p:xfrm>
          <a:off x="3338513" y="5186363"/>
          <a:ext cx="45640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4" imgW="1587240" imgH="215640" progId="Equation.DSMT4">
                  <p:embed/>
                </p:oleObj>
              </mc:Choice>
              <mc:Fallback>
                <p:oleObj name="Equation" r:id="rId4" imgW="15872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5186363"/>
                        <a:ext cx="4564062" cy="620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87824" y="16437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dirty="0" smtClean="0"/>
              <a:t> Emitted </a:t>
            </a:r>
            <a:r>
              <a:rPr lang="en-US" dirty="0"/>
              <a:t>radiation varies continuously</a:t>
            </a:r>
          </a:p>
          <a:p>
            <a:r>
              <a:rPr lang="en-US" dirty="0"/>
              <a:t>   with wavelength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3262" y="24860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1775" indent="-231775">
              <a:buFontTx/>
              <a:buChar char="•"/>
              <a:tabLst>
                <a:tab pos="231775" algn="l"/>
              </a:tabLst>
            </a:pPr>
            <a:r>
              <a:rPr lang="en-US" dirty="0" smtClean="0"/>
              <a:t>At </a:t>
            </a:r>
            <a:r>
              <a:rPr lang="en-US" dirty="0"/>
              <a:t>any wavelength the magnitude </a:t>
            </a:r>
            <a:r>
              <a:rPr lang="en-US" dirty="0" smtClean="0"/>
              <a:t>of radiation </a:t>
            </a:r>
            <a:r>
              <a:rPr lang="en-US" dirty="0"/>
              <a:t>increases with </a:t>
            </a:r>
            <a:r>
              <a:rPr lang="en-US" dirty="0" smtClean="0"/>
              <a:t>temperature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012737"/>
              </p:ext>
            </p:extLst>
          </p:nvPr>
        </p:nvGraphicFramePr>
        <p:xfrm>
          <a:off x="1954892" y="4661352"/>
          <a:ext cx="331107" cy="42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4892" y="4661352"/>
                        <a:ext cx="331107" cy="421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39054"/>
              </p:ext>
            </p:extLst>
          </p:nvPr>
        </p:nvGraphicFramePr>
        <p:xfrm>
          <a:off x="2257880" y="2532970"/>
          <a:ext cx="474435" cy="38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8" imgW="279360" imgH="228600" progId="Equation.DSMT4">
                  <p:embed/>
                </p:oleObj>
              </mc:Choice>
              <mc:Fallback>
                <p:oleObj name="Equation" r:id="rId8" imgW="27936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57880" y="2532970"/>
                        <a:ext cx="474435" cy="387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503714" y="2198914"/>
            <a:ext cx="0" cy="446315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21149"/>
              </p:ext>
            </p:extLst>
          </p:nvPr>
        </p:nvGraphicFramePr>
        <p:xfrm>
          <a:off x="2823937" y="3102429"/>
          <a:ext cx="474435" cy="35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10" imgW="279360" imgH="228600" progId="Equation.DSMT4">
                  <p:embed/>
                </p:oleObj>
              </mc:Choice>
              <mc:Fallback>
                <p:oleObj name="Equation" r:id="rId10" imgW="27936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23937" y="3102429"/>
                        <a:ext cx="474435" cy="35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3124200" y="2906486"/>
            <a:ext cx="0" cy="348343"/>
          </a:xfrm>
          <a:prstGeom prst="straightConnector1">
            <a:avLst/>
          </a:prstGeom>
          <a:ln w="2222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990992"/>
              </p:ext>
            </p:extLst>
          </p:nvPr>
        </p:nvGraphicFramePr>
        <p:xfrm>
          <a:off x="3466194" y="3439886"/>
          <a:ext cx="474435" cy="35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12" imgW="279360" imgH="228600" progId="Equation.DSMT4">
                  <p:embed/>
                </p:oleObj>
              </mc:Choice>
              <mc:Fallback>
                <p:oleObj name="Equation" r:id="rId12" imgW="27936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6194" y="3439886"/>
                        <a:ext cx="474435" cy="35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3472543" y="3385460"/>
            <a:ext cx="0" cy="20682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0270-3703-4836-AB8C-56BB0507F7B3}" type="slidenum">
              <a:rPr lang="en-US"/>
              <a:pPr/>
              <a:t>14</a:t>
            </a:fld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81000" y="214313"/>
            <a:ext cx="84343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Thermal Radiation of an Ideal (Black) Body</a:t>
            </a:r>
          </a:p>
          <a:p>
            <a:r>
              <a:rPr lang="en-US" sz="3200" b="1" u="sng"/>
              <a:t>Planck’s Law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15900" y="2165350"/>
            <a:ext cx="414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solidFill>
                  <a:srgbClr val="0000CC"/>
                </a:solidFill>
              </a:rPr>
              <a:t> Sun Temperature  = 5,800K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2031"/>
              </p:ext>
            </p:extLst>
          </p:nvPr>
        </p:nvGraphicFramePr>
        <p:xfrm>
          <a:off x="4781550" y="2163763"/>
          <a:ext cx="39068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3" imgW="2222280" imgH="393480" progId="Equation.DSMT4">
                  <p:embed/>
                </p:oleObj>
              </mc:Choice>
              <mc:Fallback>
                <p:oleObj name="Equation" r:id="rId3" imgW="22222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163763"/>
                        <a:ext cx="39068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19075" y="3044825"/>
            <a:ext cx="317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>
                <a:solidFill>
                  <a:srgbClr val="0000CC"/>
                </a:solidFill>
              </a:rPr>
              <a:t> Temperature = 800K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11405"/>
              </p:ext>
            </p:extLst>
          </p:nvPr>
        </p:nvGraphicFramePr>
        <p:xfrm>
          <a:off x="4438667" y="2951288"/>
          <a:ext cx="41830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5" imgW="2336760" imgH="393480" progId="Equation.DSMT4">
                  <p:embed/>
                </p:oleObj>
              </mc:Choice>
              <mc:Fallback>
                <p:oleObj name="Equation" r:id="rId5" imgW="23367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67" y="2951288"/>
                        <a:ext cx="41830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6" name="Picture 10" descr="EMspectr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3913188"/>
            <a:ext cx="7385050" cy="2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366000" y="2676525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(visible light)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375525" y="3444875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(infrared)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25393"/>
              </p:ext>
            </p:extLst>
          </p:nvPr>
        </p:nvGraphicFramePr>
        <p:xfrm>
          <a:off x="1971675" y="1393825"/>
          <a:ext cx="45640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8" imgW="1587240" imgH="215640" progId="Equation.DSMT4">
                  <p:embed/>
                </p:oleObj>
              </mc:Choice>
              <mc:Fallback>
                <p:oleObj name="Equation" r:id="rId8" imgW="15872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1393825"/>
                        <a:ext cx="4564063" cy="620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27248-FB4C-47ED-8BB0-C785D78F2810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24771"/>
              </p:ext>
            </p:extLst>
          </p:nvPr>
        </p:nvGraphicFramePr>
        <p:xfrm>
          <a:off x="3487511" y="994909"/>
          <a:ext cx="243046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" name="Equation" r:id="rId3" imgW="1079280" imgH="596880" progId="Equation.3">
                  <p:embed/>
                </p:oleObj>
              </mc:Choice>
              <mc:Fallback>
                <p:oleObj name="Equation" r:id="rId3" imgW="1079280" imgH="596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511" y="994909"/>
                        <a:ext cx="2430463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1000" y="214313"/>
            <a:ext cx="84343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Thermal Radiation of an Ideal (Black) Body</a:t>
            </a:r>
          </a:p>
          <a:p>
            <a:r>
              <a:rPr lang="en-US" sz="3200" b="1" u="sng"/>
              <a:t>Planck’s Law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613349"/>
              </p:ext>
            </p:extLst>
          </p:nvPr>
        </p:nvGraphicFramePr>
        <p:xfrm>
          <a:off x="552450" y="2551113"/>
          <a:ext cx="823118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Equation" r:id="rId5" imgW="3251160" imgH="596880" progId="Equation.DSMT4">
                  <p:embed/>
                </p:oleObj>
              </mc:Choice>
              <mc:Fallback>
                <p:oleObj name="Equation" r:id="rId5" imgW="3251160" imgH="596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551113"/>
                        <a:ext cx="8231188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1225550" y="5465763"/>
            <a:ext cx="3267075" cy="519112"/>
            <a:chOff x="1011" y="3211"/>
            <a:chExt cx="2058" cy="327"/>
          </a:xfrm>
        </p:grpSpPr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1011" y="3225"/>
            <a:ext cx="42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" name="Equation" r:id="rId7" imgW="241200" imgH="177480" progId="Equation.3">
                    <p:embed/>
                  </p:oleObj>
                </mc:Choice>
                <mc:Fallback>
                  <p:oleObj name="Equation" r:id="rId7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3225"/>
                          <a:ext cx="42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1385" y="3211"/>
              <a:ext cx="1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5.67x10</a:t>
              </a:r>
              <a:r>
                <a:rPr lang="en-US" sz="2400" baseline="30000"/>
                <a:t>-8</a:t>
              </a:r>
              <a:r>
                <a:rPr lang="en-US" sz="2400"/>
                <a:t> W/m</a:t>
              </a:r>
              <a:r>
                <a:rPr lang="en-US" sz="2400" baseline="30000"/>
                <a:t>2</a:t>
              </a:r>
              <a:r>
                <a:rPr lang="en-US" sz="2400"/>
                <a:t>.K</a:t>
              </a:r>
              <a:r>
                <a:rPr lang="en-US" sz="2400" baseline="30000"/>
                <a:t>4</a:t>
              </a:r>
              <a:endParaRPr lang="en-US" sz="2400"/>
            </a:p>
          </p:txBody>
        </p: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525963" y="5511800"/>
            <a:ext cx="399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Stefan –Boltzmann constant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660775" y="4608513"/>
          <a:ext cx="215423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" name="Equation" r:id="rId9" imgW="634680" imgH="241200" progId="Equation.3">
                  <p:embed/>
                </p:oleObj>
              </mc:Choice>
              <mc:Fallback>
                <p:oleObj name="Equation" r:id="rId9" imgW="63468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608513"/>
                        <a:ext cx="2154238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711200" y="4081463"/>
            <a:ext cx="447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Stefan –Boltzmann’s Law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7714" y="224245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All Energy Emitted by a Black Body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0561" y="1132115"/>
            <a:ext cx="2438146" cy="998872"/>
            <a:chOff x="5973990" y="1251858"/>
            <a:chExt cx="2438146" cy="998872"/>
          </a:xfrm>
        </p:grpSpPr>
        <p:sp>
          <p:nvSpPr>
            <p:cNvPr id="15" name="TextBox 14"/>
            <p:cNvSpPr txBox="1"/>
            <p:nvPr/>
          </p:nvSpPr>
          <p:spPr>
            <a:xfrm>
              <a:off x="6008914" y="1251858"/>
              <a:ext cx="24032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accent2"/>
                  </a:solidFill>
                </a:rPr>
                <a:t>Energy Emitted by a </a:t>
              </a:r>
            </a:p>
            <a:p>
              <a:r>
                <a:rPr lang="en-US" i="1" dirty="0" smtClean="0">
                  <a:solidFill>
                    <a:schemeClr val="accent2"/>
                  </a:solidFill>
                </a:rPr>
                <a:t>Black Body at a given</a:t>
              </a:r>
            </a:p>
            <a:p>
              <a:endParaRPr lang="en-US" b="1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8105238"/>
                </p:ext>
              </p:extLst>
            </p:nvPr>
          </p:nvGraphicFramePr>
          <p:xfrm>
            <a:off x="5973990" y="1842861"/>
            <a:ext cx="1145267" cy="407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1" name="Equation" r:id="rId11" imgW="571320" imgH="203040" progId="Equation.DSMT4">
                    <p:embed/>
                  </p:oleObj>
                </mc:Choice>
                <mc:Fallback>
                  <p:oleObj name="Equation" r:id="rId11" imgW="571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973990" y="1842861"/>
                          <a:ext cx="1145267" cy="4078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40B0-EE34-466F-812C-8755FD729DCE}" type="slidenum">
              <a:rPr lang="en-US"/>
              <a:pPr/>
              <a:t>16</a:t>
            </a:fld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30263" y="234950"/>
            <a:ext cx="76025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u="sng"/>
              <a:t>Fraction of Energy Emitted by a Black </a:t>
            </a:r>
          </a:p>
          <a:p>
            <a:pPr algn="ctr"/>
            <a:r>
              <a:rPr lang="en-US" sz="3200" b="1" u="sng"/>
              <a:t>Body between two wavelengths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31800" y="1544638"/>
          <a:ext cx="6437313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3" imgW="2120760" imgH="660240" progId="Equation.3">
                  <p:embed/>
                </p:oleObj>
              </mc:Choice>
              <mc:Fallback>
                <p:oleObj name="Equation" r:id="rId3" imgW="212076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544638"/>
                        <a:ext cx="6437313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63155"/>
              </p:ext>
            </p:extLst>
          </p:nvPr>
        </p:nvGraphicFramePr>
        <p:xfrm>
          <a:off x="2370859" y="3862388"/>
          <a:ext cx="643731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Equation" r:id="rId5" imgW="2120760" imgH="444240" progId="Equation.3">
                  <p:embed/>
                </p:oleObj>
              </mc:Choice>
              <mc:Fallback>
                <p:oleObj name="Equation" r:id="rId5" imgW="21207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859" y="3862388"/>
                        <a:ext cx="6437313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E9AC-C0C8-41B0-B611-031BB64C39CB}" type="slidenum">
              <a:rPr lang="en-US"/>
              <a:pPr/>
              <a:t>17</a:t>
            </a:fld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0263" y="234950"/>
            <a:ext cx="76025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u="sng"/>
              <a:t>Fraction of Energy Emitted by a Black </a:t>
            </a:r>
          </a:p>
          <a:p>
            <a:pPr algn="ctr"/>
            <a:r>
              <a:rPr lang="en-US" sz="3200" b="1" u="sng"/>
              <a:t>Body between two wavelengths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54251"/>
              </p:ext>
            </p:extLst>
          </p:nvPr>
        </p:nvGraphicFramePr>
        <p:xfrm>
          <a:off x="706438" y="2133388"/>
          <a:ext cx="78676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4" name="Equation" r:id="rId3" imgW="2920680" imgH="660240" progId="Equation.3">
                  <p:embed/>
                </p:oleObj>
              </mc:Choice>
              <mc:Fallback>
                <p:oleObj name="Equation" r:id="rId3" imgW="292068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2133388"/>
                        <a:ext cx="78676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308350" y="1476375"/>
          <a:ext cx="35258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5" name="Equation" r:id="rId5" imgW="1498320" imgH="444240" progId="Equation.3">
                  <p:embed/>
                </p:oleObj>
              </mc:Choice>
              <mc:Fallback>
                <p:oleObj name="Equation" r:id="rId5" imgW="14983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1476375"/>
                        <a:ext cx="3525838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989013" y="1484313"/>
            <a:ext cx="194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By defining</a:t>
            </a:r>
          </a:p>
        </p:txBody>
      </p:sp>
      <p:sp>
        <p:nvSpPr>
          <p:cNvPr id="18442" name="AutoShape 10"/>
          <p:cNvSpPr>
            <a:spLocks/>
          </p:cNvSpPr>
          <p:nvPr/>
        </p:nvSpPr>
        <p:spPr bwMode="auto">
          <a:xfrm rot="16200000">
            <a:off x="4012407" y="2317431"/>
            <a:ext cx="144462" cy="2517775"/>
          </a:xfrm>
          <a:prstGeom prst="leftBrace">
            <a:avLst>
              <a:gd name="adj1" fmla="val 14523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443" name="AutoShape 11"/>
          <p:cNvSpPr>
            <a:spLocks/>
          </p:cNvSpPr>
          <p:nvPr/>
        </p:nvSpPr>
        <p:spPr bwMode="auto">
          <a:xfrm rot="16200000">
            <a:off x="6860382" y="2355831"/>
            <a:ext cx="144462" cy="2517775"/>
          </a:xfrm>
          <a:prstGeom prst="leftBrace">
            <a:avLst>
              <a:gd name="adj1" fmla="val 14523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58014"/>
              </p:ext>
            </p:extLst>
          </p:nvPr>
        </p:nvGraphicFramePr>
        <p:xfrm>
          <a:off x="3446463" y="3668268"/>
          <a:ext cx="12763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" name="Equation" r:id="rId7" imgW="406080" imgH="228600" progId="Equation.3">
                  <p:embed/>
                </p:oleObj>
              </mc:Choice>
              <mc:Fallback>
                <p:oleObj name="Equation" r:id="rId7" imgW="4060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3668268"/>
                        <a:ext cx="12763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282514"/>
              </p:ext>
            </p:extLst>
          </p:nvPr>
        </p:nvGraphicFramePr>
        <p:xfrm>
          <a:off x="6438900" y="3717113"/>
          <a:ext cx="11287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7" name="Equation" r:id="rId9" imgW="380880" imgH="228600" progId="Equation.3">
                  <p:embed/>
                </p:oleObj>
              </mc:Choice>
              <mc:Fallback>
                <p:oleObj name="Equation" r:id="rId9" imgW="3808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3717113"/>
                        <a:ext cx="112871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656167"/>
              </p:ext>
            </p:extLst>
          </p:nvPr>
        </p:nvGraphicFramePr>
        <p:xfrm>
          <a:off x="2395317" y="4466118"/>
          <a:ext cx="4446588" cy="168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name="Equation" r:id="rId11" imgW="1650960" imgH="660240" progId="Equation.3">
                  <p:embed/>
                </p:oleObj>
              </mc:Choice>
              <mc:Fallback>
                <p:oleObj name="Equation" r:id="rId11" imgW="1650960" imgH="66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317" y="4466118"/>
                        <a:ext cx="4446588" cy="168441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DF8B-E029-4F1D-AE4D-636980FCEDB3}" type="slidenum">
              <a:rPr lang="en-US"/>
              <a:pPr/>
              <a:t>18</a:t>
            </a:fld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82638" y="174625"/>
            <a:ext cx="76025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1" u="sng"/>
              <a:t>Fraction of Energy Emitted by a Black </a:t>
            </a:r>
          </a:p>
          <a:p>
            <a:pPr algn="ctr"/>
            <a:r>
              <a:rPr lang="en-US" sz="3200" b="1" u="sng"/>
              <a:t>Body between two wavelengths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878138" y="1293813"/>
          <a:ext cx="3922712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0" name="Equation" r:id="rId3" imgW="1650960" imgH="660240" progId="Equation.3">
                  <p:embed/>
                </p:oleObj>
              </mc:Choice>
              <mc:Fallback>
                <p:oleObj name="Equation" r:id="rId3" imgW="165096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1293813"/>
                        <a:ext cx="3922712" cy="1568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2" name="Group 52"/>
          <p:cNvGraphicFramePr>
            <a:graphicFrameLocks noGrp="1"/>
          </p:cNvGraphicFramePr>
          <p:nvPr/>
        </p:nvGraphicFramePr>
        <p:xfrm>
          <a:off x="1866900" y="3597275"/>
          <a:ext cx="6096000" cy="2303463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7.010E-27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2.20179E-12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9.96926E-8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0.0670396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11" name="Object 31"/>
          <p:cNvGraphicFramePr>
            <a:graphicFrameLocks noChangeAspect="1"/>
          </p:cNvGraphicFramePr>
          <p:nvPr/>
        </p:nvGraphicFramePr>
        <p:xfrm>
          <a:off x="2508250" y="3659188"/>
          <a:ext cx="1690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1" name="Equation" r:id="rId5" imgW="799920" imgH="203040" progId="Equation.3">
                  <p:embed/>
                </p:oleObj>
              </mc:Choice>
              <mc:Fallback>
                <p:oleObj name="Equation" r:id="rId5" imgW="799920" imgH="2030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659188"/>
                        <a:ext cx="1690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32"/>
          <p:cNvGraphicFramePr>
            <a:graphicFrameLocks noChangeAspect="1"/>
          </p:cNvGraphicFramePr>
          <p:nvPr/>
        </p:nvGraphicFramePr>
        <p:xfrm>
          <a:off x="6092825" y="3644900"/>
          <a:ext cx="7508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2" name="Equation" r:id="rId7" imgW="393480" imgH="215640" progId="Equation.3">
                  <p:embed/>
                </p:oleObj>
              </mc:Choice>
              <mc:Fallback>
                <p:oleObj name="Equation" r:id="rId7" imgW="393480" imgH="215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3644900"/>
                        <a:ext cx="7508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4265613" y="3070225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Table 8.2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CC77-C5C7-4710-BB55-AD475A125C94}" type="slidenum">
              <a:rPr lang="en-US"/>
              <a:pPr/>
              <a:t>19</a:t>
            </a:fld>
            <a:endParaRPr 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5463" y="449263"/>
            <a:ext cx="83137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/>
              <a:t>Example:  Calculate the fraction of </a:t>
            </a:r>
            <a:r>
              <a:rPr lang="en-US" sz="2800" b="1" dirty="0">
                <a:solidFill>
                  <a:srgbClr val="FF0000"/>
                </a:solidFill>
              </a:rPr>
              <a:t>Solar Energy</a:t>
            </a:r>
          </a:p>
          <a:p>
            <a:r>
              <a:rPr lang="en-US" sz="2800" b="1" dirty="0"/>
              <a:t>that is in the visible region 0.38</a:t>
            </a:r>
            <a:r>
              <a:rPr lang="el-GR" sz="2800" b="1" dirty="0"/>
              <a:t>μ</a:t>
            </a:r>
            <a:r>
              <a:rPr lang="en-US" sz="2800" b="1" dirty="0"/>
              <a:t>m-0.76</a:t>
            </a:r>
            <a:r>
              <a:rPr lang="el-GR" sz="2800" b="1" dirty="0"/>
              <a:t>μ</a:t>
            </a:r>
            <a:r>
              <a:rPr lang="en-US" sz="2800" b="1" dirty="0"/>
              <a:t>m  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790989"/>
              </p:ext>
            </p:extLst>
          </p:nvPr>
        </p:nvGraphicFramePr>
        <p:xfrm>
          <a:off x="1298575" y="1643063"/>
          <a:ext cx="62738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Equation" r:id="rId3" imgW="2247840" imgH="203040" progId="Equation.DSMT4">
                  <p:embed/>
                </p:oleObj>
              </mc:Choice>
              <mc:Fallback>
                <p:oleObj name="Equation" r:id="rId3" imgW="22478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643063"/>
                        <a:ext cx="62738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89711"/>
              </p:ext>
            </p:extLst>
          </p:nvPr>
        </p:nvGraphicFramePr>
        <p:xfrm>
          <a:off x="1282319" y="2436813"/>
          <a:ext cx="6275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name="Equation" r:id="rId5" imgW="2247840" imgH="203040" progId="Equation.DSMT4">
                  <p:embed/>
                </p:oleObj>
              </mc:Choice>
              <mc:Fallback>
                <p:oleObj name="Equation" r:id="rId5" imgW="22478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319" y="2436813"/>
                        <a:ext cx="62753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987425" y="3159125"/>
            <a:ext cx="481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From Table 2 by interpolation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420938" y="3932238"/>
          <a:ext cx="20335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932238"/>
                        <a:ext cx="20335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2417763" y="4498975"/>
          <a:ext cx="2009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name="Equation" r:id="rId9" imgW="1054080" imgH="228600" progId="Equation.3">
                  <p:embed/>
                </p:oleObj>
              </mc:Choice>
              <mc:Fallback>
                <p:oleObj name="Equation" r:id="rId9" imgW="1054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4498975"/>
                        <a:ext cx="2009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082675" y="5046663"/>
            <a:ext cx="7272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Fraction of Solar Energy in the visible region </a:t>
            </a:r>
          </a:p>
          <a:p>
            <a:r>
              <a:rPr lang="en-US" sz="2800"/>
              <a:t>= 0.5491-0.1013 = 0.4478 (44.8%)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7953-4EF2-4723-8ED9-D68B0756E318}" type="slidenum">
              <a:rPr lang="en-US"/>
              <a:pPr/>
              <a:t>2</a:t>
            </a:fld>
            <a:endParaRPr lang="en-US"/>
          </a:p>
        </p:txBody>
      </p:sp>
      <p:pic>
        <p:nvPicPr>
          <p:cNvPr id="3076" name="Picture 4" descr="on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543800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990600" y="609600"/>
          <a:ext cx="26670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4" imgW="749160" imgH="393480" progId="Equation.3">
                  <p:embed/>
                </p:oleObj>
              </mc:Choice>
              <mc:Fallback>
                <p:oleObj name="Equation" r:id="rId4" imgW="749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"/>
                        <a:ext cx="2667000" cy="1401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4876800" y="304800"/>
          <a:ext cx="2438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Chart" r:id="rId6" imgW="4137742" imgH="2773776" progId="Excel.Chart.8">
                  <p:embed/>
                </p:oleObj>
              </mc:Choice>
              <mc:Fallback>
                <p:oleObj name="Chart" r:id="rId6" imgW="4137742" imgH="2773776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4800"/>
                        <a:ext cx="24384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5257800" y="762000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5257800" y="762000"/>
            <a:ext cx="0" cy="609600"/>
          </a:xfrm>
          <a:prstGeom prst="line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6477000" y="762000"/>
            <a:ext cx="0" cy="609600"/>
          </a:xfrm>
          <a:prstGeom prst="line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4495800" y="381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4419600" y="1524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6994525" y="1484313"/>
            <a:ext cx="164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Length or time</a:t>
            </a:r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725750"/>
              </p:ext>
            </p:extLst>
          </p:nvPr>
        </p:nvGraphicFramePr>
        <p:xfrm>
          <a:off x="5573713" y="212725"/>
          <a:ext cx="5873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Equation" r:id="rId8" imgW="419040" imgH="393480" progId="Equation.DSMT4">
                  <p:embed/>
                </p:oleObj>
              </mc:Choice>
              <mc:Fallback>
                <p:oleObj name="Equation" r:id="rId8" imgW="41904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212725"/>
                        <a:ext cx="5873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848040"/>
              </p:ext>
            </p:extLst>
          </p:nvPr>
        </p:nvGraphicFramePr>
        <p:xfrm>
          <a:off x="3730612" y="168844"/>
          <a:ext cx="611986" cy="593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10" imgW="406080" imgH="393480" progId="Equation.DSMT4">
                  <p:embed/>
                </p:oleObj>
              </mc:Choice>
              <mc:Fallback>
                <p:oleObj name="Equation" r:id="rId10" imgW="40608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12" y="168844"/>
                        <a:ext cx="611986" cy="593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3580598" y="616017"/>
            <a:ext cx="413886" cy="5293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9231" y="20222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wavelength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82486" y="533400"/>
            <a:ext cx="393560" cy="38979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81460" y="17417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dirty="0" smtClean="0"/>
              <a:t>requency</a:t>
            </a:r>
            <a:endParaRPr lang="en-US" i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82686" y="511629"/>
            <a:ext cx="446314" cy="5660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32975" y="30479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Speed of the light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42A-1C88-42E1-9B17-84CDBB8B16ED}" type="slidenum">
              <a:rPr lang="en-US"/>
              <a:pPr/>
              <a:t>20</a:t>
            </a:fld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50888" y="317500"/>
            <a:ext cx="717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Thermal Radiation from a Real Body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8950" y="1092200"/>
            <a:ext cx="5694363" cy="1482725"/>
            <a:chOff x="488950" y="1092200"/>
            <a:chExt cx="5694363" cy="1482725"/>
          </a:xfrm>
        </p:grpSpPr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2959100" y="1839913"/>
              <a:ext cx="401638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/>
                <a:t>T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88950" y="1092200"/>
              <a:ext cx="5694363" cy="1482725"/>
              <a:chOff x="488950" y="1092200"/>
              <a:chExt cx="5694363" cy="1482725"/>
            </a:xfrm>
          </p:grpSpPr>
          <p:sp>
            <p:nvSpPr>
              <p:cNvPr id="22533" name="Freeform 5"/>
              <p:cNvSpPr>
                <a:spLocks/>
              </p:cNvSpPr>
              <p:nvPr/>
            </p:nvSpPr>
            <p:spPr bwMode="auto">
              <a:xfrm>
                <a:off x="1673225" y="1636713"/>
                <a:ext cx="1246188" cy="938212"/>
              </a:xfrm>
              <a:custGeom>
                <a:avLst/>
                <a:gdLst>
                  <a:gd name="T0" fmla="*/ 471 w 785"/>
                  <a:gd name="T1" fmla="*/ 53 h 591"/>
                  <a:gd name="T2" fmla="*/ 277 w 785"/>
                  <a:gd name="T3" fmla="*/ 0 h 591"/>
                  <a:gd name="T4" fmla="*/ 157 w 785"/>
                  <a:gd name="T5" fmla="*/ 68 h 591"/>
                  <a:gd name="T6" fmla="*/ 52 w 785"/>
                  <a:gd name="T7" fmla="*/ 225 h 591"/>
                  <a:gd name="T8" fmla="*/ 0 w 785"/>
                  <a:gd name="T9" fmla="*/ 382 h 591"/>
                  <a:gd name="T10" fmla="*/ 329 w 785"/>
                  <a:gd name="T11" fmla="*/ 591 h 591"/>
                  <a:gd name="T12" fmla="*/ 703 w 785"/>
                  <a:gd name="T13" fmla="*/ 569 h 591"/>
                  <a:gd name="T14" fmla="*/ 785 w 785"/>
                  <a:gd name="T15" fmla="*/ 419 h 591"/>
                  <a:gd name="T16" fmla="*/ 770 w 785"/>
                  <a:gd name="T17" fmla="*/ 180 h 591"/>
                  <a:gd name="T18" fmla="*/ 471 w 785"/>
                  <a:gd name="T19" fmla="*/ 53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5" h="591">
                    <a:moveTo>
                      <a:pt x="471" y="53"/>
                    </a:moveTo>
                    <a:lnTo>
                      <a:pt x="277" y="0"/>
                    </a:lnTo>
                    <a:lnTo>
                      <a:pt x="157" y="68"/>
                    </a:lnTo>
                    <a:lnTo>
                      <a:pt x="52" y="225"/>
                    </a:lnTo>
                    <a:lnTo>
                      <a:pt x="0" y="382"/>
                    </a:lnTo>
                    <a:lnTo>
                      <a:pt x="329" y="591"/>
                    </a:lnTo>
                    <a:lnTo>
                      <a:pt x="703" y="569"/>
                    </a:lnTo>
                    <a:lnTo>
                      <a:pt x="785" y="419"/>
                    </a:lnTo>
                    <a:lnTo>
                      <a:pt x="770" y="180"/>
                    </a:lnTo>
                    <a:lnTo>
                      <a:pt x="47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2534" name="Text Box 6"/>
              <p:cNvSpPr txBox="1">
                <a:spLocks noChangeArrowheads="1"/>
              </p:cNvSpPr>
              <p:nvPr/>
            </p:nvSpPr>
            <p:spPr bwMode="auto">
              <a:xfrm>
                <a:off x="488950" y="1092200"/>
                <a:ext cx="283527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u="sng" dirty="0"/>
                  <a:t>Ideal Black Body</a:t>
                </a:r>
              </a:p>
            </p:txBody>
          </p:sp>
          <p:graphicFrame>
            <p:nvGraphicFramePr>
              <p:cNvPr id="22536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3381372"/>
                  </p:ext>
                </p:extLst>
              </p:nvPr>
            </p:nvGraphicFramePr>
            <p:xfrm>
              <a:off x="4029075" y="1652588"/>
              <a:ext cx="2154238" cy="817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29" name="Equation" r:id="rId3" imgW="634680" imgH="241200" progId="Equation.3">
                      <p:embed/>
                    </p:oleObj>
                  </mc:Choice>
                  <mc:Fallback>
                    <p:oleObj name="Equation" r:id="rId3" imgW="634680" imgH="241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9075" y="1652588"/>
                            <a:ext cx="2154238" cy="817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4"/>
          <p:cNvGrpSpPr/>
          <p:nvPr/>
        </p:nvGrpSpPr>
        <p:grpSpPr>
          <a:xfrm>
            <a:off x="534988" y="2538413"/>
            <a:ext cx="4765675" cy="1516062"/>
            <a:chOff x="534988" y="2538413"/>
            <a:chExt cx="4765675" cy="1516062"/>
          </a:xfrm>
        </p:grpSpPr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1649413" y="3106738"/>
              <a:ext cx="1246187" cy="938212"/>
            </a:xfrm>
            <a:custGeom>
              <a:avLst/>
              <a:gdLst>
                <a:gd name="T0" fmla="*/ 471 w 785"/>
                <a:gd name="T1" fmla="*/ 53 h 591"/>
                <a:gd name="T2" fmla="*/ 277 w 785"/>
                <a:gd name="T3" fmla="*/ 0 h 591"/>
                <a:gd name="T4" fmla="*/ 157 w 785"/>
                <a:gd name="T5" fmla="*/ 68 h 591"/>
                <a:gd name="T6" fmla="*/ 52 w 785"/>
                <a:gd name="T7" fmla="*/ 225 h 591"/>
                <a:gd name="T8" fmla="*/ 0 w 785"/>
                <a:gd name="T9" fmla="*/ 382 h 591"/>
                <a:gd name="T10" fmla="*/ 329 w 785"/>
                <a:gd name="T11" fmla="*/ 591 h 591"/>
                <a:gd name="T12" fmla="*/ 703 w 785"/>
                <a:gd name="T13" fmla="*/ 569 h 591"/>
                <a:gd name="T14" fmla="*/ 785 w 785"/>
                <a:gd name="T15" fmla="*/ 419 h 591"/>
                <a:gd name="T16" fmla="*/ 770 w 785"/>
                <a:gd name="T17" fmla="*/ 180 h 591"/>
                <a:gd name="T18" fmla="*/ 471 w 785"/>
                <a:gd name="T19" fmla="*/ 5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5" h="591">
                  <a:moveTo>
                    <a:pt x="471" y="53"/>
                  </a:moveTo>
                  <a:lnTo>
                    <a:pt x="277" y="0"/>
                  </a:lnTo>
                  <a:lnTo>
                    <a:pt x="157" y="68"/>
                  </a:lnTo>
                  <a:lnTo>
                    <a:pt x="52" y="225"/>
                  </a:lnTo>
                  <a:lnTo>
                    <a:pt x="0" y="382"/>
                  </a:lnTo>
                  <a:lnTo>
                    <a:pt x="329" y="591"/>
                  </a:lnTo>
                  <a:lnTo>
                    <a:pt x="703" y="569"/>
                  </a:lnTo>
                  <a:lnTo>
                    <a:pt x="785" y="419"/>
                  </a:lnTo>
                  <a:lnTo>
                    <a:pt x="770" y="180"/>
                  </a:lnTo>
                  <a:lnTo>
                    <a:pt x="471" y="53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100000">
                  <a:srgbClr val="969696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2253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0972334"/>
                </p:ext>
              </p:extLst>
            </p:nvPr>
          </p:nvGraphicFramePr>
          <p:xfrm>
            <a:off x="4051300" y="3252788"/>
            <a:ext cx="1249363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0" name="Equation" r:id="rId5" imgW="368280" imgH="177480" progId="Equation.3">
                    <p:embed/>
                  </p:oleObj>
                </mc:Choice>
                <mc:Fallback>
                  <p:oleObj name="Equation" r:id="rId5" imgW="36828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1300" y="3252788"/>
                          <a:ext cx="1249363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3027363" y="3535363"/>
              <a:ext cx="40163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/>
                <a:t>T</a:t>
              </a: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534988" y="2538413"/>
              <a:ext cx="18272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u="sng" dirty="0"/>
                <a:t>Real Body</a:t>
              </a:r>
            </a:p>
          </p:txBody>
        </p:sp>
      </p:grpSp>
      <p:graphicFrame>
        <p:nvGraphicFramePr>
          <p:cNvPr id="22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44088"/>
              </p:ext>
            </p:extLst>
          </p:nvPr>
        </p:nvGraphicFramePr>
        <p:xfrm>
          <a:off x="2041525" y="4829175"/>
          <a:ext cx="62801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1" name="Equation" r:id="rId7" imgW="2108160" imgH="431640" progId="Equation.DSMT4">
                  <p:embed/>
                </p:oleObj>
              </mc:Choice>
              <mc:Fallback>
                <p:oleObj name="Equation" r:id="rId7" imgW="210816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4829175"/>
                        <a:ext cx="62801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6" name="Group 18"/>
          <p:cNvGrpSpPr>
            <a:grpSpLocks/>
          </p:cNvGrpSpPr>
          <p:nvPr/>
        </p:nvGrpSpPr>
        <p:grpSpPr bwMode="auto">
          <a:xfrm>
            <a:off x="715963" y="4238625"/>
            <a:ext cx="6546850" cy="573088"/>
            <a:chOff x="451" y="2670"/>
            <a:chExt cx="4124" cy="361"/>
          </a:xfrm>
        </p:grpSpPr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451" y="2670"/>
              <a:ext cx="2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u="sng" dirty="0"/>
                <a:t>Define Total Emissivity</a:t>
              </a:r>
            </a:p>
          </p:txBody>
        </p:sp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2834" y="2670"/>
            <a:ext cx="329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2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2670"/>
                          <a:ext cx="329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17"/>
            <p:cNvGraphicFramePr>
              <a:graphicFrameLocks noChangeAspect="1"/>
            </p:cNvGraphicFramePr>
            <p:nvPr/>
          </p:nvGraphicFramePr>
          <p:xfrm>
            <a:off x="3573" y="2696"/>
            <a:ext cx="100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3" name="Equation" r:id="rId11" imgW="583920" imgH="177480" progId="Equation.3">
                    <p:embed/>
                  </p:oleObj>
                </mc:Choice>
                <mc:Fallback>
                  <p:oleObj name="Equation" r:id="rId11" imgW="583920" imgH="177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696"/>
                          <a:ext cx="100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18C1-8C29-46F3-8C38-AECC152635F3}" type="slidenum">
              <a:rPr lang="en-US"/>
              <a:pPr/>
              <a:t>21</a:t>
            </a:fld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76400" y="379413"/>
            <a:ext cx="5724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Typical Emissivities of Biomaterials</a:t>
            </a:r>
          </a:p>
        </p:txBody>
      </p:sp>
      <p:grpSp>
        <p:nvGrpSpPr>
          <p:cNvPr id="24607" name="Group 31"/>
          <p:cNvGrpSpPr>
            <a:grpSpLocks/>
          </p:cNvGrpSpPr>
          <p:nvPr/>
        </p:nvGrpSpPr>
        <p:grpSpPr bwMode="auto">
          <a:xfrm>
            <a:off x="735013" y="1568450"/>
            <a:ext cx="7945437" cy="4206875"/>
            <a:chOff x="240" y="995"/>
            <a:chExt cx="5005" cy="2650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40" y="995"/>
              <a:ext cx="4817" cy="23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748" y="3351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1264" y="3342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1734" y="3341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205" y="3347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2698" y="3347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168" y="3339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3602" y="3346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589" y="3322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4072" y="3337"/>
              <a:ext cx="0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600" y="341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0.1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1093" y="3384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0.2</a:t>
              </a:r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587" y="338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0.3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078" y="336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0.4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2542" y="3372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0.5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3004" y="338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0.6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3459" y="337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0.7</a:t>
              </a: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3944" y="339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0.8</a:t>
              </a:r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4429" y="336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0.9</a:t>
              </a:r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4929" y="336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1.0</a:t>
              </a:r>
            </a:p>
          </p:txBody>
        </p:sp>
      </p:grp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7969250" y="1768475"/>
            <a:ext cx="104775" cy="2857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7175500" y="1727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water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8039100" y="2138363"/>
            <a:ext cx="225425" cy="2857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6462713" y="207168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Biomaterials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3349625" y="2708275"/>
            <a:ext cx="2743200" cy="2603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3992563" y="235585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All paints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1555750" y="3432175"/>
            <a:ext cx="949325" cy="249238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2627313" y="3330575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Aluminum Oxidized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1019175" y="4535488"/>
            <a:ext cx="155575" cy="2381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19213" y="4421188"/>
            <a:ext cx="211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Aluminum polished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DAB3-F31B-470E-97E8-EC05920C01F2}" type="slidenum">
              <a:rPr lang="en-US"/>
              <a:pPr/>
              <a:t>22</a:t>
            </a:fld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480728" y="0"/>
            <a:ext cx="59339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 dirty="0"/>
              <a:t>Concept of Gray </a:t>
            </a:r>
            <a:r>
              <a:rPr lang="en-US" sz="3200" b="1" u="sng" dirty="0" smtClean="0"/>
              <a:t>Body 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chemeClr val="accent2"/>
                </a:solidFill>
              </a:rPr>
              <a:t>(</a:t>
            </a:r>
            <a:r>
              <a:rPr lang="en-US" sz="1600" b="1" i="1" dirty="0" smtClean="0">
                <a:solidFill>
                  <a:schemeClr val="accent2"/>
                </a:solidFill>
              </a:rPr>
              <a:t>ALSO AN IDEAL MATERIAL BUT THAT EMMITS/ABSORBS</a:t>
            </a:r>
            <a:br>
              <a:rPr lang="en-US" sz="1600" b="1" i="1" dirty="0" smtClean="0">
                <a:solidFill>
                  <a:schemeClr val="accent2"/>
                </a:solidFill>
              </a:rPr>
            </a:br>
            <a:r>
              <a:rPr lang="en-US" sz="1600" b="1" i="1" dirty="0" smtClean="0">
                <a:solidFill>
                  <a:schemeClr val="accent2"/>
                </a:solidFill>
              </a:rPr>
              <a:t>LESS ENERGY THAN THE BLACK BODY)</a:t>
            </a:r>
            <a:endParaRPr lang="en-US" sz="1600" b="1" i="1" dirty="0">
              <a:solidFill>
                <a:schemeClr val="accent2"/>
              </a:solidFill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2792720" y="1696064"/>
            <a:ext cx="0" cy="2643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495857" y="4209385"/>
            <a:ext cx="36542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399270" y="4274472"/>
            <a:ext cx="192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Wavelength (</a:t>
            </a:r>
            <a:r>
              <a:rPr lang="el-GR"/>
              <a:t>μ</a:t>
            </a:r>
            <a:r>
              <a:rPr lang="en-US"/>
              <a:t>m)</a:t>
            </a:r>
            <a:endParaRPr lang="el-GR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 rot="16200000">
            <a:off x="1009291" y="2449513"/>
            <a:ext cx="2904869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Monochromatic Emissivity</a:t>
            </a:r>
          </a:p>
        </p:txBody>
      </p:sp>
      <p:sp>
        <p:nvSpPr>
          <p:cNvPr id="25609" name="Freeform 9"/>
          <p:cNvSpPr>
            <a:spLocks/>
          </p:cNvSpPr>
          <p:nvPr/>
        </p:nvSpPr>
        <p:spPr bwMode="auto">
          <a:xfrm>
            <a:off x="3172132" y="1755059"/>
            <a:ext cx="1758950" cy="2454326"/>
          </a:xfrm>
          <a:custGeom>
            <a:avLst/>
            <a:gdLst>
              <a:gd name="T0" fmla="*/ 0 w 1108"/>
              <a:gd name="T1" fmla="*/ 1927 h 1927"/>
              <a:gd name="T2" fmla="*/ 30 w 1108"/>
              <a:gd name="T3" fmla="*/ 1276 h 1927"/>
              <a:gd name="T4" fmla="*/ 98 w 1108"/>
              <a:gd name="T5" fmla="*/ 1523 h 1927"/>
              <a:gd name="T6" fmla="*/ 128 w 1108"/>
              <a:gd name="T7" fmla="*/ 446 h 1927"/>
              <a:gd name="T8" fmla="*/ 187 w 1108"/>
              <a:gd name="T9" fmla="*/ 783 h 1927"/>
              <a:gd name="T10" fmla="*/ 240 w 1108"/>
              <a:gd name="T11" fmla="*/ 274 h 1927"/>
              <a:gd name="T12" fmla="*/ 247 w 1108"/>
              <a:gd name="T13" fmla="*/ 109 h 1927"/>
              <a:gd name="T14" fmla="*/ 509 w 1108"/>
              <a:gd name="T15" fmla="*/ 102 h 1927"/>
              <a:gd name="T16" fmla="*/ 517 w 1108"/>
              <a:gd name="T17" fmla="*/ 723 h 1927"/>
              <a:gd name="T18" fmla="*/ 606 w 1108"/>
              <a:gd name="T19" fmla="*/ 461 h 1927"/>
              <a:gd name="T20" fmla="*/ 831 w 1108"/>
              <a:gd name="T21" fmla="*/ 566 h 1927"/>
              <a:gd name="T22" fmla="*/ 995 w 1108"/>
              <a:gd name="T23" fmla="*/ 468 h 1927"/>
              <a:gd name="T24" fmla="*/ 1108 w 1108"/>
              <a:gd name="T25" fmla="*/ 229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8" h="1927">
                <a:moveTo>
                  <a:pt x="0" y="1927"/>
                </a:moveTo>
                <a:cubicBezTo>
                  <a:pt x="7" y="1635"/>
                  <a:pt x="14" y="1343"/>
                  <a:pt x="30" y="1276"/>
                </a:cubicBezTo>
                <a:cubicBezTo>
                  <a:pt x="46" y="1209"/>
                  <a:pt x="82" y="1661"/>
                  <a:pt x="98" y="1523"/>
                </a:cubicBezTo>
                <a:cubicBezTo>
                  <a:pt x="114" y="1385"/>
                  <a:pt x="113" y="569"/>
                  <a:pt x="128" y="446"/>
                </a:cubicBezTo>
                <a:cubicBezTo>
                  <a:pt x="143" y="323"/>
                  <a:pt x="168" y="812"/>
                  <a:pt x="187" y="783"/>
                </a:cubicBezTo>
                <a:cubicBezTo>
                  <a:pt x="206" y="754"/>
                  <a:pt x="230" y="386"/>
                  <a:pt x="240" y="274"/>
                </a:cubicBezTo>
                <a:cubicBezTo>
                  <a:pt x="250" y="162"/>
                  <a:pt x="202" y="138"/>
                  <a:pt x="247" y="109"/>
                </a:cubicBezTo>
                <a:cubicBezTo>
                  <a:pt x="292" y="80"/>
                  <a:pt x="464" y="0"/>
                  <a:pt x="509" y="102"/>
                </a:cubicBezTo>
                <a:cubicBezTo>
                  <a:pt x="554" y="204"/>
                  <a:pt x="501" y="663"/>
                  <a:pt x="517" y="723"/>
                </a:cubicBezTo>
                <a:cubicBezTo>
                  <a:pt x="533" y="783"/>
                  <a:pt x="554" y="487"/>
                  <a:pt x="606" y="461"/>
                </a:cubicBezTo>
                <a:cubicBezTo>
                  <a:pt x="658" y="435"/>
                  <a:pt x="766" y="565"/>
                  <a:pt x="831" y="566"/>
                </a:cubicBezTo>
                <a:cubicBezTo>
                  <a:pt x="896" y="567"/>
                  <a:pt x="949" y="524"/>
                  <a:pt x="995" y="468"/>
                </a:cubicBezTo>
                <a:cubicBezTo>
                  <a:pt x="1041" y="412"/>
                  <a:pt x="1074" y="320"/>
                  <a:pt x="1108" y="229"/>
                </a:cubicBezTo>
              </a:path>
            </a:pathLst>
          </a:custGeom>
          <a:noFill/>
          <a:ln w="222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45691" y="5509956"/>
            <a:ext cx="87752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That the Monochromatic Emissivity </a:t>
            </a:r>
            <a:r>
              <a:rPr lang="en-US" sz="2400" dirty="0">
                <a:solidFill>
                  <a:srgbClr val="FF0000"/>
                </a:solidFill>
              </a:rPr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independent </a:t>
            </a:r>
            <a:r>
              <a:rPr lang="en-US" sz="2400" dirty="0">
                <a:solidFill>
                  <a:srgbClr val="FF0000"/>
                </a:solidFill>
              </a:rPr>
              <a:t>of the wavelength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0438" y="4719484"/>
            <a:ext cx="842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assumption is used to consider a Gray Body as an ideal material 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679A-4C9E-4E45-927F-E4E56C125660}" type="slidenum">
              <a:rPr lang="en-US"/>
              <a:pPr/>
              <a:t>23</a:t>
            </a:fld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701800" y="174625"/>
            <a:ext cx="64325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 dirty="0"/>
              <a:t>Emission from Human Bodies</a:t>
            </a:r>
          </a:p>
          <a:p>
            <a:r>
              <a:rPr lang="en-US" sz="2400" b="1" u="sng" dirty="0"/>
              <a:t>Microwave Thermography for Clinical Uses</a:t>
            </a:r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188430"/>
              </p:ext>
            </p:extLst>
          </p:nvPr>
        </p:nvGraphicFramePr>
        <p:xfrm>
          <a:off x="1030698" y="923260"/>
          <a:ext cx="6894512" cy="543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Graph" r:id="rId3" imgW="4222080" imgH="3327840" progId="Origin50.Graph">
                  <p:embed/>
                </p:oleObj>
              </mc:Choice>
              <mc:Fallback>
                <p:oleObj name="Graph" r:id="rId3" imgW="4222080" imgH="3327840" progId="Origin50.Grap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698" y="923260"/>
                        <a:ext cx="6894512" cy="543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087688" y="4927600"/>
            <a:ext cx="4159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067050" y="455295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Infrared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097338" y="4916488"/>
            <a:ext cx="30194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230688" y="4505325"/>
            <a:ext cx="313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Microwave (high penetration)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5878513" y="3360738"/>
            <a:ext cx="1863725" cy="91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 flipV="1">
            <a:off x="7243763" y="4108450"/>
            <a:ext cx="61912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7423150" y="4587875"/>
            <a:ext cx="1720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Research</a:t>
            </a:r>
          </a:p>
          <a:p>
            <a:r>
              <a:rPr lang="en-US"/>
              <a:t>on new </a:t>
            </a:r>
          </a:p>
          <a:p>
            <a:r>
              <a:rPr lang="en-US"/>
              <a:t>detectors</a:t>
            </a:r>
          </a:p>
          <a:p>
            <a:r>
              <a:rPr lang="en-US"/>
              <a:t>of low radiation</a:t>
            </a:r>
          </a:p>
          <a:p>
            <a:r>
              <a:rPr lang="en-US"/>
              <a:t>Intensity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0231" y="6264476"/>
            <a:ext cx="437949" cy="476250"/>
          </a:xfrm>
        </p:spPr>
        <p:txBody>
          <a:bodyPr/>
          <a:lstStyle/>
          <a:p>
            <a:fld id="{63838D4D-8BDD-437E-8F26-6853A480BB1E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147626" y="1083714"/>
            <a:ext cx="4319588" cy="2971800"/>
            <a:chOff x="691" y="1344"/>
            <a:chExt cx="2721" cy="1872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056" y="2112"/>
              <a:ext cx="1968" cy="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52230" name="Freeform 6"/>
            <p:cNvSpPr>
              <a:spLocks/>
            </p:cNvSpPr>
            <p:nvPr/>
          </p:nvSpPr>
          <p:spPr bwMode="auto">
            <a:xfrm>
              <a:off x="1152" y="1344"/>
              <a:ext cx="672" cy="728"/>
            </a:xfrm>
            <a:custGeom>
              <a:avLst/>
              <a:gdLst>
                <a:gd name="T0" fmla="*/ 0 w 672"/>
                <a:gd name="T1" fmla="*/ 8 h 728"/>
                <a:gd name="T2" fmla="*/ 48 w 672"/>
                <a:gd name="T3" fmla="*/ 8 h 728"/>
                <a:gd name="T4" fmla="*/ 96 w 672"/>
                <a:gd name="T5" fmla="*/ 56 h 728"/>
                <a:gd name="T6" fmla="*/ 96 w 672"/>
                <a:gd name="T7" fmla="*/ 152 h 728"/>
                <a:gd name="T8" fmla="*/ 144 w 672"/>
                <a:gd name="T9" fmla="*/ 248 h 728"/>
                <a:gd name="T10" fmla="*/ 288 w 672"/>
                <a:gd name="T11" fmla="*/ 248 h 728"/>
                <a:gd name="T12" fmla="*/ 336 w 672"/>
                <a:gd name="T13" fmla="*/ 440 h 728"/>
                <a:gd name="T14" fmla="*/ 432 w 672"/>
                <a:gd name="T15" fmla="*/ 536 h 728"/>
                <a:gd name="T16" fmla="*/ 576 w 672"/>
                <a:gd name="T17" fmla="*/ 488 h 728"/>
                <a:gd name="T18" fmla="*/ 624 w 672"/>
                <a:gd name="T19" fmla="*/ 680 h 728"/>
                <a:gd name="T20" fmla="*/ 672 w 672"/>
                <a:gd name="T21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2" h="728">
                  <a:moveTo>
                    <a:pt x="0" y="8"/>
                  </a:moveTo>
                  <a:cubicBezTo>
                    <a:pt x="16" y="4"/>
                    <a:pt x="32" y="0"/>
                    <a:pt x="48" y="8"/>
                  </a:cubicBezTo>
                  <a:cubicBezTo>
                    <a:pt x="64" y="16"/>
                    <a:pt x="88" y="32"/>
                    <a:pt x="96" y="56"/>
                  </a:cubicBezTo>
                  <a:cubicBezTo>
                    <a:pt x="104" y="80"/>
                    <a:pt x="88" y="120"/>
                    <a:pt x="96" y="152"/>
                  </a:cubicBezTo>
                  <a:cubicBezTo>
                    <a:pt x="104" y="184"/>
                    <a:pt x="112" y="232"/>
                    <a:pt x="144" y="248"/>
                  </a:cubicBezTo>
                  <a:cubicBezTo>
                    <a:pt x="176" y="264"/>
                    <a:pt x="256" y="216"/>
                    <a:pt x="288" y="248"/>
                  </a:cubicBezTo>
                  <a:cubicBezTo>
                    <a:pt x="320" y="280"/>
                    <a:pt x="312" y="392"/>
                    <a:pt x="336" y="440"/>
                  </a:cubicBezTo>
                  <a:cubicBezTo>
                    <a:pt x="360" y="488"/>
                    <a:pt x="392" y="528"/>
                    <a:pt x="432" y="536"/>
                  </a:cubicBezTo>
                  <a:cubicBezTo>
                    <a:pt x="472" y="544"/>
                    <a:pt x="544" y="464"/>
                    <a:pt x="576" y="488"/>
                  </a:cubicBezTo>
                  <a:cubicBezTo>
                    <a:pt x="608" y="512"/>
                    <a:pt x="608" y="640"/>
                    <a:pt x="624" y="680"/>
                  </a:cubicBezTo>
                  <a:cubicBezTo>
                    <a:pt x="640" y="720"/>
                    <a:pt x="664" y="720"/>
                    <a:pt x="672" y="728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31" name="Freeform 7"/>
            <p:cNvSpPr>
              <a:spLocks/>
            </p:cNvSpPr>
            <p:nvPr/>
          </p:nvSpPr>
          <p:spPr bwMode="auto">
            <a:xfrm rot="15992476">
              <a:off x="2188" y="1364"/>
              <a:ext cx="672" cy="728"/>
            </a:xfrm>
            <a:custGeom>
              <a:avLst/>
              <a:gdLst>
                <a:gd name="T0" fmla="*/ 0 w 672"/>
                <a:gd name="T1" fmla="*/ 8 h 728"/>
                <a:gd name="T2" fmla="*/ 48 w 672"/>
                <a:gd name="T3" fmla="*/ 8 h 728"/>
                <a:gd name="T4" fmla="*/ 96 w 672"/>
                <a:gd name="T5" fmla="*/ 56 h 728"/>
                <a:gd name="T6" fmla="*/ 96 w 672"/>
                <a:gd name="T7" fmla="*/ 152 h 728"/>
                <a:gd name="T8" fmla="*/ 144 w 672"/>
                <a:gd name="T9" fmla="*/ 248 h 728"/>
                <a:gd name="T10" fmla="*/ 288 w 672"/>
                <a:gd name="T11" fmla="*/ 248 h 728"/>
                <a:gd name="T12" fmla="*/ 336 w 672"/>
                <a:gd name="T13" fmla="*/ 440 h 728"/>
                <a:gd name="T14" fmla="*/ 432 w 672"/>
                <a:gd name="T15" fmla="*/ 536 h 728"/>
                <a:gd name="T16" fmla="*/ 576 w 672"/>
                <a:gd name="T17" fmla="*/ 488 h 728"/>
                <a:gd name="T18" fmla="*/ 624 w 672"/>
                <a:gd name="T19" fmla="*/ 680 h 728"/>
                <a:gd name="T20" fmla="*/ 672 w 672"/>
                <a:gd name="T21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2" h="728">
                  <a:moveTo>
                    <a:pt x="0" y="8"/>
                  </a:moveTo>
                  <a:cubicBezTo>
                    <a:pt x="16" y="4"/>
                    <a:pt x="32" y="0"/>
                    <a:pt x="48" y="8"/>
                  </a:cubicBezTo>
                  <a:cubicBezTo>
                    <a:pt x="64" y="16"/>
                    <a:pt x="88" y="32"/>
                    <a:pt x="96" y="56"/>
                  </a:cubicBezTo>
                  <a:cubicBezTo>
                    <a:pt x="104" y="80"/>
                    <a:pt x="88" y="120"/>
                    <a:pt x="96" y="152"/>
                  </a:cubicBezTo>
                  <a:cubicBezTo>
                    <a:pt x="104" y="184"/>
                    <a:pt x="112" y="232"/>
                    <a:pt x="144" y="248"/>
                  </a:cubicBezTo>
                  <a:cubicBezTo>
                    <a:pt x="176" y="264"/>
                    <a:pt x="256" y="216"/>
                    <a:pt x="288" y="248"/>
                  </a:cubicBezTo>
                  <a:cubicBezTo>
                    <a:pt x="320" y="280"/>
                    <a:pt x="312" y="392"/>
                    <a:pt x="336" y="440"/>
                  </a:cubicBezTo>
                  <a:cubicBezTo>
                    <a:pt x="360" y="488"/>
                    <a:pt x="392" y="528"/>
                    <a:pt x="432" y="536"/>
                  </a:cubicBezTo>
                  <a:cubicBezTo>
                    <a:pt x="472" y="544"/>
                    <a:pt x="544" y="464"/>
                    <a:pt x="576" y="488"/>
                  </a:cubicBezTo>
                  <a:cubicBezTo>
                    <a:pt x="608" y="512"/>
                    <a:pt x="608" y="640"/>
                    <a:pt x="624" y="680"/>
                  </a:cubicBezTo>
                  <a:cubicBezTo>
                    <a:pt x="640" y="720"/>
                    <a:pt x="664" y="720"/>
                    <a:pt x="672" y="72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2016" y="2160"/>
              <a:ext cx="0" cy="432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2016" y="2784"/>
              <a:ext cx="0" cy="43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064" y="2256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Absorbed</a:t>
              </a: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2688" y="1680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Reflected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691" y="1711"/>
              <a:ext cx="7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Incident</a:t>
              </a:r>
            </a:p>
            <a:p>
              <a:r>
                <a:rPr lang="en-US" dirty="0" smtClean="0">
                  <a:solidFill>
                    <a:schemeClr val="accent2"/>
                  </a:solidFill>
                </a:rPr>
                <a:t>Radiation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2064" y="2880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Transmitted</a:t>
              </a:r>
            </a:p>
          </p:txBody>
        </p:sp>
      </p:grpSp>
      <p:graphicFrame>
        <p:nvGraphicFramePr>
          <p:cNvPr id="522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88930"/>
              </p:ext>
            </p:extLst>
          </p:nvPr>
        </p:nvGraphicFramePr>
        <p:xfrm>
          <a:off x="2666194" y="1059773"/>
          <a:ext cx="712787" cy="63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3" imgW="177480" imgH="164880" progId="Equation.DSMT4">
                  <p:embed/>
                </p:oleObj>
              </mc:Choice>
              <mc:Fallback>
                <p:oleObj name="Equation" r:id="rId3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194" y="1059773"/>
                        <a:ext cx="712787" cy="633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475288" y="1531938"/>
            <a:ext cx="31432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Specular Reflection</a:t>
            </a:r>
            <a:r>
              <a:rPr lang="en-US"/>
              <a:t>: Angle</a:t>
            </a:r>
          </a:p>
          <a:p>
            <a:r>
              <a:rPr lang="en-US"/>
              <a:t>of incidence is equal to angle</a:t>
            </a:r>
          </a:p>
          <a:p>
            <a:r>
              <a:rPr lang="en-US"/>
              <a:t>of reflection</a:t>
            </a:r>
          </a:p>
          <a:p>
            <a:endParaRPr lang="en-US"/>
          </a:p>
          <a:p>
            <a:r>
              <a:rPr lang="en-US" b="1" u="sng"/>
              <a:t>Diffuse Reflection</a:t>
            </a:r>
            <a:r>
              <a:rPr lang="en-US"/>
              <a:t>: Waves </a:t>
            </a:r>
          </a:p>
          <a:p>
            <a:r>
              <a:rPr lang="en-US"/>
              <a:t>are reflected in all direcctions</a:t>
            </a:r>
            <a:endParaRPr lang="en-US" b="1" u="sng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317863" y="285750"/>
            <a:ext cx="1596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Review</a:t>
            </a:r>
            <a:endParaRPr lang="en-US" sz="32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1448830" y="4149311"/>
            <a:ext cx="5598083" cy="1757116"/>
            <a:chOff x="1598862" y="3767089"/>
            <a:chExt cx="5598083" cy="1757116"/>
          </a:xfrm>
        </p:grpSpPr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V="1">
              <a:off x="2293932" y="4584323"/>
              <a:ext cx="0" cy="51047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1598862" y="5097857"/>
              <a:ext cx="1536700" cy="396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Reflectivity</a:t>
              </a:r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 flipV="1">
              <a:off x="3791745" y="4576875"/>
              <a:ext cx="152400" cy="510479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3399520" y="5097857"/>
              <a:ext cx="1665287" cy="396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</a:rPr>
                <a:t>Absorptivity</a:t>
              </a:r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 flipH="1" flipV="1">
              <a:off x="5549120" y="4576874"/>
              <a:ext cx="76200" cy="51047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5236383" y="5127672"/>
              <a:ext cx="1960562" cy="396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rgbClr val="FF00FF"/>
                  </a:solidFill>
                </a:rPr>
                <a:t>Transmissivity</a:t>
              </a:r>
              <a:endParaRPr lang="en-US" sz="2000" b="1" dirty="0">
                <a:solidFill>
                  <a:srgbClr val="FF00FF"/>
                </a:solidFill>
              </a:endParaRP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1862391" y="3817889"/>
              <a:ext cx="5128272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2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1097556"/>
                </p:ext>
              </p:extLst>
            </p:nvPr>
          </p:nvGraphicFramePr>
          <p:xfrm>
            <a:off x="1929766" y="3767089"/>
            <a:ext cx="4913312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61" name="Equation" r:id="rId5" imgW="977760" imgH="203040" progId="Equation.DSMT4">
                    <p:embed/>
                  </p:oleObj>
                </mc:Choice>
                <mc:Fallback>
                  <p:oleObj name="Equation" r:id="rId5" imgW="977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766" y="3767089"/>
                          <a:ext cx="4913312" cy="977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014972"/>
              </p:ext>
            </p:extLst>
          </p:nvPr>
        </p:nvGraphicFramePr>
        <p:xfrm>
          <a:off x="1619063" y="2454094"/>
          <a:ext cx="632000" cy="58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7" imgW="177480" imgH="164880" progId="Equation.DSMT4">
                  <p:embed/>
                </p:oleObj>
              </mc:Choice>
              <mc:Fallback>
                <p:oleObj name="Equation" r:id="rId7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063" y="2454094"/>
                        <a:ext cx="632000" cy="586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068371"/>
              </p:ext>
            </p:extLst>
          </p:nvPr>
        </p:nvGraphicFramePr>
        <p:xfrm>
          <a:off x="1779734" y="3454807"/>
          <a:ext cx="433806" cy="477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9734" y="3454807"/>
                        <a:ext cx="433806" cy="477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2D2E-F473-4957-9697-990343AF18E4}" type="slidenum">
              <a:rPr lang="en-US"/>
              <a:pPr/>
              <a:t>25</a:t>
            </a:fld>
            <a:endParaRPr 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41513" y="285750"/>
            <a:ext cx="59218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 dirty="0"/>
              <a:t>Review of Previous </a:t>
            </a:r>
            <a:r>
              <a:rPr lang="en-US" sz="3200" b="1" u="sng" dirty="0" smtClean="0"/>
              <a:t>Concepts</a:t>
            </a:r>
            <a:endParaRPr lang="en-US" sz="3200" b="1" u="sng" dirty="0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973388" y="1706563"/>
          <a:ext cx="21542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Equation" r:id="rId3" imgW="634680" imgH="241200" progId="Equation.3">
                  <p:embed/>
                </p:oleObj>
              </mc:Choice>
              <mc:Fallback>
                <p:oleObj name="Equation" r:id="rId3" imgW="634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1706563"/>
                        <a:ext cx="215423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84225" y="1268413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Black Body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48175" y="3246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5403850" y="1814513"/>
            <a:ext cx="3267075" cy="519112"/>
            <a:chOff x="1011" y="3211"/>
            <a:chExt cx="2058" cy="327"/>
          </a:xfrm>
        </p:grpSpPr>
        <p:graphicFrame>
          <p:nvGraphicFramePr>
            <p:cNvPr id="53257" name="Object 9"/>
            <p:cNvGraphicFramePr>
              <a:graphicFrameLocks noChangeAspect="1"/>
            </p:cNvGraphicFramePr>
            <p:nvPr/>
          </p:nvGraphicFramePr>
          <p:xfrm>
            <a:off x="1011" y="3225"/>
            <a:ext cx="42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3" name="Equation" r:id="rId5" imgW="241200" imgH="177480" progId="Equation.3">
                    <p:embed/>
                  </p:oleObj>
                </mc:Choice>
                <mc:Fallback>
                  <p:oleObj name="Equation" r:id="rId5" imgW="2412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3225"/>
                          <a:ext cx="42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1385" y="3211"/>
              <a:ext cx="1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5.67x10</a:t>
              </a:r>
              <a:r>
                <a:rPr lang="en-US" sz="2400" baseline="30000"/>
                <a:t>-8</a:t>
              </a:r>
              <a:r>
                <a:rPr lang="en-US" sz="2400"/>
                <a:t> W/m</a:t>
              </a:r>
              <a:r>
                <a:rPr lang="en-US" sz="2400" baseline="30000"/>
                <a:t>2</a:t>
              </a:r>
              <a:r>
                <a:rPr lang="en-US" sz="2400"/>
                <a:t>.K</a:t>
              </a:r>
              <a:r>
                <a:rPr lang="en-US" sz="2400" baseline="30000"/>
                <a:t>4</a:t>
              </a:r>
              <a:endParaRPr lang="en-US" sz="2400"/>
            </a:p>
          </p:txBody>
        </p:sp>
      </p:grp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687513" y="3597275"/>
          <a:ext cx="60912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Equation" r:id="rId7" imgW="2044440" imgH="431640" progId="Equation.3">
                  <p:embed/>
                </p:oleObj>
              </mc:Choice>
              <mc:Fallback>
                <p:oleObj name="Equation" r:id="rId7" imgW="2044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3597275"/>
                        <a:ext cx="609123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842963" y="2820988"/>
            <a:ext cx="1925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Real Body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ACB6-047B-4C97-B1D1-E0B6129F6F2D}" type="slidenum">
              <a:rPr lang="en-US"/>
              <a:pPr/>
              <a:t>26</a:t>
            </a:fld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56756" y="249979"/>
            <a:ext cx="78734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/>
              <a:t>MORE RADIACTIVE ENERGY </a:t>
            </a:r>
          </a:p>
          <a:p>
            <a:pPr algn="ctr"/>
            <a:r>
              <a:rPr lang="en-US" sz="2800" b="1" u="sng" dirty="0" smtClean="0"/>
              <a:t>TRANSFER </a:t>
            </a:r>
            <a:r>
              <a:rPr lang="en-US" sz="2800" b="1" u="sng" dirty="0"/>
              <a:t>RADIATION</a:t>
            </a:r>
            <a:endParaRPr lang="en-US" sz="3200" b="1" u="sng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47905" y="1712554"/>
            <a:ext cx="798840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3838" indent="-223838"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38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2800" dirty="0"/>
              <a:t>Describe relationships between body Emissivity</a:t>
            </a:r>
            <a:br>
              <a:rPr lang="en-US" sz="2800" dirty="0"/>
            </a:br>
            <a:r>
              <a:rPr lang="en-US" sz="2800" dirty="0"/>
              <a:t>and its energy absorption. </a:t>
            </a:r>
            <a:r>
              <a:rPr lang="en-US" sz="2800" dirty="0" smtClean="0"/>
              <a:t>Kirchhoff’s Law</a:t>
            </a:r>
            <a:r>
              <a:rPr lang="en-US" sz="2800" dirty="0"/>
              <a:t>.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Define and characterize </a:t>
            </a:r>
            <a:r>
              <a:rPr lang="en-US" sz="2800" b="1" dirty="0">
                <a:solidFill>
                  <a:srgbClr val="FF0000"/>
                </a:solidFill>
              </a:rPr>
              <a:t>View </a:t>
            </a:r>
            <a:r>
              <a:rPr lang="en-US" sz="2800" b="1" dirty="0" smtClean="0">
                <a:solidFill>
                  <a:srgbClr val="FF0000"/>
                </a:solidFill>
              </a:rPr>
              <a:t>Factors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>
              <a:buFontTx/>
              <a:buChar char="•"/>
            </a:pPr>
            <a:r>
              <a:rPr lang="en-US" sz="2800" dirty="0"/>
              <a:t>Application problems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5AB-1CEB-46B5-BB45-8E3CCFA3C50A}" type="slidenum">
              <a:rPr lang="en-US"/>
              <a:pPr/>
              <a:t>27</a:t>
            </a:fld>
            <a:endParaRPr lang="en-US"/>
          </a:p>
        </p:txBody>
      </p:sp>
      <p:sp>
        <p:nvSpPr>
          <p:cNvPr id="28679" name="Freeform 7"/>
          <p:cNvSpPr>
            <a:spLocks/>
          </p:cNvSpPr>
          <p:nvPr/>
        </p:nvSpPr>
        <p:spPr bwMode="auto">
          <a:xfrm>
            <a:off x="1354138" y="1149350"/>
            <a:ext cx="5946775" cy="3709988"/>
          </a:xfrm>
          <a:custGeom>
            <a:avLst/>
            <a:gdLst>
              <a:gd name="T0" fmla="*/ 111 w 3746"/>
              <a:gd name="T1" fmla="*/ 795 h 2337"/>
              <a:gd name="T2" fmla="*/ 216 w 3746"/>
              <a:gd name="T3" fmla="*/ 600 h 2337"/>
              <a:gd name="T4" fmla="*/ 373 w 3746"/>
              <a:gd name="T5" fmla="*/ 331 h 2337"/>
              <a:gd name="T6" fmla="*/ 500 w 3746"/>
              <a:gd name="T7" fmla="*/ 181 h 2337"/>
              <a:gd name="T8" fmla="*/ 732 w 3746"/>
              <a:gd name="T9" fmla="*/ 144 h 2337"/>
              <a:gd name="T10" fmla="*/ 957 w 3746"/>
              <a:gd name="T11" fmla="*/ 106 h 2337"/>
              <a:gd name="T12" fmla="*/ 1249 w 3746"/>
              <a:gd name="T13" fmla="*/ 47 h 2337"/>
              <a:gd name="T14" fmla="*/ 1585 w 3746"/>
              <a:gd name="T15" fmla="*/ 9 h 2337"/>
              <a:gd name="T16" fmla="*/ 1959 w 3746"/>
              <a:gd name="T17" fmla="*/ 2 h 2337"/>
              <a:gd name="T18" fmla="*/ 2318 w 3746"/>
              <a:gd name="T19" fmla="*/ 17 h 2337"/>
              <a:gd name="T20" fmla="*/ 2775 w 3746"/>
              <a:gd name="T21" fmla="*/ 106 h 2337"/>
              <a:gd name="T22" fmla="*/ 3164 w 3746"/>
              <a:gd name="T23" fmla="*/ 226 h 2337"/>
              <a:gd name="T24" fmla="*/ 3313 w 3746"/>
              <a:gd name="T25" fmla="*/ 331 h 2337"/>
              <a:gd name="T26" fmla="*/ 3478 w 3746"/>
              <a:gd name="T27" fmla="*/ 413 h 2337"/>
              <a:gd name="T28" fmla="*/ 3642 w 3746"/>
              <a:gd name="T29" fmla="*/ 638 h 2337"/>
              <a:gd name="T30" fmla="*/ 3740 w 3746"/>
              <a:gd name="T31" fmla="*/ 1012 h 2337"/>
              <a:gd name="T32" fmla="*/ 3680 w 3746"/>
              <a:gd name="T33" fmla="*/ 1513 h 2337"/>
              <a:gd name="T34" fmla="*/ 3493 w 3746"/>
              <a:gd name="T35" fmla="*/ 1827 h 2337"/>
              <a:gd name="T36" fmla="*/ 3306 w 3746"/>
              <a:gd name="T37" fmla="*/ 1977 h 2337"/>
              <a:gd name="T38" fmla="*/ 2969 w 3746"/>
              <a:gd name="T39" fmla="*/ 2126 h 2337"/>
              <a:gd name="T40" fmla="*/ 2573 w 3746"/>
              <a:gd name="T41" fmla="*/ 2208 h 2337"/>
              <a:gd name="T42" fmla="*/ 2326 w 3746"/>
              <a:gd name="T43" fmla="*/ 2268 h 2337"/>
              <a:gd name="T44" fmla="*/ 1997 w 3746"/>
              <a:gd name="T45" fmla="*/ 2328 h 2337"/>
              <a:gd name="T46" fmla="*/ 1742 w 3746"/>
              <a:gd name="T47" fmla="*/ 2321 h 2337"/>
              <a:gd name="T48" fmla="*/ 1421 w 3746"/>
              <a:gd name="T49" fmla="*/ 2231 h 2337"/>
              <a:gd name="T50" fmla="*/ 1144 w 3746"/>
              <a:gd name="T51" fmla="*/ 2134 h 2337"/>
              <a:gd name="T52" fmla="*/ 904 w 3746"/>
              <a:gd name="T53" fmla="*/ 2096 h 2337"/>
              <a:gd name="T54" fmla="*/ 673 w 3746"/>
              <a:gd name="T55" fmla="*/ 2044 h 2337"/>
              <a:gd name="T56" fmla="*/ 441 w 3746"/>
              <a:gd name="T57" fmla="*/ 1917 h 2337"/>
              <a:gd name="T58" fmla="*/ 313 w 3746"/>
              <a:gd name="T59" fmla="*/ 1752 h 2337"/>
              <a:gd name="T60" fmla="*/ 134 w 3746"/>
              <a:gd name="T61" fmla="*/ 1483 h 2337"/>
              <a:gd name="T62" fmla="*/ 29 w 3746"/>
              <a:gd name="T63" fmla="*/ 1288 h 2337"/>
              <a:gd name="T64" fmla="*/ 14 w 3746"/>
              <a:gd name="T65" fmla="*/ 1026 h 2337"/>
              <a:gd name="T66" fmla="*/ 111 w 3746"/>
              <a:gd name="T67" fmla="*/ 795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46" h="2337">
                <a:moveTo>
                  <a:pt x="111" y="795"/>
                </a:moveTo>
                <a:cubicBezTo>
                  <a:pt x="145" y="724"/>
                  <a:pt x="172" y="677"/>
                  <a:pt x="216" y="600"/>
                </a:cubicBezTo>
                <a:cubicBezTo>
                  <a:pt x="260" y="523"/>
                  <a:pt x="326" y="401"/>
                  <a:pt x="373" y="331"/>
                </a:cubicBezTo>
                <a:cubicBezTo>
                  <a:pt x="420" y="261"/>
                  <a:pt x="440" y="212"/>
                  <a:pt x="500" y="181"/>
                </a:cubicBezTo>
                <a:cubicBezTo>
                  <a:pt x="560" y="150"/>
                  <a:pt x="656" y="156"/>
                  <a:pt x="732" y="144"/>
                </a:cubicBezTo>
                <a:cubicBezTo>
                  <a:pt x="808" y="132"/>
                  <a:pt x="871" y="122"/>
                  <a:pt x="957" y="106"/>
                </a:cubicBezTo>
                <a:cubicBezTo>
                  <a:pt x="1043" y="90"/>
                  <a:pt x="1144" y="63"/>
                  <a:pt x="1249" y="47"/>
                </a:cubicBezTo>
                <a:cubicBezTo>
                  <a:pt x="1354" y="31"/>
                  <a:pt x="1467" y="16"/>
                  <a:pt x="1585" y="9"/>
                </a:cubicBezTo>
                <a:cubicBezTo>
                  <a:pt x="1703" y="2"/>
                  <a:pt x="1837" y="1"/>
                  <a:pt x="1959" y="2"/>
                </a:cubicBezTo>
                <a:cubicBezTo>
                  <a:pt x="2081" y="3"/>
                  <a:pt x="2182" y="0"/>
                  <a:pt x="2318" y="17"/>
                </a:cubicBezTo>
                <a:cubicBezTo>
                  <a:pt x="2454" y="34"/>
                  <a:pt x="2634" y="71"/>
                  <a:pt x="2775" y="106"/>
                </a:cubicBezTo>
                <a:cubicBezTo>
                  <a:pt x="2916" y="141"/>
                  <a:pt x="3074" y="189"/>
                  <a:pt x="3164" y="226"/>
                </a:cubicBezTo>
                <a:cubicBezTo>
                  <a:pt x="3254" y="263"/>
                  <a:pt x="3261" y="300"/>
                  <a:pt x="3313" y="331"/>
                </a:cubicBezTo>
                <a:cubicBezTo>
                  <a:pt x="3365" y="362"/>
                  <a:pt x="3423" y="362"/>
                  <a:pt x="3478" y="413"/>
                </a:cubicBezTo>
                <a:cubicBezTo>
                  <a:pt x="3533" y="464"/>
                  <a:pt x="3598" y="538"/>
                  <a:pt x="3642" y="638"/>
                </a:cubicBezTo>
                <a:cubicBezTo>
                  <a:pt x="3686" y="738"/>
                  <a:pt x="3734" y="866"/>
                  <a:pt x="3740" y="1012"/>
                </a:cubicBezTo>
                <a:cubicBezTo>
                  <a:pt x="3746" y="1158"/>
                  <a:pt x="3721" y="1377"/>
                  <a:pt x="3680" y="1513"/>
                </a:cubicBezTo>
                <a:cubicBezTo>
                  <a:pt x="3639" y="1649"/>
                  <a:pt x="3555" y="1750"/>
                  <a:pt x="3493" y="1827"/>
                </a:cubicBezTo>
                <a:cubicBezTo>
                  <a:pt x="3431" y="1904"/>
                  <a:pt x="3393" y="1927"/>
                  <a:pt x="3306" y="1977"/>
                </a:cubicBezTo>
                <a:cubicBezTo>
                  <a:pt x="3219" y="2027"/>
                  <a:pt x="3091" y="2088"/>
                  <a:pt x="2969" y="2126"/>
                </a:cubicBezTo>
                <a:cubicBezTo>
                  <a:pt x="2847" y="2164"/>
                  <a:pt x="2680" y="2184"/>
                  <a:pt x="2573" y="2208"/>
                </a:cubicBezTo>
                <a:cubicBezTo>
                  <a:pt x="2466" y="2232"/>
                  <a:pt x="2422" y="2248"/>
                  <a:pt x="2326" y="2268"/>
                </a:cubicBezTo>
                <a:cubicBezTo>
                  <a:pt x="2230" y="2288"/>
                  <a:pt x="2094" y="2319"/>
                  <a:pt x="1997" y="2328"/>
                </a:cubicBezTo>
                <a:cubicBezTo>
                  <a:pt x="1900" y="2337"/>
                  <a:pt x="1838" y="2337"/>
                  <a:pt x="1742" y="2321"/>
                </a:cubicBezTo>
                <a:cubicBezTo>
                  <a:pt x="1646" y="2305"/>
                  <a:pt x="1521" y="2262"/>
                  <a:pt x="1421" y="2231"/>
                </a:cubicBezTo>
                <a:cubicBezTo>
                  <a:pt x="1321" y="2200"/>
                  <a:pt x="1230" y="2156"/>
                  <a:pt x="1144" y="2134"/>
                </a:cubicBezTo>
                <a:cubicBezTo>
                  <a:pt x="1058" y="2112"/>
                  <a:pt x="982" y="2111"/>
                  <a:pt x="904" y="2096"/>
                </a:cubicBezTo>
                <a:cubicBezTo>
                  <a:pt x="826" y="2081"/>
                  <a:pt x="750" y="2074"/>
                  <a:pt x="673" y="2044"/>
                </a:cubicBezTo>
                <a:cubicBezTo>
                  <a:pt x="596" y="2014"/>
                  <a:pt x="501" y="1966"/>
                  <a:pt x="441" y="1917"/>
                </a:cubicBezTo>
                <a:cubicBezTo>
                  <a:pt x="381" y="1868"/>
                  <a:pt x="364" y="1824"/>
                  <a:pt x="313" y="1752"/>
                </a:cubicBezTo>
                <a:cubicBezTo>
                  <a:pt x="262" y="1680"/>
                  <a:pt x="181" y="1560"/>
                  <a:pt x="134" y="1483"/>
                </a:cubicBezTo>
                <a:cubicBezTo>
                  <a:pt x="87" y="1406"/>
                  <a:pt x="49" y="1364"/>
                  <a:pt x="29" y="1288"/>
                </a:cubicBezTo>
                <a:cubicBezTo>
                  <a:pt x="9" y="1212"/>
                  <a:pt x="0" y="1108"/>
                  <a:pt x="14" y="1026"/>
                </a:cubicBezTo>
                <a:cubicBezTo>
                  <a:pt x="28" y="944"/>
                  <a:pt x="77" y="866"/>
                  <a:pt x="111" y="7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805113" y="320675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/>
              <a:t>Kirchhoff’s Law</a:t>
            </a:r>
          </a:p>
        </p:txBody>
      </p:sp>
      <p:sp>
        <p:nvSpPr>
          <p:cNvPr id="28678" name="Freeform 6"/>
          <p:cNvSpPr>
            <a:spLocks/>
          </p:cNvSpPr>
          <p:nvPr/>
        </p:nvSpPr>
        <p:spPr bwMode="auto">
          <a:xfrm>
            <a:off x="1527175" y="1273763"/>
            <a:ext cx="5635625" cy="3409950"/>
          </a:xfrm>
          <a:custGeom>
            <a:avLst/>
            <a:gdLst>
              <a:gd name="T0" fmla="*/ 2945 w 3550"/>
              <a:gd name="T1" fmla="*/ 184 h 2148"/>
              <a:gd name="T2" fmla="*/ 2466 w 3550"/>
              <a:gd name="T3" fmla="*/ 80 h 2148"/>
              <a:gd name="T4" fmla="*/ 2130 w 3550"/>
              <a:gd name="T5" fmla="*/ 12 h 2148"/>
              <a:gd name="T6" fmla="*/ 1636 w 3550"/>
              <a:gd name="T7" fmla="*/ 5 h 2148"/>
              <a:gd name="T8" fmla="*/ 1239 w 3550"/>
              <a:gd name="T9" fmla="*/ 35 h 2148"/>
              <a:gd name="T10" fmla="*/ 835 w 3550"/>
              <a:gd name="T11" fmla="*/ 124 h 2148"/>
              <a:gd name="T12" fmla="*/ 461 w 3550"/>
              <a:gd name="T13" fmla="*/ 184 h 2148"/>
              <a:gd name="T14" fmla="*/ 170 w 3550"/>
              <a:gd name="T15" fmla="*/ 656 h 2148"/>
              <a:gd name="T16" fmla="*/ 5 w 3550"/>
              <a:gd name="T17" fmla="*/ 1045 h 2148"/>
              <a:gd name="T18" fmla="*/ 200 w 3550"/>
              <a:gd name="T19" fmla="*/ 1426 h 2148"/>
              <a:gd name="T20" fmla="*/ 566 w 3550"/>
              <a:gd name="T21" fmla="*/ 1815 h 2148"/>
              <a:gd name="T22" fmla="*/ 963 w 3550"/>
              <a:gd name="T23" fmla="*/ 1920 h 2148"/>
              <a:gd name="T24" fmla="*/ 1756 w 3550"/>
              <a:gd name="T25" fmla="*/ 2137 h 2148"/>
              <a:gd name="T26" fmla="*/ 2668 w 3550"/>
              <a:gd name="T27" fmla="*/ 1987 h 2148"/>
              <a:gd name="T28" fmla="*/ 3169 w 3550"/>
              <a:gd name="T29" fmla="*/ 1830 h 2148"/>
              <a:gd name="T30" fmla="*/ 3424 w 3550"/>
              <a:gd name="T31" fmla="*/ 1501 h 2148"/>
              <a:gd name="T32" fmla="*/ 3536 w 3550"/>
              <a:gd name="T33" fmla="*/ 1089 h 2148"/>
              <a:gd name="T34" fmla="*/ 3506 w 3550"/>
              <a:gd name="T35" fmla="*/ 723 h 2148"/>
              <a:gd name="T36" fmla="*/ 3364 w 3550"/>
              <a:gd name="T37" fmla="*/ 461 h 2148"/>
              <a:gd name="T38" fmla="*/ 3147 w 3550"/>
              <a:gd name="T39" fmla="*/ 334 h 2148"/>
              <a:gd name="T40" fmla="*/ 2945 w 3550"/>
              <a:gd name="T41" fmla="*/ 184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50" h="2148">
                <a:moveTo>
                  <a:pt x="2945" y="184"/>
                </a:moveTo>
                <a:cubicBezTo>
                  <a:pt x="2832" y="142"/>
                  <a:pt x="2602" y="109"/>
                  <a:pt x="2466" y="80"/>
                </a:cubicBezTo>
                <a:cubicBezTo>
                  <a:pt x="2330" y="51"/>
                  <a:pt x="2268" y="24"/>
                  <a:pt x="2130" y="12"/>
                </a:cubicBezTo>
                <a:cubicBezTo>
                  <a:pt x="1992" y="0"/>
                  <a:pt x="1784" y="1"/>
                  <a:pt x="1636" y="5"/>
                </a:cubicBezTo>
                <a:cubicBezTo>
                  <a:pt x="1488" y="9"/>
                  <a:pt x="1372" y="15"/>
                  <a:pt x="1239" y="35"/>
                </a:cubicBezTo>
                <a:cubicBezTo>
                  <a:pt x="1106" y="55"/>
                  <a:pt x="965" y="99"/>
                  <a:pt x="835" y="124"/>
                </a:cubicBezTo>
                <a:cubicBezTo>
                  <a:pt x="705" y="149"/>
                  <a:pt x="572" y="95"/>
                  <a:pt x="461" y="184"/>
                </a:cubicBezTo>
                <a:cubicBezTo>
                  <a:pt x="350" y="273"/>
                  <a:pt x="246" y="513"/>
                  <a:pt x="170" y="656"/>
                </a:cubicBezTo>
                <a:cubicBezTo>
                  <a:pt x="94" y="799"/>
                  <a:pt x="0" y="917"/>
                  <a:pt x="5" y="1045"/>
                </a:cubicBezTo>
                <a:cubicBezTo>
                  <a:pt x="10" y="1173"/>
                  <a:pt x="107" y="1298"/>
                  <a:pt x="200" y="1426"/>
                </a:cubicBezTo>
                <a:cubicBezTo>
                  <a:pt x="293" y="1554"/>
                  <a:pt x="439" y="1733"/>
                  <a:pt x="566" y="1815"/>
                </a:cubicBezTo>
                <a:cubicBezTo>
                  <a:pt x="693" y="1897"/>
                  <a:pt x="765" y="1866"/>
                  <a:pt x="963" y="1920"/>
                </a:cubicBezTo>
                <a:cubicBezTo>
                  <a:pt x="1161" y="1974"/>
                  <a:pt x="1472" y="2126"/>
                  <a:pt x="1756" y="2137"/>
                </a:cubicBezTo>
                <a:cubicBezTo>
                  <a:pt x="2040" y="2148"/>
                  <a:pt x="2433" y="2038"/>
                  <a:pt x="2668" y="1987"/>
                </a:cubicBezTo>
                <a:cubicBezTo>
                  <a:pt x="2903" y="1936"/>
                  <a:pt x="3043" y="1911"/>
                  <a:pt x="3169" y="1830"/>
                </a:cubicBezTo>
                <a:cubicBezTo>
                  <a:pt x="3295" y="1749"/>
                  <a:pt x="3363" y="1624"/>
                  <a:pt x="3424" y="1501"/>
                </a:cubicBezTo>
                <a:cubicBezTo>
                  <a:pt x="3485" y="1378"/>
                  <a:pt x="3522" y="1219"/>
                  <a:pt x="3536" y="1089"/>
                </a:cubicBezTo>
                <a:cubicBezTo>
                  <a:pt x="3550" y="959"/>
                  <a:pt x="3535" y="828"/>
                  <a:pt x="3506" y="723"/>
                </a:cubicBezTo>
                <a:cubicBezTo>
                  <a:pt x="3477" y="618"/>
                  <a:pt x="3424" y="526"/>
                  <a:pt x="3364" y="461"/>
                </a:cubicBezTo>
                <a:cubicBezTo>
                  <a:pt x="3304" y="396"/>
                  <a:pt x="3218" y="380"/>
                  <a:pt x="3147" y="334"/>
                </a:cubicBezTo>
                <a:cubicBezTo>
                  <a:pt x="3076" y="288"/>
                  <a:pt x="3058" y="226"/>
                  <a:pt x="2945" y="18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276725" y="1512888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/>
              <a:t>T</a:t>
            </a:r>
            <a:r>
              <a:rPr lang="en-US" sz="2400" baseline="-25000"/>
              <a:t>S</a:t>
            </a:r>
            <a:endParaRPr lang="en-US" sz="2400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3941763" y="1306513"/>
            <a:ext cx="403225" cy="463550"/>
          </a:xfrm>
          <a:custGeom>
            <a:avLst/>
            <a:gdLst>
              <a:gd name="T0" fmla="*/ 0 w 187"/>
              <a:gd name="T1" fmla="*/ 0 h 202"/>
              <a:gd name="T2" fmla="*/ 0 w 187"/>
              <a:gd name="T3" fmla="*/ 202 h 202"/>
              <a:gd name="T4" fmla="*/ 187 w 187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202">
                <a:moveTo>
                  <a:pt x="0" y="0"/>
                </a:moveTo>
                <a:lnTo>
                  <a:pt x="0" y="202"/>
                </a:lnTo>
                <a:lnTo>
                  <a:pt x="187" y="20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2705100" y="2487613"/>
            <a:ext cx="565150" cy="493712"/>
          </a:xfrm>
          <a:custGeom>
            <a:avLst/>
            <a:gdLst>
              <a:gd name="T0" fmla="*/ 143 w 392"/>
              <a:gd name="T1" fmla="*/ 4 h 213"/>
              <a:gd name="T2" fmla="*/ 16 w 392"/>
              <a:gd name="T3" fmla="*/ 26 h 213"/>
              <a:gd name="T4" fmla="*/ 46 w 392"/>
              <a:gd name="T5" fmla="*/ 153 h 213"/>
              <a:gd name="T6" fmla="*/ 203 w 392"/>
              <a:gd name="T7" fmla="*/ 213 h 213"/>
              <a:gd name="T8" fmla="*/ 375 w 392"/>
              <a:gd name="T9" fmla="*/ 153 h 213"/>
              <a:gd name="T10" fmla="*/ 307 w 392"/>
              <a:gd name="T11" fmla="*/ 49 h 213"/>
              <a:gd name="T12" fmla="*/ 143 w 392"/>
              <a:gd name="T13" fmla="*/ 4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2" h="213">
                <a:moveTo>
                  <a:pt x="143" y="4"/>
                </a:moveTo>
                <a:cubicBezTo>
                  <a:pt x="95" y="0"/>
                  <a:pt x="32" y="1"/>
                  <a:pt x="16" y="26"/>
                </a:cubicBezTo>
                <a:cubicBezTo>
                  <a:pt x="0" y="51"/>
                  <a:pt x="15" y="122"/>
                  <a:pt x="46" y="153"/>
                </a:cubicBezTo>
                <a:cubicBezTo>
                  <a:pt x="77" y="184"/>
                  <a:pt x="148" y="213"/>
                  <a:pt x="203" y="213"/>
                </a:cubicBezTo>
                <a:cubicBezTo>
                  <a:pt x="258" y="213"/>
                  <a:pt x="358" y="180"/>
                  <a:pt x="375" y="153"/>
                </a:cubicBezTo>
                <a:cubicBezTo>
                  <a:pt x="392" y="126"/>
                  <a:pt x="346" y="73"/>
                  <a:pt x="307" y="49"/>
                </a:cubicBezTo>
                <a:cubicBezTo>
                  <a:pt x="268" y="25"/>
                  <a:pt x="191" y="8"/>
                  <a:pt x="143" y="4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5197475" y="2894013"/>
            <a:ext cx="611188" cy="693737"/>
          </a:xfrm>
          <a:custGeom>
            <a:avLst/>
            <a:gdLst>
              <a:gd name="T0" fmla="*/ 353 w 385"/>
              <a:gd name="T1" fmla="*/ 99 h 437"/>
              <a:gd name="T2" fmla="*/ 211 w 385"/>
              <a:gd name="T3" fmla="*/ 9 h 437"/>
              <a:gd name="T4" fmla="*/ 99 w 385"/>
              <a:gd name="T5" fmla="*/ 46 h 437"/>
              <a:gd name="T6" fmla="*/ 1 w 385"/>
              <a:gd name="T7" fmla="*/ 181 h 437"/>
              <a:gd name="T8" fmla="*/ 106 w 385"/>
              <a:gd name="T9" fmla="*/ 405 h 437"/>
              <a:gd name="T10" fmla="*/ 286 w 385"/>
              <a:gd name="T11" fmla="*/ 376 h 437"/>
              <a:gd name="T12" fmla="*/ 375 w 385"/>
              <a:gd name="T13" fmla="*/ 263 h 437"/>
              <a:gd name="T14" fmla="*/ 353 w 385"/>
              <a:gd name="T15" fmla="*/ 9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5" h="437">
                <a:moveTo>
                  <a:pt x="353" y="99"/>
                </a:moveTo>
                <a:cubicBezTo>
                  <a:pt x="326" y="57"/>
                  <a:pt x="253" y="18"/>
                  <a:pt x="211" y="9"/>
                </a:cubicBezTo>
                <a:cubicBezTo>
                  <a:pt x="169" y="0"/>
                  <a:pt x="134" y="17"/>
                  <a:pt x="99" y="46"/>
                </a:cubicBezTo>
                <a:cubicBezTo>
                  <a:pt x="64" y="75"/>
                  <a:pt x="0" y="121"/>
                  <a:pt x="1" y="181"/>
                </a:cubicBezTo>
                <a:cubicBezTo>
                  <a:pt x="2" y="241"/>
                  <a:pt x="58" y="373"/>
                  <a:pt x="106" y="405"/>
                </a:cubicBezTo>
                <a:cubicBezTo>
                  <a:pt x="154" y="437"/>
                  <a:pt x="241" y="400"/>
                  <a:pt x="286" y="376"/>
                </a:cubicBezTo>
                <a:cubicBezTo>
                  <a:pt x="331" y="352"/>
                  <a:pt x="365" y="309"/>
                  <a:pt x="375" y="263"/>
                </a:cubicBezTo>
                <a:cubicBezTo>
                  <a:pt x="385" y="217"/>
                  <a:pt x="380" y="141"/>
                  <a:pt x="353" y="9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3546475" y="3260725"/>
            <a:ext cx="611188" cy="693738"/>
          </a:xfrm>
          <a:custGeom>
            <a:avLst/>
            <a:gdLst>
              <a:gd name="T0" fmla="*/ 353 w 385"/>
              <a:gd name="T1" fmla="*/ 99 h 437"/>
              <a:gd name="T2" fmla="*/ 211 w 385"/>
              <a:gd name="T3" fmla="*/ 9 h 437"/>
              <a:gd name="T4" fmla="*/ 99 w 385"/>
              <a:gd name="T5" fmla="*/ 46 h 437"/>
              <a:gd name="T6" fmla="*/ 1 w 385"/>
              <a:gd name="T7" fmla="*/ 181 h 437"/>
              <a:gd name="T8" fmla="*/ 106 w 385"/>
              <a:gd name="T9" fmla="*/ 405 h 437"/>
              <a:gd name="T10" fmla="*/ 286 w 385"/>
              <a:gd name="T11" fmla="*/ 376 h 437"/>
              <a:gd name="T12" fmla="*/ 375 w 385"/>
              <a:gd name="T13" fmla="*/ 263 h 437"/>
              <a:gd name="T14" fmla="*/ 353 w 385"/>
              <a:gd name="T15" fmla="*/ 9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5" h="437">
                <a:moveTo>
                  <a:pt x="353" y="99"/>
                </a:moveTo>
                <a:cubicBezTo>
                  <a:pt x="326" y="57"/>
                  <a:pt x="253" y="18"/>
                  <a:pt x="211" y="9"/>
                </a:cubicBezTo>
                <a:cubicBezTo>
                  <a:pt x="169" y="0"/>
                  <a:pt x="134" y="17"/>
                  <a:pt x="99" y="46"/>
                </a:cubicBezTo>
                <a:cubicBezTo>
                  <a:pt x="64" y="75"/>
                  <a:pt x="0" y="121"/>
                  <a:pt x="1" y="181"/>
                </a:cubicBezTo>
                <a:cubicBezTo>
                  <a:pt x="2" y="241"/>
                  <a:pt x="58" y="373"/>
                  <a:pt x="106" y="405"/>
                </a:cubicBezTo>
                <a:cubicBezTo>
                  <a:pt x="154" y="437"/>
                  <a:pt x="241" y="400"/>
                  <a:pt x="286" y="376"/>
                </a:cubicBezTo>
                <a:cubicBezTo>
                  <a:pt x="331" y="352"/>
                  <a:pt x="365" y="309"/>
                  <a:pt x="375" y="263"/>
                </a:cubicBezTo>
                <a:cubicBezTo>
                  <a:pt x="385" y="217"/>
                  <a:pt x="380" y="141"/>
                  <a:pt x="353" y="9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832100" y="2562225"/>
          <a:ext cx="309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0" name="Equation" r:id="rId3" imgW="177480" imgH="215640" progId="Equation.3">
                  <p:embed/>
                </p:oleObj>
              </mc:Choice>
              <mc:Fallback>
                <p:oleObj name="Equation" r:id="rId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562225"/>
                        <a:ext cx="3095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5338763" y="3071813"/>
          <a:ext cx="3540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1" name="Equation" r:id="rId5" imgW="203040" imgH="215640" progId="Equation.3">
                  <p:embed/>
                </p:oleObj>
              </mc:Choice>
              <mc:Fallback>
                <p:oleObj name="Equation" r:id="rId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3071813"/>
                        <a:ext cx="3540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3687763" y="3414713"/>
          <a:ext cx="3540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2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3414713"/>
                        <a:ext cx="3540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5675313" y="914400"/>
            <a:ext cx="760412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246813" y="573088"/>
            <a:ext cx="255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Enclosure (Black Body)</a:t>
            </a:r>
          </a:p>
        </p:txBody>
      </p:sp>
      <p:sp>
        <p:nvSpPr>
          <p:cNvPr id="28690" name="Freeform 18"/>
          <p:cNvSpPr>
            <a:spLocks/>
          </p:cNvSpPr>
          <p:nvPr/>
        </p:nvSpPr>
        <p:spPr bwMode="auto">
          <a:xfrm>
            <a:off x="5829300" y="3241675"/>
            <a:ext cx="582613" cy="331788"/>
          </a:xfrm>
          <a:custGeom>
            <a:avLst/>
            <a:gdLst>
              <a:gd name="T0" fmla="*/ 0 w 367"/>
              <a:gd name="T1" fmla="*/ 67 h 209"/>
              <a:gd name="T2" fmla="*/ 83 w 367"/>
              <a:gd name="T3" fmla="*/ 14 h 209"/>
              <a:gd name="T4" fmla="*/ 105 w 367"/>
              <a:gd name="T5" fmla="*/ 149 h 209"/>
              <a:gd name="T6" fmla="*/ 187 w 367"/>
              <a:gd name="T7" fmla="*/ 67 h 209"/>
              <a:gd name="T8" fmla="*/ 202 w 367"/>
              <a:gd name="T9" fmla="*/ 194 h 209"/>
              <a:gd name="T10" fmla="*/ 277 w 367"/>
              <a:gd name="T11" fmla="*/ 127 h 209"/>
              <a:gd name="T12" fmla="*/ 367 w 367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209">
                <a:moveTo>
                  <a:pt x="0" y="67"/>
                </a:moveTo>
                <a:cubicBezTo>
                  <a:pt x="33" y="33"/>
                  <a:pt x="66" y="0"/>
                  <a:pt x="83" y="14"/>
                </a:cubicBezTo>
                <a:cubicBezTo>
                  <a:pt x="100" y="28"/>
                  <a:pt x="88" y="140"/>
                  <a:pt x="105" y="149"/>
                </a:cubicBezTo>
                <a:cubicBezTo>
                  <a:pt x="122" y="158"/>
                  <a:pt x="171" y="60"/>
                  <a:pt x="187" y="67"/>
                </a:cubicBezTo>
                <a:cubicBezTo>
                  <a:pt x="203" y="74"/>
                  <a:pt x="187" y="184"/>
                  <a:pt x="202" y="194"/>
                </a:cubicBezTo>
                <a:cubicBezTo>
                  <a:pt x="217" y="204"/>
                  <a:pt x="250" y="125"/>
                  <a:pt x="277" y="127"/>
                </a:cubicBezTo>
                <a:cubicBezTo>
                  <a:pt x="304" y="129"/>
                  <a:pt x="335" y="169"/>
                  <a:pt x="367" y="209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4054175" y="3653525"/>
            <a:ext cx="749300" cy="546100"/>
          </a:xfrm>
          <a:custGeom>
            <a:avLst/>
            <a:gdLst>
              <a:gd name="T0" fmla="*/ 0 w 367"/>
              <a:gd name="T1" fmla="*/ 67 h 209"/>
              <a:gd name="T2" fmla="*/ 83 w 367"/>
              <a:gd name="T3" fmla="*/ 14 h 209"/>
              <a:gd name="T4" fmla="*/ 105 w 367"/>
              <a:gd name="T5" fmla="*/ 149 h 209"/>
              <a:gd name="T6" fmla="*/ 187 w 367"/>
              <a:gd name="T7" fmla="*/ 67 h 209"/>
              <a:gd name="T8" fmla="*/ 202 w 367"/>
              <a:gd name="T9" fmla="*/ 194 h 209"/>
              <a:gd name="T10" fmla="*/ 277 w 367"/>
              <a:gd name="T11" fmla="*/ 127 h 209"/>
              <a:gd name="T12" fmla="*/ 367 w 367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209">
                <a:moveTo>
                  <a:pt x="0" y="67"/>
                </a:moveTo>
                <a:cubicBezTo>
                  <a:pt x="33" y="33"/>
                  <a:pt x="66" y="0"/>
                  <a:pt x="83" y="14"/>
                </a:cubicBezTo>
                <a:cubicBezTo>
                  <a:pt x="100" y="28"/>
                  <a:pt x="88" y="140"/>
                  <a:pt x="105" y="149"/>
                </a:cubicBezTo>
                <a:cubicBezTo>
                  <a:pt x="122" y="158"/>
                  <a:pt x="171" y="60"/>
                  <a:pt x="187" y="67"/>
                </a:cubicBezTo>
                <a:cubicBezTo>
                  <a:pt x="203" y="74"/>
                  <a:pt x="187" y="184"/>
                  <a:pt x="202" y="194"/>
                </a:cubicBezTo>
                <a:cubicBezTo>
                  <a:pt x="217" y="204"/>
                  <a:pt x="250" y="125"/>
                  <a:pt x="277" y="127"/>
                </a:cubicBezTo>
                <a:cubicBezTo>
                  <a:pt x="304" y="129"/>
                  <a:pt x="335" y="169"/>
                  <a:pt x="367" y="209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 rot="4594355">
            <a:off x="2501900" y="3062288"/>
            <a:ext cx="749300" cy="546100"/>
          </a:xfrm>
          <a:custGeom>
            <a:avLst/>
            <a:gdLst>
              <a:gd name="T0" fmla="*/ 0 w 367"/>
              <a:gd name="T1" fmla="*/ 67 h 209"/>
              <a:gd name="T2" fmla="*/ 83 w 367"/>
              <a:gd name="T3" fmla="*/ 14 h 209"/>
              <a:gd name="T4" fmla="*/ 105 w 367"/>
              <a:gd name="T5" fmla="*/ 149 h 209"/>
              <a:gd name="T6" fmla="*/ 187 w 367"/>
              <a:gd name="T7" fmla="*/ 67 h 209"/>
              <a:gd name="T8" fmla="*/ 202 w 367"/>
              <a:gd name="T9" fmla="*/ 194 h 209"/>
              <a:gd name="T10" fmla="*/ 277 w 367"/>
              <a:gd name="T11" fmla="*/ 127 h 209"/>
              <a:gd name="T12" fmla="*/ 367 w 367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7" h="209">
                <a:moveTo>
                  <a:pt x="0" y="67"/>
                </a:moveTo>
                <a:cubicBezTo>
                  <a:pt x="33" y="33"/>
                  <a:pt x="66" y="0"/>
                  <a:pt x="83" y="14"/>
                </a:cubicBezTo>
                <a:cubicBezTo>
                  <a:pt x="100" y="28"/>
                  <a:pt x="88" y="140"/>
                  <a:pt x="105" y="149"/>
                </a:cubicBezTo>
                <a:cubicBezTo>
                  <a:pt x="122" y="158"/>
                  <a:pt x="171" y="60"/>
                  <a:pt x="187" y="67"/>
                </a:cubicBezTo>
                <a:cubicBezTo>
                  <a:pt x="203" y="74"/>
                  <a:pt x="187" y="184"/>
                  <a:pt x="202" y="194"/>
                </a:cubicBezTo>
                <a:cubicBezTo>
                  <a:pt x="217" y="204"/>
                  <a:pt x="250" y="125"/>
                  <a:pt x="277" y="127"/>
                </a:cubicBezTo>
                <a:cubicBezTo>
                  <a:pt x="304" y="129"/>
                  <a:pt x="335" y="169"/>
                  <a:pt x="367" y="209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2865438" y="3581400"/>
          <a:ext cx="3317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3" name="Equation" r:id="rId9" imgW="190440" imgH="215640" progId="Equation.3">
                  <p:embed/>
                </p:oleObj>
              </mc:Choice>
              <mc:Fallback>
                <p:oleObj name="Equation" r:id="rId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3581400"/>
                        <a:ext cx="3317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6237288" y="3070225"/>
          <a:ext cx="3762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4" name="Equation" r:id="rId11" imgW="215640" imgH="215640" progId="Equation.3">
                  <p:embed/>
                </p:oleObj>
              </mc:Choice>
              <mc:Fallback>
                <p:oleObj name="Equation" r:id="rId11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3070225"/>
                        <a:ext cx="37623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4846638" y="3946525"/>
          <a:ext cx="3762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5" name="Equation" r:id="rId13" imgW="215640" imgH="215640" progId="Equation.3">
                  <p:embed/>
                </p:oleObj>
              </mc:Choice>
              <mc:Fallback>
                <p:oleObj name="Equation" r:id="rId1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3946525"/>
                        <a:ext cx="37623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Freeform 24"/>
          <p:cNvSpPr>
            <a:spLocks/>
          </p:cNvSpPr>
          <p:nvPr/>
        </p:nvSpPr>
        <p:spPr bwMode="auto">
          <a:xfrm>
            <a:off x="3402013" y="1354138"/>
            <a:ext cx="504825" cy="1139825"/>
          </a:xfrm>
          <a:custGeom>
            <a:avLst/>
            <a:gdLst>
              <a:gd name="T0" fmla="*/ 138 w 318"/>
              <a:gd name="T1" fmla="*/ 0 h 718"/>
              <a:gd name="T2" fmla="*/ 10 w 318"/>
              <a:gd name="T3" fmla="*/ 60 h 718"/>
              <a:gd name="T4" fmla="*/ 197 w 318"/>
              <a:gd name="T5" fmla="*/ 112 h 718"/>
              <a:gd name="T6" fmla="*/ 48 w 318"/>
              <a:gd name="T7" fmla="*/ 195 h 718"/>
              <a:gd name="T8" fmla="*/ 250 w 318"/>
              <a:gd name="T9" fmla="*/ 225 h 718"/>
              <a:gd name="T10" fmla="*/ 70 w 318"/>
              <a:gd name="T11" fmla="*/ 322 h 718"/>
              <a:gd name="T12" fmla="*/ 287 w 318"/>
              <a:gd name="T13" fmla="*/ 352 h 718"/>
              <a:gd name="T14" fmla="*/ 100 w 318"/>
              <a:gd name="T15" fmla="*/ 449 h 718"/>
              <a:gd name="T16" fmla="*/ 302 w 318"/>
              <a:gd name="T17" fmla="*/ 486 h 718"/>
              <a:gd name="T18" fmla="*/ 197 w 318"/>
              <a:gd name="T19" fmla="*/ 591 h 718"/>
              <a:gd name="T20" fmla="*/ 235 w 318"/>
              <a:gd name="T21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8" h="718">
                <a:moveTo>
                  <a:pt x="138" y="0"/>
                </a:moveTo>
                <a:cubicBezTo>
                  <a:pt x="69" y="20"/>
                  <a:pt x="0" y="41"/>
                  <a:pt x="10" y="60"/>
                </a:cubicBezTo>
                <a:cubicBezTo>
                  <a:pt x="20" y="79"/>
                  <a:pt x="191" y="90"/>
                  <a:pt x="197" y="112"/>
                </a:cubicBezTo>
                <a:cubicBezTo>
                  <a:pt x="203" y="134"/>
                  <a:pt x="39" y="176"/>
                  <a:pt x="48" y="195"/>
                </a:cubicBezTo>
                <a:cubicBezTo>
                  <a:pt x="57" y="214"/>
                  <a:pt x="246" y="204"/>
                  <a:pt x="250" y="225"/>
                </a:cubicBezTo>
                <a:cubicBezTo>
                  <a:pt x="254" y="246"/>
                  <a:pt x="64" y="301"/>
                  <a:pt x="70" y="322"/>
                </a:cubicBezTo>
                <a:cubicBezTo>
                  <a:pt x="76" y="343"/>
                  <a:pt x="282" y="331"/>
                  <a:pt x="287" y="352"/>
                </a:cubicBezTo>
                <a:cubicBezTo>
                  <a:pt x="292" y="373"/>
                  <a:pt x="98" y="427"/>
                  <a:pt x="100" y="449"/>
                </a:cubicBezTo>
                <a:cubicBezTo>
                  <a:pt x="102" y="471"/>
                  <a:pt x="286" y="462"/>
                  <a:pt x="302" y="486"/>
                </a:cubicBezTo>
                <a:cubicBezTo>
                  <a:pt x="318" y="510"/>
                  <a:pt x="208" y="552"/>
                  <a:pt x="197" y="591"/>
                </a:cubicBezTo>
                <a:cubicBezTo>
                  <a:pt x="186" y="630"/>
                  <a:pt x="210" y="674"/>
                  <a:pt x="235" y="718"/>
                </a:cubicBez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86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330475"/>
              </p:ext>
            </p:extLst>
          </p:nvPr>
        </p:nvGraphicFramePr>
        <p:xfrm>
          <a:off x="3852069" y="2169152"/>
          <a:ext cx="20145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6" name="Equation" r:id="rId15" imgW="1155600" imgH="241200" progId="Equation.3">
                  <p:embed/>
                </p:oleObj>
              </mc:Choice>
              <mc:Fallback>
                <p:oleObj name="Equation" r:id="rId15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069" y="2169152"/>
                        <a:ext cx="20145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Freeform 26"/>
          <p:cNvSpPr>
            <a:spLocks/>
          </p:cNvSpPr>
          <p:nvPr/>
        </p:nvSpPr>
        <p:spPr bwMode="auto">
          <a:xfrm flipH="1">
            <a:off x="2908300" y="1744663"/>
            <a:ext cx="315913" cy="782637"/>
          </a:xfrm>
          <a:custGeom>
            <a:avLst/>
            <a:gdLst>
              <a:gd name="T0" fmla="*/ 138 w 318"/>
              <a:gd name="T1" fmla="*/ 0 h 718"/>
              <a:gd name="T2" fmla="*/ 10 w 318"/>
              <a:gd name="T3" fmla="*/ 60 h 718"/>
              <a:gd name="T4" fmla="*/ 197 w 318"/>
              <a:gd name="T5" fmla="*/ 112 h 718"/>
              <a:gd name="T6" fmla="*/ 48 w 318"/>
              <a:gd name="T7" fmla="*/ 195 h 718"/>
              <a:gd name="T8" fmla="*/ 250 w 318"/>
              <a:gd name="T9" fmla="*/ 225 h 718"/>
              <a:gd name="T10" fmla="*/ 70 w 318"/>
              <a:gd name="T11" fmla="*/ 322 h 718"/>
              <a:gd name="T12" fmla="*/ 287 w 318"/>
              <a:gd name="T13" fmla="*/ 352 h 718"/>
              <a:gd name="T14" fmla="*/ 100 w 318"/>
              <a:gd name="T15" fmla="*/ 449 h 718"/>
              <a:gd name="T16" fmla="*/ 302 w 318"/>
              <a:gd name="T17" fmla="*/ 486 h 718"/>
              <a:gd name="T18" fmla="*/ 197 w 318"/>
              <a:gd name="T19" fmla="*/ 591 h 718"/>
              <a:gd name="T20" fmla="*/ 235 w 318"/>
              <a:gd name="T21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8" h="718">
                <a:moveTo>
                  <a:pt x="138" y="0"/>
                </a:moveTo>
                <a:cubicBezTo>
                  <a:pt x="69" y="20"/>
                  <a:pt x="0" y="41"/>
                  <a:pt x="10" y="60"/>
                </a:cubicBezTo>
                <a:cubicBezTo>
                  <a:pt x="20" y="79"/>
                  <a:pt x="191" y="90"/>
                  <a:pt x="197" y="112"/>
                </a:cubicBezTo>
                <a:cubicBezTo>
                  <a:pt x="203" y="134"/>
                  <a:pt x="39" y="176"/>
                  <a:pt x="48" y="195"/>
                </a:cubicBezTo>
                <a:cubicBezTo>
                  <a:pt x="57" y="214"/>
                  <a:pt x="246" y="204"/>
                  <a:pt x="250" y="225"/>
                </a:cubicBezTo>
                <a:cubicBezTo>
                  <a:pt x="254" y="246"/>
                  <a:pt x="64" y="301"/>
                  <a:pt x="70" y="322"/>
                </a:cubicBezTo>
                <a:cubicBezTo>
                  <a:pt x="76" y="343"/>
                  <a:pt x="282" y="331"/>
                  <a:pt x="287" y="352"/>
                </a:cubicBezTo>
                <a:cubicBezTo>
                  <a:pt x="292" y="373"/>
                  <a:pt x="98" y="427"/>
                  <a:pt x="100" y="449"/>
                </a:cubicBezTo>
                <a:cubicBezTo>
                  <a:pt x="102" y="471"/>
                  <a:pt x="286" y="462"/>
                  <a:pt x="302" y="486"/>
                </a:cubicBezTo>
                <a:cubicBezTo>
                  <a:pt x="318" y="510"/>
                  <a:pt x="208" y="552"/>
                  <a:pt x="197" y="591"/>
                </a:cubicBezTo>
                <a:cubicBezTo>
                  <a:pt x="186" y="630"/>
                  <a:pt x="210" y="674"/>
                  <a:pt x="235" y="718"/>
                </a:cubicBez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8699" name="Object 27"/>
          <p:cNvGraphicFramePr>
            <a:graphicFrameLocks noChangeAspect="1"/>
          </p:cNvGraphicFramePr>
          <p:nvPr/>
        </p:nvGraphicFramePr>
        <p:xfrm>
          <a:off x="2633663" y="1708150"/>
          <a:ext cx="2873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" name="Equation" r:id="rId17" imgW="164880" imgH="177480" progId="Equation.3">
                  <p:embed/>
                </p:oleObj>
              </mc:Choice>
              <mc:Fallback>
                <p:oleObj name="Equation" r:id="rId17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1708150"/>
                        <a:ext cx="2873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2576513" y="2290763"/>
            <a:ext cx="795337" cy="90487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490538" y="4683713"/>
            <a:ext cx="2813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Steady State Conditions</a:t>
            </a:r>
          </a:p>
        </p:txBody>
      </p:sp>
      <p:graphicFrame>
        <p:nvGraphicFramePr>
          <p:cNvPr id="287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74713"/>
              </p:ext>
            </p:extLst>
          </p:nvPr>
        </p:nvGraphicFramePr>
        <p:xfrm>
          <a:off x="3522663" y="5036638"/>
          <a:ext cx="25241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" name="Equation" r:id="rId19" imgW="1447560" imgH="215640" progId="Equation.3">
                  <p:embed/>
                </p:oleObj>
              </mc:Choice>
              <mc:Fallback>
                <p:oleObj name="Equation" r:id="rId19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5036638"/>
                        <a:ext cx="25241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514350" y="539183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Energy Balance for Body 1</a:t>
            </a:r>
          </a:p>
        </p:txBody>
      </p:sp>
      <p:graphicFrame>
        <p:nvGraphicFramePr>
          <p:cNvPr id="28705" name="Object 33"/>
          <p:cNvGraphicFramePr>
            <a:graphicFrameLocks noChangeAspect="1"/>
          </p:cNvGraphicFramePr>
          <p:nvPr/>
        </p:nvGraphicFramePr>
        <p:xfrm>
          <a:off x="3314700" y="2617788"/>
          <a:ext cx="266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" name="Equation" r:id="rId21" imgW="152280" imgH="215640" progId="Equation.3">
                  <p:embed/>
                </p:oleObj>
              </mc:Choice>
              <mc:Fallback>
                <p:oleObj name="Equation" r:id="rId21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617788"/>
                        <a:ext cx="2667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34"/>
          <p:cNvGraphicFramePr>
            <a:graphicFrameLocks noChangeAspect="1"/>
          </p:cNvGraphicFramePr>
          <p:nvPr/>
        </p:nvGraphicFramePr>
        <p:xfrm>
          <a:off x="4002088" y="3090863"/>
          <a:ext cx="3111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0" name="Equation" r:id="rId23" imgW="177480" imgH="215640" progId="Equation.3">
                  <p:embed/>
                </p:oleObj>
              </mc:Choice>
              <mc:Fallback>
                <p:oleObj name="Equation" r:id="rId23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3090863"/>
                        <a:ext cx="3111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7" name="Object 35"/>
          <p:cNvGraphicFramePr>
            <a:graphicFrameLocks noChangeAspect="1"/>
          </p:cNvGraphicFramePr>
          <p:nvPr/>
        </p:nvGraphicFramePr>
        <p:xfrm>
          <a:off x="5140325" y="2733675"/>
          <a:ext cx="3111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1" name="Equation" r:id="rId25" imgW="177480" imgH="215640" progId="Equation.3">
                  <p:embed/>
                </p:oleObj>
              </mc:Choice>
              <mc:Fallback>
                <p:oleObj name="Equation" r:id="rId2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733675"/>
                        <a:ext cx="31115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400908"/>
              </p:ext>
            </p:extLst>
          </p:nvPr>
        </p:nvGraphicFramePr>
        <p:xfrm>
          <a:off x="1624013" y="5840413"/>
          <a:ext cx="65293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2" name="Equation" r:id="rId27" imgW="3746160" imgH="190440" progId="Equation.DSMT4">
                  <p:embed/>
                </p:oleObj>
              </mc:Choice>
              <mc:Fallback>
                <p:oleObj name="Equation" r:id="rId27" imgW="3746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840413"/>
                        <a:ext cx="652938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24"/>
          <p:cNvSpPr>
            <a:spLocks/>
          </p:cNvSpPr>
          <p:nvPr/>
        </p:nvSpPr>
        <p:spPr bwMode="auto">
          <a:xfrm>
            <a:off x="3689350" y="2659063"/>
            <a:ext cx="252413" cy="676275"/>
          </a:xfrm>
          <a:custGeom>
            <a:avLst/>
            <a:gdLst>
              <a:gd name="T0" fmla="*/ 138 w 318"/>
              <a:gd name="T1" fmla="*/ 0 h 718"/>
              <a:gd name="T2" fmla="*/ 10 w 318"/>
              <a:gd name="T3" fmla="*/ 60 h 718"/>
              <a:gd name="T4" fmla="*/ 197 w 318"/>
              <a:gd name="T5" fmla="*/ 112 h 718"/>
              <a:gd name="T6" fmla="*/ 48 w 318"/>
              <a:gd name="T7" fmla="*/ 195 h 718"/>
              <a:gd name="T8" fmla="*/ 250 w 318"/>
              <a:gd name="T9" fmla="*/ 225 h 718"/>
              <a:gd name="T10" fmla="*/ 70 w 318"/>
              <a:gd name="T11" fmla="*/ 322 h 718"/>
              <a:gd name="T12" fmla="*/ 287 w 318"/>
              <a:gd name="T13" fmla="*/ 352 h 718"/>
              <a:gd name="T14" fmla="*/ 100 w 318"/>
              <a:gd name="T15" fmla="*/ 449 h 718"/>
              <a:gd name="T16" fmla="*/ 302 w 318"/>
              <a:gd name="T17" fmla="*/ 486 h 718"/>
              <a:gd name="T18" fmla="*/ 197 w 318"/>
              <a:gd name="T19" fmla="*/ 591 h 718"/>
              <a:gd name="T20" fmla="*/ 235 w 318"/>
              <a:gd name="T21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8" h="718">
                <a:moveTo>
                  <a:pt x="138" y="0"/>
                </a:moveTo>
                <a:cubicBezTo>
                  <a:pt x="69" y="20"/>
                  <a:pt x="0" y="41"/>
                  <a:pt x="10" y="60"/>
                </a:cubicBezTo>
                <a:cubicBezTo>
                  <a:pt x="20" y="79"/>
                  <a:pt x="191" y="90"/>
                  <a:pt x="197" y="112"/>
                </a:cubicBezTo>
                <a:cubicBezTo>
                  <a:pt x="203" y="134"/>
                  <a:pt x="39" y="176"/>
                  <a:pt x="48" y="195"/>
                </a:cubicBezTo>
                <a:cubicBezTo>
                  <a:pt x="57" y="214"/>
                  <a:pt x="246" y="204"/>
                  <a:pt x="250" y="225"/>
                </a:cubicBezTo>
                <a:cubicBezTo>
                  <a:pt x="254" y="246"/>
                  <a:pt x="64" y="301"/>
                  <a:pt x="70" y="322"/>
                </a:cubicBezTo>
                <a:cubicBezTo>
                  <a:pt x="76" y="343"/>
                  <a:pt x="282" y="331"/>
                  <a:pt x="287" y="352"/>
                </a:cubicBezTo>
                <a:cubicBezTo>
                  <a:pt x="292" y="373"/>
                  <a:pt x="98" y="427"/>
                  <a:pt x="100" y="449"/>
                </a:cubicBezTo>
                <a:cubicBezTo>
                  <a:pt x="102" y="471"/>
                  <a:pt x="286" y="462"/>
                  <a:pt x="302" y="486"/>
                </a:cubicBezTo>
                <a:cubicBezTo>
                  <a:pt x="318" y="510"/>
                  <a:pt x="208" y="552"/>
                  <a:pt x="197" y="591"/>
                </a:cubicBezTo>
                <a:cubicBezTo>
                  <a:pt x="186" y="630"/>
                  <a:pt x="210" y="674"/>
                  <a:pt x="235" y="718"/>
                </a:cubicBez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 rot="18659703">
            <a:off x="4874286" y="2659062"/>
            <a:ext cx="252413" cy="676275"/>
          </a:xfrm>
          <a:custGeom>
            <a:avLst/>
            <a:gdLst>
              <a:gd name="T0" fmla="*/ 138 w 318"/>
              <a:gd name="T1" fmla="*/ 0 h 718"/>
              <a:gd name="T2" fmla="*/ 10 w 318"/>
              <a:gd name="T3" fmla="*/ 60 h 718"/>
              <a:gd name="T4" fmla="*/ 197 w 318"/>
              <a:gd name="T5" fmla="*/ 112 h 718"/>
              <a:gd name="T6" fmla="*/ 48 w 318"/>
              <a:gd name="T7" fmla="*/ 195 h 718"/>
              <a:gd name="T8" fmla="*/ 250 w 318"/>
              <a:gd name="T9" fmla="*/ 225 h 718"/>
              <a:gd name="T10" fmla="*/ 70 w 318"/>
              <a:gd name="T11" fmla="*/ 322 h 718"/>
              <a:gd name="T12" fmla="*/ 287 w 318"/>
              <a:gd name="T13" fmla="*/ 352 h 718"/>
              <a:gd name="T14" fmla="*/ 100 w 318"/>
              <a:gd name="T15" fmla="*/ 449 h 718"/>
              <a:gd name="T16" fmla="*/ 302 w 318"/>
              <a:gd name="T17" fmla="*/ 486 h 718"/>
              <a:gd name="T18" fmla="*/ 197 w 318"/>
              <a:gd name="T19" fmla="*/ 591 h 718"/>
              <a:gd name="T20" fmla="*/ 235 w 318"/>
              <a:gd name="T21" fmla="*/ 718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8" h="718">
                <a:moveTo>
                  <a:pt x="138" y="0"/>
                </a:moveTo>
                <a:cubicBezTo>
                  <a:pt x="69" y="20"/>
                  <a:pt x="0" y="41"/>
                  <a:pt x="10" y="60"/>
                </a:cubicBezTo>
                <a:cubicBezTo>
                  <a:pt x="20" y="79"/>
                  <a:pt x="191" y="90"/>
                  <a:pt x="197" y="112"/>
                </a:cubicBezTo>
                <a:cubicBezTo>
                  <a:pt x="203" y="134"/>
                  <a:pt x="39" y="176"/>
                  <a:pt x="48" y="195"/>
                </a:cubicBezTo>
                <a:cubicBezTo>
                  <a:pt x="57" y="214"/>
                  <a:pt x="246" y="204"/>
                  <a:pt x="250" y="225"/>
                </a:cubicBezTo>
                <a:cubicBezTo>
                  <a:pt x="254" y="246"/>
                  <a:pt x="64" y="301"/>
                  <a:pt x="70" y="322"/>
                </a:cubicBezTo>
                <a:cubicBezTo>
                  <a:pt x="76" y="343"/>
                  <a:pt x="282" y="331"/>
                  <a:pt x="287" y="352"/>
                </a:cubicBezTo>
                <a:cubicBezTo>
                  <a:pt x="292" y="373"/>
                  <a:pt x="98" y="427"/>
                  <a:pt x="100" y="449"/>
                </a:cubicBezTo>
                <a:cubicBezTo>
                  <a:pt x="102" y="471"/>
                  <a:pt x="286" y="462"/>
                  <a:pt x="302" y="486"/>
                </a:cubicBezTo>
                <a:cubicBezTo>
                  <a:pt x="318" y="510"/>
                  <a:pt x="208" y="552"/>
                  <a:pt x="197" y="591"/>
                </a:cubicBezTo>
                <a:cubicBezTo>
                  <a:pt x="186" y="630"/>
                  <a:pt x="210" y="674"/>
                  <a:pt x="235" y="718"/>
                </a:cubicBezTo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43195"/>
              </p:ext>
            </p:extLst>
          </p:nvPr>
        </p:nvGraphicFramePr>
        <p:xfrm>
          <a:off x="3906838" y="2588418"/>
          <a:ext cx="2873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3" name="Equation" r:id="rId29" imgW="159966" imgH="167568" progId="Equation.3">
                  <p:embed/>
                </p:oleObj>
              </mc:Choice>
              <mc:Fallback>
                <p:oleObj name="Equation" r:id="rId29" imgW="159966" imgH="1675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2588418"/>
                        <a:ext cx="2873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828081"/>
              </p:ext>
            </p:extLst>
          </p:nvPr>
        </p:nvGraphicFramePr>
        <p:xfrm>
          <a:off x="4574357" y="3025775"/>
          <a:ext cx="2873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4" name="Equation" r:id="rId31" imgW="159966" imgH="167568" progId="Equation.3">
                  <p:embed/>
                </p:oleObj>
              </mc:Choice>
              <mc:Fallback>
                <p:oleObj name="Equation" r:id="rId31" imgW="159966" imgH="1675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357" y="3025775"/>
                        <a:ext cx="2873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0E3D-8B59-4D67-8212-5B2EC2750CA8}" type="slidenum">
              <a:rPr lang="en-US"/>
              <a:pPr/>
              <a:t>28</a:t>
            </a:fld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05113" y="320675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/>
              <a:t>Kirchhoff’s Law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69950" y="1016000"/>
            <a:ext cx="281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Steady State Conditions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902075" y="1320800"/>
          <a:ext cx="25241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" name="Equation" r:id="rId3" imgW="1447560" imgH="215640" progId="Equation.3">
                  <p:embed/>
                </p:oleObj>
              </mc:Choice>
              <mc:Fallback>
                <p:oleObj name="Equation" r:id="rId3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320800"/>
                        <a:ext cx="25241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93763" y="1714500"/>
            <a:ext cx="309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Energy Balance for Body 1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512888" y="2220913"/>
          <a:ext cx="67294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9" name="Equation" r:id="rId5" imgW="3860640" imgH="203040" progId="Equation.3">
                  <p:embed/>
                </p:oleObj>
              </mc:Choice>
              <mc:Fallback>
                <p:oleObj name="Equation" r:id="rId5" imgW="3860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220913"/>
                        <a:ext cx="67294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32" name="Group 36"/>
          <p:cNvGrpSpPr>
            <a:grpSpLocks/>
          </p:cNvGrpSpPr>
          <p:nvPr/>
        </p:nvGrpSpPr>
        <p:grpSpPr bwMode="auto">
          <a:xfrm>
            <a:off x="1249363" y="3284538"/>
            <a:ext cx="2036762" cy="2249487"/>
            <a:chOff x="787" y="2069"/>
            <a:chExt cx="1283" cy="1417"/>
          </a:xfrm>
        </p:grpSpPr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860" y="2552"/>
              <a:ext cx="356" cy="311"/>
            </a:xfrm>
            <a:custGeom>
              <a:avLst/>
              <a:gdLst>
                <a:gd name="T0" fmla="*/ 143 w 392"/>
                <a:gd name="T1" fmla="*/ 4 h 213"/>
                <a:gd name="T2" fmla="*/ 16 w 392"/>
                <a:gd name="T3" fmla="*/ 26 h 213"/>
                <a:gd name="T4" fmla="*/ 46 w 392"/>
                <a:gd name="T5" fmla="*/ 153 h 213"/>
                <a:gd name="T6" fmla="*/ 203 w 392"/>
                <a:gd name="T7" fmla="*/ 213 h 213"/>
                <a:gd name="T8" fmla="*/ 375 w 392"/>
                <a:gd name="T9" fmla="*/ 153 h 213"/>
                <a:gd name="T10" fmla="*/ 307 w 392"/>
                <a:gd name="T11" fmla="*/ 49 h 213"/>
                <a:gd name="T12" fmla="*/ 143 w 392"/>
                <a:gd name="T13" fmla="*/ 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213">
                  <a:moveTo>
                    <a:pt x="143" y="4"/>
                  </a:moveTo>
                  <a:cubicBezTo>
                    <a:pt x="95" y="0"/>
                    <a:pt x="32" y="1"/>
                    <a:pt x="16" y="26"/>
                  </a:cubicBezTo>
                  <a:cubicBezTo>
                    <a:pt x="0" y="51"/>
                    <a:pt x="15" y="122"/>
                    <a:pt x="46" y="153"/>
                  </a:cubicBezTo>
                  <a:cubicBezTo>
                    <a:pt x="77" y="184"/>
                    <a:pt x="148" y="213"/>
                    <a:pt x="203" y="213"/>
                  </a:cubicBezTo>
                  <a:cubicBezTo>
                    <a:pt x="258" y="213"/>
                    <a:pt x="358" y="180"/>
                    <a:pt x="375" y="153"/>
                  </a:cubicBezTo>
                  <a:cubicBezTo>
                    <a:pt x="392" y="126"/>
                    <a:pt x="346" y="73"/>
                    <a:pt x="307" y="49"/>
                  </a:cubicBezTo>
                  <a:cubicBezTo>
                    <a:pt x="268" y="25"/>
                    <a:pt x="191" y="8"/>
                    <a:pt x="143" y="4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933" y="2569"/>
            <a:ext cx="19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0" name="Equation" r:id="rId7" imgW="177480" imgH="215640" progId="Equation.3">
                    <p:embed/>
                  </p:oleObj>
                </mc:Choice>
                <mc:Fallback>
                  <p:oleObj name="Equation" r:id="rId7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2569"/>
                          <a:ext cx="19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1014" y="3249"/>
            <a:ext cx="2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1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3249"/>
                          <a:ext cx="2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Freeform 11"/>
            <p:cNvSpPr>
              <a:spLocks/>
            </p:cNvSpPr>
            <p:nvPr/>
          </p:nvSpPr>
          <p:spPr bwMode="auto">
            <a:xfrm flipH="1">
              <a:off x="996" y="2077"/>
              <a:ext cx="199" cy="493"/>
            </a:xfrm>
            <a:custGeom>
              <a:avLst/>
              <a:gdLst>
                <a:gd name="T0" fmla="*/ 138 w 318"/>
                <a:gd name="T1" fmla="*/ 0 h 718"/>
                <a:gd name="T2" fmla="*/ 10 w 318"/>
                <a:gd name="T3" fmla="*/ 60 h 718"/>
                <a:gd name="T4" fmla="*/ 197 w 318"/>
                <a:gd name="T5" fmla="*/ 112 h 718"/>
                <a:gd name="T6" fmla="*/ 48 w 318"/>
                <a:gd name="T7" fmla="*/ 195 h 718"/>
                <a:gd name="T8" fmla="*/ 250 w 318"/>
                <a:gd name="T9" fmla="*/ 225 h 718"/>
                <a:gd name="T10" fmla="*/ 70 w 318"/>
                <a:gd name="T11" fmla="*/ 322 h 718"/>
                <a:gd name="T12" fmla="*/ 287 w 318"/>
                <a:gd name="T13" fmla="*/ 352 h 718"/>
                <a:gd name="T14" fmla="*/ 100 w 318"/>
                <a:gd name="T15" fmla="*/ 449 h 718"/>
                <a:gd name="T16" fmla="*/ 302 w 318"/>
                <a:gd name="T17" fmla="*/ 486 h 718"/>
                <a:gd name="T18" fmla="*/ 197 w 318"/>
                <a:gd name="T19" fmla="*/ 591 h 718"/>
                <a:gd name="T20" fmla="*/ 235 w 318"/>
                <a:gd name="T21" fmla="*/ 7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718">
                  <a:moveTo>
                    <a:pt x="138" y="0"/>
                  </a:moveTo>
                  <a:cubicBezTo>
                    <a:pt x="69" y="20"/>
                    <a:pt x="0" y="41"/>
                    <a:pt x="10" y="60"/>
                  </a:cubicBezTo>
                  <a:cubicBezTo>
                    <a:pt x="20" y="79"/>
                    <a:pt x="191" y="90"/>
                    <a:pt x="197" y="112"/>
                  </a:cubicBezTo>
                  <a:cubicBezTo>
                    <a:pt x="203" y="134"/>
                    <a:pt x="39" y="176"/>
                    <a:pt x="48" y="195"/>
                  </a:cubicBezTo>
                  <a:cubicBezTo>
                    <a:pt x="57" y="214"/>
                    <a:pt x="246" y="204"/>
                    <a:pt x="250" y="225"/>
                  </a:cubicBezTo>
                  <a:cubicBezTo>
                    <a:pt x="254" y="246"/>
                    <a:pt x="64" y="301"/>
                    <a:pt x="70" y="322"/>
                  </a:cubicBezTo>
                  <a:cubicBezTo>
                    <a:pt x="76" y="343"/>
                    <a:pt x="282" y="331"/>
                    <a:pt x="287" y="352"/>
                  </a:cubicBezTo>
                  <a:cubicBezTo>
                    <a:pt x="292" y="373"/>
                    <a:pt x="98" y="427"/>
                    <a:pt x="100" y="449"/>
                  </a:cubicBezTo>
                  <a:cubicBezTo>
                    <a:pt x="102" y="471"/>
                    <a:pt x="286" y="462"/>
                    <a:pt x="302" y="486"/>
                  </a:cubicBezTo>
                  <a:cubicBezTo>
                    <a:pt x="318" y="510"/>
                    <a:pt x="208" y="552"/>
                    <a:pt x="197" y="591"/>
                  </a:cubicBezTo>
                  <a:cubicBezTo>
                    <a:pt x="186" y="630"/>
                    <a:pt x="210" y="674"/>
                    <a:pt x="235" y="718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787" y="2421"/>
              <a:ext cx="501" cy="5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29709" name="Object 13"/>
            <p:cNvGraphicFramePr>
              <a:graphicFrameLocks noChangeAspect="1"/>
            </p:cNvGraphicFramePr>
            <p:nvPr/>
          </p:nvGraphicFramePr>
          <p:xfrm>
            <a:off x="1345" y="2636"/>
            <a:ext cx="16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2"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2636"/>
                          <a:ext cx="16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Freeform 15"/>
            <p:cNvSpPr>
              <a:spLocks/>
            </p:cNvSpPr>
            <p:nvPr/>
          </p:nvSpPr>
          <p:spPr bwMode="auto">
            <a:xfrm rot="3734487">
              <a:off x="740" y="2907"/>
              <a:ext cx="472" cy="344"/>
            </a:xfrm>
            <a:custGeom>
              <a:avLst/>
              <a:gdLst>
                <a:gd name="T0" fmla="*/ 0 w 367"/>
                <a:gd name="T1" fmla="*/ 67 h 209"/>
                <a:gd name="T2" fmla="*/ 83 w 367"/>
                <a:gd name="T3" fmla="*/ 14 h 209"/>
                <a:gd name="T4" fmla="*/ 105 w 367"/>
                <a:gd name="T5" fmla="*/ 149 h 209"/>
                <a:gd name="T6" fmla="*/ 187 w 367"/>
                <a:gd name="T7" fmla="*/ 67 h 209"/>
                <a:gd name="T8" fmla="*/ 202 w 367"/>
                <a:gd name="T9" fmla="*/ 194 h 209"/>
                <a:gd name="T10" fmla="*/ 277 w 367"/>
                <a:gd name="T11" fmla="*/ 127 h 209"/>
                <a:gd name="T12" fmla="*/ 367 w 367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09">
                  <a:moveTo>
                    <a:pt x="0" y="67"/>
                  </a:moveTo>
                  <a:cubicBezTo>
                    <a:pt x="33" y="33"/>
                    <a:pt x="66" y="0"/>
                    <a:pt x="83" y="14"/>
                  </a:cubicBezTo>
                  <a:cubicBezTo>
                    <a:pt x="100" y="28"/>
                    <a:pt x="88" y="140"/>
                    <a:pt x="105" y="149"/>
                  </a:cubicBezTo>
                  <a:cubicBezTo>
                    <a:pt x="122" y="158"/>
                    <a:pt x="171" y="60"/>
                    <a:pt x="187" y="67"/>
                  </a:cubicBezTo>
                  <a:cubicBezTo>
                    <a:pt x="203" y="74"/>
                    <a:pt x="187" y="184"/>
                    <a:pt x="202" y="194"/>
                  </a:cubicBezTo>
                  <a:cubicBezTo>
                    <a:pt x="217" y="204"/>
                    <a:pt x="250" y="125"/>
                    <a:pt x="277" y="127"/>
                  </a:cubicBezTo>
                  <a:cubicBezTo>
                    <a:pt x="304" y="129"/>
                    <a:pt x="335" y="169"/>
                    <a:pt x="367" y="209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1190" y="2181"/>
            <a:ext cx="7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3" name="Equation" r:id="rId13" imgW="647640" imgH="190440" progId="Equation.3">
                    <p:embed/>
                  </p:oleObj>
                </mc:Choice>
                <mc:Fallback>
                  <p:oleObj name="Equation" r:id="rId13" imgW="6476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2181"/>
                          <a:ext cx="7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823" y="2069"/>
            <a:ext cx="18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4" name="Equation" r:id="rId15" imgW="164880" imgH="177480" progId="Equation.3">
                    <p:embed/>
                  </p:oleObj>
                </mc:Choice>
                <mc:Fallback>
                  <p:oleObj name="Equation" r:id="rId15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2069"/>
                          <a:ext cx="18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18"/>
            <p:cNvGraphicFramePr>
              <a:graphicFrameLocks noChangeAspect="1"/>
            </p:cNvGraphicFramePr>
            <p:nvPr/>
          </p:nvGraphicFramePr>
          <p:xfrm>
            <a:off x="1233" y="3228"/>
            <a:ext cx="83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5" name="Equation" r:id="rId17" imgW="761760" imgH="190440" progId="Equation.3">
                    <p:embed/>
                  </p:oleObj>
                </mc:Choice>
                <mc:Fallback>
                  <p:oleObj name="Equation" r:id="rId17" imgW="7617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3228"/>
                          <a:ext cx="83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9716" name="Picture 20" descr="MCj00788230000[1]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2516188"/>
            <a:ext cx="1028700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717" name="Picture 21" descr="MCj00788230000[1]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2632075"/>
            <a:ext cx="1028700" cy="114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4879975" y="2101850"/>
            <a:ext cx="714375" cy="64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5059363" y="2114550"/>
            <a:ext cx="925512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6804025" y="2173288"/>
            <a:ext cx="91440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7042150" y="2208213"/>
            <a:ext cx="1235075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5619750" y="1944688"/>
          <a:ext cx="4635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6" name="Equation" r:id="rId20" imgW="266400" imgH="177480" progId="Equation.3">
                  <p:embed/>
                </p:oleObj>
              </mc:Choice>
              <mc:Fallback>
                <p:oleObj name="Equation" r:id="rId20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1944688"/>
                        <a:ext cx="4635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/>
          <p:cNvGraphicFramePr>
            <a:graphicFrameLocks noChangeAspect="1"/>
          </p:cNvGraphicFramePr>
          <p:nvPr/>
        </p:nvGraphicFramePr>
        <p:xfrm>
          <a:off x="7172325" y="1954213"/>
          <a:ext cx="4635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7" name="Equation" r:id="rId22" imgW="266400" imgH="177480" progId="Equation.3">
                  <p:embed/>
                </p:oleObj>
              </mc:Choice>
              <mc:Fallback>
                <p:oleObj name="Equation" r:id="rId22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1954213"/>
                        <a:ext cx="4635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3540125" y="3892550"/>
          <a:ext cx="44624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8" name="Equation" r:id="rId24" imgW="1777680" imgH="203040" progId="Equation.3">
                  <p:embed/>
                </p:oleObj>
              </mc:Choice>
              <mc:Fallback>
                <p:oleObj name="Equation" r:id="rId24" imgW="1777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3892550"/>
                        <a:ext cx="44624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3775075" y="4524375"/>
          <a:ext cx="39290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9" name="Equation" r:id="rId26" imgW="1409400" imgH="215640" progId="Equation.3">
                  <p:embed/>
                </p:oleObj>
              </mc:Choice>
              <mc:Fallback>
                <p:oleObj name="Equation" r:id="rId26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4524375"/>
                        <a:ext cx="39290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AutoShape 31"/>
          <p:cNvSpPr>
            <a:spLocks/>
          </p:cNvSpPr>
          <p:nvPr/>
        </p:nvSpPr>
        <p:spPr bwMode="auto">
          <a:xfrm rot="16200000">
            <a:off x="4335463" y="4594225"/>
            <a:ext cx="241300" cy="1212850"/>
          </a:xfrm>
          <a:prstGeom prst="leftBrace">
            <a:avLst>
              <a:gd name="adj1" fmla="val 418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3613150" y="5254625"/>
            <a:ext cx="194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Energy Absorbed</a:t>
            </a:r>
          </a:p>
          <a:p>
            <a:r>
              <a:rPr lang="en-US"/>
              <a:t>by body A</a:t>
            </a:r>
            <a:r>
              <a:rPr lang="en-US" baseline="-25000"/>
              <a:t>1</a:t>
            </a:r>
          </a:p>
        </p:txBody>
      </p:sp>
      <p:sp>
        <p:nvSpPr>
          <p:cNvPr id="29729" name="AutoShape 33"/>
          <p:cNvSpPr>
            <a:spLocks/>
          </p:cNvSpPr>
          <p:nvPr/>
        </p:nvSpPr>
        <p:spPr bwMode="auto">
          <a:xfrm rot="16200000">
            <a:off x="6043613" y="4614863"/>
            <a:ext cx="241300" cy="1212850"/>
          </a:xfrm>
          <a:prstGeom prst="leftBrace">
            <a:avLst>
              <a:gd name="adj1" fmla="val 418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580063" y="5322888"/>
            <a:ext cx="1746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Energy Emitted</a:t>
            </a:r>
          </a:p>
          <a:p>
            <a:r>
              <a:rPr lang="en-US"/>
              <a:t>by body A</a:t>
            </a:r>
            <a:r>
              <a:rPr lang="en-US" baseline="-25000"/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676F-23CE-4CD8-BF2D-BD92889A4E3C}" type="slidenum">
              <a:rPr lang="en-US"/>
              <a:pPr/>
              <a:t>29</a:t>
            </a:fld>
            <a:endParaRPr 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805113" y="320675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/>
              <a:t>Kirchhoff’s Law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69950" y="1016000"/>
            <a:ext cx="281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Steady State Conditions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902075" y="1320800"/>
          <a:ext cx="25241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8" name="Equation" r:id="rId3" imgW="1447560" imgH="215640" progId="Equation.3">
                  <p:embed/>
                </p:oleObj>
              </mc:Choice>
              <mc:Fallback>
                <p:oleObj name="Equation" r:id="rId3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320800"/>
                        <a:ext cx="25241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93763" y="1714500"/>
            <a:ext cx="309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Energy Balance for Body 1</a:t>
            </a:r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830263" y="2420938"/>
            <a:ext cx="2036762" cy="2249487"/>
            <a:chOff x="815" y="2078"/>
            <a:chExt cx="1283" cy="1417"/>
          </a:xfrm>
        </p:grpSpPr>
        <p:sp>
          <p:nvSpPr>
            <p:cNvPr id="30728" name="Freeform 8"/>
            <p:cNvSpPr>
              <a:spLocks/>
            </p:cNvSpPr>
            <p:nvPr/>
          </p:nvSpPr>
          <p:spPr bwMode="auto">
            <a:xfrm>
              <a:off x="888" y="2561"/>
              <a:ext cx="356" cy="311"/>
            </a:xfrm>
            <a:custGeom>
              <a:avLst/>
              <a:gdLst>
                <a:gd name="T0" fmla="*/ 143 w 392"/>
                <a:gd name="T1" fmla="*/ 4 h 213"/>
                <a:gd name="T2" fmla="*/ 16 w 392"/>
                <a:gd name="T3" fmla="*/ 26 h 213"/>
                <a:gd name="T4" fmla="*/ 46 w 392"/>
                <a:gd name="T5" fmla="*/ 153 h 213"/>
                <a:gd name="T6" fmla="*/ 203 w 392"/>
                <a:gd name="T7" fmla="*/ 213 h 213"/>
                <a:gd name="T8" fmla="*/ 375 w 392"/>
                <a:gd name="T9" fmla="*/ 153 h 213"/>
                <a:gd name="T10" fmla="*/ 307 w 392"/>
                <a:gd name="T11" fmla="*/ 49 h 213"/>
                <a:gd name="T12" fmla="*/ 143 w 392"/>
                <a:gd name="T13" fmla="*/ 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2" h="213">
                  <a:moveTo>
                    <a:pt x="143" y="4"/>
                  </a:moveTo>
                  <a:cubicBezTo>
                    <a:pt x="95" y="0"/>
                    <a:pt x="32" y="1"/>
                    <a:pt x="16" y="26"/>
                  </a:cubicBezTo>
                  <a:cubicBezTo>
                    <a:pt x="0" y="51"/>
                    <a:pt x="15" y="122"/>
                    <a:pt x="46" y="153"/>
                  </a:cubicBezTo>
                  <a:cubicBezTo>
                    <a:pt x="77" y="184"/>
                    <a:pt x="148" y="213"/>
                    <a:pt x="203" y="213"/>
                  </a:cubicBezTo>
                  <a:cubicBezTo>
                    <a:pt x="258" y="213"/>
                    <a:pt x="358" y="180"/>
                    <a:pt x="375" y="153"/>
                  </a:cubicBezTo>
                  <a:cubicBezTo>
                    <a:pt x="392" y="126"/>
                    <a:pt x="346" y="73"/>
                    <a:pt x="307" y="49"/>
                  </a:cubicBezTo>
                  <a:cubicBezTo>
                    <a:pt x="268" y="25"/>
                    <a:pt x="191" y="8"/>
                    <a:pt x="143" y="4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961" y="2578"/>
            <a:ext cx="19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9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" y="2578"/>
                          <a:ext cx="19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10"/>
            <p:cNvGraphicFramePr>
              <a:graphicFrameLocks noChangeAspect="1"/>
            </p:cNvGraphicFramePr>
            <p:nvPr/>
          </p:nvGraphicFramePr>
          <p:xfrm>
            <a:off x="1042" y="3258"/>
            <a:ext cx="2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0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3258"/>
                          <a:ext cx="2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Freeform 11"/>
            <p:cNvSpPr>
              <a:spLocks/>
            </p:cNvSpPr>
            <p:nvPr/>
          </p:nvSpPr>
          <p:spPr bwMode="auto">
            <a:xfrm flipH="1">
              <a:off x="1024" y="2086"/>
              <a:ext cx="199" cy="493"/>
            </a:xfrm>
            <a:custGeom>
              <a:avLst/>
              <a:gdLst>
                <a:gd name="T0" fmla="*/ 138 w 318"/>
                <a:gd name="T1" fmla="*/ 0 h 718"/>
                <a:gd name="T2" fmla="*/ 10 w 318"/>
                <a:gd name="T3" fmla="*/ 60 h 718"/>
                <a:gd name="T4" fmla="*/ 197 w 318"/>
                <a:gd name="T5" fmla="*/ 112 h 718"/>
                <a:gd name="T6" fmla="*/ 48 w 318"/>
                <a:gd name="T7" fmla="*/ 195 h 718"/>
                <a:gd name="T8" fmla="*/ 250 w 318"/>
                <a:gd name="T9" fmla="*/ 225 h 718"/>
                <a:gd name="T10" fmla="*/ 70 w 318"/>
                <a:gd name="T11" fmla="*/ 322 h 718"/>
                <a:gd name="T12" fmla="*/ 287 w 318"/>
                <a:gd name="T13" fmla="*/ 352 h 718"/>
                <a:gd name="T14" fmla="*/ 100 w 318"/>
                <a:gd name="T15" fmla="*/ 449 h 718"/>
                <a:gd name="T16" fmla="*/ 302 w 318"/>
                <a:gd name="T17" fmla="*/ 486 h 718"/>
                <a:gd name="T18" fmla="*/ 197 w 318"/>
                <a:gd name="T19" fmla="*/ 591 h 718"/>
                <a:gd name="T20" fmla="*/ 235 w 318"/>
                <a:gd name="T21" fmla="*/ 718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718">
                  <a:moveTo>
                    <a:pt x="138" y="0"/>
                  </a:moveTo>
                  <a:cubicBezTo>
                    <a:pt x="69" y="20"/>
                    <a:pt x="0" y="41"/>
                    <a:pt x="10" y="60"/>
                  </a:cubicBezTo>
                  <a:cubicBezTo>
                    <a:pt x="20" y="79"/>
                    <a:pt x="191" y="90"/>
                    <a:pt x="197" y="112"/>
                  </a:cubicBezTo>
                  <a:cubicBezTo>
                    <a:pt x="203" y="134"/>
                    <a:pt x="39" y="176"/>
                    <a:pt x="48" y="195"/>
                  </a:cubicBezTo>
                  <a:cubicBezTo>
                    <a:pt x="57" y="214"/>
                    <a:pt x="246" y="204"/>
                    <a:pt x="250" y="225"/>
                  </a:cubicBezTo>
                  <a:cubicBezTo>
                    <a:pt x="254" y="246"/>
                    <a:pt x="64" y="301"/>
                    <a:pt x="70" y="322"/>
                  </a:cubicBezTo>
                  <a:cubicBezTo>
                    <a:pt x="76" y="343"/>
                    <a:pt x="282" y="331"/>
                    <a:pt x="287" y="352"/>
                  </a:cubicBezTo>
                  <a:cubicBezTo>
                    <a:pt x="292" y="373"/>
                    <a:pt x="98" y="427"/>
                    <a:pt x="100" y="449"/>
                  </a:cubicBezTo>
                  <a:cubicBezTo>
                    <a:pt x="102" y="471"/>
                    <a:pt x="286" y="462"/>
                    <a:pt x="302" y="486"/>
                  </a:cubicBezTo>
                  <a:cubicBezTo>
                    <a:pt x="318" y="510"/>
                    <a:pt x="208" y="552"/>
                    <a:pt x="197" y="591"/>
                  </a:cubicBezTo>
                  <a:cubicBezTo>
                    <a:pt x="186" y="630"/>
                    <a:pt x="210" y="674"/>
                    <a:pt x="235" y="718"/>
                  </a:cubicBezTo>
                </a:path>
              </a:pathLst>
            </a:cu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815" y="2430"/>
              <a:ext cx="501" cy="57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30733" name="Object 13"/>
            <p:cNvGraphicFramePr>
              <a:graphicFrameLocks noChangeAspect="1"/>
            </p:cNvGraphicFramePr>
            <p:nvPr/>
          </p:nvGraphicFramePr>
          <p:xfrm>
            <a:off x="1280" y="2636"/>
            <a:ext cx="16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1" name="Equation" r:id="rId9" imgW="152280" imgH="215640" progId="Equation.3">
                    <p:embed/>
                  </p:oleObj>
                </mc:Choice>
                <mc:Fallback>
                  <p:oleObj name="Equation" r:id="rId9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636"/>
                          <a:ext cx="16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Freeform 14"/>
            <p:cNvSpPr>
              <a:spLocks/>
            </p:cNvSpPr>
            <p:nvPr/>
          </p:nvSpPr>
          <p:spPr bwMode="auto">
            <a:xfrm rot="3734487">
              <a:off x="768" y="2916"/>
              <a:ext cx="472" cy="344"/>
            </a:xfrm>
            <a:custGeom>
              <a:avLst/>
              <a:gdLst>
                <a:gd name="T0" fmla="*/ 0 w 367"/>
                <a:gd name="T1" fmla="*/ 67 h 209"/>
                <a:gd name="T2" fmla="*/ 83 w 367"/>
                <a:gd name="T3" fmla="*/ 14 h 209"/>
                <a:gd name="T4" fmla="*/ 105 w 367"/>
                <a:gd name="T5" fmla="*/ 149 h 209"/>
                <a:gd name="T6" fmla="*/ 187 w 367"/>
                <a:gd name="T7" fmla="*/ 67 h 209"/>
                <a:gd name="T8" fmla="*/ 202 w 367"/>
                <a:gd name="T9" fmla="*/ 194 h 209"/>
                <a:gd name="T10" fmla="*/ 277 w 367"/>
                <a:gd name="T11" fmla="*/ 127 h 209"/>
                <a:gd name="T12" fmla="*/ 367 w 367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209">
                  <a:moveTo>
                    <a:pt x="0" y="67"/>
                  </a:moveTo>
                  <a:cubicBezTo>
                    <a:pt x="33" y="33"/>
                    <a:pt x="66" y="0"/>
                    <a:pt x="83" y="14"/>
                  </a:cubicBezTo>
                  <a:cubicBezTo>
                    <a:pt x="100" y="28"/>
                    <a:pt x="88" y="140"/>
                    <a:pt x="105" y="149"/>
                  </a:cubicBezTo>
                  <a:cubicBezTo>
                    <a:pt x="122" y="158"/>
                    <a:pt x="171" y="60"/>
                    <a:pt x="187" y="67"/>
                  </a:cubicBezTo>
                  <a:cubicBezTo>
                    <a:pt x="203" y="74"/>
                    <a:pt x="187" y="184"/>
                    <a:pt x="202" y="194"/>
                  </a:cubicBezTo>
                  <a:cubicBezTo>
                    <a:pt x="217" y="204"/>
                    <a:pt x="250" y="125"/>
                    <a:pt x="277" y="127"/>
                  </a:cubicBezTo>
                  <a:cubicBezTo>
                    <a:pt x="304" y="129"/>
                    <a:pt x="335" y="169"/>
                    <a:pt x="367" y="209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30735" name="Object 15"/>
            <p:cNvGraphicFramePr>
              <a:graphicFrameLocks noChangeAspect="1"/>
            </p:cNvGraphicFramePr>
            <p:nvPr/>
          </p:nvGraphicFramePr>
          <p:xfrm>
            <a:off x="1218" y="2190"/>
            <a:ext cx="71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2" name="Equation" r:id="rId11" imgW="647640" imgH="190440" progId="Equation.3">
                    <p:embed/>
                  </p:oleObj>
                </mc:Choice>
                <mc:Fallback>
                  <p:oleObj name="Equation" r:id="rId11" imgW="6476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190"/>
                          <a:ext cx="71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Object 16"/>
            <p:cNvGraphicFramePr>
              <a:graphicFrameLocks noChangeAspect="1"/>
            </p:cNvGraphicFramePr>
            <p:nvPr/>
          </p:nvGraphicFramePr>
          <p:xfrm>
            <a:off x="851" y="2078"/>
            <a:ext cx="18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3" name="Equation" r:id="rId13" imgW="164880" imgH="177480" progId="Equation.3">
                    <p:embed/>
                  </p:oleObj>
                </mc:Choice>
                <mc:Fallback>
                  <p:oleObj name="Equation" r:id="rId13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2078"/>
                          <a:ext cx="18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17"/>
            <p:cNvGraphicFramePr>
              <a:graphicFrameLocks noChangeAspect="1"/>
            </p:cNvGraphicFramePr>
            <p:nvPr/>
          </p:nvGraphicFramePr>
          <p:xfrm>
            <a:off x="1261" y="3237"/>
            <a:ext cx="83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4" name="Equation" r:id="rId15" imgW="761760" imgH="190440" progId="Equation.3">
                    <p:embed/>
                  </p:oleObj>
                </mc:Choice>
                <mc:Fallback>
                  <p:oleObj name="Equation" r:id="rId15" imgW="7617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3237"/>
                          <a:ext cx="83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4297363" y="2176463"/>
          <a:ext cx="2809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5" name="Equation" r:id="rId17" imgW="1409400" imgH="215640" progId="Equation.3">
                  <p:embed/>
                </p:oleObj>
              </mc:Choice>
              <mc:Fallback>
                <p:oleObj name="Equation" r:id="rId17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2176463"/>
                        <a:ext cx="2809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4049713" y="3094038"/>
          <a:ext cx="30162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6" name="Equation" r:id="rId19" imgW="1333440" imgH="431640" progId="Equation.3">
                  <p:embed/>
                </p:oleObj>
              </mc:Choice>
              <mc:Fallback>
                <p:oleObj name="Equation" r:id="rId19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3094038"/>
                        <a:ext cx="30162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AutoShape 20"/>
          <p:cNvSpPr>
            <a:spLocks noChangeArrowheads="1"/>
          </p:cNvSpPr>
          <p:nvPr/>
        </p:nvSpPr>
        <p:spPr bwMode="auto">
          <a:xfrm>
            <a:off x="5495925" y="2630488"/>
            <a:ext cx="185738" cy="449262"/>
          </a:xfrm>
          <a:prstGeom prst="downArrow">
            <a:avLst>
              <a:gd name="adj1" fmla="val 50000"/>
              <a:gd name="adj2" fmla="val 6047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s-AR"/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2593975" y="4719638"/>
          <a:ext cx="60896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7" name="Equation" r:id="rId21" imgW="2692080" imgH="431640" progId="Equation.3">
                  <p:embed/>
                </p:oleObj>
              </mc:Choice>
              <mc:Fallback>
                <p:oleObj name="Equation" r:id="rId21" imgW="269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719638"/>
                        <a:ext cx="60896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00452" y="4213513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Using the same balance for each body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54DE-5B91-4E84-BAA3-3F0CE494C6F8}" type="slidenum">
              <a:rPr lang="en-US"/>
              <a:pPr/>
              <a:t>3</a:t>
            </a:fld>
            <a:endParaRPr lang="en-US"/>
          </a:p>
        </p:txBody>
      </p:sp>
      <p:pic>
        <p:nvPicPr>
          <p:cNvPr id="2052" name="Picture 4" descr="em_sp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6775"/>
            <a:ext cx="8382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26600"/>
              </p:ext>
            </p:extLst>
          </p:nvPr>
        </p:nvGraphicFramePr>
        <p:xfrm>
          <a:off x="3314700" y="224585"/>
          <a:ext cx="2133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4" imgW="749160" imgH="393480" progId="Equation.3">
                  <p:embed/>
                </p:oleObj>
              </mc:Choice>
              <mc:Fallback>
                <p:oleObj name="Equation" r:id="rId4" imgW="7491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24585"/>
                        <a:ext cx="2133600" cy="11207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129798" y="5415808"/>
            <a:ext cx="59939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Thermal Radiation = 10</a:t>
            </a:r>
            <a:r>
              <a:rPr lang="en-US" sz="2800" b="1" baseline="30000" dirty="0">
                <a:solidFill>
                  <a:schemeClr val="accent2"/>
                </a:solidFill>
              </a:rPr>
              <a:t>-7</a:t>
            </a:r>
            <a:r>
              <a:rPr lang="en-US" sz="2800" b="1" dirty="0">
                <a:solidFill>
                  <a:schemeClr val="accent2"/>
                </a:solidFill>
              </a:rPr>
              <a:t>m – 10</a:t>
            </a:r>
            <a:r>
              <a:rPr lang="en-US" sz="2800" b="1" baseline="30000" dirty="0">
                <a:solidFill>
                  <a:schemeClr val="accent2"/>
                </a:solidFill>
              </a:rPr>
              <a:t>-4</a:t>
            </a:r>
            <a:r>
              <a:rPr lang="en-US" sz="28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                     </a:t>
            </a:r>
            <a:r>
              <a:rPr lang="en-US" sz="2800" b="1" dirty="0" smtClean="0">
                <a:solidFill>
                  <a:schemeClr val="accent2"/>
                </a:solidFill>
              </a:rPr>
              <a:t>0.1</a:t>
            </a:r>
            <a:r>
              <a:rPr lang="el-GR" sz="2800" b="1" dirty="0">
                <a:solidFill>
                  <a:schemeClr val="accent2"/>
                </a:solidFill>
              </a:rPr>
              <a:t>μ</a:t>
            </a:r>
            <a:r>
              <a:rPr lang="en-US" sz="2800" b="1" dirty="0">
                <a:solidFill>
                  <a:schemeClr val="accent2"/>
                </a:solidFill>
              </a:rPr>
              <a:t>m - 100 </a:t>
            </a:r>
            <a:r>
              <a:rPr lang="el-GR" sz="2800" b="1" dirty="0">
                <a:solidFill>
                  <a:schemeClr val="accent2"/>
                </a:solidFill>
              </a:rPr>
              <a:t>μ</a:t>
            </a:r>
            <a:r>
              <a:rPr lang="en-US" sz="2800" b="1" dirty="0">
                <a:solidFill>
                  <a:schemeClr val="accent2"/>
                </a:solidFill>
              </a:rPr>
              <a:t>m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03171" y="2743200"/>
            <a:ext cx="3080658" cy="925286"/>
          </a:xfrm>
          <a:prstGeom prst="ellipse">
            <a:avLst/>
          </a:prstGeom>
          <a:solidFill>
            <a:srgbClr val="FFFF00">
              <a:alpha val="23000"/>
            </a:srgbClr>
          </a:solidFill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7AC0-89E6-4AB9-BB31-B8A135A8545A}" type="slidenum">
              <a:rPr lang="en-US"/>
              <a:pPr/>
              <a:t>30</a:t>
            </a:fld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805113" y="320675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/>
              <a:t>Kirchhoff’s Law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189163" y="1125538"/>
          <a:ext cx="5543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" name="Equation" r:id="rId3" imgW="2692080" imgH="431640" progId="Equation.3">
                  <p:embed/>
                </p:oleObj>
              </mc:Choice>
              <mc:Fallback>
                <p:oleObj name="Equation" r:id="rId3" imgW="269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1125538"/>
                        <a:ext cx="5543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232025" y="2082800"/>
          <a:ext cx="5095875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1" name="Equation" r:id="rId5" imgW="2400120" imgH="634680" progId="Equation.3">
                  <p:embed/>
                </p:oleObj>
              </mc:Choice>
              <mc:Fallback>
                <p:oleObj name="Equation" r:id="rId5" imgW="24001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082800"/>
                        <a:ext cx="5095875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063750" y="3744913"/>
          <a:ext cx="49879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2" name="Equation" r:id="rId7" imgW="1460160" imgH="431640" progId="Equation.3">
                  <p:embed/>
                </p:oleObj>
              </mc:Choice>
              <mc:Fallback>
                <p:oleObj name="Equation" r:id="rId7" imgW="1460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744913"/>
                        <a:ext cx="4987925" cy="1476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6725" y="3276600"/>
            <a:ext cx="2859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For an enclosure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381125" y="5334000"/>
            <a:ext cx="5822950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We could gain much practical use if we could figure out 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what’s required for</a:t>
            </a: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3452813" y="5780088"/>
          <a:ext cx="22098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3" name="Equation" r:id="rId9" imgW="1143000" imgH="215640" progId="Equation.3">
                  <p:embed/>
                </p:oleObj>
              </mc:Choice>
              <mc:Fallback>
                <p:oleObj name="Equation" r:id="rId9" imgW="1143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5780088"/>
                        <a:ext cx="22098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117B-A746-4D29-8A4E-F1A1CEE76F55}" type="slidenum">
              <a:rPr lang="en-US"/>
              <a:pPr/>
              <a:t>31</a:t>
            </a:fld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30200" y="868363"/>
            <a:ext cx="85153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3600" dirty="0"/>
              <a:t>The energy balance on </a:t>
            </a:r>
            <a:r>
              <a:rPr lang="en-US" sz="3600" i="1" u="sng" dirty="0">
                <a:solidFill>
                  <a:srgbClr val="FF0000"/>
                </a:solidFill>
              </a:rPr>
              <a:t>a per unit wavelength basis</a:t>
            </a:r>
            <a:r>
              <a:rPr lang="en-US" sz="3600" dirty="0"/>
              <a:t>, </a:t>
            </a:r>
            <a:r>
              <a:rPr lang="en-US" sz="3600" dirty="0" smtClean="0"/>
              <a:t>can be calculated as:</a:t>
            </a:r>
            <a:endParaRPr lang="en-US" sz="3600" dirty="0"/>
          </a:p>
          <a:p>
            <a:pPr marL="342900" indent="-342900">
              <a:spcBef>
                <a:spcPct val="20000"/>
              </a:spcBef>
            </a:pPr>
            <a:endParaRPr lang="en-US" sz="36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 dirty="0" smtClean="0"/>
              <a:t>If </a:t>
            </a:r>
            <a:r>
              <a:rPr lang="en-US" sz="3600" dirty="0"/>
              <a:t>we </a:t>
            </a:r>
            <a:r>
              <a:rPr lang="en-US" sz="3600" dirty="0">
                <a:solidFill>
                  <a:srgbClr val="FF0000"/>
                </a:solidFill>
              </a:rPr>
              <a:t>also have either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FF"/>
                </a:solidFill>
                <a:latin typeface="Symbol" pitchFamily="18" charset="2"/>
              </a:rPr>
              <a:t>e</a:t>
            </a:r>
            <a:r>
              <a:rPr lang="en-US" sz="3600" baseline="-25000" dirty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>
                <a:solidFill>
                  <a:srgbClr val="0000FF"/>
                </a:solidFill>
              </a:rPr>
              <a:t> = </a:t>
            </a:r>
            <a:r>
              <a:rPr lang="en-US" sz="3600" dirty="0">
                <a:solidFill>
                  <a:srgbClr val="0000FF"/>
                </a:solidFill>
                <a:latin typeface="Symbol" pitchFamily="18" charset="2"/>
              </a:rPr>
              <a:t>a</a:t>
            </a:r>
            <a:r>
              <a:rPr lang="en-US" sz="3600" baseline="-25000" dirty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>
                <a:latin typeface="Symbol" pitchFamily="18" charset="2"/>
              </a:rPr>
              <a:t>, </a:t>
            </a:r>
            <a:r>
              <a:rPr lang="en-US" sz="3600" dirty="0"/>
              <a:t>or </a:t>
            </a:r>
            <a:r>
              <a:rPr lang="en-US" sz="3600" dirty="0">
                <a:solidFill>
                  <a:srgbClr val="0000FF"/>
                </a:solidFill>
                <a:latin typeface="Symbol" pitchFamily="18" charset="2"/>
              </a:rPr>
              <a:t>e</a:t>
            </a:r>
            <a:r>
              <a:rPr lang="en-US" sz="3600" baseline="-25000" dirty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>
                <a:solidFill>
                  <a:srgbClr val="0000FF"/>
                </a:solidFill>
              </a:rPr>
              <a:t> and </a:t>
            </a:r>
            <a:r>
              <a:rPr lang="en-US" sz="3600" dirty="0">
                <a:solidFill>
                  <a:srgbClr val="0000FF"/>
                </a:solidFill>
                <a:latin typeface="Symbol" pitchFamily="18" charset="2"/>
              </a:rPr>
              <a:t>a</a:t>
            </a:r>
            <a:r>
              <a:rPr lang="en-US" sz="3600" baseline="-25000" dirty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>
                <a:solidFill>
                  <a:srgbClr val="0000FF"/>
                </a:solidFill>
                <a:latin typeface="Symbol" pitchFamily="18" charset="2"/>
              </a:rPr>
              <a:t> </a:t>
            </a:r>
            <a:r>
              <a:rPr lang="en-US" sz="3600" dirty="0">
                <a:solidFill>
                  <a:srgbClr val="0000FF"/>
                </a:solidFill>
              </a:rPr>
              <a:t>are independent of </a:t>
            </a:r>
            <a:r>
              <a:rPr lang="en-US" sz="3600" dirty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US" sz="3600" dirty="0"/>
              <a:t>, then</a:t>
            </a:r>
          </a:p>
          <a:p>
            <a:pPr marL="342900" indent="-342900">
              <a:spcBef>
                <a:spcPct val="20000"/>
              </a:spcBef>
            </a:pPr>
            <a:endParaRPr lang="en-US" sz="3600" dirty="0"/>
          </a:p>
          <a:p>
            <a:pPr marL="342900" indent="-342900">
              <a:spcBef>
                <a:spcPct val="20000"/>
              </a:spcBef>
            </a:pPr>
            <a:r>
              <a:rPr lang="en-US" sz="4000" dirty="0">
                <a:latin typeface="Symbol" pitchFamily="18" charset="2"/>
              </a:rPr>
              <a:t>	</a:t>
            </a:r>
            <a:endParaRPr lang="en-US" sz="4800" baseline="-25000" dirty="0">
              <a:latin typeface="Symbol" pitchFamily="18" charset="2"/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8514"/>
              </p:ext>
            </p:extLst>
          </p:nvPr>
        </p:nvGraphicFramePr>
        <p:xfrm>
          <a:off x="1604963" y="2387600"/>
          <a:ext cx="5965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3" imgW="2755800" imgH="380880" progId="Equation.DSMT4">
                  <p:embed/>
                </p:oleObj>
              </mc:Choice>
              <mc:Fallback>
                <p:oleObj name="Equation" r:id="rId3" imgW="2755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2387600"/>
                        <a:ext cx="59658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046288" y="174625"/>
            <a:ext cx="399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 u="sng"/>
              <a:t>Kirchhoff’s Law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775075" y="4684713"/>
          <a:ext cx="15986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5" imgW="698400" imgH="215640" progId="Equation.DSMT4">
                  <p:embed/>
                </p:oleObj>
              </mc:Choice>
              <mc:Fallback>
                <p:oleObj name="Equation" r:id="rId5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4684713"/>
                        <a:ext cx="15986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55638" y="5283200"/>
            <a:ext cx="8047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</a:rPr>
              <a:t>Radiation between surfaces are greatly simplified </a:t>
            </a:r>
          </a:p>
          <a:p>
            <a:r>
              <a:rPr lang="en-US" sz="2800" dirty="0">
                <a:solidFill>
                  <a:srgbClr val="0000CC"/>
                </a:solidFill>
              </a:rPr>
              <a:t>if the </a:t>
            </a:r>
            <a:r>
              <a:rPr lang="en-US" sz="2800" dirty="0" smtClean="0">
                <a:solidFill>
                  <a:srgbClr val="0000CC"/>
                </a:solidFill>
              </a:rPr>
              <a:t>equation </a:t>
            </a:r>
            <a:r>
              <a:rPr lang="en-US" sz="2800" dirty="0">
                <a:solidFill>
                  <a:srgbClr val="0000CC"/>
                </a:solidFill>
              </a:rPr>
              <a:t>above may be applied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AAE6-D50A-4089-9E78-09DE45530AED}" type="slidenum">
              <a:rPr lang="en-US"/>
              <a:pPr/>
              <a:t>32</a:t>
            </a:fld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80988" y="901700"/>
            <a:ext cx="8636000" cy="5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Times New Roman" pitchFamily="18" charset="0"/>
              </a:rPr>
              <a:t>For a gray surface, the spectral </a:t>
            </a:r>
            <a:r>
              <a:rPr lang="en-US" sz="2800" b="1" dirty="0" smtClean="0">
                <a:latin typeface="Times New Roman" pitchFamily="18" charset="0"/>
              </a:rPr>
              <a:t>emissivity </a:t>
            </a:r>
            <a:r>
              <a:rPr lang="en-US" sz="2800" b="1" dirty="0" smtClean="0">
                <a:solidFill>
                  <a:srgbClr val="FF0000"/>
                </a:solidFill>
                <a:latin typeface="SymbolMono BT" panose="05050103010405020505" pitchFamily="18" charset="2"/>
              </a:rPr>
              <a:t>e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</a:rPr>
              <a:t>and absorptivity </a:t>
            </a:r>
            <a:r>
              <a:rPr lang="en-US" sz="2800" b="1" dirty="0" smtClean="0">
                <a:solidFill>
                  <a:srgbClr val="FF0000"/>
                </a:solidFill>
                <a:latin typeface="SymbolMono BT" panose="05050103010405020505" pitchFamily="18" charset="2"/>
              </a:rPr>
              <a:t>a</a:t>
            </a:r>
            <a:r>
              <a:rPr lang="en-US" sz="2800" b="1" dirty="0" smtClean="0">
                <a:latin typeface="Times New Roman" pitchFamily="18" charset="0"/>
              </a:rPr>
              <a:t> of </a:t>
            </a:r>
            <a:r>
              <a:rPr lang="en-US" sz="2800" b="1" dirty="0">
                <a:latin typeface="Times New Roman" pitchFamily="18" charset="0"/>
              </a:rPr>
              <a:t>a given surface are independent of wavelength for the spectral region corresponding to emitted and incident radiation</a:t>
            </a:r>
            <a:endParaRPr lang="en-US" sz="2800" dirty="0"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</a:rPr>
              <a:t>Unless spectral regions of emission and irradiation are widely separated, the assumption of gray surface is widely used in practical applications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985963" y="331788"/>
            <a:ext cx="472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/>
              <a:t>GRAY BODY/SURFACE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87A9-07F7-4A92-B160-BFA79CC74C4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7106" name="Picture 2" descr="Image result for cartoon images of radiation exchange am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6" y="888488"/>
            <a:ext cx="7236351" cy="543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0026" y="280219"/>
            <a:ext cx="4641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Concept of View Factors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39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87A9-07F7-4A92-B160-BFA79CC74C4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0026" y="280219"/>
            <a:ext cx="4641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Concept of View Factors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7" y="1489588"/>
            <a:ext cx="7346574" cy="41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1"/>
          <p:cNvSpPr>
            <a:spLocks noGrp="1"/>
          </p:cNvSpPr>
          <p:nvPr>
            <p:ph type="dt" sz="half" idx="10"/>
          </p:nvPr>
        </p:nvSpPr>
        <p:spPr>
          <a:xfrm>
            <a:off x="185131" y="6430925"/>
            <a:ext cx="2133600" cy="278605"/>
          </a:xfrm>
        </p:spPr>
        <p:txBody>
          <a:bodyPr/>
          <a:lstStyle/>
          <a:p>
            <a:r>
              <a:rPr lang="en-US" smtClean="0"/>
              <a:t>Lecture 13 Radiation</a:t>
            </a:r>
            <a:endParaRPr lang="en-US" dirty="0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4790E-EFCE-42D5-A797-EDED89000268}" type="slidenum">
              <a:rPr lang="en-US"/>
              <a:pPr/>
              <a:t>35</a:t>
            </a:fld>
            <a:endParaRPr lang="en-US"/>
          </a:p>
        </p:txBody>
      </p:sp>
      <p:sp>
        <p:nvSpPr>
          <p:cNvPr id="34862" name="Oval 46"/>
          <p:cNvSpPr>
            <a:spLocks noChangeArrowheads="1"/>
          </p:cNvSpPr>
          <p:nvPr/>
        </p:nvSpPr>
        <p:spPr bwMode="auto">
          <a:xfrm>
            <a:off x="602854" y="2451894"/>
            <a:ext cx="3303587" cy="3063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06488" y="200025"/>
            <a:ext cx="734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 dirty="0"/>
              <a:t>CONCEPTS ON </a:t>
            </a:r>
            <a:r>
              <a:rPr lang="en-US" sz="3200" b="1" u="sng" dirty="0">
                <a:solidFill>
                  <a:srgbClr val="FF0000"/>
                </a:solidFill>
              </a:rPr>
              <a:t>SURFACE EMISSION</a:t>
            </a:r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3814763" y="3395663"/>
            <a:ext cx="4916487" cy="546100"/>
            <a:chOff x="1092" y="2304"/>
            <a:chExt cx="3097" cy="344"/>
          </a:xfrm>
        </p:grpSpPr>
        <p:sp>
          <p:nvSpPr>
            <p:cNvPr id="34822" name="Freeform 6"/>
            <p:cNvSpPr>
              <a:spLocks/>
            </p:cNvSpPr>
            <p:nvPr/>
          </p:nvSpPr>
          <p:spPr bwMode="auto">
            <a:xfrm>
              <a:off x="1092" y="2304"/>
              <a:ext cx="3097" cy="344"/>
            </a:xfrm>
            <a:custGeom>
              <a:avLst/>
              <a:gdLst>
                <a:gd name="T0" fmla="*/ 0 w 3097"/>
                <a:gd name="T1" fmla="*/ 0 h 344"/>
                <a:gd name="T2" fmla="*/ 3097 w 3097"/>
                <a:gd name="T3" fmla="*/ 0 h 344"/>
                <a:gd name="T4" fmla="*/ 2992 w 3097"/>
                <a:gd name="T5" fmla="*/ 150 h 344"/>
                <a:gd name="T6" fmla="*/ 2880 w 3097"/>
                <a:gd name="T7" fmla="*/ 224 h 344"/>
                <a:gd name="T8" fmla="*/ 2663 w 3097"/>
                <a:gd name="T9" fmla="*/ 209 h 344"/>
                <a:gd name="T10" fmla="*/ 2536 w 3097"/>
                <a:gd name="T11" fmla="*/ 157 h 344"/>
                <a:gd name="T12" fmla="*/ 2379 w 3097"/>
                <a:gd name="T13" fmla="*/ 165 h 344"/>
                <a:gd name="T14" fmla="*/ 2252 w 3097"/>
                <a:gd name="T15" fmla="*/ 209 h 344"/>
                <a:gd name="T16" fmla="*/ 2050 w 3097"/>
                <a:gd name="T17" fmla="*/ 247 h 344"/>
                <a:gd name="T18" fmla="*/ 1885 w 3097"/>
                <a:gd name="T19" fmla="*/ 202 h 344"/>
                <a:gd name="T20" fmla="*/ 1646 w 3097"/>
                <a:gd name="T21" fmla="*/ 232 h 344"/>
                <a:gd name="T22" fmla="*/ 1421 w 3097"/>
                <a:gd name="T23" fmla="*/ 344 h 344"/>
                <a:gd name="T24" fmla="*/ 1182 w 3097"/>
                <a:gd name="T25" fmla="*/ 262 h 344"/>
                <a:gd name="T26" fmla="*/ 913 w 3097"/>
                <a:gd name="T27" fmla="*/ 247 h 344"/>
                <a:gd name="T28" fmla="*/ 801 w 3097"/>
                <a:gd name="T29" fmla="*/ 187 h 344"/>
                <a:gd name="T30" fmla="*/ 636 w 3097"/>
                <a:gd name="T31" fmla="*/ 194 h 344"/>
                <a:gd name="T32" fmla="*/ 464 w 3097"/>
                <a:gd name="T33" fmla="*/ 239 h 344"/>
                <a:gd name="T34" fmla="*/ 299 w 3097"/>
                <a:gd name="T35" fmla="*/ 180 h 344"/>
                <a:gd name="T36" fmla="*/ 172 w 3097"/>
                <a:gd name="T37" fmla="*/ 194 h 344"/>
                <a:gd name="T38" fmla="*/ 30 w 3097"/>
                <a:gd name="T39" fmla="*/ 135 h 344"/>
                <a:gd name="T40" fmla="*/ 0 w 3097"/>
                <a:gd name="T41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97" h="344">
                  <a:moveTo>
                    <a:pt x="0" y="0"/>
                  </a:moveTo>
                  <a:lnTo>
                    <a:pt x="3097" y="0"/>
                  </a:lnTo>
                  <a:lnTo>
                    <a:pt x="2992" y="150"/>
                  </a:lnTo>
                  <a:lnTo>
                    <a:pt x="2880" y="224"/>
                  </a:lnTo>
                  <a:lnTo>
                    <a:pt x="2663" y="209"/>
                  </a:lnTo>
                  <a:lnTo>
                    <a:pt x="2536" y="157"/>
                  </a:lnTo>
                  <a:lnTo>
                    <a:pt x="2379" y="165"/>
                  </a:lnTo>
                  <a:lnTo>
                    <a:pt x="2252" y="209"/>
                  </a:lnTo>
                  <a:lnTo>
                    <a:pt x="2050" y="247"/>
                  </a:lnTo>
                  <a:lnTo>
                    <a:pt x="1885" y="202"/>
                  </a:lnTo>
                  <a:lnTo>
                    <a:pt x="1646" y="232"/>
                  </a:lnTo>
                  <a:lnTo>
                    <a:pt x="1421" y="344"/>
                  </a:lnTo>
                  <a:lnTo>
                    <a:pt x="1182" y="262"/>
                  </a:lnTo>
                  <a:lnTo>
                    <a:pt x="913" y="247"/>
                  </a:lnTo>
                  <a:lnTo>
                    <a:pt x="801" y="187"/>
                  </a:lnTo>
                  <a:lnTo>
                    <a:pt x="636" y="194"/>
                  </a:lnTo>
                  <a:lnTo>
                    <a:pt x="464" y="239"/>
                  </a:lnTo>
                  <a:lnTo>
                    <a:pt x="299" y="180"/>
                  </a:lnTo>
                  <a:lnTo>
                    <a:pt x="172" y="194"/>
                  </a:lnTo>
                  <a:lnTo>
                    <a:pt x="3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092" y="2304"/>
              <a:ext cx="30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34832" name="Arc 16"/>
          <p:cNvSpPr>
            <a:spLocks/>
          </p:cNvSpPr>
          <p:nvPr/>
        </p:nvSpPr>
        <p:spPr bwMode="auto">
          <a:xfrm rot="14840973">
            <a:off x="4769644" y="1027906"/>
            <a:ext cx="1201738" cy="25939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9265"/>
              <a:gd name="T2" fmla="*/ 20194 w 21600"/>
              <a:gd name="T3" fmla="*/ 29265 h 29265"/>
              <a:gd name="T4" fmla="*/ 0 w 21600"/>
              <a:gd name="T5" fmla="*/ 21600 h 29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26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219"/>
                  <a:pt x="21123" y="26816"/>
                  <a:pt x="20194" y="29265"/>
                </a:cubicBezTo>
              </a:path>
              <a:path w="21600" h="2926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219"/>
                  <a:pt x="21123" y="26816"/>
                  <a:pt x="20194" y="2926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 flipV="1">
            <a:off x="4491038" y="2589213"/>
            <a:ext cx="1816100" cy="795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 flipV="1">
            <a:off x="4870450" y="2066925"/>
            <a:ext cx="142557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H="1" flipV="1">
            <a:off x="5511800" y="1638300"/>
            <a:ext cx="784225" cy="169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6332538" y="1365250"/>
            <a:ext cx="22225" cy="201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 flipV="1">
            <a:off x="4360863" y="3074988"/>
            <a:ext cx="1887537" cy="309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38" name="Arc 22"/>
          <p:cNvSpPr>
            <a:spLocks/>
          </p:cNvSpPr>
          <p:nvPr/>
        </p:nvSpPr>
        <p:spPr bwMode="auto">
          <a:xfrm>
            <a:off x="6391275" y="2363788"/>
            <a:ext cx="1116013" cy="10445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V="1">
            <a:off x="6330950" y="2422525"/>
            <a:ext cx="404813" cy="9382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 flipV="1">
            <a:off x="6327775" y="2622550"/>
            <a:ext cx="784225" cy="758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V="1">
            <a:off x="6337300" y="2881313"/>
            <a:ext cx="1008063" cy="498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V="1">
            <a:off x="6348413" y="3200400"/>
            <a:ext cx="1138237" cy="17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flipH="1">
            <a:off x="7258050" y="1958975"/>
            <a:ext cx="236538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632575" y="1085850"/>
            <a:ext cx="150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Real Surface</a:t>
            </a:r>
          </a:p>
        </p:txBody>
      </p:sp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4856163" y="1069975"/>
          <a:ext cx="6683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2"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1069975"/>
                        <a:ext cx="66833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6613525" y="1581150"/>
          <a:ext cx="23383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3" name="Equation" r:id="rId5" imgW="1396800" imgH="228600" progId="Equation.3">
                  <p:embed/>
                </p:oleObj>
              </mc:Choice>
              <mc:Fallback>
                <p:oleObj name="Equation" r:id="rId5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1581150"/>
                        <a:ext cx="23383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8" name="Object 32"/>
          <p:cNvGraphicFramePr>
            <a:graphicFrameLocks noChangeAspect="1"/>
          </p:cNvGraphicFramePr>
          <p:nvPr/>
        </p:nvGraphicFramePr>
        <p:xfrm>
          <a:off x="4491038" y="4256088"/>
          <a:ext cx="41021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4" name="Equation" r:id="rId7" imgW="1917360" imgH="457200" progId="Equation.3">
                  <p:embed/>
                </p:oleObj>
              </mc:Choice>
              <mc:Fallback>
                <p:oleObj name="Equation" r:id="rId7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4256088"/>
                        <a:ext cx="41021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0" name="Freeform 34"/>
          <p:cNvSpPr>
            <a:spLocks/>
          </p:cNvSpPr>
          <p:nvPr/>
        </p:nvSpPr>
        <p:spPr bwMode="auto">
          <a:xfrm>
            <a:off x="261144" y="4368006"/>
            <a:ext cx="3729037" cy="1068388"/>
          </a:xfrm>
          <a:custGeom>
            <a:avLst/>
            <a:gdLst>
              <a:gd name="T0" fmla="*/ 0 w 1728"/>
              <a:gd name="T1" fmla="*/ 381 h 396"/>
              <a:gd name="T2" fmla="*/ 740 w 1728"/>
              <a:gd name="T3" fmla="*/ 0 h 396"/>
              <a:gd name="T4" fmla="*/ 1728 w 1728"/>
              <a:gd name="T5" fmla="*/ 0 h 396"/>
              <a:gd name="T6" fmla="*/ 1054 w 1728"/>
              <a:gd name="T7" fmla="*/ 396 h 396"/>
              <a:gd name="T8" fmla="*/ 0 w 1728"/>
              <a:gd name="T9" fmla="*/ 38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8" h="396">
                <a:moveTo>
                  <a:pt x="0" y="381"/>
                </a:moveTo>
                <a:lnTo>
                  <a:pt x="740" y="0"/>
                </a:lnTo>
                <a:lnTo>
                  <a:pt x="1728" y="0"/>
                </a:lnTo>
                <a:lnTo>
                  <a:pt x="1054" y="396"/>
                </a:lnTo>
                <a:lnTo>
                  <a:pt x="0" y="381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51" name="Oval 35"/>
          <p:cNvSpPr>
            <a:spLocks noChangeArrowheads="1"/>
          </p:cNvSpPr>
          <p:nvPr/>
        </p:nvSpPr>
        <p:spPr bwMode="auto">
          <a:xfrm>
            <a:off x="1305719" y="4655344"/>
            <a:ext cx="1865312" cy="449262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 flipV="1">
            <a:off x="2256631" y="3845719"/>
            <a:ext cx="0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2267744" y="4831556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H="1">
            <a:off x="1554956" y="4831556"/>
            <a:ext cx="701675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2243931" y="4855369"/>
            <a:ext cx="546100" cy="296862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57" name="Arc 41"/>
          <p:cNvSpPr>
            <a:spLocks/>
          </p:cNvSpPr>
          <p:nvPr/>
        </p:nvSpPr>
        <p:spPr bwMode="auto">
          <a:xfrm rot="7921906">
            <a:off x="1878806" y="4775994"/>
            <a:ext cx="587375" cy="584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FF00FF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 flipV="1">
            <a:off x="308769" y="1661319"/>
            <a:ext cx="985837" cy="3194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 flipH="1" flipV="1">
            <a:off x="1813719" y="2243931"/>
            <a:ext cx="463550" cy="2930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 flipV="1">
            <a:off x="3180556" y="1516856"/>
            <a:ext cx="1044575" cy="3419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V="1">
            <a:off x="2347119" y="1480344"/>
            <a:ext cx="34925" cy="3157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486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36945"/>
              </p:ext>
            </p:extLst>
          </p:nvPr>
        </p:nvGraphicFramePr>
        <p:xfrm>
          <a:off x="1986756" y="5174456"/>
          <a:ext cx="301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5" name="Equation" r:id="rId9" imgW="126720" imgH="203040" progId="Equation.3">
                  <p:embed/>
                </p:oleObj>
              </mc:Choice>
              <mc:Fallback>
                <p:oleObj name="Equation" r:id="rId9" imgW="126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756" y="5174456"/>
                        <a:ext cx="3016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4" name="Line 48"/>
          <p:cNvSpPr>
            <a:spLocks noChangeShapeType="1"/>
          </p:cNvSpPr>
          <p:nvPr/>
        </p:nvSpPr>
        <p:spPr bwMode="auto">
          <a:xfrm flipV="1">
            <a:off x="2267744" y="4107656"/>
            <a:ext cx="784225" cy="711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65" name="Arc 49"/>
          <p:cNvSpPr>
            <a:spLocks/>
          </p:cNvSpPr>
          <p:nvPr/>
        </p:nvSpPr>
        <p:spPr bwMode="auto">
          <a:xfrm>
            <a:off x="2278856" y="4153694"/>
            <a:ext cx="377825" cy="2968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3486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19664"/>
              </p:ext>
            </p:extLst>
          </p:nvPr>
        </p:nvGraphicFramePr>
        <p:xfrm>
          <a:off x="2482056" y="3812381"/>
          <a:ext cx="3317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6" name="Equation" r:id="rId11" imgW="139680" imgH="177480" progId="Equation.3">
                  <p:embed/>
                </p:oleObj>
              </mc:Choice>
              <mc:Fallback>
                <p:oleObj name="Equation" r:id="rId11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056" y="3812381"/>
                        <a:ext cx="3317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1032669" y="1613694"/>
            <a:ext cx="474662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359569" y="1189831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Solid Angle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4094163" y="3873500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General case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040188" y="5022850"/>
            <a:ext cx="235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Diffuse Emitter</a:t>
            </a:r>
          </a:p>
        </p:txBody>
      </p:sp>
      <p:graphicFrame>
        <p:nvGraphicFramePr>
          <p:cNvPr id="34871" name="Object 55"/>
          <p:cNvGraphicFramePr>
            <a:graphicFrameLocks noChangeAspect="1"/>
          </p:cNvGraphicFramePr>
          <p:nvPr/>
        </p:nvGraphicFramePr>
        <p:xfrm>
          <a:off x="5114925" y="5540375"/>
          <a:ext cx="27447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7" name="Equation" r:id="rId13" imgW="1320480" imgH="444240" progId="Equation.3">
                  <p:embed/>
                </p:oleObj>
              </mc:Choice>
              <mc:Fallback>
                <p:oleObj name="Equation" r:id="rId13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5540375"/>
                        <a:ext cx="27447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21527" y="903585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</a:t>
            </a:r>
          </a:p>
          <a:p>
            <a:r>
              <a:rPr lang="en-US" dirty="0" smtClean="0"/>
              <a:t>Black</a:t>
            </a:r>
          </a:p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2044" y="1669940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FF"/>
                </a:solidFill>
              </a:rPr>
              <a:t>Emission of </a:t>
            </a:r>
          </a:p>
          <a:p>
            <a:r>
              <a:rPr lang="en-US" i="1" dirty="0" smtClean="0">
                <a:solidFill>
                  <a:srgbClr val="FF00FF"/>
                </a:solidFill>
              </a:rPr>
              <a:t>Radiation</a:t>
            </a:r>
            <a:endParaRPr lang="en-US" i="1" dirty="0">
              <a:solidFill>
                <a:srgbClr val="FF00F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254647" y="5351685"/>
            <a:ext cx="641159" cy="409384"/>
          </a:xfrm>
          <a:prstGeom prst="straightConnector1">
            <a:avLst/>
          </a:prstGeom>
          <a:ln w="127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709069" y="4187937"/>
            <a:ext cx="260350" cy="1481692"/>
          </a:xfrm>
          <a:prstGeom prst="straightConnector1">
            <a:avLst/>
          </a:prstGeom>
          <a:ln w="127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8893" y="5761069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CC"/>
                </a:solidFill>
              </a:rPr>
              <a:t>These angles characterize</a:t>
            </a:r>
          </a:p>
          <a:p>
            <a:r>
              <a:rPr lang="en-US" b="1" i="1" dirty="0" smtClean="0">
                <a:solidFill>
                  <a:srgbClr val="0000CC"/>
                </a:solidFill>
              </a:rPr>
              <a:t>the surface and its emission</a:t>
            </a:r>
            <a:endParaRPr lang="en-US" b="1" i="1" dirty="0">
              <a:solidFill>
                <a:srgbClr val="0000C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267" y="6483350"/>
            <a:ext cx="1519518" cy="264600"/>
          </a:xfrm>
        </p:spPr>
        <p:txBody>
          <a:bodyPr/>
          <a:lstStyle/>
          <a:p>
            <a:r>
              <a:rPr lang="en-US" smtClean="0"/>
              <a:t>ABE 30800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EE82-5802-4336-B866-E32E6C0A45B5}" type="slidenum">
              <a:rPr lang="en-US"/>
              <a:pPr/>
              <a:t>36</a:t>
            </a:fld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0050" y="931863"/>
            <a:ext cx="87439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 b="1"/>
              <a:t>In general, we have: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6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 b="1"/>
              <a:t>For diffuse irradiation or for a diffuse surface, we have: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600" b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600" b="1"/>
              <a:t>For irradiation from a black body or for a gray diffuse surface, we have: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663950" y="3332163"/>
          <a:ext cx="21478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0" name="Equation" r:id="rId3" imgW="952200" imgH="380880" progId="Equation.DSMT4">
                  <p:embed/>
                </p:oleObj>
              </mc:Choice>
              <mc:Fallback>
                <p:oleObj name="Equation" r:id="rId3" imgW="952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332163"/>
                        <a:ext cx="21478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822700" y="5554663"/>
          <a:ext cx="1506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1" name="Equation" r:id="rId5" imgW="711000" imgH="215640" progId="Equation.DSMT4">
                  <p:embed/>
                </p:oleObj>
              </mc:Choice>
              <mc:Fallback>
                <p:oleObj name="Equation" r:id="rId5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5554663"/>
                        <a:ext cx="15065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436938" y="1519238"/>
          <a:ext cx="2463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2" name="Equation" r:id="rId7" imgW="1282680" imgH="406080" progId="Equation.DSMT4">
                  <p:embed/>
                </p:oleObj>
              </mc:Choice>
              <mc:Fallback>
                <p:oleObj name="Equation" r:id="rId7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1519238"/>
                        <a:ext cx="24638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1238250" y="292100"/>
            <a:ext cx="620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u="sng"/>
              <a:t>Engineering Simplifications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B5F-ACB5-4A2F-B897-5BEE8B7079A2}" type="slidenum">
              <a:rPr lang="en-US"/>
              <a:pPr/>
              <a:t>37</a:t>
            </a:fld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947988" y="377825"/>
            <a:ext cx="2687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</a:t>
            </a:r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2087563" y="1935163"/>
            <a:ext cx="1176337" cy="1022350"/>
          </a:xfrm>
          <a:custGeom>
            <a:avLst/>
            <a:gdLst>
              <a:gd name="T0" fmla="*/ 584 w 741"/>
              <a:gd name="T1" fmla="*/ 23 h 644"/>
              <a:gd name="T2" fmla="*/ 270 w 741"/>
              <a:gd name="T3" fmla="*/ 0 h 644"/>
              <a:gd name="T4" fmla="*/ 82 w 741"/>
              <a:gd name="T5" fmla="*/ 60 h 644"/>
              <a:gd name="T6" fmla="*/ 112 w 741"/>
              <a:gd name="T7" fmla="*/ 322 h 644"/>
              <a:gd name="T8" fmla="*/ 0 w 741"/>
              <a:gd name="T9" fmla="*/ 464 h 644"/>
              <a:gd name="T10" fmla="*/ 359 w 741"/>
              <a:gd name="T11" fmla="*/ 644 h 644"/>
              <a:gd name="T12" fmla="*/ 606 w 741"/>
              <a:gd name="T13" fmla="*/ 494 h 644"/>
              <a:gd name="T14" fmla="*/ 741 w 741"/>
              <a:gd name="T15" fmla="*/ 315 h 644"/>
              <a:gd name="T16" fmla="*/ 696 w 741"/>
              <a:gd name="T17" fmla="*/ 173 h 644"/>
              <a:gd name="T18" fmla="*/ 584 w 741"/>
              <a:gd name="T19" fmla="*/ 2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1" h="644">
                <a:moveTo>
                  <a:pt x="584" y="23"/>
                </a:moveTo>
                <a:lnTo>
                  <a:pt x="270" y="0"/>
                </a:lnTo>
                <a:lnTo>
                  <a:pt x="82" y="60"/>
                </a:lnTo>
                <a:lnTo>
                  <a:pt x="112" y="322"/>
                </a:lnTo>
                <a:lnTo>
                  <a:pt x="0" y="464"/>
                </a:lnTo>
                <a:lnTo>
                  <a:pt x="359" y="644"/>
                </a:lnTo>
                <a:lnTo>
                  <a:pt x="606" y="494"/>
                </a:lnTo>
                <a:lnTo>
                  <a:pt x="741" y="315"/>
                </a:lnTo>
                <a:lnTo>
                  <a:pt x="696" y="173"/>
                </a:lnTo>
                <a:lnTo>
                  <a:pt x="584" y="23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7894" name="Freeform 6"/>
          <p:cNvSpPr>
            <a:spLocks/>
          </p:cNvSpPr>
          <p:nvPr/>
        </p:nvSpPr>
        <p:spPr bwMode="auto">
          <a:xfrm>
            <a:off x="5335588" y="1774825"/>
            <a:ext cx="1836737" cy="1254125"/>
          </a:xfrm>
          <a:custGeom>
            <a:avLst/>
            <a:gdLst>
              <a:gd name="T0" fmla="*/ 57 w 1157"/>
              <a:gd name="T1" fmla="*/ 371 h 790"/>
              <a:gd name="T2" fmla="*/ 42 w 1157"/>
              <a:gd name="T3" fmla="*/ 236 h 790"/>
              <a:gd name="T4" fmla="*/ 312 w 1157"/>
              <a:gd name="T5" fmla="*/ 87 h 790"/>
              <a:gd name="T6" fmla="*/ 491 w 1157"/>
              <a:gd name="T7" fmla="*/ 184 h 790"/>
              <a:gd name="T8" fmla="*/ 843 w 1157"/>
              <a:gd name="T9" fmla="*/ 139 h 790"/>
              <a:gd name="T10" fmla="*/ 910 w 1157"/>
              <a:gd name="T11" fmla="*/ 5 h 790"/>
              <a:gd name="T12" fmla="*/ 1082 w 1157"/>
              <a:gd name="T13" fmla="*/ 169 h 790"/>
              <a:gd name="T14" fmla="*/ 1149 w 1157"/>
              <a:gd name="T15" fmla="*/ 521 h 790"/>
              <a:gd name="T16" fmla="*/ 1037 w 1157"/>
              <a:gd name="T17" fmla="*/ 693 h 790"/>
              <a:gd name="T18" fmla="*/ 618 w 1157"/>
              <a:gd name="T19" fmla="*/ 790 h 790"/>
              <a:gd name="T20" fmla="*/ 364 w 1157"/>
              <a:gd name="T21" fmla="*/ 693 h 790"/>
              <a:gd name="T22" fmla="*/ 132 w 1157"/>
              <a:gd name="T23" fmla="*/ 528 h 790"/>
              <a:gd name="T24" fmla="*/ 57 w 1157"/>
              <a:gd name="T25" fmla="*/ 371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7" h="790">
                <a:moveTo>
                  <a:pt x="57" y="371"/>
                </a:moveTo>
                <a:cubicBezTo>
                  <a:pt x="42" y="322"/>
                  <a:pt x="0" y="283"/>
                  <a:pt x="42" y="236"/>
                </a:cubicBezTo>
                <a:cubicBezTo>
                  <a:pt x="84" y="189"/>
                  <a:pt x="237" y="96"/>
                  <a:pt x="312" y="87"/>
                </a:cubicBezTo>
                <a:cubicBezTo>
                  <a:pt x="387" y="78"/>
                  <a:pt x="403" y="175"/>
                  <a:pt x="491" y="184"/>
                </a:cubicBezTo>
                <a:cubicBezTo>
                  <a:pt x="579" y="193"/>
                  <a:pt x="773" y="169"/>
                  <a:pt x="843" y="139"/>
                </a:cubicBezTo>
                <a:cubicBezTo>
                  <a:pt x="913" y="109"/>
                  <a:pt x="870" y="0"/>
                  <a:pt x="910" y="5"/>
                </a:cubicBezTo>
                <a:cubicBezTo>
                  <a:pt x="950" y="10"/>
                  <a:pt x="1042" y="83"/>
                  <a:pt x="1082" y="169"/>
                </a:cubicBezTo>
                <a:cubicBezTo>
                  <a:pt x="1122" y="255"/>
                  <a:pt x="1157" y="434"/>
                  <a:pt x="1149" y="521"/>
                </a:cubicBezTo>
                <a:cubicBezTo>
                  <a:pt x="1141" y="608"/>
                  <a:pt x="1125" y="648"/>
                  <a:pt x="1037" y="693"/>
                </a:cubicBezTo>
                <a:cubicBezTo>
                  <a:pt x="949" y="738"/>
                  <a:pt x="730" y="790"/>
                  <a:pt x="618" y="790"/>
                </a:cubicBezTo>
                <a:cubicBezTo>
                  <a:pt x="506" y="790"/>
                  <a:pt x="445" y="737"/>
                  <a:pt x="364" y="693"/>
                </a:cubicBezTo>
                <a:cubicBezTo>
                  <a:pt x="283" y="649"/>
                  <a:pt x="188" y="583"/>
                  <a:pt x="132" y="528"/>
                </a:cubicBezTo>
                <a:cubicBezTo>
                  <a:pt x="76" y="473"/>
                  <a:pt x="72" y="420"/>
                  <a:pt x="57" y="37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568575" y="1401763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0000CC"/>
                </a:solidFill>
              </a:rPr>
              <a:t>T</a:t>
            </a:r>
            <a:r>
              <a:rPr lang="en-US" sz="2800" i="1" baseline="-25000">
                <a:solidFill>
                  <a:srgbClr val="0000CC"/>
                </a:solidFill>
              </a:rPr>
              <a:t>1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022975" y="13414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rgbClr val="FF0000"/>
                </a:solidFill>
              </a:rPr>
              <a:t>T</a:t>
            </a:r>
            <a:r>
              <a:rPr lang="en-US" sz="2800" i="1" baseline="-2500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779838" y="1219200"/>
          <a:ext cx="11303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3" imgW="444240" imgH="215640" progId="Equation.3">
                  <p:embed/>
                </p:oleObj>
              </mc:Choice>
              <mc:Fallback>
                <p:oleObj name="Equation" r:id="rId3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219200"/>
                        <a:ext cx="11303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900363" y="2693988"/>
            <a:ext cx="603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A</a:t>
            </a:r>
            <a:r>
              <a:rPr lang="en-US" sz="3200" baseline="-25000"/>
              <a:t>1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400800" y="3070225"/>
            <a:ext cx="841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/>
              <a:t>A</a:t>
            </a:r>
            <a:r>
              <a:rPr lang="en-US" sz="3200" baseline="-25000"/>
              <a:t>2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3362325" y="2220913"/>
            <a:ext cx="1946275" cy="476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3479800" y="2505075"/>
            <a:ext cx="1839913" cy="603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7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303332"/>
              </p:ext>
            </p:extLst>
          </p:nvPr>
        </p:nvGraphicFramePr>
        <p:xfrm>
          <a:off x="3503613" y="1778000"/>
          <a:ext cx="1263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5" imgW="774360" imgH="241200" progId="Equation.DSMT4">
                  <p:embed/>
                </p:oleObj>
              </mc:Choice>
              <mc:Fallback>
                <p:oleObj name="Equation" r:id="rId5" imgW="774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1778000"/>
                        <a:ext cx="12636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34937"/>
              </p:ext>
            </p:extLst>
          </p:nvPr>
        </p:nvGraphicFramePr>
        <p:xfrm>
          <a:off x="3763963" y="2595563"/>
          <a:ext cx="12874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Equation" r:id="rId7" imgW="787320" imgH="241200" progId="Equation.DSMT4">
                  <p:embed/>
                </p:oleObj>
              </mc:Choice>
              <mc:Fallback>
                <p:oleObj name="Equation" r:id="rId7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2595563"/>
                        <a:ext cx="12874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501650" y="3810000"/>
            <a:ext cx="8178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Net heat flow</a:t>
            </a:r>
            <a:r>
              <a:rPr lang="en-US" sz="2800"/>
              <a:t> is a function of the size, shape, and </a:t>
            </a:r>
          </a:p>
          <a:p>
            <a:r>
              <a:rPr lang="en-US" sz="2800"/>
              <a:t>orientation of the radiant surfaces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EFCE-7B3F-4990-ADF1-9DB7D6B3482C}" type="slidenum">
              <a:rPr lang="en-US"/>
              <a:pPr/>
              <a:t>38</a:t>
            </a:fld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020888" y="258763"/>
            <a:ext cx="573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 – General Case</a:t>
            </a:r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346075" y="1095375"/>
            <a:ext cx="4429125" cy="3556000"/>
            <a:chOff x="465" y="922"/>
            <a:chExt cx="2790" cy="2240"/>
          </a:xfrm>
        </p:grpSpPr>
        <p:sp>
          <p:nvSpPr>
            <p:cNvPr id="38919" name="Freeform 7"/>
            <p:cNvSpPr>
              <a:spLocks/>
            </p:cNvSpPr>
            <p:nvPr/>
          </p:nvSpPr>
          <p:spPr bwMode="auto">
            <a:xfrm>
              <a:off x="703" y="2588"/>
              <a:ext cx="770" cy="404"/>
            </a:xfrm>
            <a:custGeom>
              <a:avLst/>
              <a:gdLst>
                <a:gd name="T0" fmla="*/ 337 w 770"/>
                <a:gd name="T1" fmla="*/ 0 h 404"/>
                <a:gd name="T2" fmla="*/ 127 w 770"/>
                <a:gd name="T3" fmla="*/ 38 h 404"/>
                <a:gd name="T4" fmla="*/ 7 w 770"/>
                <a:gd name="T5" fmla="*/ 150 h 404"/>
                <a:gd name="T6" fmla="*/ 0 w 770"/>
                <a:gd name="T7" fmla="*/ 247 h 404"/>
                <a:gd name="T8" fmla="*/ 135 w 770"/>
                <a:gd name="T9" fmla="*/ 374 h 404"/>
                <a:gd name="T10" fmla="*/ 344 w 770"/>
                <a:gd name="T11" fmla="*/ 404 h 404"/>
                <a:gd name="T12" fmla="*/ 651 w 770"/>
                <a:gd name="T13" fmla="*/ 367 h 404"/>
                <a:gd name="T14" fmla="*/ 763 w 770"/>
                <a:gd name="T15" fmla="*/ 284 h 404"/>
                <a:gd name="T16" fmla="*/ 770 w 770"/>
                <a:gd name="T17" fmla="*/ 157 h 404"/>
                <a:gd name="T18" fmla="*/ 673 w 770"/>
                <a:gd name="T19" fmla="*/ 90 h 404"/>
                <a:gd name="T20" fmla="*/ 509 w 770"/>
                <a:gd name="T21" fmla="*/ 30 h 404"/>
                <a:gd name="T22" fmla="*/ 337 w 770"/>
                <a:gd name="T2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0" h="404">
                  <a:moveTo>
                    <a:pt x="337" y="0"/>
                  </a:moveTo>
                  <a:lnTo>
                    <a:pt x="127" y="38"/>
                  </a:lnTo>
                  <a:lnTo>
                    <a:pt x="7" y="150"/>
                  </a:lnTo>
                  <a:lnTo>
                    <a:pt x="0" y="247"/>
                  </a:lnTo>
                  <a:lnTo>
                    <a:pt x="135" y="374"/>
                  </a:lnTo>
                  <a:lnTo>
                    <a:pt x="344" y="404"/>
                  </a:lnTo>
                  <a:lnTo>
                    <a:pt x="651" y="367"/>
                  </a:lnTo>
                  <a:lnTo>
                    <a:pt x="763" y="284"/>
                  </a:lnTo>
                  <a:lnTo>
                    <a:pt x="770" y="157"/>
                  </a:lnTo>
                  <a:lnTo>
                    <a:pt x="673" y="90"/>
                  </a:lnTo>
                  <a:lnTo>
                    <a:pt x="509" y="3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831" y="2730"/>
              <a:ext cx="472" cy="105"/>
            </a:xfrm>
            <a:prstGeom prst="parallelogram">
              <a:avLst>
                <a:gd name="adj" fmla="val 11238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V="1">
              <a:off x="1077" y="2259"/>
              <a:ext cx="0" cy="5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22" name="Freeform 10"/>
            <p:cNvSpPr>
              <a:spLocks/>
            </p:cNvSpPr>
            <p:nvPr/>
          </p:nvSpPr>
          <p:spPr bwMode="auto">
            <a:xfrm>
              <a:off x="718" y="2446"/>
              <a:ext cx="254" cy="337"/>
            </a:xfrm>
            <a:custGeom>
              <a:avLst/>
              <a:gdLst>
                <a:gd name="T0" fmla="*/ 0 w 254"/>
                <a:gd name="T1" fmla="*/ 0 h 337"/>
                <a:gd name="T2" fmla="*/ 217 w 254"/>
                <a:gd name="T3" fmla="*/ 67 h 337"/>
                <a:gd name="T4" fmla="*/ 254 w 254"/>
                <a:gd name="T5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" h="337">
                  <a:moveTo>
                    <a:pt x="0" y="0"/>
                  </a:moveTo>
                  <a:lnTo>
                    <a:pt x="217" y="67"/>
                  </a:lnTo>
                  <a:lnTo>
                    <a:pt x="254" y="33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465" y="2180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dA</a:t>
              </a:r>
              <a:r>
                <a:rPr lang="en-US" i="1" baseline="-25000"/>
                <a:t>1</a:t>
              </a:r>
              <a:endParaRPr lang="en-US" i="1"/>
            </a:p>
          </p:txBody>
        </p:sp>
        <p:sp>
          <p:nvSpPr>
            <p:cNvPr id="38924" name="Freeform 12"/>
            <p:cNvSpPr>
              <a:spLocks/>
            </p:cNvSpPr>
            <p:nvPr/>
          </p:nvSpPr>
          <p:spPr bwMode="auto">
            <a:xfrm rot="5126925">
              <a:off x="2266" y="1240"/>
              <a:ext cx="770" cy="404"/>
            </a:xfrm>
            <a:custGeom>
              <a:avLst/>
              <a:gdLst>
                <a:gd name="T0" fmla="*/ 337 w 770"/>
                <a:gd name="T1" fmla="*/ 0 h 404"/>
                <a:gd name="T2" fmla="*/ 127 w 770"/>
                <a:gd name="T3" fmla="*/ 38 h 404"/>
                <a:gd name="T4" fmla="*/ 7 w 770"/>
                <a:gd name="T5" fmla="*/ 150 h 404"/>
                <a:gd name="T6" fmla="*/ 0 w 770"/>
                <a:gd name="T7" fmla="*/ 247 h 404"/>
                <a:gd name="T8" fmla="*/ 135 w 770"/>
                <a:gd name="T9" fmla="*/ 374 h 404"/>
                <a:gd name="T10" fmla="*/ 344 w 770"/>
                <a:gd name="T11" fmla="*/ 404 h 404"/>
                <a:gd name="T12" fmla="*/ 651 w 770"/>
                <a:gd name="T13" fmla="*/ 367 h 404"/>
                <a:gd name="T14" fmla="*/ 763 w 770"/>
                <a:gd name="T15" fmla="*/ 284 h 404"/>
                <a:gd name="T16" fmla="*/ 770 w 770"/>
                <a:gd name="T17" fmla="*/ 157 h 404"/>
                <a:gd name="T18" fmla="*/ 673 w 770"/>
                <a:gd name="T19" fmla="*/ 90 h 404"/>
                <a:gd name="T20" fmla="*/ 509 w 770"/>
                <a:gd name="T21" fmla="*/ 30 h 404"/>
                <a:gd name="T22" fmla="*/ 337 w 770"/>
                <a:gd name="T2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0" h="404">
                  <a:moveTo>
                    <a:pt x="337" y="0"/>
                  </a:moveTo>
                  <a:lnTo>
                    <a:pt x="127" y="38"/>
                  </a:lnTo>
                  <a:lnTo>
                    <a:pt x="7" y="150"/>
                  </a:lnTo>
                  <a:lnTo>
                    <a:pt x="0" y="247"/>
                  </a:lnTo>
                  <a:lnTo>
                    <a:pt x="135" y="374"/>
                  </a:lnTo>
                  <a:lnTo>
                    <a:pt x="344" y="404"/>
                  </a:lnTo>
                  <a:lnTo>
                    <a:pt x="651" y="367"/>
                  </a:lnTo>
                  <a:lnTo>
                    <a:pt x="763" y="284"/>
                  </a:lnTo>
                  <a:lnTo>
                    <a:pt x="770" y="157"/>
                  </a:lnTo>
                  <a:lnTo>
                    <a:pt x="673" y="90"/>
                  </a:lnTo>
                  <a:lnTo>
                    <a:pt x="509" y="3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25" name="AutoShape 13"/>
            <p:cNvSpPr>
              <a:spLocks noChangeArrowheads="1"/>
            </p:cNvSpPr>
            <p:nvPr/>
          </p:nvSpPr>
          <p:spPr bwMode="auto">
            <a:xfrm>
              <a:off x="2513" y="1332"/>
              <a:ext cx="210" cy="187"/>
            </a:xfrm>
            <a:prstGeom prst="parallelogram">
              <a:avLst>
                <a:gd name="adj" fmla="val 280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H="1" flipV="1">
              <a:off x="1951" y="1413"/>
              <a:ext cx="6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38927" name="Object 15"/>
            <p:cNvGraphicFramePr>
              <a:graphicFrameLocks noChangeAspect="1"/>
            </p:cNvGraphicFramePr>
            <p:nvPr/>
          </p:nvGraphicFramePr>
          <p:xfrm>
            <a:off x="2012" y="1089"/>
            <a:ext cx="26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4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1089"/>
                          <a:ext cx="26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816" y="2023"/>
            <a:ext cx="22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5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23"/>
                          <a:ext cx="22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2910" y="922"/>
              <a:ext cx="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dA</a:t>
              </a:r>
              <a:r>
                <a:rPr lang="en-US" i="1" baseline="-25000"/>
                <a:t>2</a:t>
              </a:r>
              <a:endParaRPr lang="en-US" i="1"/>
            </a:p>
          </p:txBody>
        </p:sp>
        <p:sp>
          <p:nvSpPr>
            <p:cNvPr id="38930" name="Freeform 18"/>
            <p:cNvSpPr>
              <a:spLocks/>
            </p:cNvSpPr>
            <p:nvPr/>
          </p:nvSpPr>
          <p:spPr bwMode="auto">
            <a:xfrm>
              <a:off x="2633" y="1055"/>
              <a:ext cx="284" cy="344"/>
            </a:xfrm>
            <a:custGeom>
              <a:avLst/>
              <a:gdLst>
                <a:gd name="T0" fmla="*/ 284 w 284"/>
                <a:gd name="T1" fmla="*/ 0 h 344"/>
                <a:gd name="T2" fmla="*/ 53 w 284"/>
                <a:gd name="T3" fmla="*/ 142 h 344"/>
                <a:gd name="T4" fmla="*/ 0 w 284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4" h="344">
                  <a:moveTo>
                    <a:pt x="284" y="0"/>
                  </a:moveTo>
                  <a:lnTo>
                    <a:pt x="53" y="142"/>
                  </a:lnTo>
                  <a:lnTo>
                    <a:pt x="0" y="3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1070" y="1414"/>
              <a:ext cx="1541" cy="13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aphicFrame>
          <p:nvGraphicFramePr>
            <p:cNvPr id="38932" name="Object 20"/>
            <p:cNvGraphicFramePr>
              <a:graphicFrameLocks noChangeAspect="1"/>
            </p:cNvGraphicFramePr>
            <p:nvPr/>
          </p:nvGraphicFramePr>
          <p:xfrm>
            <a:off x="1633" y="1873"/>
            <a:ext cx="20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6" name="Equation" r:id="rId7" imgW="152280" imgH="152280" progId="Equation.3">
                    <p:embed/>
                  </p:oleObj>
                </mc:Choice>
                <mc:Fallback>
                  <p:oleObj name="Equation" r:id="rId7" imgW="1522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1873"/>
                          <a:ext cx="20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Arc 21"/>
            <p:cNvSpPr>
              <a:spLocks/>
            </p:cNvSpPr>
            <p:nvPr/>
          </p:nvSpPr>
          <p:spPr bwMode="auto">
            <a:xfrm rot="-599649">
              <a:off x="1100" y="2393"/>
              <a:ext cx="201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38934" name="Object 22"/>
            <p:cNvGraphicFramePr>
              <a:graphicFrameLocks noChangeAspect="1"/>
            </p:cNvGraphicFramePr>
            <p:nvPr/>
          </p:nvGraphicFramePr>
          <p:xfrm>
            <a:off x="1159" y="2119"/>
            <a:ext cx="22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7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2119"/>
                          <a:ext cx="22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5" name="Object 23"/>
            <p:cNvGraphicFramePr>
              <a:graphicFrameLocks noChangeAspect="1"/>
            </p:cNvGraphicFramePr>
            <p:nvPr/>
          </p:nvGraphicFramePr>
          <p:xfrm>
            <a:off x="1966" y="1437"/>
            <a:ext cx="24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8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1437"/>
                          <a:ext cx="24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Arc 24"/>
            <p:cNvSpPr>
              <a:spLocks/>
            </p:cNvSpPr>
            <p:nvPr/>
          </p:nvSpPr>
          <p:spPr bwMode="auto">
            <a:xfrm rot="12030909">
              <a:off x="2213" y="1449"/>
              <a:ext cx="201" cy="1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graphicFrame>
          <p:nvGraphicFramePr>
            <p:cNvPr id="38937" name="Object 25"/>
            <p:cNvGraphicFramePr>
              <a:graphicFrameLocks noChangeAspect="1"/>
            </p:cNvGraphicFramePr>
            <p:nvPr/>
          </p:nvGraphicFramePr>
          <p:xfrm>
            <a:off x="2641" y="1581"/>
            <a:ext cx="24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9" name="Equation" r:id="rId13" imgW="177480" imgH="215640" progId="Equation.3">
                    <p:embed/>
                  </p:oleObj>
                </mc:Choice>
                <mc:Fallback>
                  <p:oleObj name="Equation" r:id="rId1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1" y="1581"/>
                          <a:ext cx="24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8" name="Object 26"/>
            <p:cNvGraphicFramePr>
              <a:graphicFrameLocks noChangeAspect="1"/>
            </p:cNvGraphicFramePr>
            <p:nvPr/>
          </p:nvGraphicFramePr>
          <p:xfrm>
            <a:off x="1229" y="2776"/>
            <a:ext cx="20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70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2776"/>
                          <a:ext cx="20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9" name="Object 27"/>
            <p:cNvGraphicFramePr>
              <a:graphicFrameLocks noChangeAspect="1"/>
            </p:cNvGraphicFramePr>
            <p:nvPr/>
          </p:nvGraphicFramePr>
          <p:xfrm>
            <a:off x="881" y="2865"/>
            <a:ext cx="24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71" name="Equation" r:id="rId17" imgW="177480" imgH="215640" progId="Equation.3">
                    <p:embed/>
                  </p:oleObj>
                </mc:Choice>
                <mc:Fallback>
                  <p:oleObj name="Equation" r:id="rId17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2865"/>
                          <a:ext cx="24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0" name="Object 28"/>
            <p:cNvGraphicFramePr>
              <a:graphicFrameLocks noChangeAspect="1"/>
            </p:cNvGraphicFramePr>
            <p:nvPr/>
          </p:nvGraphicFramePr>
          <p:xfrm>
            <a:off x="2755" y="1301"/>
            <a:ext cx="27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72" name="Equation" r:id="rId19" imgW="203040" imgH="215640" progId="Equation.3">
                    <p:embed/>
                  </p:oleObj>
                </mc:Choice>
                <mc:Fallback>
                  <p:oleObj name="Equation" r:id="rId1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1301"/>
                          <a:ext cx="27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41" name="Object 29"/>
          <p:cNvGraphicFramePr>
            <a:graphicFrameLocks noChangeAspect="1"/>
          </p:cNvGraphicFramePr>
          <p:nvPr/>
        </p:nvGraphicFramePr>
        <p:xfrm>
          <a:off x="2981325" y="3267075"/>
          <a:ext cx="52562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3" name="Equation" r:id="rId21" imgW="3911400" imgH="761760" progId="Equation.DSMT4">
                  <p:embed/>
                </p:oleObj>
              </mc:Choice>
              <mc:Fallback>
                <p:oleObj name="Equation" r:id="rId21" imgW="39114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3267075"/>
                        <a:ext cx="52562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Line 31"/>
          <p:cNvSpPr>
            <a:spLocks noChangeShapeType="1"/>
          </p:cNvSpPr>
          <p:nvPr/>
        </p:nvSpPr>
        <p:spPr bwMode="auto">
          <a:xfrm flipH="1">
            <a:off x="4749800" y="2860675"/>
            <a:ext cx="498475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4681538" y="2368550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Energy emitted and reflected</a:t>
            </a:r>
          </a:p>
        </p:txBody>
      </p:sp>
      <p:graphicFrame>
        <p:nvGraphicFramePr>
          <p:cNvPr id="38945" name="Object 33"/>
          <p:cNvGraphicFramePr>
            <a:graphicFrameLocks noChangeAspect="1"/>
          </p:cNvGraphicFramePr>
          <p:nvPr/>
        </p:nvGraphicFramePr>
        <p:xfrm>
          <a:off x="1979613" y="4551363"/>
          <a:ext cx="676751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4" name="Equation" r:id="rId23" imgW="4165560" imgH="787320" progId="Equation.DSMT4">
                  <p:embed/>
                </p:oleObj>
              </mc:Choice>
              <mc:Fallback>
                <p:oleObj name="Equation" r:id="rId23" imgW="41655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51363"/>
                        <a:ext cx="6767512" cy="12811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800D-535C-4341-A781-B0BE26D6048B}" type="slidenum">
              <a:rPr lang="en-US"/>
              <a:pPr/>
              <a:t>39</a:t>
            </a:fld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020888" y="258763"/>
            <a:ext cx="573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 – General Case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171575" y="1095375"/>
          <a:ext cx="676751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4" name="Equation" r:id="rId3" imgW="4165560" imgH="787320" progId="Equation.DSMT4">
                  <p:embed/>
                </p:oleObj>
              </mc:Choice>
              <mc:Fallback>
                <p:oleObj name="Equation" r:id="rId3" imgW="416556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1095375"/>
                        <a:ext cx="6767513" cy="1281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68439"/>
              </p:ext>
            </p:extLst>
          </p:nvPr>
        </p:nvGraphicFramePr>
        <p:xfrm>
          <a:off x="1457325" y="2706688"/>
          <a:ext cx="65484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5" name="Equation" r:id="rId5" imgW="4711680" imgH="799920" progId="Equation.DSMT4">
                  <p:embed/>
                </p:oleObj>
              </mc:Choice>
              <mc:Fallback>
                <p:oleObj name="Equation" r:id="rId5" imgW="47116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706688"/>
                        <a:ext cx="654843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26496"/>
              </p:ext>
            </p:extLst>
          </p:nvPr>
        </p:nvGraphicFramePr>
        <p:xfrm>
          <a:off x="1354138" y="3930650"/>
          <a:ext cx="673576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6" name="Equation" r:id="rId7" imgW="4749480" imgH="799920" progId="Equation.DSMT4">
                  <p:embed/>
                </p:oleObj>
              </mc:Choice>
              <mc:Fallback>
                <p:oleObj name="Equation" r:id="rId7" imgW="47494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930650"/>
                        <a:ext cx="673576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466850" y="5167313"/>
          <a:ext cx="66992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7" name="Equation" r:id="rId9" imgW="4724280" imgH="761760" progId="Equation.DSMT4">
                  <p:embed/>
                </p:oleObj>
              </mc:Choice>
              <mc:Fallback>
                <p:oleObj name="Equation" r:id="rId9" imgW="47242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167313"/>
                        <a:ext cx="6699250" cy="1081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3" name="Left Brace 2"/>
          <p:cNvSpPr/>
          <p:nvPr/>
        </p:nvSpPr>
        <p:spPr>
          <a:xfrm>
            <a:off x="1014984" y="2999232"/>
            <a:ext cx="411480" cy="1682496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-396764" y="3582662"/>
            <a:ext cx="24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Way to calculate them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823B-27D3-4456-BE5D-DDD495F91A21}" type="slidenum">
              <a:rPr lang="en-US"/>
              <a:pPr/>
              <a:t>4</a:t>
            </a:fld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71600" y="304800"/>
            <a:ext cx="5984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Facts about Radiant Heat Transfer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0" y="1371600"/>
            <a:ext cx="87703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5750" indent="-285750"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sz="2400" b="1" u="sng" dirty="0"/>
              <a:t>Conduction</a:t>
            </a:r>
            <a:r>
              <a:rPr lang="en-US" sz="2400" dirty="0"/>
              <a:t>: Heat is transferred from one part of the body </a:t>
            </a:r>
          </a:p>
          <a:p>
            <a:r>
              <a:rPr lang="en-US" sz="2400" dirty="0"/>
              <a:t>	to </a:t>
            </a:r>
            <a:r>
              <a:rPr lang="en-US" sz="2400" dirty="0" smtClean="0"/>
              <a:t>another </a:t>
            </a:r>
            <a:endParaRPr lang="en-US" sz="2400" dirty="0"/>
          </a:p>
          <a:p>
            <a:pPr>
              <a:buFontTx/>
              <a:buChar char="•"/>
            </a:pPr>
            <a:r>
              <a:rPr lang="en-US" sz="2400" b="1" u="sng" dirty="0"/>
              <a:t>Convection</a:t>
            </a:r>
            <a:r>
              <a:rPr lang="en-US" sz="2400" dirty="0"/>
              <a:t>: Heat is transferred by the actual mixing of </a:t>
            </a:r>
            <a:br>
              <a:rPr lang="en-US" sz="2400" dirty="0"/>
            </a:br>
            <a:r>
              <a:rPr lang="en-US" sz="2400" dirty="0" smtClean="0"/>
              <a:t>the material </a:t>
            </a:r>
            <a:r>
              <a:rPr lang="en-US" sz="2400" dirty="0"/>
              <a:t>and by conduction </a:t>
            </a:r>
          </a:p>
          <a:p>
            <a:pPr>
              <a:buFontTx/>
              <a:buChar char="•"/>
            </a:pPr>
            <a:r>
              <a:rPr lang="en-US" sz="2400" b="1" u="sng" dirty="0">
                <a:solidFill>
                  <a:schemeClr val="accent2"/>
                </a:solidFill>
              </a:rPr>
              <a:t>Radiation</a:t>
            </a:r>
            <a:r>
              <a:rPr lang="en-US" sz="2400" dirty="0">
                <a:solidFill>
                  <a:schemeClr val="accent2"/>
                </a:solidFill>
              </a:rPr>
              <a:t>: Heat is transferred by electromagnetic radiation. 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It may transfer through the space or vacuum.  The media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	through which the heat (by </a:t>
            </a:r>
            <a:r>
              <a:rPr lang="en-US" sz="2400" dirty="0" smtClean="0">
                <a:solidFill>
                  <a:schemeClr val="accent2"/>
                </a:solidFill>
              </a:rPr>
              <a:t>radiation</a:t>
            </a:r>
            <a:r>
              <a:rPr lang="en-US" sz="2400" dirty="0">
                <a:solidFill>
                  <a:schemeClr val="accent2"/>
                </a:solidFill>
              </a:rPr>
              <a:t>) is transferred usually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is not heated</a:t>
            </a:r>
            <a:endParaRPr lang="en-US" sz="2400" b="1" u="sng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5CF3-4250-4629-A647-1111BF1B70B8}" type="slidenum">
              <a:rPr lang="en-US"/>
              <a:pPr/>
              <a:t>40</a:t>
            </a:fld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020888" y="258763"/>
            <a:ext cx="573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 – General Case</a:t>
            </a:r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2074863" y="1643063"/>
            <a:ext cx="1038225" cy="793750"/>
          </a:xfrm>
          <a:custGeom>
            <a:avLst/>
            <a:gdLst>
              <a:gd name="T0" fmla="*/ 152 w 654"/>
              <a:gd name="T1" fmla="*/ 72 h 500"/>
              <a:gd name="T2" fmla="*/ 3 w 654"/>
              <a:gd name="T3" fmla="*/ 162 h 500"/>
              <a:gd name="T4" fmla="*/ 137 w 654"/>
              <a:gd name="T5" fmla="*/ 386 h 500"/>
              <a:gd name="T6" fmla="*/ 369 w 654"/>
              <a:gd name="T7" fmla="*/ 498 h 500"/>
              <a:gd name="T8" fmla="*/ 541 w 654"/>
              <a:gd name="T9" fmla="*/ 401 h 500"/>
              <a:gd name="T10" fmla="*/ 646 w 654"/>
              <a:gd name="T11" fmla="*/ 222 h 500"/>
              <a:gd name="T12" fmla="*/ 586 w 654"/>
              <a:gd name="T13" fmla="*/ 42 h 500"/>
              <a:gd name="T14" fmla="*/ 399 w 654"/>
              <a:gd name="T15" fmla="*/ 20 h 500"/>
              <a:gd name="T16" fmla="*/ 235 w 654"/>
              <a:gd name="T17" fmla="*/ 12 h 500"/>
              <a:gd name="T18" fmla="*/ 152 w 654"/>
              <a:gd name="T19" fmla="*/ 7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4" h="500">
                <a:moveTo>
                  <a:pt x="152" y="72"/>
                </a:moveTo>
                <a:cubicBezTo>
                  <a:pt x="113" y="97"/>
                  <a:pt x="6" y="110"/>
                  <a:pt x="3" y="162"/>
                </a:cubicBezTo>
                <a:cubicBezTo>
                  <a:pt x="0" y="214"/>
                  <a:pt x="76" y="330"/>
                  <a:pt x="137" y="386"/>
                </a:cubicBezTo>
                <a:cubicBezTo>
                  <a:pt x="198" y="442"/>
                  <a:pt x="302" y="496"/>
                  <a:pt x="369" y="498"/>
                </a:cubicBezTo>
                <a:cubicBezTo>
                  <a:pt x="436" y="500"/>
                  <a:pt x="495" y="447"/>
                  <a:pt x="541" y="401"/>
                </a:cubicBezTo>
                <a:cubicBezTo>
                  <a:pt x="587" y="355"/>
                  <a:pt x="638" y="282"/>
                  <a:pt x="646" y="222"/>
                </a:cubicBezTo>
                <a:cubicBezTo>
                  <a:pt x="654" y="162"/>
                  <a:pt x="627" y="76"/>
                  <a:pt x="586" y="42"/>
                </a:cubicBezTo>
                <a:cubicBezTo>
                  <a:pt x="545" y="8"/>
                  <a:pt x="457" y="25"/>
                  <a:pt x="399" y="20"/>
                </a:cubicBezTo>
                <a:cubicBezTo>
                  <a:pt x="341" y="15"/>
                  <a:pt x="276" y="0"/>
                  <a:pt x="235" y="12"/>
                </a:cubicBezTo>
                <a:cubicBezTo>
                  <a:pt x="194" y="24"/>
                  <a:pt x="191" y="47"/>
                  <a:pt x="152" y="72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6042025" y="1828800"/>
            <a:ext cx="612775" cy="482600"/>
          </a:xfrm>
          <a:custGeom>
            <a:avLst/>
            <a:gdLst>
              <a:gd name="T0" fmla="*/ 294 w 386"/>
              <a:gd name="T1" fmla="*/ 82 h 304"/>
              <a:gd name="T2" fmla="*/ 197 w 386"/>
              <a:gd name="T3" fmla="*/ 0 h 304"/>
              <a:gd name="T4" fmla="*/ 84 w 386"/>
              <a:gd name="T5" fmla="*/ 82 h 304"/>
              <a:gd name="T6" fmla="*/ 40 w 386"/>
              <a:gd name="T7" fmla="*/ 254 h 304"/>
              <a:gd name="T8" fmla="*/ 324 w 386"/>
              <a:gd name="T9" fmla="*/ 299 h 304"/>
              <a:gd name="T10" fmla="*/ 384 w 386"/>
              <a:gd name="T11" fmla="*/ 224 h 304"/>
              <a:gd name="T12" fmla="*/ 294 w 386"/>
              <a:gd name="T13" fmla="*/ 8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6" h="304">
                <a:moveTo>
                  <a:pt x="294" y="82"/>
                </a:moveTo>
                <a:cubicBezTo>
                  <a:pt x="263" y="45"/>
                  <a:pt x="232" y="0"/>
                  <a:pt x="197" y="0"/>
                </a:cubicBezTo>
                <a:cubicBezTo>
                  <a:pt x="162" y="0"/>
                  <a:pt x="110" y="40"/>
                  <a:pt x="84" y="82"/>
                </a:cubicBezTo>
                <a:cubicBezTo>
                  <a:pt x="58" y="124"/>
                  <a:pt x="0" y="218"/>
                  <a:pt x="40" y="254"/>
                </a:cubicBezTo>
                <a:cubicBezTo>
                  <a:pt x="80" y="290"/>
                  <a:pt x="267" y="304"/>
                  <a:pt x="324" y="299"/>
                </a:cubicBezTo>
                <a:cubicBezTo>
                  <a:pt x="381" y="294"/>
                  <a:pt x="386" y="259"/>
                  <a:pt x="384" y="224"/>
                </a:cubicBezTo>
                <a:cubicBezTo>
                  <a:pt x="382" y="189"/>
                  <a:pt x="325" y="119"/>
                  <a:pt x="294" y="82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40967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22500" y="1039813"/>
          <a:ext cx="4413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2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039813"/>
                        <a:ext cx="4413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75375" y="1065213"/>
          <a:ext cx="6080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3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1065213"/>
                        <a:ext cx="6080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92350" y="2441575"/>
          <a:ext cx="606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4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441575"/>
                        <a:ext cx="606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97600" y="2370138"/>
          <a:ext cx="5937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5" name="Equation" r:id="rId9" imgW="203040" imgH="215640" progId="Equation.3">
                  <p:embed/>
                </p:oleObj>
              </mc:Choice>
              <mc:Fallback>
                <p:oleObj name="Equation" r:id="rId9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370138"/>
                        <a:ext cx="5937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3124200" y="1296988"/>
          <a:ext cx="7429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6" name="Equation" r:id="rId11" imgW="241200" imgH="215640" progId="Equation.3">
                  <p:embed/>
                </p:oleObj>
              </mc:Choice>
              <mc:Fallback>
                <p:oleObj name="Equation" r:id="rId11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6988"/>
                        <a:ext cx="7429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5164138" y="1463675"/>
          <a:ext cx="7429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7" name="Equation" r:id="rId13" imgW="241200" imgH="215640" progId="Equation.3">
                  <p:embed/>
                </p:oleObj>
              </mc:Choice>
              <mc:Fallback>
                <p:oleObj name="Equation" r:id="rId13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463675"/>
                        <a:ext cx="7429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3146425" y="1924050"/>
            <a:ext cx="1839913" cy="130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4108450" y="2149475"/>
            <a:ext cx="1876425" cy="1301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3227388" y="1995488"/>
          <a:ext cx="7429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8" name="Equation" r:id="rId15" imgW="241200" imgH="215640" progId="Equation.3">
                  <p:embed/>
                </p:oleObj>
              </mc:Choice>
              <mc:Fallback>
                <p:oleObj name="Equation" r:id="rId15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1995488"/>
                        <a:ext cx="7429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4481513" y="2244725"/>
          <a:ext cx="7032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19" name="Equation" r:id="rId17" imgW="228600" imgH="215640" progId="Equation.3">
                  <p:embed/>
                </p:oleObj>
              </mc:Choice>
              <mc:Fallback>
                <p:oleObj name="Equation" r:id="rId17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2244725"/>
                        <a:ext cx="7032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538163" y="3098800"/>
            <a:ext cx="810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Let’s assume that bodies 1 and 2 are black bodies</a:t>
            </a:r>
          </a:p>
        </p:txBody>
      </p:sp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820738" y="3640138"/>
          <a:ext cx="30114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0" name="Equation" r:id="rId19" imgW="977760" imgH="241200" progId="Equation.3">
                  <p:embed/>
                </p:oleObj>
              </mc:Choice>
              <mc:Fallback>
                <p:oleObj name="Equation" r:id="rId19" imgW="97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640138"/>
                        <a:ext cx="30114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5265738" y="3649663"/>
          <a:ext cx="30511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1" name="Equation" r:id="rId21" imgW="990360" imgH="241200" progId="Equation.3">
                  <p:embed/>
                </p:oleObj>
              </mc:Choice>
              <mc:Fallback>
                <p:oleObj name="Equation" r:id="rId21" imgW="99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3649663"/>
                        <a:ext cx="30511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1968500" y="4487863"/>
            <a:ext cx="19716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H="1" flipV="1">
            <a:off x="4867275" y="4489450"/>
            <a:ext cx="1900238" cy="1588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668338" y="4702175"/>
            <a:ext cx="2538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Net Heat Flow</a:t>
            </a:r>
          </a:p>
        </p:txBody>
      </p:sp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979488" y="5241925"/>
          <a:ext cx="73929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2" name="Equation" r:id="rId23" imgW="2400120" imgH="241200" progId="Equation.3">
                  <p:embed/>
                </p:oleObj>
              </mc:Choice>
              <mc:Fallback>
                <p:oleObj name="Equation" r:id="rId23" imgW="2400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241925"/>
                        <a:ext cx="739298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9E40-1031-40B0-9EBB-4FECEC0385DC}" type="slidenum">
              <a:rPr lang="en-US"/>
              <a:pPr/>
              <a:t>41</a:t>
            </a:fld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020888" y="258763"/>
            <a:ext cx="573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 – General Case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68338" y="996950"/>
            <a:ext cx="2538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Net Heat Flow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788988" y="1538288"/>
          <a:ext cx="77978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2" name="Equation" r:id="rId3" imgW="2755800" imgH="241200" progId="Equation.3">
                  <p:embed/>
                </p:oleObj>
              </mc:Choice>
              <mc:Fallback>
                <p:oleObj name="Equation" r:id="rId3" imgW="275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538288"/>
                        <a:ext cx="77978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417888" y="2349500"/>
          <a:ext cx="17653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3" name="Equation" r:id="rId5" imgW="1638000" imgH="380880" progId="Equation.DSMT4">
                  <p:embed/>
                </p:oleObj>
              </mc:Choice>
              <mc:Fallback>
                <p:oleObj name="Equation" r:id="rId5" imgW="1638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2349500"/>
                        <a:ext cx="17653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Freeform 8"/>
          <p:cNvSpPr>
            <a:spLocks/>
          </p:cNvSpPr>
          <p:nvPr/>
        </p:nvSpPr>
        <p:spPr bwMode="auto">
          <a:xfrm>
            <a:off x="1706563" y="3055938"/>
            <a:ext cx="1038225" cy="793750"/>
          </a:xfrm>
          <a:custGeom>
            <a:avLst/>
            <a:gdLst>
              <a:gd name="T0" fmla="*/ 152 w 654"/>
              <a:gd name="T1" fmla="*/ 72 h 500"/>
              <a:gd name="T2" fmla="*/ 3 w 654"/>
              <a:gd name="T3" fmla="*/ 162 h 500"/>
              <a:gd name="T4" fmla="*/ 137 w 654"/>
              <a:gd name="T5" fmla="*/ 386 h 500"/>
              <a:gd name="T6" fmla="*/ 369 w 654"/>
              <a:gd name="T7" fmla="*/ 498 h 500"/>
              <a:gd name="T8" fmla="*/ 541 w 654"/>
              <a:gd name="T9" fmla="*/ 401 h 500"/>
              <a:gd name="T10" fmla="*/ 646 w 654"/>
              <a:gd name="T11" fmla="*/ 222 h 500"/>
              <a:gd name="T12" fmla="*/ 586 w 654"/>
              <a:gd name="T13" fmla="*/ 42 h 500"/>
              <a:gd name="T14" fmla="*/ 399 w 654"/>
              <a:gd name="T15" fmla="*/ 20 h 500"/>
              <a:gd name="T16" fmla="*/ 235 w 654"/>
              <a:gd name="T17" fmla="*/ 12 h 500"/>
              <a:gd name="T18" fmla="*/ 152 w 654"/>
              <a:gd name="T19" fmla="*/ 7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4" h="500">
                <a:moveTo>
                  <a:pt x="152" y="72"/>
                </a:moveTo>
                <a:cubicBezTo>
                  <a:pt x="113" y="97"/>
                  <a:pt x="6" y="110"/>
                  <a:pt x="3" y="162"/>
                </a:cubicBezTo>
                <a:cubicBezTo>
                  <a:pt x="0" y="214"/>
                  <a:pt x="76" y="330"/>
                  <a:pt x="137" y="386"/>
                </a:cubicBezTo>
                <a:cubicBezTo>
                  <a:pt x="198" y="442"/>
                  <a:pt x="302" y="496"/>
                  <a:pt x="369" y="498"/>
                </a:cubicBezTo>
                <a:cubicBezTo>
                  <a:pt x="436" y="500"/>
                  <a:pt x="495" y="447"/>
                  <a:pt x="541" y="401"/>
                </a:cubicBezTo>
                <a:cubicBezTo>
                  <a:pt x="587" y="355"/>
                  <a:pt x="638" y="282"/>
                  <a:pt x="646" y="222"/>
                </a:cubicBezTo>
                <a:cubicBezTo>
                  <a:pt x="654" y="162"/>
                  <a:pt x="627" y="76"/>
                  <a:pt x="586" y="42"/>
                </a:cubicBezTo>
                <a:cubicBezTo>
                  <a:pt x="545" y="8"/>
                  <a:pt x="457" y="25"/>
                  <a:pt x="399" y="20"/>
                </a:cubicBezTo>
                <a:cubicBezTo>
                  <a:pt x="341" y="15"/>
                  <a:pt x="276" y="0"/>
                  <a:pt x="235" y="12"/>
                </a:cubicBezTo>
                <a:cubicBezTo>
                  <a:pt x="194" y="24"/>
                  <a:pt x="191" y="47"/>
                  <a:pt x="152" y="72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3017" name="Freeform 9"/>
          <p:cNvSpPr>
            <a:spLocks/>
          </p:cNvSpPr>
          <p:nvPr/>
        </p:nvSpPr>
        <p:spPr bwMode="auto">
          <a:xfrm>
            <a:off x="5673725" y="3241675"/>
            <a:ext cx="612775" cy="482600"/>
          </a:xfrm>
          <a:custGeom>
            <a:avLst/>
            <a:gdLst>
              <a:gd name="T0" fmla="*/ 294 w 386"/>
              <a:gd name="T1" fmla="*/ 82 h 304"/>
              <a:gd name="T2" fmla="*/ 197 w 386"/>
              <a:gd name="T3" fmla="*/ 0 h 304"/>
              <a:gd name="T4" fmla="*/ 84 w 386"/>
              <a:gd name="T5" fmla="*/ 82 h 304"/>
              <a:gd name="T6" fmla="*/ 40 w 386"/>
              <a:gd name="T7" fmla="*/ 254 h 304"/>
              <a:gd name="T8" fmla="*/ 324 w 386"/>
              <a:gd name="T9" fmla="*/ 299 h 304"/>
              <a:gd name="T10" fmla="*/ 384 w 386"/>
              <a:gd name="T11" fmla="*/ 224 h 304"/>
              <a:gd name="T12" fmla="*/ 294 w 386"/>
              <a:gd name="T13" fmla="*/ 8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6" h="304">
                <a:moveTo>
                  <a:pt x="294" y="82"/>
                </a:moveTo>
                <a:cubicBezTo>
                  <a:pt x="263" y="45"/>
                  <a:pt x="232" y="0"/>
                  <a:pt x="197" y="0"/>
                </a:cubicBezTo>
                <a:cubicBezTo>
                  <a:pt x="162" y="0"/>
                  <a:pt x="110" y="40"/>
                  <a:pt x="84" y="82"/>
                </a:cubicBezTo>
                <a:cubicBezTo>
                  <a:pt x="58" y="124"/>
                  <a:pt x="0" y="218"/>
                  <a:pt x="40" y="254"/>
                </a:cubicBezTo>
                <a:cubicBezTo>
                  <a:pt x="80" y="290"/>
                  <a:pt x="267" y="304"/>
                  <a:pt x="324" y="299"/>
                </a:cubicBezTo>
                <a:cubicBezTo>
                  <a:pt x="381" y="294"/>
                  <a:pt x="386" y="259"/>
                  <a:pt x="384" y="224"/>
                </a:cubicBezTo>
                <a:cubicBezTo>
                  <a:pt x="382" y="189"/>
                  <a:pt x="325" y="119"/>
                  <a:pt x="294" y="82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1854200" y="2452688"/>
          <a:ext cx="4413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4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452688"/>
                        <a:ext cx="4413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5807075" y="2478088"/>
          <a:ext cx="6080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5" name="Equation" r:id="rId9" imgW="177480" imgH="215640" progId="Equation.3">
                  <p:embed/>
                </p:oleObj>
              </mc:Choice>
              <mc:Fallback>
                <p:oleObj name="Equation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2478088"/>
                        <a:ext cx="6080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1924050" y="3854450"/>
          <a:ext cx="606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6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854450"/>
                        <a:ext cx="606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5829300" y="3783013"/>
          <a:ext cx="5937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7" name="Equation" r:id="rId13" imgW="203040" imgH="215640" progId="Equation.3">
                  <p:embed/>
                </p:oleObj>
              </mc:Choice>
              <mc:Fallback>
                <p:oleObj name="Equation" r:id="rId1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783013"/>
                        <a:ext cx="5937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2778125" y="3336925"/>
            <a:ext cx="1839913" cy="130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3740150" y="3562350"/>
            <a:ext cx="1876425" cy="130175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2859088" y="3408363"/>
          <a:ext cx="7429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8" name="Equation" r:id="rId15" imgW="241200" imgH="215640" progId="Equation.3">
                  <p:embed/>
                </p:oleObj>
              </mc:Choice>
              <mc:Fallback>
                <p:oleObj name="Equation" r:id="rId15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3408363"/>
                        <a:ext cx="74295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4113213" y="3657600"/>
          <a:ext cx="7032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9" name="Equation" r:id="rId17" imgW="228600" imgH="215640" progId="Equation.3">
                  <p:embed/>
                </p:oleObj>
              </mc:Choice>
              <mc:Fallback>
                <p:oleObj name="Equation" r:id="rId17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3657600"/>
                        <a:ext cx="7032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1114425" y="4587875"/>
          <a:ext cx="709771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0" name="Equation" r:id="rId19" imgW="1409400" imgH="241200" progId="Equation.3">
                  <p:embed/>
                </p:oleObj>
              </mc:Choice>
              <mc:Fallback>
                <p:oleObj name="Equation" r:id="rId19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587875"/>
                        <a:ext cx="709771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5149850" y="2146300"/>
            <a:ext cx="57150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 flipV="1">
            <a:off x="5262563" y="2201863"/>
            <a:ext cx="1641475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D095-233D-47FC-8E1C-405483DD6B45}" type="slidenum">
              <a:rPr lang="en-US"/>
              <a:pPr/>
              <a:t>42</a:t>
            </a:fld>
            <a:endParaRPr 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054350" y="174625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414463" y="868363"/>
          <a:ext cx="62738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5" name="Equation" r:id="rId3" imgW="1409400" imgH="241200" progId="Equation.3">
                  <p:embed/>
                </p:oleObj>
              </mc:Choice>
              <mc:Fallback>
                <p:oleObj name="Equation" r:id="rId3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868363"/>
                        <a:ext cx="62738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66750" y="3338513"/>
            <a:ext cx="501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Infinite Parallel Black Planes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806575" y="2128838"/>
          <a:ext cx="60404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6" name="Equation" r:id="rId5" imgW="4724280" imgH="761760" progId="Equation.DSMT4">
                  <p:embed/>
                </p:oleObj>
              </mc:Choice>
              <mc:Fallback>
                <p:oleObj name="Equation" r:id="rId5" imgW="47242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128838"/>
                        <a:ext cx="60404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128713" y="4229100"/>
            <a:ext cx="88900" cy="18986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44688" y="4227513"/>
            <a:ext cx="88900" cy="18986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3181350" y="4186238"/>
          <a:ext cx="2905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7" name="Equation" r:id="rId7" imgW="825480" imgH="215640" progId="Equation.3">
                  <p:embed/>
                </p:oleObj>
              </mc:Choice>
              <mc:Fallback>
                <p:oleObj name="Equation" r:id="rId7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186238"/>
                        <a:ext cx="2905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693738" y="3995738"/>
          <a:ext cx="403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995738"/>
                        <a:ext cx="4032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2071688" y="4065588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9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065588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293813" y="4857750"/>
            <a:ext cx="54768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316038" y="5211763"/>
            <a:ext cx="5476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44048" name="Object 16"/>
          <p:cNvGraphicFramePr>
            <a:graphicFrameLocks noChangeAspect="1"/>
          </p:cNvGraphicFramePr>
          <p:nvPr/>
        </p:nvGraphicFramePr>
        <p:xfrm>
          <a:off x="1319213" y="4389438"/>
          <a:ext cx="4889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0" name="Equation" r:id="rId13" imgW="241200" imgH="215640" progId="Equation.3">
                  <p:embed/>
                </p:oleObj>
              </mc:Choice>
              <mc:Fallback>
                <p:oleObj name="Equation" r:id="rId13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389438"/>
                        <a:ext cx="4889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1306513" y="5229225"/>
          <a:ext cx="4635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1" name="Equation" r:id="rId15" imgW="228600" imgH="215640" progId="Equation.3">
                  <p:embed/>
                </p:oleObj>
              </mc:Choice>
              <mc:Fallback>
                <p:oleObj name="Equation" r:id="rId1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5229225"/>
                        <a:ext cx="4635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2827338" y="5067300"/>
          <a:ext cx="42957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2" name="Equation" r:id="rId17" imgW="1231560" imgH="241200" progId="Equation.3">
                  <p:embed/>
                </p:oleObj>
              </mc:Choice>
              <mc:Fallback>
                <p:oleObj name="Equation" r:id="rId17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5067300"/>
                        <a:ext cx="42957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AC91-C011-47F9-AD92-D14E6EC3DCE8}" type="slidenum">
              <a:rPr lang="en-US"/>
              <a:pPr/>
              <a:t>43</a:t>
            </a:fld>
            <a:endParaRPr lang="en-US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54350" y="174625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82588" y="820738"/>
            <a:ext cx="8056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Infinite Parallel Gray Planes (there is reflection</a:t>
            </a:r>
          </a:p>
          <a:p>
            <a:r>
              <a:rPr lang="en-US" sz="2800" b="1" u="sng"/>
              <a:t>of energy)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73423" y="3017838"/>
            <a:ext cx="88900" cy="18986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389398" y="3016250"/>
            <a:ext cx="88900" cy="18986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graphicFrame>
        <p:nvGraphicFramePr>
          <p:cNvPr id="45064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27197666"/>
              </p:ext>
            </p:extLst>
          </p:nvPr>
        </p:nvGraphicFramePr>
        <p:xfrm>
          <a:off x="133685" y="2638425"/>
          <a:ext cx="4730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2" name="Equation" r:id="rId3" imgW="152280" imgH="215640" progId="Equation.3">
                  <p:embed/>
                </p:oleObj>
              </mc:Choice>
              <mc:Fallback>
                <p:oleObj name="Equation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85" y="2638425"/>
                        <a:ext cx="4730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575843368"/>
              </p:ext>
            </p:extLst>
          </p:nvPr>
        </p:nvGraphicFramePr>
        <p:xfrm>
          <a:off x="1500523" y="2740025"/>
          <a:ext cx="4746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3" name="Equation" r:id="rId5" imgW="177480" imgH="215640" progId="Equation.3">
                  <p:embed/>
                </p:oleObj>
              </mc:Choice>
              <mc:Fallback>
                <p:oleObj name="Equation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523" y="2740025"/>
                        <a:ext cx="4746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854204"/>
              </p:ext>
            </p:extLst>
          </p:nvPr>
        </p:nvGraphicFramePr>
        <p:xfrm>
          <a:off x="1714835" y="3495675"/>
          <a:ext cx="9620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4" name="Equation" r:id="rId7" imgW="838080" imgH="380880" progId="Equation.DSMT4">
                  <p:embed/>
                </p:oleObj>
              </mc:Choice>
              <mc:Fallback>
                <p:oleObj name="Equation" r:id="rId7" imgW="838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835" y="3495675"/>
                        <a:ext cx="9620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828342"/>
              </p:ext>
            </p:extLst>
          </p:nvPr>
        </p:nvGraphicFramePr>
        <p:xfrm>
          <a:off x="1713248" y="3970338"/>
          <a:ext cx="10350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5" name="Equation" r:id="rId9" imgW="901440" imgH="380880" progId="Equation.DSMT4">
                  <p:embed/>
                </p:oleObj>
              </mc:Choice>
              <mc:Fallback>
                <p:oleObj name="Equation" r:id="rId9" imgW="901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248" y="3970338"/>
                        <a:ext cx="10350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929367"/>
              </p:ext>
            </p:extLst>
          </p:nvPr>
        </p:nvGraphicFramePr>
        <p:xfrm>
          <a:off x="1629110" y="4427538"/>
          <a:ext cx="1717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6" name="Equation" r:id="rId11" imgW="825480" imgH="215640" progId="Equation.3">
                  <p:embed/>
                </p:oleObj>
              </mc:Choice>
              <mc:Fallback>
                <p:oleObj name="Equation" r:id="rId11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110" y="4427538"/>
                        <a:ext cx="17176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402013" y="1547813"/>
            <a:ext cx="5386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sng"/>
              <a:t>Energy Emitted from Surface 1 to surface 2</a:t>
            </a:r>
          </a:p>
        </p:txBody>
      </p:sp>
      <p:graphicFrame>
        <p:nvGraphicFramePr>
          <p:cNvPr id="45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412141"/>
              </p:ext>
            </p:extLst>
          </p:nvPr>
        </p:nvGraphicFramePr>
        <p:xfrm>
          <a:off x="4843463" y="1931188"/>
          <a:ext cx="13255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7" name="Equation" r:id="rId13" imgW="1155600" imgH="469800" progId="Equation.DSMT4">
                  <p:embed/>
                </p:oleObj>
              </mc:Choice>
              <mc:Fallback>
                <p:oleObj name="Equation" r:id="rId13" imgW="1155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1931188"/>
                        <a:ext cx="13255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3602038" y="2411518"/>
            <a:ext cx="385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sng" dirty="0"/>
              <a:t>Energy Absorbed by surface 2</a:t>
            </a:r>
          </a:p>
        </p:txBody>
      </p:sp>
      <p:graphicFrame>
        <p:nvGraphicFramePr>
          <p:cNvPr id="45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490748"/>
              </p:ext>
            </p:extLst>
          </p:nvPr>
        </p:nvGraphicFramePr>
        <p:xfrm>
          <a:off x="3752850" y="2808288"/>
          <a:ext cx="39798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8" name="Equation" r:id="rId15" imgW="3466800" imgH="469800" progId="Equation.DSMT4">
                  <p:embed/>
                </p:oleObj>
              </mc:Choice>
              <mc:Fallback>
                <p:oleObj name="Equation" r:id="rId15" imgW="3466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808288"/>
                        <a:ext cx="39798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703638" y="3414713"/>
            <a:ext cx="375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sng" dirty="0"/>
              <a:t>Energy Reflected to surface 1</a:t>
            </a:r>
          </a:p>
        </p:txBody>
      </p:sp>
      <p:graphicFrame>
        <p:nvGraphicFramePr>
          <p:cNvPr id="450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100047"/>
              </p:ext>
            </p:extLst>
          </p:nvPr>
        </p:nvGraphicFramePr>
        <p:xfrm>
          <a:off x="4168775" y="3824288"/>
          <a:ext cx="24495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9" name="Equation" r:id="rId17" imgW="2133360" imgH="469800" progId="Equation.DSMT4">
                  <p:embed/>
                </p:oleObj>
              </mc:Choice>
              <mc:Fallback>
                <p:oleObj name="Equation" r:id="rId17" imgW="2133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3824288"/>
                        <a:ext cx="24495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703638" y="4349749"/>
            <a:ext cx="4402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sng" dirty="0"/>
              <a:t>Energy Reflected back to surface 2</a:t>
            </a:r>
          </a:p>
        </p:txBody>
      </p:sp>
      <p:graphicFrame>
        <p:nvGraphicFramePr>
          <p:cNvPr id="450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441460"/>
              </p:ext>
            </p:extLst>
          </p:nvPr>
        </p:nvGraphicFramePr>
        <p:xfrm>
          <a:off x="3862388" y="4746625"/>
          <a:ext cx="3324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0" name="Equation" r:id="rId19" imgW="2895480" imgH="469800" progId="Equation.DSMT4">
                  <p:embed/>
                </p:oleObj>
              </mc:Choice>
              <mc:Fallback>
                <p:oleObj name="Equation" r:id="rId19" imgW="289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746625"/>
                        <a:ext cx="3324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692485" y="3503613"/>
            <a:ext cx="700088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 flipH="1">
            <a:off x="655973" y="3811588"/>
            <a:ext cx="665162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692485" y="4084638"/>
            <a:ext cx="665163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 flipH="1">
            <a:off x="727410" y="4394200"/>
            <a:ext cx="569913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3703638" y="5218112"/>
            <a:ext cx="381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u="sng" dirty="0"/>
              <a:t>Energy absorbed by surface 2</a:t>
            </a:r>
          </a:p>
        </p:txBody>
      </p:sp>
      <p:graphicFrame>
        <p:nvGraphicFramePr>
          <p:cNvPr id="4509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81946"/>
              </p:ext>
            </p:extLst>
          </p:nvPr>
        </p:nvGraphicFramePr>
        <p:xfrm>
          <a:off x="3563938" y="5703888"/>
          <a:ext cx="3819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1" name="Equation" r:id="rId21" imgW="3327120" imgH="469800" progId="Equation.DSMT4">
                  <p:embed/>
                </p:oleObj>
              </mc:Choice>
              <mc:Fallback>
                <p:oleObj name="Equation" r:id="rId21" imgW="3327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703888"/>
                        <a:ext cx="38195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3" name="Oval 37"/>
          <p:cNvSpPr>
            <a:spLocks noChangeArrowheads="1"/>
          </p:cNvSpPr>
          <p:nvPr/>
        </p:nvSpPr>
        <p:spPr bwMode="auto">
          <a:xfrm>
            <a:off x="3131220" y="2527987"/>
            <a:ext cx="152400" cy="1682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5094" name="Oval 38"/>
          <p:cNvSpPr>
            <a:spLocks noChangeArrowheads="1"/>
          </p:cNvSpPr>
          <p:nvPr/>
        </p:nvSpPr>
        <p:spPr bwMode="auto">
          <a:xfrm>
            <a:off x="3309504" y="5332411"/>
            <a:ext cx="152400" cy="1682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5CA7-F9A6-4009-91DD-F74A23E50852}" type="slidenum">
              <a:rPr lang="en-US"/>
              <a:pPr/>
              <a:t>44</a:t>
            </a:fld>
            <a:endParaRPr lang="en-US"/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54350" y="174625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0825" y="833438"/>
            <a:ext cx="487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Infinite Parallel Gray Planes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1077913" y="1531938"/>
          <a:ext cx="70008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" name="Equation" r:id="rId3" imgW="6108480" imgH="469800" progId="Equation.DSMT4">
                  <p:embed/>
                </p:oleObj>
              </mc:Choice>
              <mc:Fallback>
                <p:oleObj name="Equation" r:id="rId3" imgW="6108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531938"/>
                        <a:ext cx="70008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689726"/>
              </p:ext>
            </p:extLst>
          </p:nvPr>
        </p:nvGraphicFramePr>
        <p:xfrm>
          <a:off x="406400" y="2247901"/>
          <a:ext cx="8564929" cy="56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9" name="Equation" r:id="rId5" imgW="8115120" imgH="533160" progId="Equation.DSMT4">
                  <p:embed/>
                </p:oleObj>
              </mc:Choice>
              <mc:Fallback>
                <p:oleObj name="Equation" r:id="rId5" imgW="81151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247901"/>
                        <a:ext cx="8564929" cy="561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5709"/>
              </p:ext>
            </p:extLst>
          </p:nvPr>
        </p:nvGraphicFramePr>
        <p:xfrm>
          <a:off x="2897188" y="3533775"/>
          <a:ext cx="529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" name="Equation" r:id="rId7" imgW="4622760" imgH="533160" progId="Equation.DSMT4">
                  <p:embed/>
                </p:oleObj>
              </mc:Choice>
              <mc:Fallback>
                <p:oleObj name="Equation" r:id="rId7" imgW="46227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533775"/>
                        <a:ext cx="529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06400" y="3197225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Geometric Series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2547938" y="4125913"/>
          <a:ext cx="3190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1" name="Equation" r:id="rId9" imgW="2781000" imgH="787320" progId="Equation.DSMT4">
                  <p:embed/>
                </p:oleObj>
              </mc:Choice>
              <mc:Fallback>
                <p:oleObj name="Equation" r:id="rId9" imgW="278100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125913"/>
                        <a:ext cx="3190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1"/>
          <p:cNvGraphicFramePr>
            <a:graphicFrameLocks noChangeAspect="1"/>
          </p:cNvGraphicFramePr>
          <p:nvPr/>
        </p:nvGraphicFramePr>
        <p:xfrm>
          <a:off x="6145213" y="4389438"/>
          <a:ext cx="22479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2" name="Equation" r:id="rId11" imgW="2197080" imgH="380880" progId="Equation.DSMT4">
                  <p:embed/>
                </p:oleObj>
              </mc:Choice>
              <mc:Fallback>
                <p:oleObj name="Equation" r:id="rId11" imgW="2197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4389438"/>
                        <a:ext cx="22479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/>
          <p:cNvGraphicFramePr>
            <a:graphicFrameLocks noChangeAspect="1"/>
          </p:cNvGraphicFramePr>
          <p:nvPr/>
        </p:nvGraphicFramePr>
        <p:xfrm>
          <a:off x="1085850" y="5064125"/>
          <a:ext cx="7299325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3" name="Equation" r:id="rId13" imgW="6362640" imgH="1180800" progId="Equation.DSMT4">
                  <p:embed/>
                </p:oleObj>
              </mc:Choice>
              <mc:Fallback>
                <p:oleObj name="Equation" r:id="rId13" imgW="636264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064125"/>
                        <a:ext cx="7299325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908E-0470-4682-9ACF-C6FE953723A6}" type="slidenum">
              <a:rPr lang="en-US"/>
              <a:pPr/>
              <a:t>45</a:t>
            </a:fld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054350" y="174625"/>
            <a:ext cx="268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50825" y="754063"/>
            <a:ext cx="487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 dirty="0"/>
              <a:t>Infinite Parallel Gray Planes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181165"/>
              </p:ext>
            </p:extLst>
          </p:nvPr>
        </p:nvGraphicFramePr>
        <p:xfrm>
          <a:off x="677227" y="1187958"/>
          <a:ext cx="3336925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3" name="Equation" r:id="rId3" imgW="2908080" imgH="1180800" progId="Equation.DSMT4">
                  <p:embed/>
                </p:oleObj>
              </mc:Choice>
              <mc:Fallback>
                <p:oleObj name="Equation" r:id="rId3" imgW="290808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" y="1187958"/>
                        <a:ext cx="3336925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134657"/>
              </p:ext>
            </p:extLst>
          </p:nvPr>
        </p:nvGraphicFramePr>
        <p:xfrm>
          <a:off x="5289931" y="1288034"/>
          <a:ext cx="337978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4" name="Equation" r:id="rId5" imgW="2946240" imgH="1180800" progId="Equation.DSMT4">
                  <p:embed/>
                </p:oleObj>
              </mc:Choice>
              <mc:Fallback>
                <p:oleObj name="Equation" r:id="rId5" imgW="294624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931" y="1288034"/>
                        <a:ext cx="3379788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740126"/>
              </p:ext>
            </p:extLst>
          </p:nvPr>
        </p:nvGraphicFramePr>
        <p:xfrm>
          <a:off x="1792070" y="3130294"/>
          <a:ext cx="4246680" cy="127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5" name="Equation" r:id="rId7" imgW="3911400" imgH="1180800" progId="Equation.DSMT4">
                  <p:embed/>
                </p:oleObj>
              </mc:Choice>
              <mc:Fallback>
                <p:oleObj name="Equation" r:id="rId7" imgW="39114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070" y="3130294"/>
                        <a:ext cx="4246680" cy="1275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416958"/>
              </p:ext>
            </p:extLst>
          </p:nvPr>
        </p:nvGraphicFramePr>
        <p:xfrm>
          <a:off x="1298448" y="4390163"/>
          <a:ext cx="5450459" cy="17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6" name="Equation" r:id="rId9" imgW="3746160" imgH="1180800" progId="Equation.DSMT4">
                  <p:embed/>
                </p:oleObj>
              </mc:Choice>
              <mc:Fallback>
                <p:oleObj name="Equation" r:id="rId9" imgW="374616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448" y="4390163"/>
                        <a:ext cx="5450459" cy="1708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1682" y="2510154"/>
            <a:ext cx="3745992" cy="777113"/>
            <a:chOff x="2281682" y="2510154"/>
            <a:chExt cx="3745992" cy="777113"/>
          </a:xfrm>
        </p:grpSpPr>
        <p:sp>
          <p:nvSpPr>
            <p:cNvPr id="3" name="Left Brace 2"/>
            <p:cNvSpPr/>
            <p:nvPr/>
          </p:nvSpPr>
          <p:spPr>
            <a:xfrm rot="5400000">
              <a:off x="2848610" y="2436875"/>
              <a:ext cx="283464" cy="141732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 rot="5400000">
              <a:off x="5177282" y="2397251"/>
              <a:ext cx="283464" cy="141732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5255978"/>
                </p:ext>
              </p:extLst>
            </p:nvPr>
          </p:nvGraphicFramePr>
          <p:xfrm>
            <a:off x="2844101" y="2549897"/>
            <a:ext cx="420497" cy="453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57" name="Equation" r:id="rId11" imgW="215640" imgH="228600" progId="Equation.DSMT4">
                    <p:embed/>
                  </p:oleObj>
                </mc:Choice>
                <mc:Fallback>
                  <p:oleObj name="Equation" r:id="rId11" imgW="21564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101" y="2549897"/>
                          <a:ext cx="420497" cy="4539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7697982"/>
                </p:ext>
              </p:extLst>
            </p:nvPr>
          </p:nvGraphicFramePr>
          <p:xfrm>
            <a:off x="5121275" y="2510154"/>
            <a:ext cx="4191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58" name="Equation" r:id="rId13" imgW="215640" imgH="228600" progId="Equation.DSMT4">
                    <p:embed/>
                  </p:oleObj>
                </mc:Choice>
                <mc:Fallback>
                  <p:oleObj name="Equation" r:id="rId13" imgW="21564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275" y="2510154"/>
                          <a:ext cx="41910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"/>
          <p:cNvSpPr>
            <a:spLocks noGrp="1"/>
          </p:cNvSpPr>
          <p:nvPr>
            <p:ph type="dt" sz="half" idx="10"/>
          </p:nvPr>
        </p:nvSpPr>
        <p:spPr>
          <a:xfrm>
            <a:off x="417405" y="6411016"/>
            <a:ext cx="2133600" cy="476250"/>
          </a:xfrm>
        </p:spPr>
        <p:txBody>
          <a:bodyPr/>
          <a:lstStyle/>
          <a:p>
            <a:r>
              <a:rPr lang="en-US" smtClean="0"/>
              <a:t>Lecture 13 Radiation</a:t>
            </a: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F355-0D12-40F6-95C0-B92F5C07B052}" type="slidenum">
              <a:rPr lang="en-US"/>
              <a:pPr/>
              <a:t>46</a:t>
            </a:fld>
            <a:endParaRPr 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582738" y="222250"/>
            <a:ext cx="6294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 – Other Situations</a:t>
            </a:r>
          </a:p>
        </p:txBody>
      </p: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1093220" y="3895725"/>
            <a:ext cx="2889124" cy="2408979"/>
            <a:chOff x="997" y="2186"/>
            <a:chExt cx="1966" cy="1688"/>
          </a:xfrm>
        </p:grpSpPr>
        <p:sp>
          <p:nvSpPr>
            <p:cNvPr id="50183" name="Freeform 7"/>
            <p:cNvSpPr>
              <a:spLocks/>
            </p:cNvSpPr>
            <p:nvPr/>
          </p:nvSpPr>
          <p:spPr bwMode="auto">
            <a:xfrm rot="20766221">
              <a:off x="1657" y="2697"/>
              <a:ext cx="1306" cy="907"/>
            </a:xfrm>
            <a:custGeom>
              <a:avLst/>
              <a:gdLst>
                <a:gd name="T0" fmla="*/ 137 w 1671"/>
                <a:gd name="T1" fmla="*/ 785 h 1414"/>
                <a:gd name="T2" fmla="*/ 317 w 1671"/>
                <a:gd name="T3" fmla="*/ 681 h 1414"/>
                <a:gd name="T4" fmla="*/ 616 w 1671"/>
                <a:gd name="T5" fmla="*/ 396 h 1414"/>
                <a:gd name="T6" fmla="*/ 870 w 1671"/>
                <a:gd name="T7" fmla="*/ 52 h 1414"/>
                <a:gd name="T8" fmla="*/ 1170 w 1671"/>
                <a:gd name="T9" fmla="*/ 82 h 1414"/>
                <a:gd name="T10" fmla="*/ 1574 w 1671"/>
                <a:gd name="T11" fmla="*/ 239 h 1414"/>
                <a:gd name="T12" fmla="*/ 1641 w 1671"/>
                <a:gd name="T13" fmla="*/ 538 h 1414"/>
                <a:gd name="T14" fmla="*/ 1394 w 1671"/>
                <a:gd name="T15" fmla="*/ 778 h 1414"/>
                <a:gd name="T16" fmla="*/ 1065 w 1671"/>
                <a:gd name="T17" fmla="*/ 972 h 1414"/>
                <a:gd name="T18" fmla="*/ 915 w 1671"/>
                <a:gd name="T19" fmla="*/ 1354 h 1414"/>
                <a:gd name="T20" fmla="*/ 788 w 1671"/>
                <a:gd name="T21" fmla="*/ 1331 h 1414"/>
                <a:gd name="T22" fmla="*/ 556 w 1671"/>
                <a:gd name="T23" fmla="*/ 1182 h 1414"/>
                <a:gd name="T24" fmla="*/ 302 w 1671"/>
                <a:gd name="T25" fmla="*/ 1032 h 1414"/>
                <a:gd name="T26" fmla="*/ 115 w 1671"/>
                <a:gd name="T27" fmla="*/ 875 h 1414"/>
                <a:gd name="T28" fmla="*/ 10 w 1671"/>
                <a:gd name="T29" fmla="*/ 793 h 1414"/>
                <a:gd name="T30" fmla="*/ 137 w 1671"/>
                <a:gd name="T31" fmla="*/ 785 h 1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71" h="1414">
                  <a:moveTo>
                    <a:pt x="137" y="785"/>
                  </a:moveTo>
                  <a:cubicBezTo>
                    <a:pt x="188" y="766"/>
                    <a:pt x="237" y="746"/>
                    <a:pt x="317" y="681"/>
                  </a:cubicBezTo>
                  <a:cubicBezTo>
                    <a:pt x="397" y="616"/>
                    <a:pt x="524" y="501"/>
                    <a:pt x="616" y="396"/>
                  </a:cubicBezTo>
                  <a:cubicBezTo>
                    <a:pt x="708" y="291"/>
                    <a:pt x="778" y="104"/>
                    <a:pt x="870" y="52"/>
                  </a:cubicBezTo>
                  <a:cubicBezTo>
                    <a:pt x="962" y="0"/>
                    <a:pt x="1053" y="51"/>
                    <a:pt x="1170" y="82"/>
                  </a:cubicBezTo>
                  <a:cubicBezTo>
                    <a:pt x="1287" y="113"/>
                    <a:pt x="1496" y="163"/>
                    <a:pt x="1574" y="239"/>
                  </a:cubicBezTo>
                  <a:cubicBezTo>
                    <a:pt x="1652" y="315"/>
                    <a:pt x="1671" y="448"/>
                    <a:pt x="1641" y="538"/>
                  </a:cubicBezTo>
                  <a:cubicBezTo>
                    <a:pt x="1611" y="628"/>
                    <a:pt x="1490" y="706"/>
                    <a:pt x="1394" y="778"/>
                  </a:cubicBezTo>
                  <a:cubicBezTo>
                    <a:pt x="1298" y="850"/>
                    <a:pt x="1145" y="876"/>
                    <a:pt x="1065" y="972"/>
                  </a:cubicBezTo>
                  <a:cubicBezTo>
                    <a:pt x="985" y="1068"/>
                    <a:pt x="961" y="1294"/>
                    <a:pt x="915" y="1354"/>
                  </a:cubicBezTo>
                  <a:cubicBezTo>
                    <a:pt x="869" y="1414"/>
                    <a:pt x="848" y="1360"/>
                    <a:pt x="788" y="1331"/>
                  </a:cubicBezTo>
                  <a:cubicBezTo>
                    <a:pt x="728" y="1302"/>
                    <a:pt x="637" y="1232"/>
                    <a:pt x="556" y="1182"/>
                  </a:cubicBezTo>
                  <a:cubicBezTo>
                    <a:pt x="475" y="1132"/>
                    <a:pt x="376" y="1083"/>
                    <a:pt x="302" y="1032"/>
                  </a:cubicBezTo>
                  <a:cubicBezTo>
                    <a:pt x="228" y="981"/>
                    <a:pt x="164" y="915"/>
                    <a:pt x="115" y="875"/>
                  </a:cubicBezTo>
                  <a:cubicBezTo>
                    <a:pt x="66" y="835"/>
                    <a:pt x="0" y="810"/>
                    <a:pt x="10" y="793"/>
                  </a:cubicBezTo>
                  <a:cubicBezTo>
                    <a:pt x="20" y="776"/>
                    <a:pt x="86" y="804"/>
                    <a:pt x="137" y="785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0184" name="Freeform 8"/>
            <p:cNvSpPr>
              <a:spLocks/>
            </p:cNvSpPr>
            <p:nvPr/>
          </p:nvSpPr>
          <p:spPr bwMode="auto">
            <a:xfrm>
              <a:off x="2154" y="2663"/>
              <a:ext cx="375" cy="275"/>
            </a:xfrm>
            <a:custGeom>
              <a:avLst/>
              <a:gdLst>
                <a:gd name="T0" fmla="*/ 0 w 465"/>
                <a:gd name="T1" fmla="*/ 0 h 470"/>
                <a:gd name="T2" fmla="*/ 434 w 465"/>
                <a:gd name="T3" fmla="*/ 337 h 470"/>
                <a:gd name="T4" fmla="*/ 187 w 465"/>
                <a:gd name="T5" fmla="*/ 449 h 470"/>
                <a:gd name="T6" fmla="*/ 67 w 465"/>
                <a:gd name="T7" fmla="*/ 46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470">
                  <a:moveTo>
                    <a:pt x="0" y="0"/>
                  </a:moveTo>
                  <a:cubicBezTo>
                    <a:pt x="201" y="131"/>
                    <a:pt x="403" y="262"/>
                    <a:pt x="434" y="337"/>
                  </a:cubicBezTo>
                  <a:cubicBezTo>
                    <a:pt x="465" y="412"/>
                    <a:pt x="248" y="428"/>
                    <a:pt x="187" y="449"/>
                  </a:cubicBezTo>
                  <a:cubicBezTo>
                    <a:pt x="126" y="470"/>
                    <a:pt x="96" y="467"/>
                    <a:pt x="67" y="46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0185" name="Freeform 9"/>
            <p:cNvSpPr>
              <a:spLocks/>
            </p:cNvSpPr>
            <p:nvPr/>
          </p:nvSpPr>
          <p:spPr bwMode="auto">
            <a:xfrm>
              <a:off x="1808" y="3331"/>
              <a:ext cx="343" cy="215"/>
            </a:xfrm>
            <a:custGeom>
              <a:avLst/>
              <a:gdLst>
                <a:gd name="T0" fmla="*/ 0 w 401"/>
                <a:gd name="T1" fmla="*/ 422 h 422"/>
                <a:gd name="T2" fmla="*/ 396 w 401"/>
                <a:gd name="T3" fmla="*/ 55 h 422"/>
                <a:gd name="T4" fmla="*/ 30 w 401"/>
                <a:gd name="T5" fmla="*/ 9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1" h="422">
                  <a:moveTo>
                    <a:pt x="0" y="422"/>
                  </a:moveTo>
                  <a:cubicBezTo>
                    <a:pt x="195" y="266"/>
                    <a:pt x="391" y="110"/>
                    <a:pt x="396" y="55"/>
                  </a:cubicBezTo>
                  <a:cubicBezTo>
                    <a:pt x="401" y="0"/>
                    <a:pt x="215" y="46"/>
                    <a:pt x="30" y="92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997" y="3375"/>
              <a:ext cx="107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/>
                <a:t>Surface 1</a:t>
              </a:r>
            </a:p>
          </p:txBody>
        </p:sp>
        <p:graphicFrame>
          <p:nvGraphicFramePr>
            <p:cNvPr id="5018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8922906"/>
                </p:ext>
              </p:extLst>
            </p:nvPr>
          </p:nvGraphicFramePr>
          <p:xfrm>
            <a:off x="997" y="3586"/>
            <a:ext cx="7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8" name="Equation" r:id="rId3" imgW="558720" imgH="215640" progId="Equation.3">
                    <p:embed/>
                  </p:oleObj>
                </mc:Choice>
                <mc:Fallback>
                  <p:oleObj name="Equation" r:id="rId3" imgW="558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3586"/>
                          <a:ext cx="74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421" y="2186"/>
              <a:ext cx="791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Surface 2</a:t>
              </a:r>
            </a:p>
          </p:txBody>
        </p:sp>
        <p:graphicFrame>
          <p:nvGraphicFramePr>
            <p:cNvPr id="50189" name="Object 13"/>
            <p:cNvGraphicFramePr>
              <a:graphicFrameLocks noChangeAspect="1"/>
            </p:cNvGraphicFramePr>
            <p:nvPr/>
          </p:nvGraphicFramePr>
          <p:xfrm>
            <a:off x="1369" y="2357"/>
            <a:ext cx="80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9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357"/>
                          <a:ext cx="80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3309938" y="2162175"/>
          <a:ext cx="32845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0" name="Equation" r:id="rId7" imgW="1587240" imgH="444240" progId="Equation.3">
                  <p:embed/>
                </p:oleObj>
              </mc:Choice>
              <mc:Fallback>
                <p:oleObj name="Equation" r:id="rId7" imgW="1587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2162175"/>
                        <a:ext cx="32845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512763" y="1760538"/>
            <a:ext cx="7867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All surfaces are black bodies, </a:t>
            </a:r>
            <a:r>
              <a:rPr lang="en-US" sz="2400" i="1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 is the total number of surfaces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560388" y="830263"/>
            <a:ext cx="6478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Enclosure made of black surfaces all at </a:t>
            </a:r>
          </a:p>
          <a:p>
            <a:r>
              <a:rPr lang="en-US" sz="2800" u="sng"/>
              <a:t>different temperatures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11175" y="3025775"/>
            <a:ext cx="8267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 dirty="0"/>
              <a:t>Two gray bodies exchanging radiation and forming </a:t>
            </a:r>
          </a:p>
          <a:p>
            <a:r>
              <a:rPr lang="en-US" sz="2800" u="sng" dirty="0" smtClean="0"/>
              <a:t>an enclosure</a:t>
            </a:r>
            <a:endParaRPr lang="en-US" sz="2800" u="sng" dirty="0"/>
          </a:p>
        </p:txBody>
      </p:sp>
      <p:graphicFrame>
        <p:nvGraphicFramePr>
          <p:cNvPr id="50195" name="Object 19"/>
          <p:cNvGraphicFramePr>
            <a:graphicFrameLocks noChangeAspect="1"/>
          </p:cNvGraphicFramePr>
          <p:nvPr/>
        </p:nvGraphicFramePr>
        <p:xfrm>
          <a:off x="3865563" y="3733800"/>
          <a:ext cx="3757612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1" name="Equation" r:id="rId9" imgW="1815840" imgH="634680" progId="Equation.3">
                  <p:embed/>
                </p:oleObj>
              </mc:Choice>
              <mc:Fallback>
                <p:oleObj name="Equation" r:id="rId9" imgW="181584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3733800"/>
                        <a:ext cx="3757612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4017963" y="5146675"/>
            <a:ext cx="481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parallel </a:t>
            </a:r>
            <a:r>
              <a:rPr lang="en-US" dirty="0"/>
              <a:t>large gray surfaces                 and</a:t>
            </a:r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7366000" y="5114925"/>
          <a:ext cx="9540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2" name="Equation" r:id="rId11" imgW="495000" imgH="215640" progId="Equation.3">
                  <p:embed/>
                </p:oleObj>
              </mc:Choice>
              <mc:Fallback>
                <p:oleObj name="Equation" r:id="rId11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5114925"/>
                        <a:ext cx="9540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4057650" y="5518150"/>
          <a:ext cx="8175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3" name="Equation" r:id="rId13" imgW="469800" imgH="215640" progId="Equation.3">
                  <p:embed/>
                </p:oleObj>
              </mc:Choice>
              <mc:Fallback>
                <p:oleObj name="Equation" r:id="rId13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5518150"/>
                        <a:ext cx="8175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4976813" y="5548313"/>
          <a:ext cx="32924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4" name="Equation" r:id="rId15" imgW="3746160" imgH="1180800" progId="Equation.DSMT4">
                  <p:embed/>
                </p:oleObj>
              </mc:Choice>
              <mc:Fallback>
                <p:oleObj name="Equation" r:id="rId15" imgW="374616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5548313"/>
                        <a:ext cx="329247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7ADB-A6A6-41E3-9786-C331241EBD35}" type="slidenum">
              <a:rPr lang="en-US"/>
              <a:pPr/>
              <a:t>47</a:t>
            </a:fld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82738" y="222250"/>
            <a:ext cx="6294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u="sng"/>
              <a:t>View Factors – Other Situations</a:t>
            </a:r>
          </a:p>
        </p:txBody>
      </p:sp>
      <p:pic>
        <p:nvPicPr>
          <p:cNvPr id="51205" name="Picture 5" descr="radi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 b="5902"/>
          <a:stretch/>
        </p:blipFill>
        <p:spPr bwMode="auto">
          <a:xfrm>
            <a:off x="1854200" y="847032"/>
            <a:ext cx="5411788" cy="533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6249-852E-4C64-92D7-253DAF01AF3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95673" y="2130365"/>
            <a:ext cx="7054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2"/>
              </a:rPr>
              <a:t>SOME INFORMATION ON THE WEB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E5E6-6206-4D71-829A-633BA4D17B0A}" type="slidenum">
              <a:rPr lang="en-US"/>
              <a:pPr/>
              <a:t>5</a:t>
            </a:fld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88723" y="337457"/>
            <a:ext cx="881376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4488" indent="-344488"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1688" indent="-342900"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3444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b="1" u="sng" dirty="0">
                <a:solidFill>
                  <a:schemeClr val="accent2"/>
                </a:solidFill>
              </a:rPr>
              <a:t>Heat Radiation Mechanism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1</a:t>
            </a:r>
            <a:r>
              <a:rPr lang="en-US" sz="2800" b="1" dirty="0">
                <a:solidFill>
                  <a:schemeClr val="accent2"/>
                </a:solidFill>
              </a:rPr>
              <a:t>.	</a:t>
            </a:r>
            <a:r>
              <a:rPr lang="en-US" sz="2400" dirty="0">
                <a:solidFill>
                  <a:schemeClr val="accent2"/>
                </a:solidFill>
              </a:rPr>
              <a:t>The thermal energy of a hot source, e.g. wall </a:t>
            </a:r>
            <a:r>
              <a:rPr lang="en-US" sz="2400" dirty="0" smtClean="0">
                <a:solidFill>
                  <a:schemeClr val="accent2"/>
                </a:solidFill>
              </a:rPr>
              <a:t>of a </a:t>
            </a:r>
            <a:r>
              <a:rPr lang="en-US" sz="2400" dirty="0">
                <a:solidFill>
                  <a:schemeClr val="accent2"/>
                </a:solidFill>
              </a:rPr>
              <a:t>furnace at T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, is converted into energy in the form </a:t>
            </a:r>
            <a:r>
              <a:rPr lang="en-US" sz="2400" dirty="0" smtClean="0">
                <a:solidFill>
                  <a:schemeClr val="accent2"/>
                </a:solidFill>
              </a:rPr>
              <a:t>of electromagnetic </a:t>
            </a:r>
            <a:r>
              <a:rPr lang="en-US" sz="2400" dirty="0">
                <a:solidFill>
                  <a:schemeClr val="accent2"/>
                </a:solidFill>
              </a:rPr>
              <a:t>wave </a:t>
            </a:r>
          </a:p>
          <a:p>
            <a:pPr>
              <a:buFontTx/>
              <a:buAutoNum type="arabicPeriod" startAt="2"/>
            </a:pPr>
            <a:r>
              <a:rPr lang="en-US" sz="2400" dirty="0">
                <a:solidFill>
                  <a:schemeClr val="accent2"/>
                </a:solidFill>
              </a:rPr>
              <a:t>These waves travel through the intervening </a:t>
            </a:r>
            <a:r>
              <a:rPr lang="en-US" sz="2400" dirty="0" smtClean="0">
                <a:solidFill>
                  <a:schemeClr val="accent2"/>
                </a:solidFill>
              </a:rPr>
              <a:t>space in </a:t>
            </a:r>
            <a:r>
              <a:rPr lang="en-US" sz="2400" dirty="0">
                <a:solidFill>
                  <a:schemeClr val="accent2"/>
                </a:solidFill>
              </a:rPr>
              <a:t>straight lines and strike a cold object at T</a:t>
            </a:r>
            <a:r>
              <a:rPr lang="en-US" sz="2400" baseline="-25000" dirty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</a:rPr>
              <a:t>such as for example a </a:t>
            </a:r>
            <a:r>
              <a:rPr lang="en-US" sz="2400" dirty="0">
                <a:solidFill>
                  <a:schemeClr val="accent2"/>
                </a:solidFill>
              </a:rPr>
              <a:t>furnace tube containing water to </a:t>
            </a:r>
            <a:r>
              <a:rPr lang="en-US" sz="2400" dirty="0" smtClean="0">
                <a:solidFill>
                  <a:schemeClr val="accent2"/>
                </a:solidFill>
              </a:rPr>
              <a:t>be heated</a:t>
            </a:r>
            <a:endParaRPr lang="en-US" sz="2400" dirty="0">
              <a:solidFill>
                <a:schemeClr val="accent2"/>
              </a:solidFill>
            </a:endParaRPr>
          </a:p>
          <a:p>
            <a:pPr>
              <a:buFontTx/>
              <a:buAutoNum type="arabicPeriod" startAt="2"/>
            </a:pPr>
            <a:r>
              <a:rPr lang="en-US" sz="2400" dirty="0">
                <a:solidFill>
                  <a:schemeClr val="accent2"/>
                </a:solidFill>
              </a:rPr>
              <a:t>Some of the energy of those electromagnetic </a:t>
            </a:r>
            <a:r>
              <a:rPr lang="en-US" sz="2400" dirty="0" smtClean="0">
                <a:solidFill>
                  <a:schemeClr val="accent2"/>
                </a:solidFill>
              </a:rPr>
              <a:t>waves that </a:t>
            </a:r>
            <a:r>
              <a:rPr lang="en-US" sz="2400" dirty="0">
                <a:solidFill>
                  <a:schemeClr val="accent2"/>
                </a:solidFill>
              </a:rPr>
              <a:t>strike the body are absorbed by the body and </a:t>
            </a:r>
            <a:r>
              <a:rPr lang="en-US" sz="2400" dirty="0" smtClean="0">
                <a:solidFill>
                  <a:schemeClr val="accent2"/>
                </a:solidFill>
              </a:rPr>
              <a:t>converted </a:t>
            </a:r>
            <a:r>
              <a:rPr lang="en-US" sz="2400" dirty="0">
                <a:solidFill>
                  <a:schemeClr val="accent2"/>
                </a:solidFill>
              </a:rPr>
              <a:t>back to thermal </a:t>
            </a:r>
            <a:r>
              <a:rPr lang="en-US" sz="2400" dirty="0" smtClean="0">
                <a:solidFill>
                  <a:schemeClr val="accent2"/>
                </a:solidFill>
              </a:rPr>
              <a:t>energy (heat)  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46450" y="4427285"/>
            <a:ext cx="5456238" cy="1524000"/>
            <a:chOff x="2286000" y="4876800"/>
            <a:chExt cx="5456238" cy="1524000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362200" y="5029200"/>
              <a:ext cx="41148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362200" y="5943600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2286000" y="5181600"/>
              <a:ext cx="4267200" cy="762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286000" y="5334000"/>
              <a:ext cx="4267200" cy="762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2286000" y="5486400"/>
              <a:ext cx="4267200" cy="762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495800" y="4876800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T</a:t>
              </a:r>
              <a:r>
                <a:rPr lang="en-US" baseline="-25000">
                  <a:solidFill>
                    <a:srgbClr val="FF00FF"/>
                  </a:solidFill>
                </a:rPr>
                <a:t>2</a:t>
              </a:r>
              <a:endParaRPr lang="en-US">
                <a:solidFill>
                  <a:srgbClr val="FF00FF"/>
                </a:solidFill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 flipV="1">
              <a:off x="2362200" y="5562600"/>
              <a:ext cx="1066800" cy="4572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 flipV="1">
              <a:off x="3810000" y="5410200"/>
              <a:ext cx="228600" cy="990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6019800" y="6019800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3962400" y="6019800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 flipH="1" flipV="1">
              <a:off x="5257800" y="5410200"/>
              <a:ext cx="838200" cy="762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6719888" y="542290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Furnace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19FB-F5DC-43AF-9079-EC07711BD2D4}" type="slidenum">
              <a:rPr lang="en-US"/>
              <a:pPr/>
              <a:t>6</a:t>
            </a:fld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82565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What happens with the </a:t>
            </a:r>
            <a:r>
              <a:rPr lang="en-US" sz="2800" b="1" dirty="0" smtClean="0"/>
              <a:t>radiation </a:t>
            </a:r>
            <a:r>
              <a:rPr lang="en-US" sz="2800" b="1" dirty="0"/>
              <a:t>once reaches </a:t>
            </a:r>
          </a:p>
          <a:p>
            <a:r>
              <a:rPr lang="en-US" sz="2800" b="1" dirty="0"/>
              <a:t>an object ?</a:t>
            </a: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914400" y="1447800"/>
            <a:ext cx="4121150" cy="2971800"/>
            <a:chOff x="816" y="1344"/>
            <a:chExt cx="2596" cy="1872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056" y="2112"/>
              <a:ext cx="1968" cy="6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s-AR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1152" y="1344"/>
              <a:ext cx="672" cy="728"/>
            </a:xfrm>
            <a:custGeom>
              <a:avLst/>
              <a:gdLst>
                <a:gd name="T0" fmla="*/ 0 w 672"/>
                <a:gd name="T1" fmla="*/ 8 h 728"/>
                <a:gd name="T2" fmla="*/ 48 w 672"/>
                <a:gd name="T3" fmla="*/ 8 h 728"/>
                <a:gd name="T4" fmla="*/ 96 w 672"/>
                <a:gd name="T5" fmla="*/ 56 h 728"/>
                <a:gd name="T6" fmla="*/ 96 w 672"/>
                <a:gd name="T7" fmla="*/ 152 h 728"/>
                <a:gd name="T8" fmla="*/ 144 w 672"/>
                <a:gd name="T9" fmla="*/ 248 h 728"/>
                <a:gd name="T10" fmla="*/ 288 w 672"/>
                <a:gd name="T11" fmla="*/ 248 h 728"/>
                <a:gd name="T12" fmla="*/ 336 w 672"/>
                <a:gd name="T13" fmla="*/ 440 h 728"/>
                <a:gd name="T14" fmla="*/ 432 w 672"/>
                <a:gd name="T15" fmla="*/ 536 h 728"/>
                <a:gd name="T16" fmla="*/ 576 w 672"/>
                <a:gd name="T17" fmla="*/ 488 h 728"/>
                <a:gd name="T18" fmla="*/ 624 w 672"/>
                <a:gd name="T19" fmla="*/ 680 h 728"/>
                <a:gd name="T20" fmla="*/ 672 w 672"/>
                <a:gd name="T21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2" h="728">
                  <a:moveTo>
                    <a:pt x="0" y="8"/>
                  </a:moveTo>
                  <a:cubicBezTo>
                    <a:pt x="16" y="4"/>
                    <a:pt x="32" y="0"/>
                    <a:pt x="48" y="8"/>
                  </a:cubicBezTo>
                  <a:cubicBezTo>
                    <a:pt x="64" y="16"/>
                    <a:pt x="88" y="32"/>
                    <a:pt x="96" y="56"/>
                  </a:cubicBezTo>
                  <a:cubicBezTo>
                    <a:pt x="104" y="80"/>
                    <a:pt x="88" y="120"/>
                    <a:pt x="96" y="152"/>
                  </a:cubicBezTo>
                  <a:cubicBezTo>
                    <a:pt x="104" y="184"/>
                    <a:pt x="112" y="232"/>
                    <a:pt x="144" y="248"/>
                  </a:cubicBezTo>
                  <a:cubicBezTo>
                    <a:pt x="176" y="264"/>
                    <a:pt x="256" y="216"/>
                    <a:pt x="288" y="248"/>
                  </a:cubicBezTo>
                  <a:cubicBezTo>
                    <a:pt x="320" y="280"/>
                    <a:pt x="312" y="392"/>
                    <a:pt x="336" y="440"/>
                  </a:cubicBezTo>
                  <a:cubicBezTo>
                    <a:pt x="360" y="488"/>
                    <a:pt x="392" y="528"/>
                    <a:pt x="432" y="536"/>
                  </a:cubicBezTo>
                  <a:cubicBezTo>
                    <a:pt x="472" y="544"/>
                    <a:pt x="544" y="464"/>
                    <a:pt x="576" y="488"/>
                  </a:cubicBezTo>
                  <a:cubicBezTo>
                    <a:pt x="608" y="512"/>
                    <a:pt x="608" y="640"/>
                    <a:pt x="624" y="680"/>
                  </a:cubicBezTo>
                  <a:cubicBezTo>
                    <a:pt x="640" y="720"/>
                    <a:pt x="664" y="720"/>
                    <a:pt x="672" y="728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 rot="15992476">
              <a:off x="2188" y="1364"/>
              <a:ext cx="672" cy="728"/>
            </a:xfrm>
            <a:custGeom>
              <a:avLst/>
              <a:gdLst>
                <a:gd name="T0" fmla="*/ 0 w 672"/>
                <a:gd name="T1" fmla="*/ 8 h 728"/>
                <a:gd name="T2" fmla="*/ 48 w 672"/>
                <a:gd name="T3" fmla="*/ 8 h 728"/>
                <a:gd name="T4" fmla="*/ 96 w 672"/>
                <a:gd name="T5" fmla="*/ 56 h 728"/>
                <a:gd name="T6" fmla="*/ 96 w 672"/>
                <a:gd name="T7" fmla="*/ 152 h 728"/>
                <a:gd name="T8" fmla="*/ 144 w 672"/>
                <a:gd name="T9" fmla="*/ 248 h 728"/>
                <a:gd name="T10" fmla="*/ 288 w 672"/>
                <a:gd name="T11" fmla="*/ 248 h 728"/>
                <a:gd name="T12" fmla="*/ 336 w 672"/>
                <a:gd name="T13" fmla="*/ 440 h 728"/>
                <a:gd name="T14" fmla="*/ 432 w 672"/>
                <a:gd name="T15" fmla="*/ 536 h 728"/>
                <a:gd name="T16" fmla="*/ 576 w 672"/>
                <a:gd name="T17" fmla="*/ 488 h 728"/>
                <a:gd name="T18" fmla="*/ 624 w 672"/>
                <a:gd name="T19" fmla="*/ 680 h 728"/>
                <a:gd name="T20" fmla="*/ 672 w 672"/>
                <a:gd name="T21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2" h="728">
                  <a:moveTo>
                    <a:pt x="0" y="8"/>
                  </a:moveTo>
                  <a:cubicBezTo>
                    <a:pt x="16" y="4"/>
                    <a:pt x="32" y="0"/>
                    <a:pt x="48" y="8"/>
                  </a:cubicBezTo>
                  <a:cubicBezTo>
                    <a:pt x="64" y="16"/>
                    <a:pt x="88" y="32"/>
                    <a:pt x="96" y="56"/>
                  </a:cubicBezTo>
                  <a:cubicBezTo>
                    <a:pt x="104" y="80"/>
                    <a:pt x="88" y="120"/>
                    <a:pt x="96" y="152"/>
                  </a:cubicBezTo>
                  <a:cubicBezTo>
                    <a:pt x="104" y="184"/>
                    <a:pt x="112" y="232"/>
                    <a:pt x="144" y="248"/>
                  </a:cubicBezTo>
                  <a:cubicBezTo>
                    <a:pt x="176" y="264"/>
                    <a:pt x="256" y="216"/>
                    <a:pt x="288" y="248"/>
                  </a:cubicBezTo>
                  <a:cubicBezTo>
                    <a:pt x="320" y="280"/>
                    <a:pt x="312" y="392"/>
                    <a:pt x="336" y="440"/>
                  </a:cubicBezTo>
                  <a:cubicBezTo>
                    <a:pt x="360" y="488"/>
                    <a:pt x="392" y="528"/>
                    <a:pt x="432" y="536"/>
                  </a:cubicBezTo>
                  <a:cubicBezTo>
                    <a:pt x="472" y="544"/>
                    <a:pt x="544" y="464"/>
                    <a:pt x="576" y="488"/>
                  </a:cubicBezTo>
                  <a:cubicBezTo>
                    <a:pt x="608" y="512"/>
                    <a:pt x="608" y="640"/>
                    <a:pt x="624" y="680"/>
                  </a:cubicBezTo>
                  <a:cubicBezTo>
                    <a:pt x="640" y="720"/>
                    <a:pt x="664" y="720"/>
                    <a:pt x="672" y="72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2016" y="2160"/>
              <a:ext cx="0" cy="432"/>
            </a:xfrm>
            <a:prstGeom prst="line">
              <a:avLst/>
            </a:prstGeom>
            <a:noFill/>
            <a:ln w="25400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2016" y="2784"/>
              <a:ext cx="0" cy="43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2064" y="2256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00"/>
                  </a:solidFill>
                </a:rPr>
                <a:t>Absorbed</a:t>
              </a:r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2688" y="1680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Reflected</a:t>
              </a:r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816" y="1680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Incident</a:t>
              </a:r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2064" y="2880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FF"/>
                  </a:solidFill>
                </a:rPr>
                <a:t>Transmitted</a:t>
              </a:r>
            </a:p>
          </p:txBody>
        </p:sp>
      </p:grpSp>
      <p:grpSp>
        <p:nvGrpSpPr>
          <p:cNvPr id="4119" name="Group 23"/>
          <p:cNvGrpSpPr>
            <a:grpSpLocks/>
          </p:cNvGrpSpPr>
          <p:nvPr/>
        </p:nvGrpSpPr>
        <p:grpSpPr bwMode="auto">
          <a:xfrm>
            <a:off x="1617877" y="4474410"/>
            <a:ext cx="5346700" cy="1552706"/>
            <a:chOff x="860" y="2936"/>
            <a:chExt cx="3368" cy="1022"/>
          </a:xfrm>
        </p:grpSpPr>
        <p:graphicFrame>
          <p:nvGraphicFramePr>
            <p:cNvPr id="4112" name="Object 16"/>
            <p:cNvGraphicFramePr>
              <a:graphicFrameLocks noChangeAspect="1"/>
            </p:cNvGraphicFramePr>
            <p:nvPr/>
          </p:nvGraphicFramePr>
          <p:xfrm>
            <a:off x="1147" y="2936"/>
            <a:ext cx="2975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" name="Equation" r:id="rId3" imgW="939600" imgH="203040" progId="Equation.3">
                    <p:embed/>
                  </p:oleObj>
                </mc:Choice>
                <mc:Fallback>
                  <p:oleObj name="Equation" r:id="rId3" imgW="93960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2936"/>
                          <a:ext cx="2975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 flipH="1" flipV="1">
              <a:off x="1344" y="3456"/>
              <a:ext cx="23" cy="2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860" y="3687"/>
              <a:ext cx="96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Reflectivity</a:t>
              </a:r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 flipV="1">
              <a:off x="2256" y="3456"/>
              <a:ext cx="48" cy="23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1872" y="3697"/>
              <a:ext cx="10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</a:rPr>
                <a:t>Absorptivity</a:t>
              </a:r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 flipH="1" flipV="1">
              <a:off x="3215" y="3403"/>
              <a:ext cx="48" cy="28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18" name="Text Box 22"/>
            <p:cNvSpPr txBox="1">
              <a:spLocks noChangeArrowheads="1"/>
            </p:cNvSpPr>
            <p:nvPr/>
          </p:nvSpPr>
          <p:spPr bwMode="auto">
            <a:xfrm>
              <a:off x="2993" y="3687"/>
              <a:ext cx="1235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rgbClr val="FF00FF"/>
                  </a:solidFill>
                </a:rPr>
                <a:t>Transmissivity</a:t>
              </a:r>
              <a:endParaRPr lang="en-US" sz="2000" b="1" dirty="0">
                <a:solidFill>
                  <a:srgbClr val="FF00FF"/>
                </a:solidFill>
              </a:endParaRPr>
            </a:p>
          </p:txBody>
        </p:sp>
      </p:grp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1640688" y="4605512"/>
            <a:ext cx="5465763" cy="13832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5728569" y="1250432"/>
            <a:ext cx="31432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Specular Reflection</a:t>
            </a:r>
            <a:r>
              <a:rPr lang="en-US" dirty="0"/>
              <a:t>: Angle</a:t>
            </a:r>
          </a:p>
          <a:p>
            <a:r>
              <a:rPr lang="en-US" dirty="0"/>
              <a:t>of incidence is equal to angle</a:t>
            </a:r>
          </a:p>
          <a:p>
            <a:r>
              <a:rPr lang="en-US" dirty="0"/>
              <a:t>of reflection</a:t>
            </a:r>
          </a:p>
          <a:p>
            <a:endParaRPr lang="en-US" dirty="0"/>
          </a:p>
          <a:p>
            <a:r>
              <a:rPr lang="en-US" b="1" u="sng" dirty="0"/>
              <a:t>Diffuse Reflection</a:t>
            </a:r>
            <a:r>
              <a:rPr lang="en-US" dirty="0"/>
              <a:t>: Waves </a:t>
            </a:r>
          </a:p>
          <a:p>
            <a:r>
              <a:rPr lang="en-US" dirty="0"/>
              <a:t>are reflected in all </a:t>
            </a:r>
            <a:r>
              <a:rPr lang="en-US" dirty="0" smtClean="0"/>
              <a:t>directions</a:t>
            </a:r>
            <a:endParaRPr lang="en-US" b="1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035551" y="1665171"/>
            <a:ext cx="693018" cy="316029"/>
          </a:xfrm>
          <a:prstGeom prst="straightConnector1">
            <a:avLst/>
          </a:prstGeom>
          <a:ln w="254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5551" y="2308126"/>
            <a:ext cx="693018" cy="435074"/>
          </a:xfrm>
          <a:prstGeom prst="straightConnector1">
            <a:avLst/>
          </a:prstGeom>
          <a:ln w="254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1"/>
          <p:cNvSpPr>
            <a:spLocks noGrp="1"/>
          </p:cNvSpPr>
          <p:nvPr>
            <p:ph type="dt" sz="half" idx="10"/>
          </p:nvPr>
        </p:nvSpPr>
        <p:spPr>
          <a:xfrm>
            <a:off x="370573" y="6319837"/>
            <a:ext cx="1056373" cy="328830"/>
          </a:xfrm>
        </p:spPr>
        <p:txBody>
          <a:bodyPr/>
          <a:lstStyle/>
          <a:p>
            <a:r>
              <a:rPr lang="en-US" smtClean="0"/>
              <a:t>Lecture 13 Radiation</a:t>
            </a:r>
            <a:endParaRPr lang="en-US" dirty="0"/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21-9939-4DE1-A2E6-C44D59AB0AD6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8244" name="Group 52"/>
          <p:cNvGrpSpPr>
            <a:grpSpLocks/>
          </p:cNvGrpSpPr>
          <p:nvPr/>
        </p:nvGrpSpPr>
        <p:grpSpPr bwMode="auto">
          <a:xfrm>
            <a:off x="1513573" y="561176"/>
            <a:ext cx="5543550" cy="1236663"/>
            <a:chOff x="1632" y="624"/>
            <a:chExt cx="3492" cy="779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2021" y="624"/>
            <a:ext cx="2634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2" name="Equation" r:id="rId3" imgW="939600" imgH="203040" progId="Equation.3">
                    <p:embed/>
                  </p:oleObj>
                </mc:Choice>
                <mc:Fallback>
                  <p:oleObj name="Equation" r:id="rId3" imgW="93960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624"/>
                          <a:ext cx="2634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8" name="Line 6"/>
            <p:cNvSpPr>
              <a:spLocks noChangeShapeType="1"/>
            </p:cNvSpPr>
            <p:nvPr/>
          </p:nvSpPr>
          <p:spPr bwMode="auto">
            <a:xfrm flipV="1">
              <a:off x="2195" y="967"/>
              <a:ext cx="0" cy="22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1632" y="1152"/>
              <a:ext cx="10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b="1">
                  <a:solidFill>
                    <a:srgbClr val="008000"/>
                  </a:solidFill>
                </a:rPr>
                <a:t>Reflectivity</a:t>
              </a: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 flipH="1" flipV="1">
              <a:off x="3003" y="967"/>
              <a:ext cx="85" cy="185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2606" y="1134"/>
              <a:ext cx="10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FF00FF"/>
                  </a:solidFill>
                </a:rPr>
                <a:t>Absorptivity</a:t>
              </a: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 flipH="1" flipV="1">
              <a:off x="3888" y="960"/>
              <a:ext cx="288" cy="1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889" y="1130"/>
              <a:ext cx="1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</a:rPr>
                <a:t>Transmissivity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204" name="Line 12"/>
          <p:cNvSpPr>
            <a:spLocks noChangeShapeType="1"/>
          </p:cNvSpPr>
          <p:nvPr/>
        </p:nvSpPr>
        <p:spPr bwMode="auto">
          <a:xfrm flipV="1">
            <a:off x="1329423" y="194548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1100823" y="537448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3615423" y="5755480"/>
            <a:ext cx="2241550" cy="438150"/>
            <a:chOff x="2822" y="3719"/>
            <a:chExt cx="1412" cy="276"/>
          </a:xfrm>
        </p:grpSpPr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2822" y="3719"/>
              <a:ext cx="1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Wavelength (          )</a:t>
              </a:r>
            </a:p>
          </p:txBody>
        </p:sp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3696" y="3744"/>
            <a:ext cx="42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3" name="Equation" r:id="rId5" imgW="279360" imgH="164880" progId="Equation.3">
                    <p:embed/>
                  </p:oleObj>
                </mc:Choice>
                <mc:Fallback>
                  <p:oleObj name="Equation" r:id="rId5" imgW="27936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744"/>
                          <a:ext cx="42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2091423" y="537448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929623" y="537448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3767823" y="537448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4606023" y="537448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5520423" y="537448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862823" y="54506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0.4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2701023" y="54506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0.5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3539223" y="54506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0.6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4453623" y="54506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0.7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5291823" y="54506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1.0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6282423" y="537448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7044423" y="537448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6130023" y="54506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2.0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6815823" y="545068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10.0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 rot="16200000">
            <a:off x="-58845" y="3257548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Fraction</a:t>
            </a:r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H="1">
            <a:off x="1177023" y="491728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 flipH="1">
            <a:off x="1177023" y="423148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 flipH="1">
            <a:off x="1177023" y="354568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 flipH="1">
            <a:off x="1177023" y="285988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719823" y="47648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0.2</a:t>
            </a:r>
          </a:p>
        </p:txBody>
      </p: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719823" y="40790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0.4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719823" y="33932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0.6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719823" y="27074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0.8</a:t>
            </a:r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 flipH="1">
            <a:off x="1177023" y="225028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719823" y="209788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1.0</a:t>
            </a:r>
          </a:p>
        </p:txBody>
      </p:sp>
      <p:sp>
        <p:nvSpPr>
          <p:cNvPr id="8236" name="Freeform 44"/>
          <p:cNvSpPr>
            <a:spLocks/>
          </p:cNvSpPr>
          <p:nvPr/>
        </p:nvSpPr>
        <p:spPr bwMode="auto">
          <a:xfrm>
            <a:off x="1329423" y="2174080"/>
            <a:ext cx="6400800" cy="2971800"/>
          </a:xfrm>
          <a:custGeom>
            <a:avLst/>
            <a:gdLst>
              <a:gd name="T0" fmla="*/ 0 w 4032"/>
              <a:gd name="T1" fmla="*/ 144 h 1872"/>
              <a:gd name="T2" fmla="*/ 528 w 4032"/>
              <a:gd name="T3" fmla="*/ 240 h 1872"/>
              <a:gd name="T4" fmla="*/ 1056 w 4032"/>
              <a:gd name="T5" fmla="*/ 384 h 1872"/>
              <a:gd name="T6" fmla="*/ 1344 w 4032"/>
              <a:gd name="T7" fmla="*/ 528 h 1872"/>
              <a:gd name="T8" fmla="*/ 1488 w 4032"/>
              <a:gd name="T9" fmla="*/ 1056 h 1872"/>
              <a:gd name="T10" fmla="*/ 1632 w 4032"/>
              <a:gd name="T11" fmla="*/ 336 h 1872"/>
              <a:gd name="T12" fmla="*/ 1680 w 4032"/>
              <a:gd name="T13" fmla="*/ 240 h 1872"/>
              <a:gd name="T14" fmla="*/ 1776 w 4032"/>
              <a:gd name="T15" fmla="*/ 288 h 1872"/>
              <a:gd name="T16" fmla="*/ 2016 w 4032"/>
              <a:gd name="T17" fmla="*/ 1344 h 1872"/>
              <a:gd name="T18" fmla="*/ 2208 w 4032"/>
              <a:gd name="T19" fmla="*/ 1824 h 1872"/>
              <a:gd name="T20" fmla="*/ 2352 w 4032"/>
              <a:gd name="T21" fmla="*/ 1872 h 1872"/>
              <a:gd name="T22" fmla="*/ 2592 w 4032"/>
              <a:gd name="T23" fmla="*/ 1872 h 1872"/>
              <a:gd name="T24" fmla="*/ 2688 w 4032"/>
              <a:gd name="T25" fmla="*/ 1776 h 1872"/>
              <a:gd name="T26" fmla="*/ 2688 w 4032"/>
              <a:gd name="T27" fmla="*/ 1680 h 1872"/>
              <a:gd name="T28" fmla="*/ 2784 w 4032"/>
              <a:gd name="T29" fmla="*/ 720 h 1872"/>
              <a:gd name="T30" fmla="*/ 2880 w 4032"/>
              <a:gd name="T31" fmla="*/ 1632 h 1872"/>
              <a:gd name="T32" fmla="*/ 3072 w 4032"/>
              <a:gd name="T33" fmla="*/ 528 h 1872"/>
              <a:gd name="T34" fmla="*/ 3168 w 4032"/>
              <a:gd name="T35" fmla="*/ 48 h 1872"/>
              <a:gd name="T36" fmla="*/ 3216 w 4032"/>
              <a:gd name="T37" fmla="*/ 288 h 1872"/>
              <a:gd name="T38" fmla="*/ 3264 w 4032"/>
              <a:gd name="T39" fmla="*/ 96 h 1872"/>
              <a:gd name="T40" fmla="*/ 3312 w 4032"/>
              <a:gd name="T41" fmla="*/ 0 h 1872"/>
              <a:gd name="T42" fmla="*/ 4032 w 4032"/>
              <a:gd name="T43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32" h="1872">
                <a:moveTo>
                  <a:pt x="0" y="144"/>
                </a:moveTo>
                <a:lnTo>
                  <a:pt x="528" y="240"/>
                </a:lnTo>
                <a:lnTo>
                  <a:pt x="1056" y="384"/>
                </a:lnTo>
                <a:lnTo>
                  <a:pt x="1344" y="528"/>
                </a:lnTo>
                <a:lnTo>
                  <a:pt x="1488" y="1056"/>
                </a:lnTo>
                <a:lnTo>
                  <a:pt x="1632" y="336"/>
                </a:lnTo>
                <a:lnTo>
                  <a:pt x="1680" y="240"/>
                </a:lnTo>
                <a:lnTo>
                  <a:pt x="1776" y="288"/>
                </a:lnTo>
                <a:lnTo>
                  <a:pt x="2016" y="1344"/>
                </a:lnTo>
                <a:lnTo>
                  <a:pt x="2208" y="1824"/>
                </a:lnTo>
                <a:lnTo>
                  <a:pt x="2352" y="1872"/>
                </a:lnTo>
                <a:lnTo>
                  <a:pt x="2592" y="1872"/>
                </a:lnTo>
                <a:lnTo>
                  <a:pt x="2688" y="1776"/>
                </a:lnTo>
                <a:lnTo>
                  <a:pt x="2688" y="1680"/>
                </a:lnTo>
                <a:lnTo>
                  <a:pt x="2784" y="720"/>
                </a:lnTo>
                <a:lnTo>
                  <a:pt x="2880" y="1632"/>
                </a:lnTo>
                <a:lnTo>
                  <a:pt x="3072" y="528"/>
                </a:lnTo>
                <a:lnTo>
                  <a:pt x="3168" y="48"/>
                </a:lnTo>
                <a:lnTo>
                  <a:pt x="3216" y="288"/>
                </a:lnTo>
                <a:lnTo>
                  <a:pt x="3264" y="96"/>
                </a:lnTo>
                <a:lnTo>
                  <a:pt x="3312" y="0"/>
                </a:lnTo>
                <a:lnTo>
                  <a:pt x="4032" y="0"/>
                </a:ln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38" name="Freeform 46"/>
          <p:cNvSpPr>
            <a:spLocks/>
          </p:cNvSpPr>
          <p:nvPr/>
        </p:nvSpPr>
        <p:spPr bwMode="auto">
          <a:xfrm>
            <a:off x="1329423" y="3317080"/>
            <a:ext cx="6019800" cy="1981200"/>
          </a:xfrm>
          <a:custGeom>
            <a:avLst/>
            <a:gdLst>
              <a:gd name="T0" fmla="*/ 0 w 3792"/>
              <a:gd name="T1" fmla="*/ 1152 h 1248"/>
              <a:gd name="T2" fmla="*/ 480 w 3792"/>
              <a:gd name="T3" fmla="*/ 1152 h 1248"/>
              <a:gd name="T4" fmla="*/ 960 w 3792"/>
              <a:gd name="T5" fmla="*/ 1104 h 1248"/>
              <a:gd name="T6" fmla="*/ 1200 w 3792"/>
              <a:gd name="T7" fmla="*/ 1008 h 1248"/>
              <a:gd name="T8" fmla="*/ 1344 w 3792"/>
              <a:gd name="T9" fmla="*/ 864 h 1248"/>
              <a:gd name="T10" fmla="*/ 1392 w 3792"/>
              <a:gd name="T11" fmla="*/ 768 h 1248"/>
              <a:gd name="T12" fmla="*/ 1536 w 3792"/>
              <a:gd name="T13" fmla="*/ 768 h 1248"/>
              <a:gd name="T14" fmla="*/ 1632 w 3792"/>
              <a:gd name="T15" fmla="*/ 1056 h 1248"/>
              <a:gd name="T16" fmla="*/ 1728 w 3792"/>
              <a:gd name="T17" fmla="*/ 1248 h 1248"/>
              <a:gd name="T18" fmla="*/ 1824 w 3792"/>
              <a:gd name="T19" fmla="*/ 912 h 1248"/>
              <a:gd name="T20" fmla="*/ 1920 w 3792"/>
              <a:gd name="T21" fmla="*/ 432 h 1248"/>
              <a:gd name="T22" fmla="*/ 2112 w 3792"/>
              <a:gd name="T23" fmla="*/ 0 h 1248"/>
              <a:gd name="T24" fmla="*/ 2448 w 3792"/>
              <a:gd name="T25" fmla="*/ 0 h 1248"/>
              <a:gd name="T26" fmla="*/ 2640 w 3792"/>
              <a:gd name="T27" fmla="*/ 96 h 1248"/>
              <a:gd name="T28" fmla="*/ 2736 w 3792"/>
              <a:gd name="T29" fmla="*/ 624 h 1248"/>
              <a:gd name="T30" fmla="*/ 2784 w 3792"/>
              <a:gd name="T31" fmla="*/ 960 h 1248"/>
              <a:gd name="T32" fmla="*/ 2784 w 3792"/>
              <a:gd name="T33" fmla="*/ 1056 h 1248"/>
              <a:gd name="T34" fmla="*/ 2880 w 3792"/>
              <a:gd name="T35" fmla="*/ 816 h 1248"/>
              <a:gd name="T36" fmla="*/ 2928 w 3792"/>
              <a:gd name="T37" fmla="*/ 384 h 1248"/>
              <a:gd name="T38" fmla="*/ 3072 w 3792"/>
              <a:gd name="T39" fmla="*/ 288 h 1248"/>
              <a:gd name="T40" fmla="*/ 3120 w 3792"/>
              <a:gd name="T41" fmla="*/ 528 h 1248"/>
              <a:gd name="T42" fmla="*/ 3168 w 3792"/>
              <a:gd name="T43" fmla="*/ 960 h 1248"/>
              <a:gd name="T44" fmla="*/ 3216 w 3792"/>
              <a:gd name="T45" fmla="*/ 1152 h 1248"/>
              <a:gd name="T46" fmla="*/ 3264 w 3792"/>
              <a:gd name="T47" fmla="*/ 816 h 1248"/>
              <a:gd name="T48" fmla="*/ 3360 w 3792"/>
              <a:gd name="T49" fmla="*/ 1152 h 1248"/>
              <a:gd name="T50" fmla="*/ 3456 w 3792"/>
              <a:gd name="T51" fmla="*/ 1200 h 1248"/>
              <a:gd name="T52" fmla="*/ 3600 w 3792"/>
              <a:gd name="T53" fmla="*/ 1248 h 1248"/>
              <a:gd name="T54" fmla="*/ 3792 w 3792"/>
              <a:gd name="T5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92" h="1248">
                <a:moveTo>
                  <a:pt x="0" y="1152"/>
                </a:moveTo>
                <a:lnTo>
                  <a:pt x="480" y="1152"/>
                </a:lnTo>
                <a:lnTo>
                  <a:pt x="960" y="1104"/>
                </a:lnTo>
                <a:lnTo>
                  <a:pt x="1200" y="1008"/>
                </a:lnTo>
                <a:lnTo>
                  <a:pt x="1344" y="864"/>
                </a:lnTo>
                <a:lnTo>
                  <a:pt x="1392" y="768"/>
                </a:lnTo>
                <a:lnTo>
                  <a:pt x="1536" y="768"/>
                </a:lnTo>
                <a:lnTo>
                  <a:pt x="1632" y="1056"/>
                </a:lnTo>
                <a:lnTo>
                  <a:pt x="1728" y="1248"/>
                </a:lnTo>
                <a:lnTo>
                  <a:pt x="1824" y="912"/>
                </a:lnTo>
                <a:lnTo>
                  <a:pt x="1920" y="432"/>
                </a:lnTo>
                <a:lnTo>
                  <a:pt x="2112" y="0"/>
                </a:lnTo>
                <a:lnTo>
                  <a:pt x="2448" y="0"/>
                </a:lnTo>
                <a:lnTo>
                  <a:pt x="2640" y="96"/>
                </a:lnTo>
                <a:lnTo>
                  <a:pt x="2736" y="624"/>
                </a:lnTo>
                <a:lnTo>
                  <a:pt x="2784" y="960"/>
                </a:lnTo>
                <a:lnTo>
                  <a:pt x="2784" y="1056"/>
                </a:lnTo>
                <a:lnTo>
                  <a:pt x="2880" y="816"/>
                </a:lnTo>
                <a:lnTo>
                  <a:pt x="2928" y="384"/>
                </a:lnTo>
                <a:lnTo>
                  <a:pt x="3072" y="288"/>
                </a:lnTo>
                <a:lnTo>
                  <a:pt x="3120" y="528"/>
                </a:lnTo>
                <a:lnTo>
                  <a:pt x="3168" y="960"/>
                </a:lnTo>
                <a:lnTo>
                  <a:pt x="3216" y="1152"/>
                </a:lnTo>
                <a:lnTo>
                  <a:pt x="3264" y="816"/>
                </a:lnTo>
                <a:lnTo>
                  <a:pt x="3360" y="1152"/>
                </a:lnTo>
                <a:lnTo>
                  <a:pt x="3456" y="1200"/>
                </a:lnTo>
                <a:lnTo>
                  <a:pt x="3600" y="1248"/>
                </a:lnTo>
                <a:lnTo>
                  <a:pt x="3792" y="1248"/>
                </a:lnTo>
              </a:path>
            </a:pathLst>
          </a:custGeom>
          <a:noFill/>
          <a:ln w="25400" cap="flat">
            <a:solidFill>
              <a:srgbClr val="00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1542148" y="2058193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Absorbed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1770748" y="4725193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Reflected</a:t>
            </a:r>
          </a:p>
        </p:txBody>
      </p:sp>
      <p:sp>
        <p:nvSpPr>
          <p:cNvPr id="8241" name="Freeform 49"/>
          <p:cNvSpPr>
            <a:spLocks/>
          </p:cNvSpPr>
          <p:nvPr/>
        </p:nvSpPr>
        <p:spPr bwMode="auto">
          <a:xfrm>
            <a:off x="1329423" y="2859880"/>
            <a:ext cx="6096000" cy="2514600"/>
          </a:xfrm>
          <a:custGeom>
            <a:avLst/>
            <a:gdLst>
              <a:gd name="T0" fmla="*/ 0 w 3840"/>
              <a:gd name="T1" fmla="*/ 1584 h 1584"/>
              <a:gd name="T2" fmla="*/ 336 w 3840"/>
              <a:gd name="T3" fmla="*/ 1584 h 1584"/>
              <a:gd name="T4" fmla="*/ 720 w 3840"/>
              <a:gd name="T5" fmla="*/ 1584 h 1584"/>
              <a:gd name="T6" fmla="*/ 1056 w 3840"/>
              <a:gd name="T7" fmla="*/ 1536 h 1584"/>
              <a:gd name="T8" fmla="*/ 1248 w 3840"/>
              <a:gd name="T9" fmla="*/ 1440 h 1584"/>
              <a:gd name="T10" fmla="*/ 1392 w 3840"/>
              <a:gd name="T11" fmla="*/ 1344 h 1584"/>
              <a:gd name="T12" fmla="*/ 1440 w 3840"/>
              <a:gd name="T13" fmla="*/ 1296 h 1584"/>
              <a:gd name="T14" fmla="*/ 1536 w 3840"/>
              <a:gd name="T15" fmla="*/ 1392 h 1584"/>
              <a:gd name="T16" fmla="*/ 1680 w 3840"/>
              <a:gd name="T17" fmla="*/ 1536 h 1584"/>
              <a:gd name="T18" fmla="*/ 1728 w 3840"/>
              <a:gd name="T19" fmla="*/ 1536 h 1584"/>
              <a:gd name="T20" fmla="*/ 1776 w 3840"/>
              <a:gd name="T21" fmla="*/ 1488 h 1584"/>
              <a:gd name="T22" fmla="*/ 1920 w 3840"/>
              <a:gd name="T23" fmla="*/ 1056 h 1584"/>
              <a:gd name="T24" fmla="*/ 2064 w 3840"/>
              <a:gd name="T25" fmla="*/ 528 h 1584"/>
              <a:gd name="T26" fmla="*/ 2160 w 3840"/>
              <a:gd name="T27" fmla="*/ 96 h 1584"/>
              <a:gd name="T28" fmla="*/ 2256 w 3840"/>
              <a:gd name="T29" fmla="*/ 0 h 1584"/>
              <a:gd name="T30" fmla="*/ 2592 w 3840"/>
              <a:gd name="T31" fmla="*/ 0 h 1584"/>
              <a:gd name="T32" fmla="*/ 2784 w 3840"/>
              <a:gd name="T33" fmla="*/ 768 h 1584"/>
              <a:gd name="T34" fmla="*/ 2832 w 3840"/>
              <a:gd name="T35" fmla="*/ 1008 h 1584"/>
              <a:gd name="T36" fmla="*/ 2928 w 3840"/>
              <a:gd name="T37" fmla="*/ 528 h 1584"/>
              <a:gd name="T38" fmla="*/ 2976 w 3840"/>
              <a:gd name="T39" fmla="*/ 336 h 1584"/>
              <a:gd name="T40" fmla="*/ 3120 w 3840"/>
              <a:gd name="T41" fmla="*/ 576 h 1584"/>
              <a:gd name="T42" fmla="*/ 3216 w 3840"/>
              <a:gd name="T43" fmla="*/ 1344 h 1584"/>
              <a:gd name="T44" fmla="*/ 3216 w 3840"/>
              <a:gd name="T45" fmla="*/ 1056 h 1584"/>
              <a:gd name="T46" fmla="*/ 3360 w 3840"/>
              <a:gd name="T47" fmla="*/ 1344 h 1584"/>
              <a:gd name="T48" fmla="*/ 3552 w 3840"/>
              <a:gd name="T49" fmla="*/ 1488 h 1584"/>
              <a:gd name="T50" fmla="*/ 3792 w 3840"/>
              <a:gd name="T51" fmla="*/ 1536 h 1584"/>
              <a:gd name="T52" fmla="*/ 3840 w 3840"/>
              <a:gd name="T53" fmla="*/ 1536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40" h="1584">
                <a:moveTo>
                  <a:pt x="0" y="1584"/>
                </a:moveTo>
                <a:lnTo>
                  <a:pt x="336" y="1584"/>
                </a:lnTo>
                <a:lnTo>
                  <a:pt x="720" y="1584"/>
                </a:lnTo>
                <a:lnTo>
                  <a:pt x="1056" y="1536"/>
                </a:lnTo>
                <a:lnTo>
                  <a:pt x="1248" y="1440"/>
                </a:lnTo>
                <a:lnTo>
                  <a:pt x="1392" y="1344"/>
                </a:lnTo>
                <a:lnTo>
                  <a:pt x="1440" y="1296"/>
                </a:lnTo>
                <a:lnTo>
                  <a:pt x="1536" y="1392"/>
                </a:lnTo>
                <a:lnTo>
                  <a:pt x="1680" y="1536"/>
                </a:lnTo>
                <a:lnTo>
                  <a:pt x="1728" y="1536"/>
                </a:lnTo>
                <a:lnTo>
                  <a:pt x="1776" y="1488"/>
                </a:lnTo>
                <a:lnTo>
                  <a:pt x="1920" y="1056"/>
                </a:lnTo>
                <a:lnTo>
                  <a:pt x="2064" y="528"/>
                </a:lnTo>
                <a:lnTo>
                  <a:pt x="2160" y="96"/>
                </a:lnTo>
                <a:lnTo>
                  <a:pt x="2256" y="0"/>
                </a:lnTo>
                <a:lnTo>
                  <a:pt x="2592" y="0"/>
                </a:lnTo>
                <a:lnTo>
                  <a:pt x="2784" y="768"/>
                </a:lnTo>
                <a:lnTo>
                  <a:pt x="2832" y="1008"/>
                </a:lnTo>
                <a:lnTo>
                  <a:pt x="2928" y="528"/>
                </a:lnTo>
                <a:lnTo>
                  <a:pt x="2976" y="336"/>
                </a:lnTo>
                <a:lnTo>
                  <a:pt x="3120" y="576"/>
                </a:lnTo>
                <a:lnTo>
                  <a:pt x="3216" y="1344"/>
                </a:lnTo>
                <a:lnTo>
                  <a:pt x="3216" y="1056"/>
                </a:lnTo>
                <a:lnTo>
                  <a:pt x="3360" y="1344"/>
                </a:lnTo>
                <a:lnTo>
                  <a:pt x="3552" y="1488"/>
                </a:lnTo>
                <a:lnTo>
                  <a:pt x="3792" y="1536"/>
                </a:lnTo>
                <a:lnTo>
                  <a:pt x="3840" y="1536"/>
                </a:lnTo>
              </a:path>
            </a:pathLst>
          </a:custGeom>
          <a:noFill/>
          <a:ln w="25400" cap="flat">
            <a:solidFill>
              <a:srgbClr val="0000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4453623" y="247888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Transmitted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998888" y="67938"/>
            <a:ext cx="622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Spectral Values in Biological materials</a:t>
            </a:r>
          </a:p>
        </p:txBody>
      </p: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1437373" y="674772"/>
            <a:ext cx="5800725" cy="10936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 flipH="1">
            <a:off x="5215623" y="339328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6629400" y="2775858"/>
            <a:ext cx="24166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Shadow </a:t>
            </a:r>
            <a:r>
              <a:rPr lang="en-US" sz="1600" dirty="0" smtClean="0"/>
              <a:t>region of </a:t>
            </a:r>
            <a:r>
              <a:rPr lang="en-US" sz="1600" dirty="0"/>
              <a:t>the </a:t>
            </a:r>
            <a:r>
              <a:rPr lang="en-US" sz="1600" dirty="0" smtClean="0"/>
              <a:t>plant, where there is no major production</a:t>
            </a:r>
            <a:endParaRPr lang="en-US" sz="1600" dirty="0"/>
          </a:p>
          <a:p>
            <a:r>
              <a:rPr lang="en-US" sz="1600" dirty="0"/>
              <a:t>of </a:t>
            </a:r>
            <a:r>
              <a:rPr lang="en-US" sz="1600" dirty="0" smtClean="0"/>
              <a:t>chlorophyll due to little absorption</a:t>
            </a:r>
            <a:endParaRPr lang="en-US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69323" y="6381750"/>
            <a:ext cx="2895600" cy="476250"/>
          </a:xfrm>
        </p:spPr>
        <p:txBody>
          <a:bodyPr/>
          <a:lstStyle/>
          <a:p>
            <a:r>
              <a:rPr lang="en-US" smtClean="0"/>
              <a:t>ABE 30800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30F-1CA2-4785-8087-EE8A78D068D9}" type="slidenum">
              <a:rPr lang="en-US"/>
              <a:pPr/>
              <a:t>8</a:t>
            </a:fld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3725" y="369888"/>
            <a:ext cx="787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u="sng"/>
              <a:t>Absorption and Transmission in Biomaterials</a:t>
            </a:r>
          </a:p>
        </p:txBody>
      </p:sp>
      <p:grpSp>
        <p:nvGrpSpPr>
          <p:cNvPr id="9300" name="Group 84"/>
          <p:cNvGrpSpPr>
            <a:grpSpLocks/>
          </p:cNvGrpSpPr>
          <p:nvPr/>
        </p:nvGrpSpPr>
        <p:grpSpPr bwMode="auto">
          <a:xfrm>
            <a:off x="609600" y="3352800"/>
            <a:ext cx="3003550" cy="2895600"/>
            <a:chOff x="384" y="2112"/>
            <a:chExt cx="1892" cy="1824"/>
          </a:xfrm>
        </p:grpSpPr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886" y="2112"/>
              <a:ext cx="1382" cy="1824"/>
            </a:xfrm>
            <a:custGeom>
              <a:avLst/>
              <a:gdLst>
                <a:gd name="T0" fmla="*/ 0 w 1632"/>
                <a:gd name="T1" fmla="*/ 144 h 1968"/>
                <a:gd name="T2" fmla="*/ 0 w 1632"/>
                <a:gd name="T3" fmla="*/ 1776 h 1968"/>
                <a:gd name="T4" fmla="*/ 288 w 1632"/>
                <a:gd name="T5" fmla="*/ 1824 h 1968"/>
                <a:gd name="T6" fmla="*/ 576 w 1632"/>
                <a:gd name="T7" fmla="*/ 1824 h 1968"/>
                <a:gd name="T8" fmla="*/ 864 w 1632"/>
                <a:gd name="T9" fmla="*/ 1920 h 1968"/>
                <a:gd name="T10" fmla="*/ 1248 w 1632"/>
                <a:gd name="T11" fmla="*/ 1920 h 1968"/>
                <a:gd name="T12" fmla="*/ 1536 w 1632"/>
                <a:gd name="T13" fmla="*/ 1968 h 1968"/>
                <a:gd name="T14" fmla="*/ 1632 w 1632"/>
                <a:gd name="T15" fmla="*/ 1872 h 1968"/>
                <a:gd name="T16" fmla="*/ 1584 w 1632"/>
                <a:gd name="T17" fmla="*/ 1728 h 1968"/>
                <a:gd name="T18" fmla="*/ 1536 w 1632"/>
                <a:gd name="T19" fmla="*/ 1536 h 1968"/>
                <a:gd name="T20" fmla="*/ 1584 w 1632"/>
                <a:gd name="T21" fmla="*/ 1488 h 1968"/>
                <a:gd name="T22" fmla="*/ 1632 w 1632"/>
                <a:gd name="T23" fmla="*/ 1296 h 1968"/>
                <a:gd name="T24" fmla="*/ 1536 w 1632"/>
                <a:gd name="T25" fmla="*/ 1104 h 1968"/>
                <a:gd name="T26" fmla="*/ 1392 w 1632"/>
                <a:gd name="T27" fmla="*/ 1056 h 1968"/>
                <a:gd name="T28" fmla="*/ 1392 w 1632"/>
                <a:gd name="T29" fmla="*/ 912 h 1968"/>
                <a:gd name="T30" fmla="*/ 1584 w 1632"/>
                <a:gd name="T31" fmla="*/ 816 h 1968"/>
                <a:gd name="T32" fmla="*/ 1632 w 1632"/>
                <a:gd name="T33" fmla="*/ 624 h 1968"/>
                <a:gd name="T34" fmla="*/ 1584 w 1632"/>
                <a:gd name="T35" fmla="*/ 528 h 1968"/>
                <a:gd name="T36" fmla="*/ 1536 w 1632"/>
                <a:gd name="T37" fmla="*/ 336 h 1968"/>
                <a:gd name="T38" fmla="*/ 1584 w 1632"/>
                <a:gd name="T39" fmla="*/ 192 h 1968"/>
                <a:gd name="T40" fmla="*/ 1536 w 1632"/>
                <a:gd name="T41" fmla="*/ 96 h 1968"/>
                <a:gd name="T42" fmla="*/ 1488 w 1632"/>
                <a:gd name="T43" fmla="*/ 48 h 1968"/>
                <a:gd name="T44" fmla="*/ 1296 w 1632"/>
                <a:gd name="T45" fmla="*/ 48 h 1968"/>
                <a:gd name="T46" fmla="*/ 1104 w 1632"/>
                <a:gd name="T47" fmla="*/ 0 h 1968"/>
                <a:gd name="T48" fmla="*/ 912 w 1632"/>
                <a:gd name="T49" fmla="*/ 0 h 1968"/>
                <a:gd name="T50" fmla="*/ 672 w 1632"/>
                <a:gd name="T51" fmla="*/ 96 h 1968"/>
                <a:gd name="T52" fmla="*/ 480 w 1632"/>
                <a:gd name="T53" fmla="*/ 96 h 1968"/>
                <a:gd name="T54" fmla="*/ 240 w 1632"/>
                <a:gd name="T55" fmla="*/ 48 h 1968"/>
                <a:gd name="T56" fmla="*/ 48 w 1632"/>
                <a:gd name="T57" fmla="*/ 0 h 1968"/>
                <a:gd name="T58" fmla="*/ 0 w 1632"/>
                <a:gd name="T59" fmla="*/ 144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32" h="1968">
                  <a:moveTo>
                    <a:pt x="0" y="144"/>
                  </a:moveTo>
                  <a:lnTo>
                    <a:pt x="0" y="1776"/>
                  </a:lnTo>
                  <a:lnTo>
                    <a:pt x="288" y="1824"/>
                  </a:lnTo>
                  <a:lnTo>
                    <a:pt x="576" y="1824"/>
                  </a:lnTo>
                  <a:lnTo>
                    <a:pt x="864" y="1920"/>
                  </a:lnTo>
                  <a:lnTo>
                    <a:pt x="1248" y="1920"/>
                  </a:lnTo>
                  <a:lnTo>
                    <a:pt x="1536" y="1968"/>
                  </a:lnTo>
                  <a:lnTo>
                    <a:pt x="1632" y="1872"/>
                  </a:lnTo>
                  <a:lnTo>
                    <a:pt x="1584" y="1728"/>
                  </a:lnTo>
                  <a:lnTo>
                    <a:pt x="1536" y="1536"/>
                  </a:lnTo>
                  <a:lnTo>
                    <a:pt x="1584" y="1488"/>
                  </a:lnTo>
                  <a:lnTo>
                    <a:pt x="1632" y="1296"/>
                  </a:lnTo>
                  <a:lnTo>
                    <a:pt x="1536" y="1104"/>
                  </a:lnTo>
                  <a:lnTo>
                    <a:pt x="1392" y="1056"/>
                  </a:lnTo>
                  <a:lnTo>
                    <a:pt x="1392" y="912"/>
                  </a:lnTo>
                  <a:lnTo>
                    <a:pt x="1584" y="816"/>
                  </a:lnTo>
                  <a:lnTo>
                    <a:pt x="1632" y="624"/>
                  </a:lnTo>
                  <a:lnTo>
                    <a:pt x="1584" y="528"/>
                  </a:lnTo>
                  <a:lnTo>
                    <a:pt x="1536" y="336"/>
                  </a:lnTo>
                  <a:lnTo>
                    <a:pt x="1584" y="192"/>
                  </a:lnTo>
                  <a:lnTo>
                    <a:pt x="1536" y="96"/>
                  </a:lnTo>
                  <a:lnTo>
                    <a:pt x="1488" y="48"/>
                  </a:lnTo>
                  <a:lnTo>
                    <a:pt x="1296" y="48"/>
                  </a:lnTo>
                  <a:lnTo>
                    <a:pt x="1104" y="0"/>
                  </a:lnTo>
                  <a:lnTo>
                    <a:pt x="912" y="0"/>
                  </a:lnTo>
                  <a:lnTo>
                    <a:pt x="672" y="96"/>
                  </a:lnTo>
                  <a:lnTo>
                    <a:pt x="480" y="96"/>
                  </a:lnTo>
                  <a:lnTo>
                    <a:pt x="240" y="48"/>
                  </a:lnTo>
                  <a:lnTo>
                    <a:pt x="48" y="0"/>
                  </a:lnTo>
                  <a:lnTo>
                    <a:pt x="0" y="14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864" y="3648"/>
              <a:ext cx="138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V="1">
              <a:off x="886" y="2208"/>
              <a:ext cx="0" cy="14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2064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00CC"/>
                  </a:solidFill>
                </a:rPr>
                <a:t>x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624" y="211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00CC"/>
                  </a:solidFill>
                </a:rPr>
                <a:t>F</a:t>
              </a:r>
            </a:p>
          </p:txBody>
        </p:sp>
        <p:sp>
          <p:nvSpPr>
            <p:cNvPr id="9226" name="Freeform 10"/>
            <p:cNvSpPr>
              <a:spLocks/>
            </p:cNvSpPr>
            <p:nvPr/>
          </p:nvSpPr>
          <p:spPr bwMode="auto">
            <a:xfrm>
              <a:off x="886" y="2646"/>
              <a:ext cx="1215" cy="808"/>
            </a:xfrm>
            <a:custGeom>
              <a:avLst/>
              <a:gdLst>
                <a:gd name="T0" fmla="*/ 0 w 1392"/>
                <a:gd name="T1" fmla="*/ 0 h 872"/>
                <a:gd name="T2" fmla="*/ 144 w 1392"/>
                <a:gd name="T3" fmla="*/ 288 h 872"/>
                <a:gd name="T4" fmla="*/ 384 w 1392"/>
                <a:gd name="T5" fmla="*/ 528 h 872"/>
                <a:gd name="T6" fmla="*/ 672 w 1392"/>
                <a:gd name="T7" fmla="*/ 720 h 872"/>
                <a:gd name="T8" fmla="*/ 960 w 1392"/>
                <a:gd name="T9" fmla="*/ 816 h 872"/>
                <a:gd name="T10" fmla="*/ 1248 w 1392"/>
                <a:gd name="T11" fmla="*/ 864 h 872"/>
                <a:gd name="T12" fmla="*/ 1392 w 1392"/>
                <a:gd name="T13" fmla="*/ 864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2" h="872">
                  <a:moveTo>
                    <a:pt x="0" y="0"/>
                  </a:moveTo>
                  <a:cubicBezTo>
                    <a:pt x="40" y="100"/>
                    <a:pt x="80" y="200"/>
                    <a:pt x="144" y="288"/>
                  </a:cubicBezTo>
                  <a:cubicBezTo>
                    <a:pt x="208" y="376"/>
                    <a:pt x="296" y="456"/>
                    <a:pt x="384" y="528"/>
                  </a:cubicBezTo>
                  <a:cubicBezTo>
                    <a:pt x="472" y="600"/>
                    <a:pt x="576" y="672"/>
                    <a:pt x="672" y="720"/>
                  </a:cubicBezTo>
                  <a:cubicBezTo>
                    <a:pt x="768" y="768"/>
                    <a:pt x="864" y="792"/>
                    <a:pt x="960" y="816"/>
                  </a:cubicBezTo>
                  <a:cubicBezTo>
                    <a:pt x="1056" y="840"/>
                    <a:pt x="1176" y="856"/>
                    <a:pt x="1248" y="864"/>
                  </a:cubicBezTo>
                  <a:cubicBezTo>
                    <a:pt x="1320" y="872"/>
                    <a:pt x="1356" y="868"/>
                    <a:pt x="1392" y="86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576" y="2496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FF0000"/>
                  </a:solidFill>
                </a:rPr>
                <a:t>F</a:t>
              </a:r>
              <a:r>
                <a:rPr lang="en-US" sz="2400" i="1" baseline="-25000">
                  <a:solidFill>
                    <a:srgbClr val="FF0000"/>
                  </a:solidFill>
                </a:rPr>
                <a:t>o</a:t>
              </a:r>
              <a:endParaRPr lang="en-US" sz="2400" i="1">
                <a:solidFill>
                  <a:srgbClr val="FF0000"/>
                </a:solidFill>
              </a:endParaRPr>
            </a:p>
          </p:txBody>
        </p:sp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1221" y="2601"/>
            <a:ext cx="859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" name="Equation" r:id="rId3" imgW="685800" imgH="342720" progId="Equation.3">
                    <p:embed/>
                  </p:oleObj>
                </mc:Choice>
                <mc:Fallback>
                  <p:oleObj name="Equation" r:id="rId3" imgW="685800" imgH="342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2601"/>
                          <a:ext cx="859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Freeform 14"/>
            <p:cNvSpPr>
              <a:spLocks/>
            </p:cNvSpPr>
            <p:nvPr/>
          </p:nvSpPr>
          <p:spPr bwMode="auto">
            <a:xfrm>
              <a:off x="384" y="2905"/>
              <a:ext cx="377" cy="148"/>
            </a:xfrm>
            <a:custGeom>
              <a:avLst/>
              <a:gdLst>
                <a:gd name="T0" fmla="*/ 0 w 432"/>
                <a:gd name="T1" fmla="*/ 56 h 160"/>
                <a:gd name="T2" fmla="*/ 48 w 432"/>
                <a:gd name="T3" fmla="*/ 8 h 160"/>
                <a:gd name="T4" fmla="*/ 96 w 432"/>
                <a:gd name="T5" fmla="*/ 104 h 160"/>
                <a:gd name="T6" fmla="*/ 144 w 432"/>
                <a:gd name="T7" fmla="*/ 8 h 160"/>
                <a:gd name="T8" fmla="*/ 192 w 432"/>
                <a:gd name="T9" fmla="*/ 104 h 160"/>
                <a:gd name="T10" fmla="*/ 240 w 432"/>
                <a:gd name="T11" fmla="*/ 8 h 160"/>
                <a:gd name="T12" fmla="*/ 288 w 432"/>
                <a:gd name="T13" fmla="*/ 152 h 160"/>
                <a:gd name="T14" fmla="*/ 336 w 432"/>
                <a:gd name="T15" fmla="*/ 56 h 160"/>
                <a:gd name="T16" fmla="*/ 432 w 432"/>
                <a:gd name="T17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60">
                  <a:moveTo>
                    <a:pt x="0" y="56"/>
                  </a:moveTo>
                  <a:cubicBezTo>
                    <a:pt x="16" y="28"/>
                    <a:pt x="32" y="0"/>
                    <a:pt x="48" y="8"/>
                  </a:cubicBezTo>
                  <a:cubicBezTo>
                    <a:pt x="64" y="16"/>
                    <a:pt x="80" y="104"/>
                    <a:pt x="96" y="104"/>
                  </a:cubicBezTo>
                  <a:cubicBezTo>
                    <a:pt x="112" y="104"/>
                    <a:pt x="128" y="8"/>
                    <a:pt x="144" y="8"/>
                  </a:cubicBezTo>
                  <a:cubicBezTo>
                    <a:pt x="160" y="8"/>
                    <a:pt x="176" y="104"/>
                    <a:pt x="192" y="104"/>
                  </a:cubicBezTo>
                  <a:cubicBezTo>
                    <a:pt x="208" y="104"/>
                    <a:pt x="224" y="0"/>
                    <a:pt x="240" y="8"/>
                  </a:cubicBezTo>
                  <a:cubicBezTo>
                    <a:pt x="256" y="16"/>
                    <a:pt x="272" y="144"/>
                    <a:pt x="288" y="152"/>
                  </a:cubicBezTo>
                  <a:cubicBezTo>
                    <a:pt x="304" y="160"/>
                    <a:pt x="312" y="72"/>
                    <a:pt x="336" y="56"/>
                  </a:cubicBezTo>
                  <a:cubicBezTo>
                    <a:pt x="360" y="40"/>
                    <a:pt x="396" y="48"/>
                    <a:pt x="432" y="56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468" y="3091"/>
              <a:ext cx="377" cy="148"/>
            </a:xfrm>
            <a:custGeom>
              <a:avLst/>
              <a:gdLst>
                <a:gd name="T0" fmla="*/ 0 w 432"/>
                <a:gd name="T1" fmla="*/ 56 h 160"/>
                <a:gd name="T2" fmla="*/ 48 w 432"/>
                <a:gd name="T3" fmla="*/ 8 h 160"/>
                <a:gd name="T4" fmla="*/ 96 w 432"/>
                <a:gd name="T5" fmla="*/ 104 h 160"/>
                <a:gd name="T6" fmla="*/ 144 w 432"/>
                <a:gd name="T7" fmla="*/ 8 h 160"/>
                <a:gd name="T8" fmla="*/ 192 w 432"/>
                <a:gd name="T9" fmla="*/ 104 h 160"/>
                <a:gd name="T10" fmla="*/ 240 w 432"/>
                <a:gd name="T11" fmla="*/ 8 h 160"/>
                <a:gd name="T12" fmla="*/ 288 w 432"/>
                <a:gd name="T13" fmla="*/ 152 h 160"/>
                <a:gd name="T14" fmla="*/ 336 w 432"/>
                <a:gd name="T15" fmla="*/ 56 h 160"/>
                <a:gd name="T16" fmla="*/ 432 w 432"/>
                <a:gd name="T17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60">
                  <a:moveTo>
                    <a:pt x="0" y="56"/>
                  </a:moveTo>
                  <a:cubicBezTo>
                    <a:pt x="16" y="28"/>
                    <a:pt x="32" y="0"/>
                    <a:pt x="48" y="8"/>
                  </a:cubicBezTo>
                  <a:cubicBezTo>
                    <a:pt x="64" y="16"/>
                    <a:pt x="80" y="104"/>
                    <a:pt x="96" y="104"/>
                  </a:cubicBezTo>
                  <a:cubicBezTo>
                    <a:pt x="112" y="104"/>
                    <a:pt x="128" y="8"/>
                    <a:pt x="144" y="8"/>
                  </a:cubicBezTo>
                  <a:cubicBezTo>
                    <a:pt x="160" y="8"/>
                    <a:pt x="176" y="104"/>
                    <a:pt x="192" y="104"/>
                  </a:cubicBezTo>
                  <a:cubicBezTo>
                    <a:pt x="208" y="104"/>
                    <a:pt x="224" y="0"/>
                    <a:pt x="240" y="8"/>
                  </a:cubicBezTo>
                  <a:cubicBezTo>
                    <a:pt x="256" y="16"/>
                    <a:pt x="272" y="144"/>
                    <a:pt x="288" y="152"/>
                  </a:cubicBezTo>
                  <a:cubicBezTo>
                    <a:pt x="304" y="160"/>
                    <a:pt x="312" y="72"/>
                    <a:pt x="336" y="56"/>
                  </a:cubicBezTo>
                  <a:cubicBezTo>
                    <a:pt x="360" y="40"/>
                    <a:pt x="396" y="48"/>
                    <a:pt x="432" y="56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426" y="3268"/>
              <a:ext cx="377" cy="149"/>
            </a:xfrm>
            <a:custGeom>
              <a:avLst/>
              <a:gdLst>
                <a:gd name="T0" fmla="*/ 0 w 432"/>
                <a:gd name="T1" fmla="*/ 56 h 160"/>
                <a:gd name="T2" fmla="*/ 48 w 432"/>
                <a:gd name="T3" fmla="*/ 8 h 160"/>
                <a:gd name="T4" fmla="*/ 96 w 432"/>
                <a:gd name="T5" fmla="*/ 104 h 160"/>
                <a:gd name="T6" fmla="*/ 144 w 432"/>
                <a:gd name="T7" fmla="*/ 8 h 160"/>
                <a:gd name="T8" fmla="*/ 192 w 432"/>
                <a:gd name="T9" fmla="*/ 104 h 160"/>
                <a:gd name="T10" fmla="*/ 240 w 432"/>
                <a:gd name="T11" fmla="*/ 8 h 160"/>
                <a:gd name="T12" fmla="*/ 288 w 432"/>
                <a:gd name="T13" fmla="*/ 152 h 160"/>
                <a:gd name="T14" fmla="*/ 336 w 432"/>
                <a:gd name="T15" fmla="*/ 56 h 160"/>
                <a:gd name="T16" fmla="*/ 432 w 432"/>
                <a:gd name="T17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60">
                  <a:moveTo>
                    <a:pt x="0" y="56"/>
                  </a:moveTo>
                  <a:cubicBezTo>
                    <a:pt x="16" y="28"/>
                    <a:pt x="32" y="0"/>
                    <a:pt x="48" y="8"/>
                  </a:cubicBezTo>
                  <a:cubicBezTo>
                    <a:pt x="64" y="16"/>
                    <a:pt x="80" y="104"/>
                    <a:pt x="96" y="104"/>
                  </a:cubicBezTo>
                  <a:cubicBezTo>
                    <a:pt x="112" y="104"/>
                    <a:pt x="128" y="8"/>
                    <a:pt x="144" y="8"/>
                  </a:cubicBezTo>
                  <a:cubicBezTo>
                    <a:pt x="160" y="8"/>
                    <a:pt x="176" y="104"/>
                    <a:pt x="192" y="104"/>
                  </a:cubicBezTo>
                  <a:cubicBezTo>
                    <a:pt x="208" y="104"/>
                    <a:pt x="224" y="0"/>
                    <a:pt x="240" y="8"/>
                  </a:cubicBezTo>
                  <a:cubicBezTo>
                    <a:pt x="256" y="16"/>
                    <a:pt x="272" y="144"/>
                    <a:pt x="288" y="152"/>
                  </a:cubicBezTo>
                  <a:cubicBezTo>
                    <a:pt x="304" y="160"/>
                    <a:pt x="312" y="72"/>
                    <a:pt x="336" y="56"/>
                  </a:cubicBezTo>
                  <a:cubicBezTo>
                    <a:pt x="360" y="40"/>
                    <a:pt x="396" y="48"/>
                    <a:pt x="432" y="56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299" name="Group 83"/>
          <p:cNvGrpSpPr>
            <a:grpSpLocks/>
          </p:cNvGrpSpPr>
          <p:nvPr/>
        </p:nvGrpSpPr>
        <p:grpSpPr bwMode="auto">
          <a:xfrm>
            <a:off x="4278765" y="3929517"/>
            <a:ext cx="3371850" cy="2014538"/>
            <a:chOff x="549" y="2729"/>
            <a:chExt cx="2124" cy="1269"/>
          </a:xfrm>
        </p:grpSpPr>
        <p:graphicFrame>
          <p:nvGraphicFramePr>
            <p:cNvPr id="923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9247619"/>
                </p:ext>
              </p:extLst>
            </p:nvPr>
          </p:nvGraphicFramePr>
          <p:xfrm>
            <a:off x="617" y="2729"/>
            <a:ext cx="100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" name="Equation" r:id="rId5" imgW="685800" imgH="342720" progId="Equation.3">
                    <p:embed/>
                  </p:oleObj>
                </mc:Choice>
                <mc:Fallback>
                  <p:oleObj name="Equation" r:id="rId5" imgW="685800" imgH="342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2729"/>
                          <a:ext cx="100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1728" y="2935"/>
              <a:ext cx="9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F: Flux W/m</a:t>
              </a:r>
              <a:r>
                <a:rPr lang="en-US" baseline="30000" dirty="0"/>
                <a:t>2</a:t>
              </a:r>
              <a:endParaRPr lang="en-US" dirty="0"/>
            </a:p>
          </p:txBody>
        </p:sp>
        <p:graphicFrame>
          <p:nvGraphicFramePr>
            <p:cNvPr id="923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6733"/>
                </p:ext>
              </p:extLst>
            </p:nvPr>
          </p:nvGraphicFramePr>
          <p:xfrm>
            <a:off x="549" y="3326"/>
            <a:ext cx="2035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4" name="Equation" r:id="rId7" imgW="1384200" imgH="457200" progId="Equation.3">
                    <p:embed/>
                  </p:oleObj>
                </mc:Choice>
                <mc:Fallback>
                  <p:oleObj name="Equation" r:id="rId7" imgW="13842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3326"/>
                          <a:ext cx="2035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0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92053"/>
              </p:ext>
            </p:extLst>
          </p:nvPr>
        </p:nvGraphicFramePr>
        <p:xfrm>
          <a:off x="1274763" y="1095676"/>
          <a:ext cx="7010400" cy="1905000"/>
        </p:xfrm>
        <a:graphic>
          <a:graphicData uri="http://schemas.openxmlformats.org/drawingml/2006/table">
            <a:tbl>
              <a:tblPr firstRow="1">
                <a:tableStyleId>{16D9F66E-5EB9-4882-86FB-DCBF35E3C3E4}</a:tableStyleId>
              </a:tblPr>
              <a:tblGrid>
                <a:gridCol w="185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Type of Electromagnetic Wave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Frequency in MHz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Wavelength in air (cm)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Penetration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depth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Infrared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Microwave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Radio frequency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70,000,000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2,450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0.0004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Few microns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Few centimeters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Hundred centimeters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439419"/>
              </p:ext>
            </p:extLst>
          </p:nvPr>
        </p:nvGraphicFramePr>
        <p:xfrm>
          <a:off x="7522369" y="1365651"/>
          <a:ext cx="300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"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369" y="1365651"/>
                        <a:ext cx="3000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/>
          </a:p>
        </p:txBody>
      </p:sp>
      <p:sp>
        <p:nvSpPr>
          <p:cNvPr id="4" name="Down Arrow 3"/>
          <p:cNvSpPr/>
          <p:nvPr/>
        </p:nvSpPr>
        <p:spPr>
          <a:xfrm rot="10800000">
            <a:off x="6847114" y="3091544"/>
            <a:ext cx="359229" cy="74022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15267" y="3015344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Importance in 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our daily life, and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In Thanksgiving!!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13 Radiation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ABE 30800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87A9-07F7-4A92-B160-BFA79CC74C4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28975" y="1644134"/>
            <a:ext cx="168027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20458"/>
              </p:ext>
            </p:extLst>
          </p:nvPr>
        </p:nvGraphicFramePr>
        <p:xfrm>
          <a:off x="457200" y="1397000"/>
          <a:ext cx="84917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097">
                  <a:extLst>
                    <a:ext uri="{9D8B030D-6E8A-4147-A177-3AD203B41FA5}">
                      <a16:colId xmlns:a16="http://schemas.microsoft.com/office/drawing/2014/main" val="2081252474"/>
                    </a:ext>
                  </a:extLst>
                </a:gridCol>
                <a:gridCol w="3153631">
                  <a:extLst>
                    <a:ext uri="{9D8B030D-6E8A-4147-A177-3AD203B41FA5}">
                      <a16:colId xmlns:a16="http://schemas.microsoft.com/office/drawing/2014/main" val="3949390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Exposure (U.S. Average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97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Background Radiation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 </a:t>
                      </a:r>
                      <a:r>
                        <a:rPr lang="en-US" dirty="0" err="1" smtClean="0"/>
                        <a:t>mSv</a:t>
                      </a:r>
                      <a:r>
                        <a:rPr lang="en-US" dirty="0" smtClean="0"/>
                        <a:t>/year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83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Natural K-40  and Other Radioactivity in Body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 </a:t>
                      </a:r>
                      <a:r>
                        <a:rPr lang="en-US" dirty="0" err="1" smtClean="0"/>
                        <a:t>mSv</a:t>
                      </a:r>
                      <a:r>
                        <a:rPr lang="en-US" dirty="0" smtClean="0"/>
                        <a:t>/year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8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Air Travel Round Trip (NY-LA)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 </a:t>
                      </a:r>
                      <a:r>
                        <a:rPr lang="en-US" dirty="0" err="1" smtClean="0"/>
                        <a:t>mSv</a:t>
                      </a:r>
                      <a:r>
                        <a:rPr lang="en-US" dirty="0" smtClean="0"/>
                        <a:t>/year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Chest X-Ray Effective Dose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</a:t>
                      </a:r>
                      <a:r>
                        <a:rPr lang="en-US" dirty="0" err="1" smtClean="0"/>
                        <a:t>mSv</a:t>
                      </a:r>
                      <a:r>
                        <a:rPr lang="en-US" dirty="0" smtClean="0"/>
                        <a:t>/film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59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Radon in the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 </a:t>
                      </a:r>
                      <a:r>
                        <a:rPr lang="en-US" dirty="0" err="1" smtClean="0"/>
                        <a:t>mSv</a:t>
                      </a:r>
                      <a:r>
                        <a:rPr lang="en-US" dirty="0" smtClean="0"/>
                        <a:t>/year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74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Man-Made (medical x rays,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 </a:t>
                      </a:r>
                      <a:r>
                        <a:rPr lang="en-US" dirty="0" err="1" smtClean="0"/>
                        <a:t>mSv</a:t>
                      </a:r>
                      <a:r>
                        <a:rPr lang="en-US" dirty="0" smtClean="0"/>
                        <a:t>/year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2447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73253" y="444274"/>
            <a:ext cx="544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RADIATION EXPOSURE OF VARIOUS SOURCES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13232" y="4418183"/>
            <a:ext cx="7223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mSv</a:t>
            </a:r>
            <a:r>
              <a:rPr lang="en-US" b="1" dirty="0" smtClean="0"/>
              <a:t>/y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defined as "the </a:t>
            </a:r>
            <a:r>
              <a:rPr lang="en-US" dirty="0" smtClean="0"/>
              <a:t>average” </a:t>
            </a:r>
            <a:r>
              <a:rPr lang="en-US" dirty="0"/>
              <a:t>accumulated background radiation dose to an individual for 1 </a:t>
            </a:r>
            <a:r>
              <a:rPr lang="en-US" dirty="0" smtClean="0"/>
              <a:t>year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smtClean="0"/>
              <a:t>Radiation limits: </a:t>
            </a:r>
            <a:r>
              <a:rPr lang="en-US" b="1" dirty="0" smtClean="0"/>
              <a:t>1mSv/y</a:t>
            </a:r>
            <a:r>
              <a:rPr lang="en-US" dirty="0" smtClean="0"/>
              <a:t> </a:t>
            </a:r>
            <a:r>
              <a:rPr lang="en-US" dirty="0"/>
              <a:t>for the general public, </a:t>
            </a:r>
            <a:r>
              <a:rPr lang="en-US" b="1" dirty="0"/>
              <a:t>20mSv/y</a:t>
            </a:r>
            <a:r>
              <a:rPr lang="en-US" dirty="0"/>
              <a:t> for a registered radiation </a:t>
            </a:r>
            <a:r>
              <a:rPr lang="en-US" dirty="0" smtClean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1447</Words>
  <Application>Microsoft Office PowerPoint</Application>
  <PresentationFormat>On-screen Show (4:3)</PresentationFormat>
  <Paragraphs>469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Monotype Sorts</vt:lpstr>
      <vt:lpstr>Symbol</vt:lpstr>
      <vt:lpstr>SymbolMono BT</vt:lpstr>
      <vt:lpstr>Times New Roman</vt:lpstr>
      <vt:lpstr>Default Design</vt:lpstr>
      <vt:lpstr>Equation</vt:lpstr>
      <vt:lpstr>Chart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Osvaldo H Campanella</cp:lastModifiedBy>
  <cp:revision>52</cp:revision>
  <dcterms:created xsi:type="dcterms:W3CDTF">2007-04-23T01:38:44Z</dcterms:created>
  <dcterms:modified xsi:type="dcterms:W3CDTF">2018-04-19T02:12:25Z</dcterms:modified>
</cp:coreProperties>
</file>