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BBE0E3"/>
    <a:srgbClr val="000099"/>
    <a:srgbClr val="F6FCA2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1334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79.wmf"/><Relationship Id="rId4" Type="http://schemas.openxmlformats.org/officeDocument/2006/relationships/image" Target="../media/image8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10" Type="http://schemas.openxmlformats.org/officeDocument/2006/relationships/image" Target="../media/image36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B012D6D-EAAF-486F-BAF3-59FBA89224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271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ABE 308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7B3A50-7FAB-4ED7-9F6E-0826612FFC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7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ABE 308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43F454-1F8E-49E1-9947-1365C71057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7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ABE 308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BD8D4-E6F2-4E65-B3AA-A9BC2D812D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6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ABE 308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B7096C-10F9-4141-A740-8AC7AD16E9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1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ABE 308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A3405-8490-4F71-B3D7-FE1ABB9378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4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ABE 308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Lecture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321241-918F-4BB8-8F83-A6057A538A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8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ABE 308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Lecture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9A3BF4-7B9A-4CE9-9DB2-A3194DB551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3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ABE 308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Lecture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CFA79C-11E5-4B09-AED5-A638E36A81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0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ABE 308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Lecture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47E4CB-D8C6-45E2-9F41-9B28754DDB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54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ABE 308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Lecture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4F1C22-B0A9-48B5-8CE8-9BCFC5DF45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1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ABE 308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Lecture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D002C3-7680-4FFB-84F8-0F3CDF869D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0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/>
              <a:t>ABE 308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Lecture 2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8A6207C-1558-4A30-9EC1-78CD86ABDB8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3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4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4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6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5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6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76.bin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2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7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7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7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79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88.bin"/><Relationship Id="rId10" Type="http://schemas.openxmlformats.org/officeDocument/2006/relationships/image" Target="../media/image83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9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9.e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34.wmf"/><Relationship Id="rId3" Type="http://schemas.openxmlformats.org/officeDocument/2006/relationships/oleObject" Target="../embeddings/oleObject28.bin"/><Relationship Id="rId21" Type="http://schemas.openxmlformats.org/officeDocument/2006/relationships/oleObject" Target="../embeddings/oleObject37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wmf"/><Relationship Id="rId20" Type="http://schemas.openxmlformats.org/officeDocument/2006/relationships/image" Target="../media/image35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36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2.wmf"/><Relationship Id="rId22" Type="http://schemas.openxmlformats.org/officeDocument/2006/relationships/image" Target="../media/image3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1084217" cy="286204"/>
          </a:xfrm>
        </p:spPr>
        <p:txBody>
          <a:bodyPr/>
          <a:lstStyle/>
          <a:p>
            <a:r>
              <a:rPr lang="en-US" dirty="0"/>
              <a:t>ABE 308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2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1DA0-DCA1-4D40-96C6-D79C9CF486DC}" type="slidenum">
              <a:rPr lang="en-US"/>
              <a:pPr/>
              <a:t>1</a:t>
            </a:fld>
            <a:endParaRPr lang="en-US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758825" y="452438"/>
            <a:ext cx="7830990" cy="5570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63550" indent="-463550">
              <a:tabLst>
                <a:tab pos="4635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77850">
              <a:tabLst>
                <a:tab pos="4635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tabLst>
                <a:tab pos="4635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tabLst>
                <a:tab pos="4635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tabLst>
                <a:tab pos="4635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3200" dirty="0"/>
              <a:t>Lecture 2</a:t>
            </a:r>
          </a:p>
          <a:p>
            <a:pPr>
              <a:spcBef>
                <a:spcPts val="600"/>
              </a:spcBef>
            </a:pPr>
            <a:r>
              <a:rPr lang="en-US" sz="3200" b="1" u="sng" dirty="0"/>
              <a:t>Objectives</a:t>
            </a:r>
          </a:p>
          <a:p>
            <a:endParaRPr lang="en-US" sz="3200" b="1" u="sng" dirty="0"/>
          </a:p>
          <a:p>
            <a:pPr>
              <a:lnSpc>
                <a:spcPct val="105000"/>
              </a:lnSpc>
              <a:buFontTx/>
              <a:buChar char="•"/>
            </a:pPr>
            <a:r>
              <a:rPr lang="en-US" sz="2800" dirty="0"/>
              <a:t>Describe heat transfer processes in a slab </a:t>
            </a:r>
          </a:p>
          <a:p>
            <a:pPr>
              <a:lnSpc>
                <a:spcPct val="105000"/>
              </a:lnSpc>
              <a:buFontTx/>
              <a:buChar char="•"/>
            </a:pPr>
            <a:r>
              <a:rPr lang="en-US" sz="2800" dirty="0"/>
              <a:t>geometry under </a:t>
            </a:r>
            <a:r>
              <a:rPr lang="en-US" sz="2800" b="1" u="sng" dirty="0"/>
              <a:t>steady state</a:t>
            </a:r>
            <a:r>
              <a:rPr lang="en-US" sz="2800" dirty="0"/>
              <a:t> (temperature </a:t>
            </a:r>
            <a:br>
              <a:rPr lang="en-US" sz="2800" dirty="0"/>
            </a:br>
            <a:r>
              <a:rPr lang="en-US" sz="2800" dirty="0"/>
              <a:t>does not change with time).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sz="2800" dirty="0"/>
              <a:t>Define an </a:t>
            </a:r>
            <a:r>
              <a:rPr lang="en-US" sz="2800" b="1" u="sng" dirty="0"/>
              <a:t>overall heat transfer coefficient</a:t>
            </a:r>
          </a:p>
          <a:p>
            <a:pPr>
              <a:lnSpc>
                <a:spcPct val="105000"/>
              </a:lnSpc>
            </a:pPr>
            <a:r>
              <a:rPr lang="en-US" sz="2800" dirty="0"/>
              <a:t>  	for “composite systems (including conduction</a:t>
            </a:r>
          </a:p>
          <a:p>
            <a:pPr>
              <a:lnSpc>
                <a:spcPct val="105000"/>
              </a:lnSpc>
            </a:pPr>
            <a:r>
              <a:rPr lang="en-US" sz="2800" dirty="0"/>
              <a:t>	and convection).</a:t>
            </a:r>
          </a:p>
          <a:p>
            <a:pPr>
              <a:lnSpc>
                <a:spcPct val="105000"/>
              </a:lnSpc>
              <a:buFontTx/>
              <a:buChar char="•"/>
            </a:pPr>
            <a:r>
              <a:rPr lang="en-US" sz="2800" dirty="0"/>
              <a:t>Extend these concepts for cylindrical and </a:t>
            </a:r>
          </a:p>
          <a:p>
            <a:pPr>
              <a:lnSpc>
                <a:spcPct val="105000"/>
              </a:lnSpc>
            </a:pPr>
            <a:r>
              <a:rPr lang="en-US" sz="2800" dirty="0"/>
              <a:t>	spherical geometries.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ABE 308</a:t>
            </a:r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1819" y="6381750"/>
            <a:ext cx="2895600" cy="476250"/>
          </a:xfrm>
        </p:spPr>
        <p:txBody>
          <a:bodyPr/>
          <a:lstStyle/>
          <a:p>
            <a:r>
              <a:rPr lang="en-US"/>
              <a:t>Lecture 2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15573" y="6383020"/>
            <a:ext cx="2133600" cy="476250"/>
          </a:xfrm>
        </p:spPr>
        <p:txBody>
          <a:bodyPr/>
          <a:lstStyle/>
          <a:p>
            <a:fld id="{93475BCC-2ECD-456D-97F2-6803CE9D4217}" type="slidenum">
              <a:rPr lang="en-US"/>
              <a:pPr/>
              <a:t>10</a:t>
            </a:fld>
            <a:endParaRPr lang="en-US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941388" y="75375"/>
            <a:ext cx="66409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u="sng" dirty="0"/>
              <a:t>Steady-State Heat Transfer in a Cylinder</a:t>
            </a:r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2743200" y="673613"/>
            <a:ext cx="581441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Example: pipe carrying hot water or steam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inside with colder air outside but convection is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larger than conduction; only conduction is considered</a:t>
            </a:r>
          </a:p>
        </p:txBody>
      </p:sp>
      <p:grpSp>
        <p:nvGrpSpPr>
          <p:cNvPr id="35868" name="Group 28"/>
          <p:cNvGrpSpPr>
            <a:grpSpLocks/>
          </p:cNvGrpSpPr>
          <p:nvPr/>
        </p:nvGrpSpPr>
        <p:grpSpPr bwMode="auto">
          <a:xfrm>
            <a:off x="298450" y="593725"/>
            <a:ext cx="3492500" cy="3052763"/>
            <a:chOff x="188" y="374"/>
            <a:chExt cx="2200" cy="1923"/>
          </a:xfrm>
        </p:grpSpPr>
        <p:sp>
          <p:nvSpPr>
            <p:cNvPr id="35847" name="Oval 7"/>
            <p:cNvSpPr>
              <a:spLocks noChangeArrowheads="1"/>
            </p:cNvSpPr>
            <p:nvPr/>
          </p:nvSpPr>
          <p:spPr bwMode="auto">
            <a:xfrm>
              <a:off x="928" y="1190"/>
              <a:ext cx="1182" cy="1107"/>
            </a:xfrm>
            <a:prstGeom prst="ellipse">
              <a:avLst/>
            </a:prstGeom>
            <a:solidFill>
              <a:srgbClr val="F6FCA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5848" name="Oval 8"/>
            <p:cNvSpPr>
              <a:spLocks noChangeArrowheads="1"/>
            </p:cNvSpPr>
            <p:nvPr/>
          </p:nvSpPr>
          <p:spPr bwMode="auto">
            <a:xfrm>
              <a:off x="1137" y="1360"/>
              <a:ext cx="771" cy="75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5849" name="Line 9"/>
            <p:cNvSpPr>
              <a:spLocks noChangeShapeType="1"/>
            </p:cNvSpPr>
            <p:nvPr/>
          </p:nvSpPr>
          <p:spPr bwMode="auto">
            <a:xfrm flipH="1" flipV="1">
              <a:off x="351" y="374"/>
              <a:ext cx="1474" cy="8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35850" name="Line 10"/>
            <p:cNvSpPr>
              <a:spLocks noChangeShapeType="1"/>
            </p:cNvSpPr>
            <p:nvPr/>
          </p:nvSpPr>
          <p:spPr bwMode="auto">
            <a:xfrm flipH="1" flipV="1">
              <a:off x="188" y="1392"/>
              <a:ext cx="1024" cy="8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 flipV="1">
              <a:off x="1513" y="1468"/>
              <a:ext cx="276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35852" name="Text Box 12"/>
            <p:cNvSpPr txBox="1">
              <a:spLocks noChangeArrowheads="1"/>
            </p:cNvSpPr>
            <p:nvPr/>
          </p:nvSpPr>
          <p:spPr bwMode="auto">
            <a:xfrm>
              <a:off x="1453" y="1447"/>
              <a:ext cx="2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/>
                <a:t>r</a:t>
              </a:r>
              <a:r>
                <a:rPr lang="en-US" sz="1800" baseline="-25000"/>
                <a:t>i</a:t>
              </a:r>
              <a:endParaRPr lang="en-US" sz="1800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>
              <a:off x="1520" y="1744"/>
              <a:ext cx="486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35854" name="Text Box 14"/>
            <p:cNvSpPr txBox="1">
              <a:spLocks noChangeArrowheads="1"/>
            </p:cNvSpPr>
            <p:nvPr/>
          </p:nvSpPr>
          <p:spPr bwMode="auto">
            <a:xfrm>
              <a:off x="1579" y="1836"/>
              <a:ext cx="2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dirty="0" err="1"/>
                <a:t>r</a:t>
              </a:r>
              <a:r>
                <a:rPr lang="en-US" sz="1800" baseline="-25000" dirty="0" err="1"/>
                <a:t>o</a:t>
              </a:r>
              <a:endParaRPr lang="en-US" sz="1800" dirty="0"/>
            </a:p>
          </p:txBody>
        </p:sp>
        <p:sp>
          <p:nvSpPr>
            <p:cNvPr id="35855" name="Text Box 15"/>
            <p:cNvSpPr txBox="1">
              <a:spLocks noChangeArrowheads="1"/>
            </p:cNvSpPr>
            <p:nvPr/>
          </p:nvSpPr>
          <p:spPr bwMode="auto">
            <a:xfrm>
              <a:off x="1719" y="1279"/>
              <a:ext cx="2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dirty="0" err="1"/>
                <a:t>T</a:t>
              </a:r>
              <a:r>
                <a:rPr lang="en-US" sz="1800" baseline="-25000" dirty="0" err="1"/>
                <a:t>i</a:t>
              </a:r>
              <a:endParaRPr lang="en-US" sz="1800" dirty="0"/>
            </a:p>
          </p:txBody>
        </p:sp>
        <p:sp>
          <p:nvSpPr>
            <p:cNvPr id="35856" name="Text Box 16"/>
            <p:cNvSpPr txBox="1">
              <a:spLocks noChangeArrowheads="1"/>
            </p:cNvSpPr>
            <p:nvPr/>
          </p:nvSpPr>
          <p:spPr bwMode="auto">
            <a:xfrm>
              <a:off x="2076" y="1826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/>
                <a:t>T</a:t>
              </a:r>
              <a:r>
                <a:rPr lang="en-US" sz="1800" baseline="-25000"/>
                <a:t>o</a:t>
              </a:r>
              <a:endParaRPr lang="en-US" sz="1800"/>
            </a:p>
          </p:txBody>
        </p:sp>
        <p:sp>
          <p:nvSpPr>
            <p:cNvPr id="35858" name="Line 18"/>
            <p:cNvSpPr>
              <a:spLocks noChangeShapeType="1"/>
            </p:cNvSpPr>
            <p:nvPr/>
          </p:nvSpPr>
          <p:spPr bwMode="auto">
            <a:xfrm>
              <a:off x="965" y="620"/>
              <a:ext cx="873" cy="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35859" name="Text Box 19"/>
            <p:cNvSpPr txBox="1">
              <a:spLocks noChangeArrowheads="1"/>
            </p:cNvSpPr>
            <p:nvPr/>
          </p:nvSpPr>
          <p:spPr bwMode="auto">
            <a:xfrm>
              <a:off x="1416" y="687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/>
                <a:t>L</a:t>
              </a:r>
            </a:p>
          </p:txBody>
        </p:sp>
      </p:grpSp>
      <p:graphicFrame>
        <p:nvGraphicFramePr>
          <p:cNvPr id="3586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493599"/>
              </p:ext>
            </p:extLst>
          </p:nvPr>
        </p:nvGraphicFramePr>
        <p:xfrm>
          <a:off x="3506789" y="1634381"/>
          <a:ext cx="4908550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9" name="Equation" r:id="rId3" imgW="2806560" imgH="482400" progId="Equation.DSMT4">
                  <p:embed/>
                </p:oleObj>
              </mc:Choice>
              <mc:Fallback>
                <p:oleObj name="Equation" r:id="rId3" imgW="2806560" imgH="4824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6789" y="1634381"/>
                        <a:ext cx="4908550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4462095" y="2604868"/>
            <a:ext cx="299793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Assume</a:t>
            </a:r>
          </a:p>
          <a:p>
            <a:pPr>
              <a:buFontTx/>
              <a:buChar char="•"/>
            </a:pPr>
            <a:r>
              <a:rPr lang="en-US" dirty="0"/>
              <a:t> Steady state</a:t>
            </a:r>
          </a:p>
          <a:p>
            <a:pPr>
              <a:buFontTx/>
              <a:buChar char="•"/>
            </a:pPr>
            <a:r>
              <a:rPr lang="en-US" dirty="0"/>
              <a:t> Only radial flow</a:t>
            </a:r>
          </a:p>
          <a:p>
            <a:pPr>
              <a:buFontTx/>
              <a:buChar char="•"/>
            </a:pPr>
            <a:r>
              <a:rPr lang="en-US" dirty="0"/>
              <a:t> No heat generation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790950" y="4530707"/>
            <a:ext cx="1908175" cy="1725613"/>
            <a:chOff x="3790950" y="4530707"/>
            <a:chExt cx="1908175" cy="1725613"/>
          </a:xfrm>
        </p:grpSpPr>
        <p:graphicFrame>
          <p:nvGraphicFramePr>
            <p:cNvPr id="35866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6626780"/>
                </p:ext>
              </p:extLst>
            </p:nvPr>
          </p:nvGraphicFramePr>
          <p:xfrm>
            <a:off x="4016375" y="4530707"/>
            <a:ext cx="1577975" cy="754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40" name="Equation" r:id="rId5" imgW="901440" imgH="431640" progId="Equation.3">
                    <p:embed/>
                  </p:oleObj>
                </mc:Choice>
                <mc:Fallback>
                  <p:oleObj name="Equation" r:id="rId5" imgW="901440" imgH="43164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6375" y="4530707"/>
                          <a:ext cx="1577975" cy="754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7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4068583"/>
                </p:ext>
              </p:extLst>
            </p:nvPr>
          </p:nvGraphicFramePr>
          <p:xfrm>
            <a:off x="4024313" y="5403832"/>
            <a:ext cx="1674812" cy="846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41" name="Equation" r:id="rId7" imgW="1054080" imgH="533160" progId="Equation.3">
                    <p:embed/>
                  </p:oleObj>
                </mc:Choice>
                <mc:Fallback>
                  <p:oleObj name="Equation" r:id="rId7" imgW="1054080" imgH="53316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4313" y="5403832"/>
                          <a:ext cx="1674812" cy="846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9" name="AutoShape 29"/>
            <p:cNvSpPr>
              <a:spLocks/>
            </p:cNvSpPr>
            <p:nvPr/>
          </p:nvSpPr>
          <p:spPr bwMode="auto">
            <a:xfrm>
              <a:off x="3790950" y="4594207"/>
              <a:ext cx="227013" cy="1662113"/>
            </a:xfrm>
            <a:prstGeom prst="leftBrace">
              <a:avLst>
                <a:gd name="adj1" fmla="val 6101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</p:grpSp>
      <p:cxnSp>
        <p:nvCxnSpPr>
          <p:cNvPr id="3" name="Straight Connector 2"/>
          <p:cNvCxnSpPr/>
          <p:nvPr/>
        </p:nvCxnSpPr>
        <p:spPr>
          <a:xfrm flipH="1" flipV="1">
            <a:off x="710628" y="481235"/>
            <a:ext cx="762572" cy="4754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900023" y="2398329"/>
            <a:ext cx="131831" cy="1218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257471" y="2853736"/>
            <a:ext cx="131831" cy="1218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ABE 308</a:t>
            </a:r>
          </a:p>
        </p:txBody>
      </p:sp>
      <p:sp>
        <p:nvSpPr>
          <p:cNvPr id="2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</a:t>
            </a:r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48DD-B3D2-4BE3-B8CB-0D346DFC95C6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36884" name="Group 20"/>
          <p:cNvGrpSpPr>
            <a:grpSpLocks/>
          </p:cNvGrpSpPr>
          <p:nvPr/>
        </p:nvGrpSpPr>
        <p:grpSpPr bwMode="auto">
          <a:xfrm>
            <a:off x="4676775" y="922338"/>
            <a:ext cx="1897063" cy="1725612"/>
            <a:chOff x="3283" y="446"/>
            <a:chExt cx="1195" cy="1087"/>
          </a:xfrm>
        </p:grpSpPr>
        <p:graphicFrame>
          <p:nvGraphicFramePr>
            <p:cNvPr id="36868" name="Object 4"/>
            <p:cNvGraphicFramePr>
              <a:graphicFrameLocks noChangeAspect="1"/>
            </p:cNvGraphicFramePr>
            <p:nvPr/>
          </p:nvGraphicFramePr>
          <p:xfrm>
            <a:off x="3425" y="446"/>
            <a:ext cx="994" cy="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59" name="Equation" r:id="rId3" imgW="901440" imgH="431640" progId="Equation.3">
                    <p:embed/>
                  </p:oleObj>
                </mc:Choice>
                <mc:Fallback>
                  <p:oleObj name="Equation" r:id="rId3" imgW="901440" imgH="43164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5" y="446"/>
                          <a:ext cx="994" cy="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69" name="Object 5"/>
            <p:cNvGraphicFramePr>
              <a:graphicFrameLocks noChangeAspect="1"/>
            </p:cNvGraphicFramePr>
            <p:nvPr/>
          </p:nvGraphicFramePr>
          <p:xfrm>
            <a:off x="3423" y="936"/>
            <a:ext cx="1055" cy="5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60" name="Equation" r:id="rId5" imgW="1054080" imgH="533160" progId="Equation.3">
                    <p:embed/>
                  </p:oleObj>
                </mc:Choice>
                <mc:Fallback>
                  <p:oleObj name="Equation" r:id="rId5" imgW="1054080" imgH="53316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3" y="936"/>
                          <a:ext cx="1055" cy="5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0" name="AutoShape 6"/>
            <p:cNvSpPr>
              <a:spLocks/>
            </p:cNvSpPr>
            <p:nvPr/>
          </p:nvSpPr>
          <p:spPr bwMode="auto">
            <a:xfrm>
              <a:off x="3283" y="486"/>
              <a:ext cx="143" cy="1047"/>
            </a:xfrm>
            <a:prstGeom prst="leftBrace">
              <a:avLst>
                <a:gd name="adj1" fmla="val 6101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</p:grpSp>
      <p:grpSp>
        <p:nvGrpSpPr>
          <p:cNvPr id="36871" name="Group 7"/>
          <p:cNvGrpSpPr>
            <a:grpSpLocks/>
          </p:cNvGrpSpPr>
          <p:nvPr/>
        </p:nvGrpSpPr>
        <p:grpSpPr bwMode="auto">
          <a:xfrm>
            <a:off x="679450" y="746125"/>
            <a:ext cx="3492500" cy="2662238"/>
            <a:chOff x="188" y="620"/>
            <a:chExt cx="2200" cy="1677"/>
          </a:xfrm>
        </p:grpSpPr>
        <p:sp>
          <p:nvSpPr>
            <p:cNvPr id="36872" name="Oval 8"/>
            <p:cNvSpPr>
              <a:spLocks noChangeArrowheads="1"/>
            </p:cNvSpPr>
            <p:nvPr/>
          </p:nvSpPr>
          <p:spPr bwMode="auto">
            <a:xfrm>
              <a:off x="928" y="1190"/>
              <a:ext cx="1182" cy="1107"/>
            </a:xfrm>
            <a:prstGeom prst="ellipse">
              <a:avLst/>
            </a:prstGeom>
            <a:solidFill>
              <a:srgbClr val="F6FCA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6873" name="Oval 9"/>
            <p:cNvSpPr>
              <a:spLocks noChangeArrowheads="1"/>
            </p:cNvSpPr>
            <p:nvPr/>
          </p:nvSpPr>
          <p:spPr bwMode="auto">
            <a:xfrm>
              <a:off x="1137" y="1360"/>
              <a:ext cx="771" cy="75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6874" name="Line 10"/>
            <p:cNvSpPr>
              <a:spLocks noChangeShapeType="1"/>
            </p:cNvSpPr>
            <p:nvPr/>
          </p:nvSpPr>
          <p:spPr bwMode="auto">
            <a:xfrm flipH="1" flipV="1">
              <a:off x="785" y="658"/>
              <a:ext cx="1040" cy="6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36875" name="Line 11"/>
            <p:cNvSpPr>
              <a:spLocks noChangeShapeType="1"/>
            </p:cNvSpPr>
            <p:nvPr/>
          </p:nvSpPr>
          <p:spPr bwMode="auto">
            <a:xfrm flipH="1" flipV="1">
              <a:off x="188" y="1392"/>
              <a:ext cx="1024" cy="8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36876" name="Line 12"/>
            <p:cNvSpPr>
              <a:spLocks noChangeShapeType="1"/>
            </p:cNvSpPr>
            <p:nvPr/>
          </p:nvSpPr>
          <p:spPr bwMode="auto">
            <a:xfrm flipV="1">
              <a:off x="1515" y="1526"/>
              <a:ext cx="311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36877" name="Text Box 13"/>
            <p:cNvSpPr txBox="1">
              <a:spLocks noChangeArrowheads="1"/>
            </p:cNvSpPr>
            <p:nvPr/>
          </p:nvSpPr>
          <p:spPr bwMode="auto">
            <a:xfrm>
              <a:off x="1453" y="1447"/>
              <a:ext cx="2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/>
                <a:t>r</a:t>
              </a:r>
              <a:r>
                <a:rPr lang="en-US" sz="1800" baseline="-25000"/>
                <a:t>i</a:t>
              </a:r>
              <a:endParaRPr lang="en-US" sz="1800"/>
            </a:p>
          </p:txBody>
        </p:sp>
        <p:sp>
          <p:nvSpPr>
            <p:cNvPr id="36878" name="Line 14"/>
            <p:cNvSpPr>
              <a:spLocks noChangeShapeType="1"/>
            </p:cNvSpPr>
            <p:nvPr/>
          </p:nvSpPr>
          <p:spPr bwMode="auto">
            <a:xfrm>
              <a:off x="1526" y="1750"/>
              <a:ext cx="486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36879" name="Text Box 15"/>
            <p:cNvSpPr txBox="1">
              <a:spLocks noChangeArrowheads="1"/>
            </p:cNvSpPr>
            <p:nvPr/>
          </p:nvSpPr>
          <p:spPr bwMode="auto">
            <a:xfrm>
              <a:off x="1579" y="1836"/>
              <a:ext cx="2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/>
                <a:t>r</a:t>
              </a:r>
              <a:r>
                <a:rPr lang="en-US" sz="1800" baseline="-25000"/>
                <a:t>o</a:t>
              </a:r>
              <a:endParaRPr lang="en-US" sz="1800"/>
            </a:p>
          </p:txBody>
        </p:sp>
        <p:sp>
          <p:nvSpPr>
            <p:cNvPr id="36880" name="Text Box 16"/>
            <p:cNvSpPr txBox="1">
              <a:spLocks noChangeArrowheads="1"/>
            </p:cNvSpPr>
            <p:nvPr/>
          </p:nvSpPr>
          <p:spPr bwMode="auto">
            <a:xfrm>
              <a:off x="1719" y="1303"/>
              <a:ext cx="2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/>
                <a:t>T</a:t>
              </a:r>
              <a:r>
                <a:rPr lang="en-US" sz="1800" baseline="-25000"/>
                <a:t>i</a:t>
              </a:r>
              <a:endParaRPr lang="en-US" sz="1800"/>
            </a:p>
          </p:txBody>
        </p:sp>
        <p:sp>
          <p:nvSpPr>
            <p:cNvPr id="36881" name="Text Box 17"/>
            <p:cNvSpPr txBox="1">
              <a:spLocks noChangeArrowheads="1"/>
            </p:cNvSpPr>
            <p:nvPr/>
          </p:nvSpPr>
          <p:spPr bwMode="auto">
            <a:xfrm>
              <a:off x="2076" y="1826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/>
                <a:t>T</a:t>
              </a:r>
              <a:r>
                <a:rPr lang="en-US" sz="1800" baseline="-25000"/>
                <a:t>o</a:t>
              </a:r>
              <a:endParaRPr lang="en-US" sz="1800"/>
            </a:p>
          </p:txBody>
        </p:sp>
        <p:sp>
          <p:nvSpPr>
            <p:cNvPr id="36882" name="Line 18"/>
            <p:cNvSpPr>
              <a:spLocks noChangeShapeType="1"/>
            </p:cNvSpPr>
            <p:nvPr/>
          </p:nvSpPr>
          <p:spPr bwMode="auto">
            <a:xfrm>
              <a:off x="965" y="620"/>
              <a:ext cx="845" cy="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36883" name="Text Box 19"/>
            <p:cNvSpPr txBox="1">
              <a:spLocks noChangeArrowheads="1"/>
            </p:cNvSpPr>
            <p:nvPr/>
          </p:nvSpPr>
          <p:spPr bwMode="auto">
            <a:xfrm>
              <a:off x="1416" y="687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/>
                <a:t>L</a:t>
              </a:r>
            </a:p>
          </p:txBody>
        </p:sp>
      </p:grp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506413" y="288925"/>
            <a:ext cx="7421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dirty="0"/>
              <a:t>Steady-state heat transfer in a cylinder - conduction</a:t>
            </a:r>
          </a:p>
        </p:txBody>
      </p:sp>
      <p:sp>
        <p:nvSpPr>
          <p:cNvPr id="36886" name="AutoShape 22"/>
          <p:cNvSpPr>
            <a:spLocks noChangeArrowheads="1"/>
          </p:cNvSpPr>
          <p:nvPr/>
        </p:nvSpPr>
        <p:spPr bwMode="auto">
          <a:xfrm>
            <a:off x="5546725" y="3149600"/>
            <a:ext cx="225425" cy="736600"/>
          </a:xfrm>
          <a:prstGeom prst="downArrow">
            <a:avLst>
              <a:gd name="adj1" fmla="val 50000"/>
              <a:gd name="adj2" fmla="val 816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s-AR"/>
          </a:p>
        </p:txBody>
      </p:sp>
      <p:graphicFrame>
        <p:nvGraphicFramePr>
          <p:cNvPr id="3688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188300"/>
              </p:ext>
            </p:extLst>
          </p:nvPr>
        </p:nvGraphicFramePr>
        <p:xfrm>
          <a:off x="4316413" y="4448175"/>
          <a:ext cx="2954337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1" name="Equation" r:id="rId7" imgW="1244520" imgH="609480" progId="Equation.DSMT4">
                  <p:embed/>
                </p:oleObj>
              </mc:Choice>
              <mc:Fallback>
                <p:oleObj name="Equation" r:id="rId7" imgW="1244520" imgH="60948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6413" y="4448175"/>
                        <a:ext cx="2954337" cy="144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1" name="Text Box 27"/>
          <p:cNvSpPr txBox="1">
            <a:spLocks noChangeArrowheads="1"/>
          </p:cNvSpPr>
          <p:nvPr/>
        </p:nvSpPr>
        <p:spPr bwMode="auto">
          <a:xfrm>
            <a:off x="573088" y="3697288"/>
            <a:ext cx="4424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Temperature Profile – No-lineal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3638939" y="2824163"/>
            <a:ext cx="2799183" cy="5441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ABE 308</a:t>
            </a: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</a:t>
            </a: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183-0D78-4EF4-844B-C7D0A082E310}" type="slidenum">
              <a:rPr lang="en-US"/>
              <a:pPr/>
              <a:t>12</a:t>
            </a:fld>
            <a:endParaRPr lang="en-US"/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1298183" y="117853"/>
            <a:ext cx="6600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u="sng" dirty="0"/>
              <a:t>Thermal resistance for a hollow cylinder</a:t>
            </a:r>
          </a:p>
        </p:txBody>
      </p:sp>
      <p:grpSp>
        <p:nvGrpSpPr>
          <p:cNvPr id="37905" name="Group 17"/>
          <p:cNvGrpSpPr>
            <a:grpSpLocks/>
          </p:cNvGrpSpPr>
          <p:nvPr/>
        </p:nvGrpSpPr>
        <p:grpSpPr bwMode="auto">
          <a:xfrm>
            <a:off x="582613" y="830263"/>
            <a:ext cx="2360612" cy="2435225"/>
            <a:chOff x="853" y="590"/>
            <a:chExt cx="1487" cy="1534"/>
          </a:xfrm>
        </p:grpSpPr>
        <p:sp>
          <p:nvSpPr>
            <p:cNvPr id="37892" name="Oval 4"/>
            <p:cNvSpPr>
              <a:spLocks noChangeArrowheads="1"/>
            </p:cNvSpPr>
            <p:nvPr/>
          </p:nvSpPr>
          <p:spPr bwMode="auto">
            <a:xfrm>
              <a:off x="853" y="711"/>
              <a:ext cx="1444" cy="1413"/>
            </a:xfrm>
            <a:prstGeom prst="ellips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7893" name="Oval 5"/>
            <p:cNvSpPr>
              <a:spLocks noChangeArrowheads="1"/>
            </p:cNvSpPr>
            <p:nvPr/>
          </p:nvSpPr>
          <p:spPr bwMode="auto">
            <a:xfrm>
              <a:off x="1129" y="1002"/>
              <a:ext cx="860" cy="844"/>
            </a:xfrm>
            <a:prstGeom prst="ellips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7895" name="Oval 7"/>
            <p:cNvSpPr>
              <a:spLocks noChangeArrowheads="1"/>
            </p:cNvSpPr>
            <p:nvPr/>
          </p:nvSpPr>
          <p:spPr bwMode="auto">
            <a:xfrm>
              <a:off x="985" y="859"/>
              <a:ext cx="1159" cy="1151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7896" name="Line 8"/>
            <p:cNvSpPr>
              <a:spLocks noChangeShapeType="1"/>
            </p:cNvSpPr>
            <p:nvPr/>
          </p:nvSpPr>
          <p:spPr bwMode="auto">
            <a:xfrm flipV="1">
              <a:off x="1654" y="1235"/>
              <a:ext cx="291" cy="149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37897" name="Text Box 9"/>
            <p:cNvSpPr txBox="1">
              <a:spLocks noChangeArrowheads="1"/>
            </p:cNvSpPr>
            <p:nvPr/>
          </p:nvSpPr>
          <p:spPr bwMode="auto">
            <a:xfrm>
              <a:off x="1490" y="1102"/>
              <a:ext cx="3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i="1">
                  <a:solidFill>
                    <a:schemeClr val="folHlink"/>
                  </a:solidFill>
                </a:rPr>
                <a:t>q</a:t>
              </a:r>
              <a:r>
                <a:rPr lang="en-US" i="1" baseline="-25000">
                  <a:solidFill>
                    <a:schemeClr val="folHlink"/>
                  </a:solidFill>
                </a:rPr>
                <a:t>r</a:t>
              </a:r>
              <a:endParaRPr lang="en-US" i="1">
                <a:solidFill>
                  <a:schemeClr val="folHlink"/>
                </a:solidFill>
              </a:endParaRPr>
            </a:p>
          </p:txBody>
        </p:sp>
        <p:sp>
          <p:nvSpPr>
            <p:cNvPr id="37898" name="Line 10"/>
            <p:cNvSpPr>
              <a:spLocks noChangeShapeType="1"/>
            </p:cNvSpPr>
            <p:nvPr/>
          </p:nvSpPr>
          <p:spPr bwMode="auto">
            <a:xfrm flipV="1">
              <a:off x="2004" y="1256"/>
              <a:ext cx="231" cy="97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37899" name="Text Box 11"/>
            <p:cNvSpPr txBox="1">
              <a:spLocks noChangeArrowheads="1"/>
            </p:cNvSpPr>
            <p:nvPr/>
          </p:nvSpPr>
          <p:spPr bwMode="auto">
            <a:xfrm>
              <a:off x="1983" y="996"/>
              <a:ext cx="3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i="1">
                  <a:solidFill>
                    <a:srgbClr val="FF3300"/>
                  </a:solidFill>
                </a:rPr>
                <a:t>q</a:t>
              </a:r>
              <a:r>
                <a:rPr lang="en-US" i="1" baseline="-25000">
                  <a:solidFill>
                    <a:srgbClr val="FF3300"/>
                  </a:solidFill>
                </a:rPr>
                <a:t>r</a:t>
              </a:r>
              <a:endParaRPr lang="en-US" i="1">
                <a:solidFill>
                  <a:srgbClr val="FF3300"/>
                </a:solidFill>
              </a:endParaRPr>
            </a:p>
          </p:txBody>
        </p:sp>
        <p:sp>
          <p:nvSpPr>
            <p:cNvPr id="37900" name="Line 12"/>
            <p:cNvSpPr>
              <a:spLocks noChangeShapeType="1"/>
            </p:cNvSpPr>
            <p:nvPr/>
          </p:nvSpPr>
          <p:spPr bwMode="auto">
            <a:xfrm flipV="1">
              <a:off x="2033" y="881"/>
              <a:ext cx="231" cy="97"/>
            </a:xfrm>
            <a:prstGeom prst="line">
              <a:avLst/>
            </a:prstGeom>
            <a:noFill/>
            <a:ln w="50800">
              <a:solidFill>
                <a:srgbClr val="3333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37901" name="Text Box 13"/>
            <p:cNvSpPr txBox="1">
              <a:spLocks noChangeArrowheads="1"/>
            </p:cNvSpPr>
            <p:nvPr/>
          </p:nvSpPr>
          <p:spPr bwMode="auto">
            <a:xfrm>
              <a:off x="2027" y="590"/>
              <a:ext cx="3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i="1">
                  <a:solidFill>
                    <a:srgbClr val="000099"/>
                  </a:solidFill>
                </a:rPr>
                <a:t>q</a:t>
              </a:r>
              <a:r>
                <a:rPr lang="en-US" i="1" baseline="-25000">
                  <a:solidFill>
                    <a:srgbClr val="000099"/>
                  </a:solidFill>
                </a:rPr>
                <a:t>r</a:t>
              </a:r>
              <a:endParaRPr lang="en-US" i="1">
                <a:solidFill>
                  <a:srgbClr val="000099"/>
                </a:solidFill>
              </a:endParaRPr>
            </a:p>
          </p:txBody>
        </p:sp>
      </p:grp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3226217" y="666220"/>
            <a:ext cx="392767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Under steady state the heat flow </a:t>
            </a:r>
          </a:p>
          <a:p>
            <a:r>
              <a:rPr lang="en-US" sz="2000" dirty="0"/>
              <a:t>is the same in different regions</a:t>
            </a:r>
          </a:p>
        </p:txBody>
      </p:sp>
      <p:graphicFrame>
        <p:nvGraphicFramePr>
          <p:cNvPr id="3790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021516"/>
              </p:ext>
            </p:extLst>
          </p:nvPr>
        </p:nvGraphicFramePr>
        <p:xfrm>
          <a:off x="4988557" y="2090739"/>
          <a:ext cx="2829056" cy="96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6" name="Equation" r:id="rId3" imgW="1143000" imgH="393480" progId="Equation.3">
                  <p:embed/>
                </p:oleObj>
              </mc:Choice>
              <mc:Fallback>
                <p:oleObj name="Equation" r:id="rId3" imgW="1143000" imgH="393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8557" y="2090739"/>
                        <a:ext cx="2829056" cy="96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172043"/>
              </p:ext>
            </p:extLst>
          </p:nvPr>
        </p:nvGraphicFramePr>
        <p:xfrm>
          <a:off x="3423968" y="1354949"/>
          <a:ext cx="5113176" cy="8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7" name="Equation" r:id="rId5" imgW="2336760" imgH="393480" progId="Equation.3">
                  <p:embed/>
                </p:oleObj>
              </mc:Choice>
              <mc:Fallback>
                <p:oleObj name="Equation" r:id="rId5" imgW="2336760" imgH="393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3968" y="1354949"/>
                        <a:ext cx="5113176" cy="856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825583"/>
              </p:ext>
            </p:extLst>
          </p:nvPr>
        </p:nvGraphicFramePr>
        <p:xfrm>
          <a:off x="747129" y="4463428"/>
          <a:ext cx="4058816" cy="1452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8" name="Equation" r:id="rId7" imgW="2400120" imgH="863280" progId="Equation.DSMT4">
                  <p:embed/>
                </p:oleObj>
              </mc:Choice>
              <mc:Fallback>
                <p:oleObj name="Equation" r:id="rId7" imgW="2400120" imgH="86328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129" y="4463428"/>
                        <a:ext cx="4058816" cy="14522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4873268" y="4628356"/>
            <a:ext cx="3893851" cy="1122362"/>
            <a:chOff x="4873268" y="4628356"/>
            <a:chExt cx="3893851" cy="1122362"/>
          </a:xfrm>
        </p:grpSpPr>
        <p:sp>
          <p:nvSpPr>
            <p:cNvPr id="37909" name="AutoShape 21"/>
            <p:cNvSpPr>
              <a:spLocks noChangeArrowheads="1"/>
            </p:cNvSpPr>
            <p:nvPr/>
          </p:nvSpPr>
          <p:spPr bwMode="auto">
            <a:xfrm>
              <a:off x="4873268" y="5022850"/>
              <a:ext cx="808037" cy="333375"/>
            </a:xfrm>
            <a:prstGeom prst="rightArrow">
              <a:avLst>
                <a:gd name="adj1" fmla="val 50000"/>
                <a:gd name="adj2" fmla="val 6059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graphicFrame>
          <p:nvGraphicFramePr>
            <p:cNvPr id="37910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208879"/>
                </p:ext>
              </p:extLst>
            </p:nvPr>
          </p:nvGraphicFramePr>
          <p:xfrm>
            <a:off x="5946132" y="4628356"/>
            <a:ext cx="2820987" cy="1122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69" name="Equation" r:id="rId9" imgW="1079280" imgH="431640" progId="Equation.3">
                    <p:embed/>
                  </p:oleObj>
                </mc:Choice>
                <mc:Fallback>
                  <p:oleObj name="Equation" r:id="rId9" imgW="1079280" imgH="43164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46132" y="4628356"/>
                          <a:ext cx="2820987" cy="1122362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"/>
          <p:cNvGrpSpPr/>
          <p:nvPr/>
        </p:nvGrpSpPr>
        <p:grpSpPr>
          <a:xfrm>
            <a:off x="4755707" y="3214396"/>
            <a:ext cx="4011412" cy="1091682"/>
            <a:chOff x="4755707" y="3214396"/>
            <a:chExt cx="4011412" cy="1091682"/>
          </a:xfrm>
        </p:grpSpPr>
        <p:graphicFrame>
          <p:nvGraphicFramePr>
            <p:cNvPr id="37907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3551469"/>
                </p:ext>
              </p:extLst>
            </p:nvPr>
          </p:nvGraphicFramePr>
          <p:xfrm>
            <a:off x="7164738" y="3423329"/>
            <a:ext cx="1538287" cy="881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70" name="Equation" r:id="rId11" imgW="1079280" imgH="622080" progId="Equation.DSMT4">
                    <p:embed/>
                  </p:oleObj>
                </mc:Choice>
                <mc:Fallback>
                  <p:oleObj name="Equation" r:id="rId11" imgW="1079280" imgH="62208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4738" y="3423329"/>
                          <a:ext cx="1538287" cy="881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6379630"/>
                </p:ext>
              </p:extLst>
            </p:nvPr>
          </p:nvGraphicFramePr>
          <p:xfrm>
            <a:off x="4755707" y="3361579"/>
            <a:ext cx="1658938" cy="795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71" name="Equation" r:id="rId13" imgW="1295280" imgH="622080" progId="Equation.DSMT4">
                    <p:embed/>
                  </p:oleObj>
                </mc:Choice>
                <mc:Fallback>
                  <p:oleObj name="Equation" r:id="rId13" imgW="1295280" imgH="62208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5707" y="3361579"/>
                          <a:ext cx="1658938" cy="795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Right Arrow 2"/>
            <p:cNvSpPr/>
            <p:nvPr/>
          </p:nvSpPr>
          <p:spPr>
            <a:xfrm>
              <a:off x="6517475" y="3557652"/>
              <a:ext cx="324644" cy="13062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7030896" y="3214396"/>
              <a:ext cx="1736223" cy="109168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100911" y="3415004"/>
            <a:ext cx="1789954" cy="891074"/>
            <a:chOff x="2100911" y="3415004"/>
            <a:chExt cx="1789954" cy="891074"/>
          </a:xfrm>
        </p:grpSpPr>
        <p:graphicFrame>
          <p:nvGraphicFramePr>
            <p:cNvPr id="37906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2935605"/>
                </p:ext>
              </p:extLst>
            </p:nvPr>
          </p:nvGraphicFramePr>
          <p:xfrm>
            <a:off x="2162175" y="3657341"/>
            <a:ext cx="15621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72" name="Equation" r:id="rId15" imgW="825480" imgH="215640" progId="Equation.DSMT4">
                    <p:embed/>
                  </p:oleObj>
                </mc:Choice>
                <mc:Fallback>
                  <p:oleObj name="Equation" r:id="rId15" imgW="825480" imgH="21564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2175" y="3657341"/>
                          <a:ext cx="1562100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Oval 26"/>
            <p:cNvSpPr/>
            <p:nvPr/>
          </p:nvSpPr>
          <p:spPr>
            <a:xfrm>
              <a:off x="2100911" y="3415004"/>
              <a:ext cx="1789954" cy="89107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H="1" flipV="1">
            <a:off x="7809872" y="2757342"/>
            <a:ext cx="109187" cy="43844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ABE 308</a:t>
            </a:r>
          </a:p>
        </p:txBody>
      </p:sp>
      <p:sp>
        <p:nvSpPr>
          <p:cNvPr id="2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</a:t>
            </a:r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940EF-E4E9-4530-83CB-CF967CF93B83}" type="slidenum">
              <a:rPr lang="en-US"/>
              <a:pPr/>
              <a:t>13</a:t>
            </a:fld>
            <a:endParaRPr lang="en-US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276225" y="382588"/>
            <a:ext cx="7937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sng"/>
              <a:t>Thermal resistance for a Hollow Cylinder - Composite</a:t>
            </a:r>
          </a:p>
        </p:txBody>
      </p:sp>
      <p:grpSp>
        <p:nvGrpSpPr>
          <p:cNvPr id="38945" name="Group 33"/>
          <p:cNvGrpSpPr>
            <a:grpSpLocks/>
          </p:cNvGrpSpPr>
          <p:nvPr/>
        </p:nvGrpSpPr>
        <p:grpSpPr bwMode="auto">
          <a:xfrm>
            <a:off x="946150" y="1282700"/>
            <a:ext cx="2654300" cy="2030413"/>
            <a:chOff x="596" y="808"/>
            <a:chExt cx="1672" cy="1279"/>
          </a:xfrm>
        </p:grpSpPr>
        <p:sp>
          <p:nvSpPr>
            <p:cNvPr id="38927" name="Freeform 15"/>
            <p:cNvSpPr>
              <a:spLocks/>
            </p:cNvSpPr>
            <p:nvPr/>
          </p:nvSpPr>
          <p:spPr bwMode="auto">
            <a:xfrm>
              <a:off x="972" y="808"/>
              <a:ext cx="1040" cy="628"/>
            </a:xfrm>
            <a:custGeom>
              <a:avLst/>
              <a:gdLst>
                <a:gd name="T0" fmla="*/ 0 w 1040"/>
                <a:gd name="T1" fmla="*/ 0 h 628"/>
                <a:gd name="T2" fmla="*/ 636 w 1040"/>
                <a:gd name="T3" fmla="*/ 157 h 628"/>
                <a:gd name="T4" fmla="*/ 1040 w 1040"/>
                <a:gd name="T5" fmla="*/ 628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0" h="628">
                  <a:moveTo>
                    <a:pt x="0" y="0"/>
                  </a:moveTo>
                  <a:cubicBezTo>
                    <a:pt x="231" y="26"/>
                    <a:pt x="463" y="52"/>
                    <a:pt x="636" y="157"/>
                  </a:cubicBezTo>
                  <a:cubicBezTo>
                    <a:pt x="809" y="262"/>
                    <a:pt x="924" y="445"/>
                    <a:pt x="1040" y="62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38928" name="Freeform 16"/>
            <p:cNvSpPr>
              <a:spLocks/>
            </p:cNvSpPr>
            <p:nvPr/>
          </p:nvSpPr>
          <p:spPr bwMode="auto">
            <a:xfrm>
              <a:off x="874" y="987"/>
              <a:ext cx="1040" cy="628"/>
            </a:xfrm>
            <a:custGeom>
              <a:avLst/>
              <a:gdLst>
                <a:gd name="T0" fmla="*/ 0 w 1040"/>
                <a:gd name="T1" fmla="*/ 0 h 628"/>
                <a:gd name="T2" fmla="*/ 636 w 1040"/>
                <a:gd name="T3" fmla="*/ 157 h 628"/>
                <a:gd name="T4" fmla="*/ 1040 w 1040"/>
                <a:gd name="T5" fmla="*/ 628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0" h="628">
                  <a:moveTo>
                    <a:pt x="0" y="0"/>
                  </a:moveTo>
                  <a:cubicBezTo>
                    <a:pt x="231" y="26"/>
                    <a:pt x="463" y="52"/>
                    <a:pt x="636" y="157"/>
                  </a:cubicBezTo>
                  <a:cubicBezTo>
                    <a:pt x="809" y="262"/>
                    <a:pt x="924" y="445"/>
                    <a:pt x="1040" y="62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38929" name="Freeform 17"/>
            <p:cNvSpPr>
              <a:spLocks/>
            </p:cNvSpPr>
            <p:nvPr/>
          </p:nvSpPr>
          <p:spPr bwMode="auto">
            <a:xfrm>
              <a:off x="596" y="1300"/>
              <a:ext cx="1040" cy="628"/>
            </a:xfrm>
            <a:custGeom>
              <a:avLst/>
              <a:gdLst>
                <a:gd name="T0" fmla="*/ 0 w 1040"/>
                <a:gd name="T1" fmla="*/ 0 h 628"/>
                <a:gd name="T2" fmla="*/ 636 w 1040"/>
                <a:gd name="T3" fmla="*/ 157 h 628"/>
                <a:gd name="T4" fmla="*/ 1040 w 1040"/>
                <a:gd name="T5" fmla="*/ 628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0" h="628">
                  <a:moveTo>
                    <a:pt x="0" y="0"/>
                  </a:moveTo>
                  <a:cubicBezTo>
                    <a:pt x="231" y="26"/>
                    <a:pt x="463" y="52"/>
                    <a:pt x="636" y="157"/>
                  </a:cubicBezTo>
                  <a:cubicBezTo>
                    <a:pt x="809" y="262"/>
                    <a:pt x="924" y="445"/>
                    <a:pt x="1040" y="62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38930" name="Text Box 18"/>
            <p:cNvSpPr txBox="1">
              <a:spLocks noChangeArrowheads="1"/>
            </p:cNvSpPr>
            <p:nvPr/>
          </p:nvSpPr>
          <p:spPr bwMode="auto">
            <a:xfrm>
              <a:off x="885" y="1088"/>
              <a:ext cx="2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k</a:t>
              </a:r>
              <a:r>
                <a:rPr lang="en-US" sz="1800" baseline="-25000"/>
                <a:t>1</a:t>
              </a:r>
            </a:p>
          </p:txBody>
        </p:sp>
        <p:sp>
          <p:nvSpPr>
            <p:cNvPr id="38931" name="Text Box 19"/>
            <p:cNvSpPr txBox="1">
              <a:spLocks noChangeArrowheads="1"/>
            </p:cNvSpPr>
            <p:nvPr/>
          </p:nvSpPr>
          <p:spPr bwMode="auto">
            <a:xfrm>
              <a:off x="1085" y="832"/>
              <a:ext cx="2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k</a:t>
              </a:r>
              <a:r>
                <a:rPr lang="en-US" sz="1800" baseline="-25000"/>
                <a:t>2</a:t>
              </a:r>
            </a:p>
          </p:txBody>
        </p:sp>
        <p:sp>
          <p:nvSpPr>
            <p:cNvPr id="38932" name="Line 20"/>
            <p:cNvSpPr>
              <a:spLocks noChangeShapeType="1"/>
            </p:cNvSpPr>
            <p:nvPr/>
          </p:nvSpPr>
          <p:spPr bwMode="auto">
            <a:xfrm flipV="1">
              <a:off x="681" y="1354"/>
              <a:ext cx="322" cy="7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38933" name="Text Box 21"/>
            <p:cNvSpPr txBox="1">
              <a:spLocks noChangeArrowheads="1"/>
            </p:cNvSpPr>
            <p:nvPr/>
          </p:nvSpPr>
          <p:spPr bwMode="auto">
            <a:xfrm>
              <a:off x="697" y="1475"/>
              <a:ext cx="1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r</a:t>
              </a:r>
              <a:r>
                <a:rPr lang="en-US" sz="1800" baseline="-25000"/>
                <a:t>i</a:t>
              </a:r>
            </a:p>
          </p:txBody>
        </p:sp>
        <p:sp>
          <p:nvSpPr>
            <p:cNvPr id="38934" name="Text Box 22"/>
            <p:cNvSpPr txBox="1">
              <a:spLocks noChangeArrowheads="1"/>
            </p:cNvSpPr>
            <p:nvPr/>
          </p:nvSpPr>
          <p:spPr bwMode="auto">
            <a:xfrm>
              <a:off x="1219" y="1699"/>
              <a:ext cx="2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r</a:t>
              </a:r>
              <a:r>
                <a:rPr lang="en-US" sz="1800" baseline="-25000"/>
                <a:t>o</a:t>
              </a:r>
            </a:p>
          </p:txBody>
        </p:sp>
        <p:sp>
          <p:nvSpPr>
            <p:cNvPr id="38935" name="Text Box 23"/>
            <p:cNvSpPr txBox="1">
              <a:spLocks noChangeArrowheads="1"/>
            </p:cNvSpPr>
            <p:nvPr/>
          </p:nvSpPr>
          <p:spPr bwMode="auto">
            <a:xfrm>
              <a:off x="979" y="1451"/>
              <a:ext cx="2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r</a:t>
              </a:r>
              <a:r>
                <a:rPr lang="en-US" sz="1800" baseline="-25000"/>
                <a:t>1</a:t>
              </a:r>
            </a:p>
          </p:txBody>
        </p:sp>
        <p:sp>
          <p:nvSpPr>
            <p:cNvPr id="38936" name="Line 24"/>
            <p:cNvSpPr>
              <a:spLocks noChangeShapeType="1"/>
            </p:cNvSpPr>
            <p:nvPr/>
          </p:nvSpPr>
          <p:spPr bwMode="auto">
            <a:xfrm flipV="1">
              <a:off x="703" y="1190"/>
              <a:ext cx="890" cy="8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38937" name="Line 25"/>
            <p:cNvSpPr>
              <a:spLocks noChangeShapeType="1"/>
            </p:cNvSpPr>
            <p:nvPr/>
          </p:nvSpPr>
          <p:spPr bwMode="auto">
            <a:xfrm flipV="1">
              <a:off x="696" y="1346"/>
              <a:ext cx="1256" cy="7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38938" name="Text Box 26"/>
            <p:cNvSpPr txBox="1">
              <a:spLocks noChangeArrowheads="1"/>
            </p:cNvSpPr>
            <p:nvPr/>
          </p:nvSpPr>
          <p:spPr bwMode="auto">
            <a:xfrm>
              <a:off x="1996" y="1181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/>
                <a:t>T</a:t>
              </a:r>
              <a:r>
                <a:rPr lang="en-US" sz="1800" baseline="-25000"/>
                <a:t>o</a:t>
              </a:r>
            </a:p>
          </p:txBody>
        </p:sp>
        <p:sp>
          <p:nvSpPr>
            <p:cNvPr id="38939" name="Text Box 27"/>
            <p:cNvSpPr txBox="1">
              <a:spLocks noChangeArrowheads="1"/>
            </p:cNvSpPr>
            <p:nvPr/>
          </p:nvSpPr>
          <p:spPr bwMode="auto">
            <a:xfrm>
              <a:off x="1561" y="1853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/>
                <a:t>T</a:t>
              </a:r>
              <a:r>
                <a:rPr lang="en-US" sz="1800" baseline="-25000"/>
                <a:t>i</a:t>
              </a:r>
            </a:p>
          </p:txBody>
        </p:sp>
        <p:sp>
          <p:nvSpPr>
            <p:cNvPr id="38940" name="Text Box 28"/>
            <p:cNvSpPr txBox="1">
              <a:spLocks noChangeArrowheads="1"/>
            </p:cNvSpPr>
            <p:nvPr/>
          </p:nvSpPr>
          <p:spPr bwMode="auto">
            <a:xfrm>
              <a:off x="1859" y="1605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/>
                <a:t>T</a:t>
              </a:r>
              <a:r>
                <a:rPr lang="en-US" sz="1800" baseline="-25000"/>
                <a:t>1</a:t>
              </a:r>
            </a:p>
          </p:txBody>
        </p:sp>
      </p:grpSp>
      <p:sp>
        <p:nvSpPr>
          <p:cNvPr id="38941" name="Text Box 29"/>
          <p:cNvSpPr txBox="1">
            <a:spLocks noChangeArrowheads="1"/>
          </p:cNvSpPr>
          <p:nvPr/>
        </p:nvSpPr>
        <p:spPr bwMode="auto">
          <a:xfrm>
            <a:off x="3851275" y="989013"/>
            <a:ext cx="4797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For example a pipe with insulation</a:t>
            </a:r>
          </a:p>
        </p:txBody>
      </p:sp>
      <p:graphicFrame>
        <p:nvGraphicFramePr>
          <p:cNvPr id="38942" name="Object 30"/>
          <p:cNvGraphicFramePr>
            <a:graphicFrameLocks noChangeAspect="1"/>
          </p:cNvGraphicFramePr>
          <p:nvPr/>
        </p:nvGraphicFramePr>
        <p:xfrm>
          <a:off x="4221163" y="1566863"/>
          <a:ext cx="3692525" cy="133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3" name="Equation" r:id="rId3" imgW="1676160" imgH="609480" progId="Equation.3">
                  <p:embed/>
                </p:oleObj>
              </mc:Choice>
              <mc:Fallback>
                <p:oleObj name="Equation" r:id="rId3" imgW="1676160" imgH="6094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1163" y="1566863"/>
                        <a:ext cx="3692525" cy="1335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3" name="Object 31"/>
          <p:cNvGraphicFramePr>
            <a:graphicFrameLocks noChangeAspect="1"/>
          </p:cNvGraphicFramePr>
          <p:nvPr/>
        </p:nvGraphicFramePr>
        <p:xfrm>
          <a:off x="3765550" y="3136900"/>
          <a:ext cx="4364038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4" name="Equation" r:id="rId5" imgW="1981080" imgH="431640" progId="Equation.3">
                  <p:embed/>
                </p:oleObj>
              </mc:Choice>
              <mc:Fallback>
                <p:oleObj name="Equation" r:id="rId5" imgW="1981080" imgH="4316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3136900"/>
                        <a:ext cx="4364038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4" name="Object 32"/>
          <p:cNvGraphicFramePr>
            <a:graphicFrameLocks noChangeAspect="1"/>
          </p:cNvGraphicFramePr>
          <p:nvPr/>
        </p:nvGraphicFramePr>
        <p:xfrm>
          <a:off x="4079875" y="4394200"/>
          <a:ext cx="3384550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5" name="Equation" r:id="rId7" imgW="1536480" imgH="761760" progId="Equation.3">
                  <p:embed/>
                </p:oleObj>
              </mc:Choice>
              <mc:Fallback>
                <p:oleObj name="Equation" r:id="rId7" imgW="1536480" imgH="76176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4394200"/>
                        <a:ext cx="3384550" cy="167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6" name="Text Box 34"/>
          <p:cNvSpPr txBox="1">
            <a:spLocks noChangeArrowheads="1"/>
          </p:cNvSpPr>
          <p:nvPr/>
        </p:nvSpPr>
        <p:spPr bwMode="auto">
          <a:xfrm>
            <a:off x="1673225" y="4060825"/>
            <a:ext cx="2811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000099"/>
                </a:solidFill>
              </a:rPr>
              <a:t>Units of Resistance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ABE 308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61167" y="6258288"/>
            <a:ext cx="2895600" cy="476250"/>
          </a:xfrm>
        </p:spPr>
        <p:txBody>
          <a:bodyPr/>
          <a:lstStyle/>
          <a:p>
            <a:r>
              <a:rPr lang="en-US"/>
              <a:t>Lecture 2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84F4-14D9-4FFD-9ABE-41E0808A135E}" type="slidenum">
              <a:rPr lang="en-US"/>
              <a:pPr/>
              <a:t>14</a:t>
            </a:fld>
            <a:endParaRPr lang="en-US"/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490538" y="287338"/>
            <a:ext cx="802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sng"/>
              <a:t>Thermal resistance for a Hollow Cylinder - Convection</a:t>
            </a:r>
          </a:p>
        </p:txBody>
      </p:sp>
      <p:sp>
        <p:nvSpPr>
          <p:cNvPr id="39956" name="Oval 20"/>
          <p:cNvSpPr>
            <a:spLocks noChangeArrowheads="1"/>
          </p:cNvSpPr>
          <p:nvPr/>
        </p:nvSpPr>
        <p:spPr bwMode="auto">
          <a:xfrm>
            <a:off x="938213" y="1579563"/>
            <a:ext cx="2446337" cy="23510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39957" name="Oval 21"/>
          <p:cNvSpPr>
            <a:spLocks noChangeArrowheads="1"/>
          </p:cNvSpPr>
          <p:nvPr/>
        </p:nvSpPr>
        <p:spPr bwMode="auto">
          <a:xfrm>
            <a:off x="1295400" y="1944688"/>
            <a:ext cx="1735138" cy="16383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39958" name="Text Box 22"/>
          <p:cNvSpPr txBox="1">
            <a:spLocks noChangeArrowheads="1"/>
          </p:cNvSpPr>
          <p:nvPr/>
        </p:nvSpPr>
        <p:spPr bwMode="auto">
          <a:xfrm>
            <a:off x="2149133" y="2136433"/>
            <a:ext cx="3667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 err="1"/>
              <a:t>T</a:t>
            </a:r>
            <a:r>
              <a:rPr lang="en-US" sz="1800" baseline="-25000" dirty="0" err="1"/>
              <a:t>f</a:t>
            </a:r>
            <a:endParaRPr lang="en-US" sz="1800" dirty="0"/>
          </a:p>
        </p:txBody>
      </p:sp>
      <p:sp>
        <p:nvSpPr>
          <p:cNvPr id="39959" name="Text Box 23"/>
          <p:cNvSpPr txBox="1">
            <a:spLocks noChangeArrowheads="1"/>
          </p:cNvSpPr>
          <p:nvPr/>
        </p:nvSpPr>
        <p:spPr bwMode="auto">
          <a:xfrm>
            <a:off x="2977470" y="3054974"/>
            <a:ext cx="3571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T</a:t>
            </a:r>
            <a:r>
              <a:rPr lang="en-US" sz="1800" baseline="-25000"/>
              <a:t>i</a:t>
            </a:r>
            <a:endParaRPr lang="en-US" sz="1800"/>
          </a:p>
        </p:txBody>
      </p: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1295400" y="1193653"/>
            <a:ext cx="26468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/>
              <a:t>h: convection coefficient</a:t>
            </a:r>
          </a:p>
        </p:txBody>
      </p:sp>
      <p:sp>
        <p:nvSpPr>
          <p:cNvPr id="39961" name="Freeform 25"/>
          <p:cNvSpPr>
            <a:spLocks/>
          </p:cNvSpPr>
          <p:nvPr/>
        </p:nvSpPr>
        <p:spPr bwMode="auto">
          <a:xfrm>
            <a:off x="2501900" y="2552700"/>
            <a:ext cx="431800" cy="534988"/>
          </a:xfrm>
          <a:custGeom>
            <a:avLst/>
            <a:gdLst>
              <a:gd name="T0" fmla="*/ 2 w 272"/>
              <a:gd name="T1" fmla="*/ 0 h 337"/>
              <a:gd name="T2" fmla="*/ 17 w 272"/>
              <a:gd name="T3" fmla="*/ 142 h 337"/>
              <a:gd name="T4" fmla="*/ 107 w 272"/>
              <a:gd name="T5" fmla="*/ 262 h 337"/>
              <a:gd name="T6" fmla="*/ 197 w 272"/>
              <a:gd name="T7" fmla="*/ 307 h 337"/>
              <a:gd name="T8" fmla="*/ 272 w 272"/>
              <a:gd name="T9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2" h="337">
                <a:moveTo>
                  <a:pt x="2" y="0"/>
                </a:moveTo>
                <a:cubicBezTo>
                  <a:pt x="1" y="49"/>
                  <a:pt x="0" y="98"/>
                  <a:pt x="17" y="142"/>
                </a:cubicBezTo>
                <a:cubicBezTo>
                  <a:pt x="34" y="186"/>
                  <a:pt x="77" y="235"/>
                  <a:pt x="107" y="262"/>
                </a:cubicBezTo>
                <a:cubicBezTo>
                  <a:pt x="137" y="289"/>
                  <a:pt x="170" y="295"/>
                  <a:pt x="197" y="307"/>
                </a:cubicBezTo>
                <a:cubicBezTo>
                  <a:pt x="224" y="319"/>
                  <a:pt x="248" y="328"/>
                  <a:pt x="272" y="337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39962" name="Object 26"/>
          <p:cNvGraphicFramePr>
            <a:graphicFrameLocks noChangeAspect="1"/>
          </p:cNvGraphicFramePr>
          <p:nvPr/>
        </p:nvGraphicFramePr>
        <p:xfrm>
          <a:off x="4092575" y="1066800"/>
          <a:ext cx="322897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1" name="Equation" r:id="rId3" imgW="1396800" imgH="228600" progId="Equation.3">
                  <p:embed/>
                </p:oleObj>
              </mc:Choice>
              <mc:Fallback>
                <p:oleObj name="Equation" r:id="rId3" imgW="1396800" imgH="2286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575" y="1066800"/>
                        <a:ext cx="3228975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3" name="Object 27"/>
          <p:cNvGraphicFramePr>
            <a:graphicFrameLocks noChangeAspect="1"/>
          </p:cNvGraphicFramePr>
          <p:nvPr/>
        </p:nvGraphicFramePr>
        <p:xfrm>
          <a:off x="3924300" y="1881188"/>
          <a:ext cx="3662363" cy="138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2" name="Equation" r:id="rId5" imgW="1638000" imgH="622080" progId="Equation.3">
                  <p:embed/>
                </p:oleObj>
              </mc:Choice>
              <mc:Fallback>
                <p:oleObj name="Equation" r:id="rId5" imgW="1638000" imgH="6220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881188"/>
                        <a:ext cx="3662363" cy="138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4" name="Object 28"/>
          <p:cNvGraphicFramePr>
            <a:graphicFrameLocks noChangeAspect="1"/>
          </p:cNvGraphicFramePr>
          <p:nvPr/>
        </p:nvGraphicFramePr>
        <p:xfrm>
          <a:off x="4286250" y="3540125"/>
          <a:ext cx="2243138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3" name="Equation" r:id="rId7" imgW="1002960" imgH="431640" progId="Equation.3">
                  <p:embed/>
                </p:oleObj>
              </mc:Choice>
              <mc:Fallback>
                <p:oleObj name="Equation" r:id="rId7" imgW="1002960" imgH="4316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3540125"/>
                        <a:ext cx="2243138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>
            <a:off x="1763486" y="2820194"/>
            <a:ext cx="397896" cy="66758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097654" y="2702333"/>
            <a:ext cx="130629" cy="12935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2005806" y="3012531"/>
            <a:ext cx="2952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 err="1">
                <a:solidFill>
                  <a:srgbClr val="FF0000"/>
                </a:solidFill>
              </a:rPr>
              <a:t>r</a:t>
            </a:r>
            <a:r>
              <a:rPr lang="en-US" sz="1800" i="1" baseline="-25000" dirty="0" err="1">
                <a:solidFill>
                  <a:srgbClr val="FF0000"/>
                </a:solidFill>
              </a:rPr>
              <a:t>i</a:t>
            </a:r>
            <a:endParaRPr lang="en-US" sz="1800" i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501900" y="2994025"/>
            <a:ext cx="52388" cy="13559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69818" y="4349931"/>
            <a:ext cx="2838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Temperature profile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717800" y="1579563"/>
            <a:ext cx="215900" cy="11874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 flipH="1">
            <a:off x="2451644" y="2485230"/>
            <a:ext cx="80010" cy="8175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flipH="1">
            <a:off x="2937465" y="3039280"/>
            <a:ext cx="80010" cy="8175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ABE 308</a:t>
            </a:r>
          </a:p>
        </p:txBody>
      </p:sp>
      <p:sp>
        <p:nvSpPr>
          <p:cNvPr id="2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</a:t>
            </a:r>
          </a:p>
        </p:txBody>
      </p:sp>
      <p:sp>
        <p:nvSpPr>
          <p:cNvPr id="3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B898-0917-4118-8D83-F4F94B39EDA3}" type="slidenum">
              <a:rPr lang="en-US"/>
              <a:pPr/>
              <a:t>15</a:t>
            </a:fld>
            <a:endParaRPr lang="en-US"/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490538" y="287338"/>
            <a:ext cx="80057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sng"/>
              <a:t>Thermal resistance for a Hollow Cylinder – Composite</a:t>
            </a:r>
          </a:p>
          <a:p>
            <a:r>
              <a:rPr lang="en-US" b="1" u="sng"/>
              <a:t>Conduction and Convection</a:t>
            </a:r>
          </a:p>
        </p:txBody>
      </p:sp>
      <p:graphicFrame>
        <p:nvGraphicFramePr>
          <p:cNvPr id="40984" name="Object 24"/>
          <p:cNvGraphicFramePr>
            <a:graphicFrameLocks noChangeAspect="1"/>
          </p:cNvGraphicFramePr>
          <p:nvPr/>
        </p:nvGraphicFramePr>
        <p:xfrm>
          <a:off x="1162050" y="4298950"/>
          <a:ext cx="6973888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2" name="Equation" r:id="rId3" imgW="3848040" imgH="609480" progId="Equation.3">
                  <p:embed/>
                </p:oleObj>
              </mc:Choice>
              <mc:Fallback>
                <p:oleObj name="Equation" r:id="rId3" imgW="3848040" imgH="6094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4298950"/>
                        <a:ext cx="6973888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89" name="Group 29"/>
          <p:cNvGrpSpPr>
            <a:grpSpLocks/>
          </p:cNvGrpSpPr>
          <p:nvPr/>
        </p:nvGrpSpPr>
        <p:grpSpPr bwMode="auto">
          <a:xfrm>
            <a:off x="465138" y="1128713"/>
            <a:ext cx="3751262" cy="2879725"/>
            <a:chOff x="293" y="711"/>
            <a:chExt cx="2363" cy="1814"/>
          </a:xfrm>
        </p:grpSpPr>
        <p:sp>
          <p:nvSpPr>
            <p:cNvPr id="40965" name="Freeform 5"/>
            <p:cNvSpPr>
              <a:spLocks/>
            </p:cNvSpPr>
            <p:nvPr/>
          </p:nvSpPr>
          <p:spPr bwMode="auto">
            <a:xfrm>
              <a:off x="1032" y="711"/>
              <a:ext cx="1070" cy="1189"/>
            </a:xfrm>
            <a:custGeom>
              <a:avLst/>
              <a:gdLst>
                <a:gd name="T0" fmla="*/ 0 w 943"/>
                <a:gd name="T1" fmla="*/ 0 h 898"/>
                <a:gd name="T2" fmla="*/ 255 w 943"/>
                <a:gd name="T3" fmla="*/ 38 h 898"/>
                <a:gd name="T4" fmla="*/ 494 w 943"/>
                <a:gd name="T5" fmla="*/ 128 h 898"/>
                <a:gd name="T6" fmla="*/ 696 w 943"/>
                <a:gd name="T7" fmla="*/ 292 h 898"/>
                <a:gd name="T8" fmla="*/ 846 w 943"/>
                <a:gd name="T9" fmla="*/ 502 h 898"/>
                <a:gd name="T10" fmla="*/ 943 w 943"/>
                <a:gd name="T11" fmla="*/ 898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3" h="898">
                  <a:moveTo>
                    <a:pt x="0" y="0"/>
                  </a:moveTo>
                  <a:cubicBezTo>
                    <a:pt x="86" y="8"/>
                    <a:pt x="173" y="17"/>
                    <a:pt x="255" y="38"/>
                  </a:cubicBezTo>
                  <a:cubicBezTo>
                    <a:pt x="337" y="59"/>
                    <a:pt x="421" y="86"/>
                    <a:pt x="494" y="128"/>
                  </a:cubicBezTo>
                  <a:cubicBezTo>
                    <a:pt x="567" y="170"/>
                    <a:pt x="637" y="230"/>
                    <a:pt x="696" y="292"/>
                  </a:cubicBezTo>
                  <a:cubicBezTo>
                    <a:pt x="755" y="354"/>
                    <a:pt x="805" y="401"/>
                    <a:pt x="846" y="502"/>
                  </a:cubicBezTo>
                  <a:cubicBezTo>
                    <a:pt x="887" y="603"/>
                    <a:pt x="915" y="750"/>
                    <a:pt x="943" y="898"/>
                  </a:cubicBezTo>
                </a:path>
              </a:pathLst>
            </a:cu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auto">
            <a:xfrm>
              <a:off x="708" y="918"/>
              <a:ext cx="1175" cy="1205"/>
            </a:xfrm>
            <a:custGeom>
              <a:avLst/>
              <a:gdLst>
                <a:gd name="T0" fmla="*/ 0 w 943"/>
                <a:gd name="T1" fmla="*/ 0 h 898"/>
                <a:gd name="T2" fmla="*/ 255 w 943"/>
                <a:gd name="T3" fmla="*/ 38 h 898"/>
                <a:gd name="T4" fmla="*/ 494 w 943"/>
                <a:gd name="T5" fmla="*/ 128 h 898"/>
                <a:gd name="T6" fmla="*/ 696 w 943"/>
                <a:gd name="T7" fmla="*/ 292 h 898"/>
                <a:gd name="T8" fmla="*/ 846 w 943"/>
                <a:gd name="T9" fmla="*/ 502 h 898"/>
                <a:gd name="T10" fmla="*/ 943 w 943"/>
                <a:gd name="T11" fmla="*/ 898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3" h="898">
                  <a:moveTo>
                    <a:pt x="0" y="0"/>
                  </a:moveTo>
                  <a:cubicBezTo>
                    <a:pt x="86" y="8"/>
                    <a:pt x="173" y="17"/>
                    <a:pt x="255" y="38"/>
                  </a:cubicBezTo>
                  <a:cubicBezTo>
                    <a:pt x="337" y="59"/>
                    <a:pt x="421" y="86"/>
                    <a:pt x="494" y="128"/>
                  </a:cubicBezTo>
                  <a:cubicBezTo>
                    <a:pt x="567" y="170"/>
                    <a:pt x="637" y="230"/>
                    <a:pt x="696" y="292"/>
                  </a:cubicBezTo>
                  <a:cubicBezTo>
                    <a:pt x="755" y="354"/>
                    <a:pt x="805" y="401"/>
                    <a:pt x="846" y="502"/>
                  </a:cubicBezTo>
                  <a:cubicBezTo>
                    <a:pt x="887" y="603"/>
                    <a:pt x="915" y="750"/>
                    <a:pt x="943" y="898"/>
                  </a:cubicBezTo>
                </a:path>
              </a:pathLst>
            </a:custGeom>
            <a:noFill/>
            <a:ln w="222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auto">
            <a:xfrm>
              <a:off x="489" y="1178"/>
              <a:ext cx="1175" cy="1168"/>
            </a:xfrm>
            <a:custGeom>
              <a:avLst/>
              <a:gdLst>
                <a:gd name="T0" fmla="*/ 0 w 943"/>
                <a:gd name="T1" fmla="*/ 0 h 898"/>
                <a:gd name="T2" fmla="*/ 255 w 943"/>
                <a:gd name="T3" fmla="*/ 38 h 898"/>
                <a:gd name="T4" fmla="*/ 494 w 943"/>
                <a:gd name="T5" fmla="*/ 128 h 898"/>
                <a:gd name="T6" fmla="*/ 696 w 943"/>
                <a:gd name="T7" fmla="*/ 292 h 898"/>
                <a:gd name="T8" fmla="*/ 846 w 943"/>
                <a:gd name="T9" fmla="*/ 502 h 898"/>
                <a:gd name="T10" fmla="*/ 943 w 943"/>
                <a:gd name="T11" fmla="*/ 898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3" h="898">
                  <a:moveTo>
                    <a:pt x="0" y="0"/>
                  </a:moveTo>
                  <a:cubicBezTo>
                    <a:pt x="86" y="8"/>
                    <a:pt x="173" y="17"/>
                    <a:pt x="255" y="38"/>
                  </a:cubicBezTo>
                  <a:cubicBezTo>
                    <a:pt x="337" y="59"/>
                    <a:pt x="421" y="86"/>
                    <a:pt x="494" y="128"/>
                  </a:cubicBezTo>
                  <a:cubicBezTo>
                    <a:pt x="567" y="170"/>
                    <a:pt x="637" y="230"/>
                    <a:pt x="696" y="292"/>
                  </a:cubicBezTo>
                  <a:cubicBezTo>
                    <a:pt x="755" y="354"/>
                    <a:pt x="805" y="401"/>
                    <a:pt x="846" y="502"/>
                  </a:cubicBezTo>
                  <a:cubicBezTo>
                    <a:pt x="887" y="603"/>
                    <a:pt x="915" y="750"/>
                    <a:pt x="943" y="898"/>
                  </a:cubicBezTo>
                </a:path>
              </a:pathLst>
            </a:custGeom>
            <a:noFill/>
            <a:ln w="222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auto">
            <a:xfrm>
              <a:off x="293" y="1447"/>
              <a:ext cx="1077" cy="1078"/>
            </a:xfrm>
            <a:custGeom>
              <a:avLst/>
              <a:gdLst>
                <a:gd name="T0" fmla="*/ 0 w 943"/>
                <a:gd name="T1" fmla="*/ 0 h 898"/>
                <a:gd name="T2" fmla="*/ 255 w 943"/>
                <a:gd name="T3" fmla="*/ 38 h 898"/>
                <a:gd name="T4" fmla="*/ 494 w 943"/>
                <a:gd name="T5" fmla="*/ 128 h 898"/>
                <a:gd name="T6" fmla="*/ 696 w 943"/>
                <a:gd name="T7" fmla="*/ 292 h 898"/>
                <a:gd name="T8" fmla="*/ 846 w 943"/>
                <a:gd name="T9" fmla="*/ 502 h 898"/>
                <a:gd name="T10" fmla="*/ 943 w 943"/>
                <a:gd name="T11" fmla="*/ 898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3" h="898">
                  <a:moveTo>
                    <a:pt x="0" y="0"/>
                  </a:moveTo>
                  <a:cubicBezTo>
                    <a:pt x="86" y="8"/>
                    <a:pt x="173" y="17"/>
                    <a:pt x="255" y="38"/>
                  </a:cubicBezTo>
                  <a:cubicBezTo>
                    <a:pt x="337" y="59"/>
                    <a:pt x="421" y="86"/>
                    <a:pt x="494" y="128"/>
                  </a:cubicBezTo>
                  <a:cubicBezTo>
                    <a:pt x="567" y="170"/>
                    <a:pt x="637" y="230"/>
                    <a:pt x="696" y="292"/>
                  </a:cubicBezTo>
                  <a:cubicBezTo>
                    <a:pt x="755" y="354"/>
                    <a:pt x="805" y="401"/>
                    <a:pt x="846" y="502"/>
                  </a:cubicBezTo>
                  <a:cubicBezTo>
                    <a:pt x="887" y="603"/>
                    <a:pt x="915" y="750"/>
                    <a:pt x="943" y="898"/>
                  </a:cubicBezTo>
                </a:path>
              </a:pathLst>
            </a:cu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0969" name="Line 9"/>
            <p:cNvSpPr>
              <a:spLocks noChangeShapeType="1"/>
            </p:cNvSpPr>
            <p:nvPr/>
          </p:nvSpPr>
          <p:spPr bwMode="auto">
            <a:xfrm flipV="1">
              <a:off x="404" y="1504"/>
              <a:ext cx="194" cy="8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0970" name="Line 10"/>
            <p:cNvSpPr>
              <a:spLocks noChangeShapeType="1"/>
            </p:cNvSpPr>
            <p:nvPr/>
          </p:nvSpPr>
          <p:spPr bwMode="auto">
            <a:xfrm flipV="1">
              <a:off x="411" y="1279"/>
              <a:ext cx="517" cy="10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0971" name="Line 11"/>
            <p:cNvSpPr>
              <a:spLocks noChangeShapeType="1"/>
            </p:cNvSpPr>
            <p:nvPr/>
          </p:nvSpPr>
          <p:spPr bwMode="auto">
            <a:xfrm flipV="1">
              <a:off x="411" y="1100"/>
              <a:ext cx="913" cy="1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 flipV="1">
              <a:off x="411" y="1100"/>
              <a:ext cx="1384" cy="1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0973" name="Text Box 13"/>
            <p:cNvSpPr txBox="1">
              <a:spLocks noChangeArrowheads="1"/>
            </p:cNvSpPr>
            <p:nvPr/>
          </p:nvSpPr>
          <p:spPr bwMode="auto">
            <a:xfrm>
              <a:off x="787" y="2142"/>
              <a:ext cx="30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i="1"/>
                <a:t>h</a:t>
              </a:r>
              <a:r>
                <a:rPr lang="en-US" sz="1800" i="1" baseline="-25000"/>
                <a:t>h</a:t>
              </a:r>
              <a:endParaRPr lang="en-US" sz="1800" i="1"/>
            </a:p>
          </p:txBody>
        </p:sp>
        <p:sp>
          <p:nvSpPr>
            <p:cNvPr id="40974" name="Text Box 14"/>
            <p:cNvSpPr txBox="1">
              <a:spLocks noChangeArrowheads="1"/>
            </p:cNvSpPr>
            <p:nvPr/>
          </p:nvSpPr>
          <p:spPr bwMode="auto">
            <a:xfrm>
              <a:off x="2094" y="1169"/>
              <a:ext cx="30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i="1"/>
                <a:t>h</a:t>
              </a:r>
              <a:r>
                <a:rPr lang="en-US" sz="1800" i="1" baseline="-25000"/>
                <a:t>c</a:t>
              </a:r>
              <a:endParaRPr lang="en-US" sz="1800" i="1"/>
            </a:p>
          </p:txBody>
        </p:sp>
        <p:sp>
          <p:nvSpPr>
            <p:cNvPr id="40975" name="Text Box 15"/>
            <p:cNvSpPr txBox="1">
              <a:spLocks noChangeArrowheads="1"/>
            </p:cNvSpPr>
            <p:nvPr/>
          </p:nvSpPr>
          <p:spPr bwMode="auto">
            <a:xfrm>
              <a:off x="2347" y="1204"/>
              <a:ext cx="30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i="1"/>
                <a:t>T</a:t>
              </a:r>
              <a:r>
                <a:rPr lang="en-US" sz="1800" i="1" baseline="-25000"/>
                <a:t>c</a:t>
              </a:r>
              <a:endParaRPr lang="en-US" sz="1800" i="1"/>
            </a:p>
          </p:txBody>
        </p:sp>
        <p:sp>
          <p:nvSpPr>
            <p:cNvPr id="40976" name="Text Box 16"/>
            <p:cNvSpPr txBox="1">
              <a:spLocks noChangeArrowheads="1"/>
            </p:cNvSpPr>
            <p:nvPr/>
          </p:nvSpPr>
          <p:spPr bwMode="auto">
            <a:xfrm>
              <a:off x="873" y="1966"/>
              <a:ext cx="30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i="1"/>
                <a:t>T</a:t>
              </a:r>
              <a:r>
                <a:rPr lang="en-US" sz="1800" i="1" baseline="-25000"/>
                <a:t>h</a:t>
              </a:r>
              <a:endParaRPr lang="en-US" sz="1800" i="1"/>
            </a:p>
          </p:txBody>
        </p:sp>
        <p:sp>
          <p:nvSpPr>
            <p:cNvPr id="40977" name="Text Box 17"/>
            <p:cNvSpPr txBox="1">
              <a:spLocks noChangeArrowheads="1"/>
            </p:cNvSpPr>
            <p:nvPr/>
          </p:nvSpPr>
          <p:spPr bwMode="auto">
            <a:xfrm>
              <a:off x="2009" y="1413"/>
              <a:ext cx="30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i="1"/>
                <a:t>T</a:t>
              </a:r>
              <a:r>
                <a:rPr lang="en-US" sz="1800" i="1" baseline="-25000"/>
                <a:t>o</a:t>
              </a:r>
              <a:endParaRPr lang="en-US" sz="1800" i="1"/>
            </a:p>
          </p:txBody>
        </p:sp>
        <p:sp>
          <p:nvSpPr>
            <p:cNvPr id="40978" name="Text Box 18"/>
            <p:cNvSpPr txBox="1">
              <a:spLocks noChangeArrowheads="1"/>
            </p:cNvSpPr>
            <p:nvPr/>
          </p:nvSpPr>
          <p:spPr bwMode="auto">
            <a:xfrm>
              <a:off x="1723" y="1449"/>
              <a:ext cx="30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i="1"/>
                <a:t>T</a:t>
              </a:r>
              <a:r>
                <a:rPr lang="en-US" sz="1800" i="1" baseline="-25000"/>
                <a:t>2</a:t>
              </a:r>
              <a:endParaRPr lang="en-US" sz="1800" i="1"/>
            </a:p>
          </p:txBody>
        </p:sp>
        <p:sp>
          <p:nvSpPr>
            <p:cNvPr id="40979" name="Text Box 19"/>
            <p:cNvSpPr txBox="1">
              <a:spLocks noChangeArrowheads="1"/>
            </p:cNvSpPr>
            <p:nvPr/>
          </p:nvSpPr>
          <p:spPr bwMode="auto">
            <a:xfrm>
              <a:off x="1453" y="1650"/>
              <a:ext cx="30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i="1"/>
                <a:t>T</a:t>
              </a:r>
              <a:r>
                <a:rPr lang="en-US" sz="1800" i="1" baseline="-25000"/>
                <a:t>1</a:t>
              </a:r>
              <a:endParaRPr lang="en-US" sz="1800" i="1"/>
            </a:p>
          </p:txBody>
        </p:sp>
        <p:sp>
          <p:nvSpPr>
            <p:cNvPr id="40980" name="Text Box 20"/>
            <p:cNvSpPr txBox="1">
              <a:spLocks noChangeArrowheads="1"/>
            </p:cNvSpPr>
            <p:nvPr/>
          </p:nvSpPr>
          <p:spPr bwMode="auto">
            <a:xfrm>
              <a:off x="1249" y="1970"/>
              <a:ext cx="30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i="1"/>
                <a:t>T</a:t>
              </a:r>
              <a:r>
                <a:rPr lang="en-US" sz="1800" i="1" baseline="-25000"/>
                <a:t>i</a:t>
              </a:r>
              <a:endParaRPr lang="en-US" sz="1800" i="1"/>
            </a:p>
          </p:txBody>
        </p:sp>
        <p:sp>
          <p:nvSpPr>
            <p:cNvPr id="40981" name="Text Box 21"/>
            <p:cNvSpPr txBox="1">
              <a:spLocks noChangeArrowheads="1"/>
            </p:cNvSpPr>
            <p:nvPr/>
          </p:nvSpPr>
          <p:spPr bwMode="auto">
            <a:xfrm>
              <a:off x="1196" y="1737"/>
              <a:ext cx="32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i="1"/>
                <a:t>k</a:t>
              </a:r>
              <a:r>
                <a:rPr lang="en-US" sz="1800" i="1" baseline="-25000"/>
                <a:t>1</a:t>
              </a:r>
              <a:endParaRPr lang="en-US" sz="1800" i="1"/>
            </a:p>
          </p:txBody>
        </p:sp>
        <p:sp>
          <p:nvSpPr>
            <p:cNvPr id="40982" name="Text Box 22"/>
            <p:cNvSpPr txBox="1">
              <a:spLocks noChangeArrowheads="1"/>
            </p:cNvSpPr>
            <p:nvPr/>
          </p:nvSpPr>
          <p:spPr bwMode="auto">
            <a:xfrm>
              <a:off x="1390" y="1453"/>
              <a:ext cx="30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i="1"/>
                <a:t>k</a:t>
              </a:r>
              <a:r>
                <a:rPr lang="en-US" sz="1800" i="1" baseline="-25000"/>
                <a:t>2</a:t>
              </a:r>
              <a:endParaRPr lang="en-US" sz="1800" i="1"/>
            </a:p>
          </p:txBody>
        </p:sp>
        <p:sp>
          <p:nvSpPr>
            <p:cNvPr id="40983" name="Text Box 23"/>
            <p:cNvSpPr txBox="1">
              <a:spLocks noChangeArrowheads="1"/>
            </p:cNvSpPr>
            <p:nvPr/>
          </p:nvSpPr>
          <p:spPr bwMode="auto">
            <a:xfrm>
              <a:off x="1382" y="920"/>
              <a:ext cx="30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i="1"/>
                <a:t>k</a:t>
              </a:r>
              <a:r>
                <a:rPr lang="en-US" sz="1800" i="1" baseline="-25000"/>
                <a:t>3</a:t>
              </a:r>
              <a:endParaRPr lang="en-US" sz="1800" i="1"/>
            </a:p>
          </p:txBody>
        </p:sp>
        <p:sp>
          <p:nvSpPr>
            <p:cNvPr id="40985" name="Text Box 25"/>
            <p:cNvSpPr txBox="1">
              <a:spLocks noChangeArrowheads="1"/>
            </p:cNvSpPr>
            <p:nvPr/>
          </p:nvSpPr>
          <p:spPr bwMode="auto">
            <a:xfrm>
              <a:off x="470" y="1280"/>
              <a:ext cx="3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i="1"/>
                <a:t>r</a:t>
              </a:r>
              <a:r>
                <a:rPr lang="en-US" sz="1800" i="1" baseline="-25000"/>
                <a:t>i</a:t>
              </a:r>
              <a:endParaRPr lang="en-US" sz="1800" i="1"/>
            </a:p>
          </p:txBody>
        </p:sp>
        <p:sp>
          <p:nvSpPr>
            <p:cNvPr id="40986" name="Text Box 26"/>
            <p:cNvSpPr txBox="1">
              <a:spLocks noChangeArrowheads="1"/>
            </p:cNvSpPr>
            <p:nvPr/>
          </p:nvSpPr>
          <p:spPr bwMode="auto">
            <a:xfrm>
              <a:off x="805" y="1055"/>
              <a:ext cx="3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i="1"/>
                <a:t>r</a:t>
              </a:r>
              <a:r>
                <a:rPr lang="en-US" sz="1800" i="1" baseline="-25000"/>
                <a:t>1</a:t>
              </a:r>
              <a:endParaRPr lang="en-US" sz="1800" i="1"/>
            </a:p>
          </p:txBody>
        </p:sp>
        <p:sp>
          <p:nvSpPr>
            <p:cNvPr id="40987" name="Text Box 27"/>
            <p:cNvSpPr txBox="1">
              <a:spLocks noChangeArrowheads="1"/>
            </p:cNvSpPr>
            <p:nvPr/>
          </p:nvSpPr>
          <p:spPr bwMode="auto">
            <a:xfrm>
              <a:off x="1162" y="844"/>
              <a:ext cx="3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i="1"/>
                <a:t>r</a:t>
              </a:r>
              <a:r>
                <a:rPr lang="en-US" sz="1800" i="1" baseline="-25000"/>
                <a:t>2</a:t>
              </a:r>
              <a:endParaRPr lang="en-US" sz="1800" i="1"/>
            </a:p>
          </p:txBody>
        </p:sp>
        <p:sp>
          <p:nvSpPr>
            <p:cNvPr id="40988" name="Text Box 28"/>
            <p:cNvSpPr txBox="1">
              <a:spLocks noChangeArrowheads="1"/>
            </p:cNvSpPr>
            <p:nvPr/>
          </p:nvSpPr>
          <p:spPr bwMode="auto">
            <a:xfrm>
              <a:off x="1775" y="903"/>
              <a:ext cx="3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i="1"/>
                <a:t>r</a:t>
              </a:r>
              <a:r>
                <a:rPr lang="en-US" sz="1800" i="1" baseline="-25000"/>
                <a:t>o</a:t>
              </a:r>
              <a:endParaRPr lang="en-US" sz="1800" i="1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ABE 308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6898-CA43-4F55-9B00-29131E69B269}" type="slidenum">
              <a:rPr lang="en-US"/>
              <a:pPr/>
              <a:t>16</a:t>
            </a:fld>
            <a:endParaRPr lang="en-US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490538" y="287338"/>
            <a:ext cx="80057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sng"/>
              <a:t>Thermal resistance for a Hollow Cylinder – Composite</a:t>
            </a:r>
          </a:p>
          <a:p>
            <a:r>
              <a:rPr lang="en-US" b="1" u="sng"/>
              <a:t>Conduction and Convection</a:t>
            </a:r>
          </a:p>
        </p:txBody>
      </p:sp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912813" y="1270000"/>
          <a:ext cx="6973887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6" name="Equation" r:id="rId3" imgW="3848040" imgH="609480" progId="Equation.3">
                  <p:embed/>
                </p:oleObj>
              </mc:Choice>
              <mc:Fallback>
                <p:oleObj name="Equation" r:id="rId3" imgW="3848040" imgH="609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1270000"/>
                        <a:ext cx="6973887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839788" y="2533650"/>
          <a:ext cx="21907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7" name="Equation" r:id="rId5" imgW="1041120" imgH="215640" progId="Equation.3">
                  <p:embed/>
                </p:oleObj>
              </mc:Choice>
              <mc:Fallback>
                <p:oleObj name="Equation" r:id="rId5" imgW="104112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2533650"/>
                        <a:ext cx="219075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704850" y="3074988"/>
            <a:ext cx="6356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What Area to choose?  Let’s choose </a:t>
            </a:r>
            <a:r>
              <a:rPr lang="en-US" sz="2800" i="1"/>
              <a:t>A</a:t>
            </a:r>
            <a:r>
              <a:rPr lang="en-US" sz="2800" i="1" baseline="-25000"/>
              <a:t>i</a:t>
            </a:r>
            <a:r>
              <a:rPr lang="en-US" sz="1800" i="1"/>
              <a:t> </a:t>
            </a:r>
          </a:p>
        </p:txBody>
      </p:sp>
      <p:graphicFrame>
        <p:nvGraphicFramePr>
          <p:cNvPr id="41992" name="Object 8"/>
          <p:cNvGraphicFramePr>
            <a:graphicFrameLocks noChangeAspect="1"/>
          </p:cNvGraphicFramePr>
          <p:nvPr/>
        </p:nvGraphicFramePr>
        <p:xfrm>
          <a:off x="1454150" y="3729038"/>
          <a:ext cx="52371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8" name="Equation" r:id="rId7" imgW="2489040" imgH="215640" progId="Equation.3">
                  <p:embed/>
                </p:oleObj>
              </mc:Choice>
              <mc:Fallback>
                <p:oleObj name="Equation" r:id="rId7" imgW="248904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3729038"/>
                        <a:ext cx="523716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9"/>
          <p:cNvGraphicFramePr>
            <a:graphicFrameLocks noChangeAspect="1"/>
          </p:cNvGraphicFramePr>
          <p:nvPr/>
        </p:nvGraphicFramePr>
        <p:xfrm>
          <a:off x="1312863" y="4348163"/>
          <a:ext cx="683577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9" name="Equation" r:id="rId9" imgW="3771720" imgH="431640" progId="Equation.3">
                  <p:embed/>
                </p:oleObj>
              </mc:Choice>
              <mc:Fallback>
                <p:oleObj name="Equation" r:id="rId9" imgW="377172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4348163"/>
                        <a:ext cx="683577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679450" y="5260975"/>
            <a:ext cx="1770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In general</a:t>
            </a:r>
          </a:p>
        </p:txBody>
      </p:sp>
      <p:graphicFrame>
        <p:nvGraphicFramePr>
          <p:cNvPr id="41995" name="Object 11"/>
          <p:cNvGraphicFramePr>
            <a:graphicFrameLocks noChangeAspect="1"/>
          </p:cNvGraphicFramePr>
          <p:nvPr/>
        </p:nvGraphicFramePr>
        <p:xfrm>
          <a:off x="3124200" y="5400675"/>
          <a:ext cx="35274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0" name="Equation" r:id="rId11" imgW="1676160" imgH="215640" progId="Equation.3">
                  <p:embed/>
                </p:oleObj>
              </mc:Choice>
              <mc:Fallback>
                <p:oleObj name="Equation" r:id="rId11" imgW="1676160" imgH="215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400675"/>
                        <a:ext cx="35274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ABE 308</a:t>
            </a:r>
          </a:p>
        </p:txBody>
      </p:sp>
      <p:sp>
        <p:nvSpPr>
          <p:cNvPr id="3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</a:t>
            </a:r>
          </a:p>
        </p:txBody>
      </p:sp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44C0B-56ED-473A-828D-BE8FFDCA6FBC}" type="slidenum">
              <a:rPr lang="en-US"/>
              <a:pPr/>
              <a:t>17</a:t>
            </a:fld>
            <a:endParaRPr lang="en-US"/>
          </a:p>
        </p:txBody>
      </p:sp>
      <p:grpSp>
        <p:nvGrpSpPr>
          <p:cNvPr id="43012" name="Group 4"/>
          <p:cNvGrpSpPr>
            <a:grpSpLocks/>
          </p:cNvGrpSpPr>
          <p:nvPr/>
        </p:nvGrpSpPr>
        <p:grpSpPr bwMode="auto">
          <a:xfrm>
            <a:off x="382588" y="1304925"/>
            <a:ext cx="3751262" cy="2879725"/>
            <a:chOff x="293" y="711"/>
            <a:chExt cx="2363" cy="1814"/>
          </a:xfrm>
        </p:grpSpPr>
        <p:sp>
          <p:nvSpPr>
            <p:cNvPr id="43013" name="Freeform 5"/>
            <p:cNvSpPr>
              <a:spLocks/>
            </p:cNvSpPr>
            <p:nvPr/>
          </p:nvSpPr>
          <p:spPr bwMode="auto">
            <a:xfrm>
              <a:off x="1032" y="711"/>
              <a:ext cx="1070" cy="1189"/>
            </a:xfrm>
            <a:custGeom>
              <a:avLst/>
              <a:gdLst>
                <a:gd name="T0" fmla="*/ 0 w 943"/>
                <a:gd name="T1" fmla="*/ 0 h 898"/>
                <a:gd name="T2" fmla="*/ 255 w 943"/>
                <a:gd name="T3" fmla="*/ 38 h 898"/>
                <a:gd name="T4" fmla="*/ 494 w 943"/>
                <a:gd name="T5" fmla="*/ 128 h 898"/>
                <a:gd name="T6" fmla="*/ 696 w 943"/>
                <a:gd name="T7" fmla="*/ 292 h 898"/>
                <a:gd name="T8" fmla="*/ 846 w 943"/>
                <a:gd name="T9" fmla="*/ 502 h 898"/>
                <a:gd name="T10" fmla="*/ 943 w 943"/>
                <a:gd name="T11" fmla="*/ 898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3" h="898">
                  <a:moveTo>
                    <a:pt x="0" y="0"/>
                  </a:moveTo>
                  <a:cubicBezTo>
                    <a:pt x="86" y="8"/>
                    <a:pt x="173" y="17"/>
                    <a:pt x="255" y="38"/>
                  </a:cubicBezTo>
                  <a:cubicBezTo>
                    <a:pt x="337" y="59"/>
                    <a:pt x="421" y="86"/>
                    <a:pt x="494" y="128"/>
                  </a:cubicBezTo>
                  <a:cubicBezTo>
                    <a:pt x="567" y="170"/>
                    <a:pt x="637" y="230"/>
                    <a:pt x="696" y="292"/>
                  </a:cubicBezTo>
                  <a:cubicBezTo>
                    <a:pt x="755" y="354"/>
                    <a:pt x="805" y="401"/>
                    <a:pt x="846" y="502"/>
                  </a:cubicBezTo>
                  <a:cubicBezTo>
                    <a:pt x="887" y="603"/>
                    <a:pt x="915" y="750"/>
                    <a:pt x="943" y="898"/>
                  </a:cubicBezTo>
                </a:path>
              </a:pathLst>
            </a:cu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3014" name="Freeform 6"/>
            <p:cNvSpPr>
              <a:spLocks/>
            </p:cNvSpPr>
            <p:nvPr/>
          </p:nvSpPr>
          <p:spPr bwMode="auto">
            <a:xfrm>
              <a:off x="708" y="918"/>
              <a:ext cx="1175" cy="1205"/>
            </a:xfrm>
            <a:custGeom>
              <a:avLst/>
              <a:gdLst>
                <a:gd name="T0" fmla="*/ 0 w 943"/>
                <a:gd name="T1" fmla="*/ 0 h 898"/>
                <a:gd name="T2" fmla="*/ 255 w 943"/>
                <a:gd name="T3" fmla="*/ 38 h 898"/>
                <a:gd name="T4" fmla="*/ 494 w 943"/>
                <a:gd name="T5" fmla="*/ 128 h 898"/>
                <a:gd name="T6" fmla="*/ 696 w 943"/>
                <a:gd name="T7" fmla="*/ 292 h 898"/>
                <a:gd name="T8" fmla="*/ 846 w 943"/>
                <a:gd name="T9" fmla="*/ 502 h 898"/>
                <a:gd name="T10" fmla="*/ 943 w 943"/>
                <a:gd name="T11" fmla="*/ 898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3" h="898">
                  <a:moveTo>
                    <a:pt x="0" y="0"/>
                  </a:moveTo>
                  <a:cubicBezTo>
                    <a:pt x="86" y="8"/>
                    <a:pt x="173" y="17"/>
                    <a:pt x="255" y="38"/>
                  </a:cubicBezTo>
                  <a:cubicBezTo>
                    <a:pt x="337" y="59"/>
                    <a:pt x="421" y="86"/>
                    <a:pt x="494" y="128"/>
                  </a:cubicBezTo>
                  <a:cubicBezTo>
                    <a:pt x="567" y="170"/>
                    <a:pt x="637" y="230"/>
                    <a:pt x="696" y="292"/>
                  </a:cubicBezTo>
                  <a:cubicBezTo>
                    <a:pt x="755" y="354"/>
                    <a:pt x="805" y="401"/>
                    <a:pt x="846" y="502"/>
                  </a:cubicBezTo>
                  <a:cubicBezTo>
                    <a:pt x="887" y="603"/>
                    <a:pt x="915" y="750"/>
                    <a:pt x="943" y="898"/>
                  </a:cubicBezTo>
                </a:path>
              </a:pathLst>
            </a:custGeom>
            <a:noFill/>
            <a:ln w="222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3015" name="Freeform 7"/>
            <p:cNvSpPr>
              <a:spLocks/>
            </p:cNvSpPr>
            <p:nvPr/>
          </p:nvSpPr>
          <p:spPr bwMode="auto">
            <a:xfrm>
              <a:off x="489" y="1178"/>
              <a:ext cx="1175" cy="1168"/>
            </a:xfrm>
            <a:custGeom>
              <a:avLst/>
              <a:gdLst>
                <a:gd name="T0" fmla="*/ 0 w 943"/>
                <a:gd name="T1" fmla="*/ 0 h 898"/>
                <a:gd name="T2" fmla="*/ 255 w 943"/>
                <a:gd name="T3" fmla="*/ 38 h 898"/>
                <a:gd name="T4" fmla="*/ 494 w 943"/>
                <a:gd name="T5" fmla="*/ 128 h 898"/>
                <a:gd name="T6" fmla="*/ 696 w 943"/>
                <a:gd name="T7" fmla="*/ 292 h 898"/>
                <a:gd name="T8" fmla="*/ 846 w 943"/>
                <a:gd name="T9" fmla="*/ 502 h 898"/>
                <a:gd name="T10" fmla="*/ 943 w 943"/>
                <a:gd name="T11" fmla="*/ 898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3" h="898">
                  <a:moveTo>
                    <a:pt x="0" y="0"/>
                  </a:moveTo>
                  <a:cubicBezTo>
                    <a:pt x="86" y="8"/>
                    <a:pt x="173" y="17"/>
                    <a:pt x="255" y="38"/>
                  </a:cubicBezTo>
                  <a:cubicBezTo>
                    <a:pt x="337" y="59"/>
                    <a:pt x="421" y="86"/>
                    <a:pt x="494" y="128"/>
                  </a:cubicBezTo>
                  <a:cubicBezTo>
                    <a:pt x="567" y="170"/>
                    <a:pt x="637" y="230"/>
                    <a:pt x="696" y="292"/>
                  </a:cubicBezTo>
                  <a:cubicBezTo>
                    <a:pt x="755" y="354"/>
                    <a:pt x="805" y="401"/>
                    <a:pt x="846" y="502"/>
                  </a:cubicBezTo>
                  <a:cubicBezTo>
                    <a:pt x="887" y="603"/>
                    <a:pt x="915" y="750"/>
                    <a:pt x="943" y="898"/>
                  </a:cubicBezTo>
                </a:path>
              </a:pathLst>
            </a:custGeom>
            <a:noFill/>
            <a:ln w="222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3016" name="Freeform 8"/>
            <p:cNvSpPr>
              <a:spLocks/>
            </p:cNvSpPr>
            <p:nvPr/>
          </p:nvSpPr>
          <p:spPr bwMode="auto">
            <a:xfrm>
              <a:off x="293" y="1447"/>
              <a:ext cx="1077" cy="1078"/>
            </a:xfrm>
            <a:custGeom>
              <a:avLst/>
              <a:gdLst>
                <a:gd name="T0" fmla="*/ 0 w 943"/>
                <a:gd name="T1" fmla="*/ 0 h 898"/>
                <a:gd name="T2" fmla="*/ 255 w 943"/>
                <a:gd name="T3" fmla="*/ 38 h 898"/>
                <a:gd name="T4" fmla="*/ 494 w 943"/>
                <a:gd name="T5" fmla="*/ 128 h 898"/>
                <a:gd name="T6" fmla="*/ 696 w 943"/>
                <a:gd name="T7" fmla="*/ 292 h 898"/>
                <a:gd name="T8" fmla="*/ 846 w 943"/>
                <a:gd name="T9" fmla="*/ 502 h 898"/>
                <a:gd name="T10" fmla="*/ 943 w 943"/>
                <a:gd name="T11" fmla="*/ 898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3" h="898">
                  <a:moveTo>
                    <a:pt x="0" y="0"/>
                  </a:moveTo>
                  <a:cubicBezTo>
                    <a:pt x="86" y="8"/>
                    <a:pt x="173" y="17"/>
                    <a:pt x="255" y="38"/>
                  </a:cubicBezTo>
                  <a:cubicBezTo>
                    <a:pt x="337" y="59"/>
                    <a:pt x="421" y="86"/>
                    <a:pt x="494" y="128"/>
                  </a:cubicBezTo>
                  <a:cubicBezTo>
                    <a:pt x="567" y="170"/>
                    <a:pt x="637" y="230"/>
                    <a:pt x="696" y="292"/>
                  </a:cubicBezTo>
                  <a:cubicBezTo>
                    <a:pt x="755" y="354"/>
                    <a:pt x="805" y="401"/>
                    <a:pt x="846" y="502"/>
                  </a:cubicBezTo>
                  <a:cubicBezTo>
                    <a:pt x="887" y="603"/>
                    <a:pt x="915" y="750"/>
                    <a:pt x="943" y="898"/>
                  </a:cubicBezTo>
                </a:path>
              </a:pathLst>
            </a:cu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 flipV="1">
              <a:off x="404" y="1504"/>
              <a:ext cx="194" cy="8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 flipV="1">
              <a:off x="411" y="1279"/>
              <a:ext cx="517" cy="10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 flipV="1">
              <a:off x="411" y="1100"/>
              <a:ext cx="913" cy="1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 flipV="1">
              <a:off x="411" y="1100"/>
              <a:ext cx="1384" cy="1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3021" name="Text Box 13"/>
            <p:cNvSpPr txBox="1">
              <a:spLocks noChangeArrowheads="1"/>
            </p:cNvSpPr>
            <p:nvPr/>
          </p:nvSpPr>
          <p:spPr bwMode="auto">
            <a:xfrm>
              <a:off x="787" y="2142"/>
              <a:ext cx="30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i="1" dirty="0" err="1">
                  <a:solidFill>
                    <a:srgbClr val="FF0000"/>
                  </a:solidFill>
                </a:rPr>
                <a:t>h</a:t>
              </a:r>
              <a:r>
                <a:rPr lang="en-US" sz="1800" i="1" baseline="-25000" dirty="0" err="1">
                  <a:solidFill>
                    <a:srgbClr val="FF0000"/>
                  </a:solidFill>
                </a:rPr>
                <a:t>h</a:t>
              </a:r>
              <a:endParaRPr lang="en-US" sz="1800" i="1" dirty="0">
                <a:solidFill>
                  <a:srgbClr val="FF0000"/>
                </a:solidFill>
              </a:endParaRPr>
            </a:p>
          </p:txBody>
        </p:sp>
        <p:sp>
          <p:nvSpPr>
            <p:cNvPr id="43022" name="Text Box 14"/>
            <p:cNvSpPr txBox="1">
              <a:spLocks noChangeArrowheads="1"/>
            </p:cNvSpPr>
            <p:nvPr/>
          </p:nvSpPr>
          <p:spPr bwMode="auto">
            <a:xfrm>
              <a:off x="2038" y="1100"/>
              <a:ext cx="30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i="1" dirty="0" err="1">
                  <a:solidFill>
                    <a:srgbClr val="FF0000"/>
                  </a:solidFill>
                </a:rPr>
                <a:t>h</a:t>
              </a:r>
              <a:r>
                <a:rPr lang="en-US" sz="1800" i="1" baseline="-25000" dirty="0" err="1">
                  <a:solidFill>
                    <a:srgbClr val="FF0000"/>
                  </a:solidFill>
                </a:rPr>
                <a:t>c</a:t>
              </a:r>
              <a:endParaRPr lang="en-US" sz="1800" i="1" dirty="0">
                <a:solidFill>
                  <a:srgbClr val="FF0000"/>
                </a:solidFill>
              </a:endParaRPr>
            </a:p>
          </p:txBody>
        </p:sp>
        <p:sp>
          <p:nvSpPr>
            <p:cNvPr id="43023" name="Text Box 15"/>
            <p:cNvSpPr txBox="1">
              <a:spLocks noChangeArrowheads="1"/>
            </p:cNvSpPr>
            <p:nvPr/>
          </p:nvSpPr>
          <p:spPr bwMode="auto">
            <a:xfrm>
              <a:off x="2347" y="1204"/>
              <a:ext cx="30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i="1"/>
                <a:t>T</a:t>
              </a:r>
              <a:r>
                <a:rPr lang="en-US" sz="1800" i="1" baseline="-25000"/>
                <a:t>c</a:t>
              </a:r>
              <a:endParaRPr lang="en-US" sz="1800" i="1"/>
            </a:p>
          </p:txBody>
        </p:sp>
        <p:sp>
          <p:nvSpPr>
            <p:cNvPr id="43024" name="Text Box 16"/>
            <p:cNvSpPr txBox="1">
              <a:spLocks noChangeArrowheads="1"/>
            </p:cNvSpPr>
            <p:nvPr/>
          </p:nvSpPr>
          <p:spPr bwMode="auto">
            <a:xfrm>
              <a:off x="873" y="1966"/>
              <a:ext cx="30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i="1"/>
                <a:t>T</a:t>
              </a:r>
              <a:r>
                <a:rPr lang="en-US" sz="1800" i="1" baseline="-25000"/>
                <a:t>h</a:t>
              </a:r>
              <a:endParaRPr lang="en-US" sz="1800" i="1"/>
            </a:p>
          </p:txBody>
        </p:sp>
        <p:sp>
          <p:nvSpPr>
            <p:cNvPr id="43025" name="Text Box 17"/>
            <p:cNvSpPr txBox="1">
              <a:spLocks noChangeArrowheads="1"/>
            </p:cNvSpPr>
            <p:nvPr/>
          </p:nvSpPr>
          <p:spPr bwMode="auto">
            <a:xfrm>
              <a:off x="2009" y="1413"/>
              <a:ext cx="30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i="1"/>
                <a:t>T</a:t>
              </a:r>
              <a:r>
                <a:rPr lang="en-US" sz="1800" i="1" baseline="-25000"/>
                <a:t>o</a:t>
              </a:r>
              <a:endParaRPr lang="en-US" sz="1800" i="1"/>
            </a:p>
          </p:txBody>
        </p:sp>
        <p:sp>
          <p:nvSpPr>
            <p:cNvPr id="43026" name="Text Box 18"/>
            <p:cNvSpPr txBox="1">
              <a:spLocks noChangeArrowheads="1"/>
            </p:cNvSpPr>
            <p:nvPr/>
          </p:nvSpPr>
          <p:spPr bwMode="auto">
            <a:xfrm>
              <a:off x="1723" y="1449"/>
              <a:ext cx="30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i="1"/>
                <a:t>T</a:t>
              </a:r>
              <a:r>
                <a:rPr lang="en-US" sz="1800" i="1" baseline="-25000"/>
                <a:t>2</a:t>
              </a:r>
              <a:endParaRPr lang="en-US" sz="1800" i="1"/>
            </a:p>
          </p:txBody>
        </p:sp>
        <p:sp>
          <p:nvSpPr>
            <p:cNvPr id="43027" name="Text Box 19"/>
            <p:cNvSpPr txBox="1">
              <a:spLocks noChangeArrowheads="1"/>
            </p:cNvSpPr>
            <p:nvPr/>
          </p:nvSpPr>
          <p:spPr bwMode="auto">
            <a:xfrm>
              <a:off x="1453" y="1650"/>
              <a:ext cx="30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i="1"/>
                <a:t>T</a:t>
              </a:r>
              <a:r>
                <a:rPr lang="en-US" sz="1800" i="1" baseline="-25000"/>
                <a:t>1</a:t>
              </a:r>
              <a:endParaRPr lang="en-US" sz="1800" i="1"/>
            </a:p>
          </p:txBody>
        </p:sp>
        <p:sp>
          <p:nvSpPr>
            <p:cNvPr id="43028" name="Text Box 20"/>
            <p:cNvSpPr txBox="1">
              <a:spLocks noChangeArrowheads="1"/>
            </p:cNvSpPr>
            <p:nvPr/>
          </p:nvSpPr>
          <p:spPr bwMode="auto">
            <a:xfrm>
              <a:off x="1249" y="1970"/>
              <a:ext cx="30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i="1"/>
                <a:t>T</a:t>
              </a:r>
              <a:r>
                <a:rPr lang="en-US" sz="1800" i="1" baseline="-25000"/>
                <a:t>i</a:t>
              </a:r>
              <a:endParaRPr lang="en-US" sz="1800" i="1"/>
            </a:p>
          </p:txBody>
        </p:sp>
        <p:sp>
          <p:nvSpPr>
            <p:cNvPr id="43029" name="Text Box 21"/>
            <p:cNvSpPr txBox="1">
              <a:spLocks noChangeArrowheads="1"/>
            </p:cNvSpPr>
            <p:nvPr/>
          </p:nvSpPr>
          <p:spPr bwMode="auto">
            <a:xfrm>
              <a:off x="1196" y="1737"/>
              <a:ext cx="32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i="1"/>
                <a:t>k</a:t>
              </a:r>
              <a:r>
                <a:rPr lang="en-US" sz="1800" i="1" baseline="-25000"/>
                <a:t>1</a:t>
              </a:r>
              <a:endParaRPr lang="en-US" sz="1800" i="1"/>
            </a:p>
          </p:txBody>
        </p:sp>
        <p:sp>
          <p:nvSpPr>
            <p:cNvPr id="43030" name="Text Box 22"/>
            <p:cNvSpPr txBox="1">
              <a:spLocks noChangeArrowheads="1"/>
            </p:cNvSpPr>
            <p:nvPr/>
          </p:nvSpPr>
          <p:spPr bwMode="auto">
            <a:xfrm>
              <a:off x="1390" y="1453"/>
              <a:ext cx="30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i="1"/>
                <a:t>k</a:t>
              </a:r>
              <a:r>
                <a:rPr lang="en-US" sz="1800" i="1" baseline="-25000"/>
                <a:t>2</a:t>
              </a:r>
              <a:endParaRPr lang="en-US" sz="1800" i="1"/>
            </a:p>
          </p:txBody>
        </p:sp>
        <p:sp>
          <p:nvSpPr>
            <p:cNvPr id="43031" name="Text Box 23"/>
            <p:cNvSpPr txBox="1">
              <a:spLocks noChangeArrowheads="1"/>
            </p:cNvSpPr>
            <p:nvPr/>
          </p:nvSpPr>
          <p:spPr bwMode="auto">
            <a:xfrm>
              <a:off x="1382" y="920"/>
              <a:ext cx="30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i="1"/>
                <a:t>k</a:t>
              </a:r>
              <a:r>
                <a:rPr lang="en-US" sz="1800" i="1" baseline="-25000"/>
                <a:t>3</a:t>
              </a:r>
              <a:endParaRPr lang="en-US" sz="1800" i="1"/>
            </a:p>
          </p:txBody>
        </p:sp>
        <p:sp>
          <p:nvSpPr>
            <p:cNvPr id="43032" name="Text Box 24"/>
            <p:cNvSpPr txBox="1">
              <a:spLocks noChangeArrowheads="1"/>
            </p:cNvSpPr>
            <p:nvPr/>
          </p:nvSpPr>
          <p:spPr bwMode="auto">
            <a:xfrm>
              <a:off x="470" y="1280"/>
              <a:ext cx="3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i="1"/>
                <a:t>r</a:t>
              </a:r>
              <a:r>
                <a:rPr lang="en-US" sz="1800" i="1" baseline="-25000"/>
                <a:t>i</a:t>
              </a:r>
              <a:endParaRPr lang="en-US" sz="1800" i="1"/>
            </a:p>
          </p:txBody>
        </p:sp>
        <p:sp>
          <p:nvSpPr>
            <p:cNvPr id="43033" name="Text Box 25"/>
            <p:cNvSpPr txBox="1">
              <a:spLocks noChangeArrowheads="1"/>
            </p:cNvSpPr>
            <p:nvPr/>
          </p:nvSpPr>
          <p:spPr bwMode="auto">
            <a:xfrm>
              <a:off x="805" y="1055"/>
              <a:ext cx="3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i="1"/>
                <a:t>r</a:t>
              </a:r>
              <a:r>
                <a:rPr lang="en-US" sz="1800" i="1" baseline="-25000"/>
                <a:t>1</a:t>
              </a:r>
              <a:endParaRPr lang="en-US" sz="1800" i="1"/>
            </a:p>
          </p:txBody>
        </p:sp>
        <p:sp>
          <p:nvSpPr>
            <p:cNvPr id="43034" name="Text Box 26"/>
            <p:cNvSpPr txBox="1">
              <a:spLocks noChangeArrowheads="1"/>
            </p:cNvSpPr>
            <p:nvPr/>
          </p:nvSpPr>
          <p:spPr bwMode="auto">
            <a:xfrm>
              <a:off x="1162" y="844"/>
              <a:ext cx="3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i="1"/>
                <a:t>r</a:t>
              </a:r>
              <a:r>
                <a:rPr lang="en-US" sz="1800" i="1" baseline="-25000"/>
                <a:t>2</a:t>
              </a:r>
              <a:endParaRPr lang="en-US" sz="1800" i="1"/>
            </a:p>
          </p:txBody>
        </p:sp>
        <p:sp>
          <p:nvSpPr>
            <p:cNvPr id="43035" name="Text Box 27"/>
            <p:cNvSpPr txBox="1">
              <a:spLocks noChangeArrowheads="1"/>
            </p:cNvSpPr>
            <p:nvPr/>
          </p:nvSpPr>
          <p:spPr bwMode="auto">
            <a:xfrm>
              <a:off x="1775" y="903"/>
              <a:ext cx="3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i="1"/>
                <a:t>r</a:t>
              </a:r>
              <a:r>
                <a:rPr lang="en-US" sz="1800" i="1" baseline="-25000"/>
                <a:t>o</a:t>
              </a:r>
              <a:endParaRPr lang="en-US" sz="1800" i="1"/>
            </a:p>
          </p:txBody>
        </p:sp>
      </p:grpSp>
      <p:sp>
        <p:nvSpPr>
          <p:cNvPr id="43036" name="Text Box 28"/>
          <p:cNvSpPr txBox="1">
            <a:spLocks noChangeArrowheads="1"/>
          </p:cNvSpPr>
          <p:nvPr/>
        </p:nvSpPr>
        <p:spPr bwMode="auto">
          <a:xfrm>
            <a:off x="490538" y="287338"/>
            <a:ext cx="80057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sng"/>
              <a:t>Thermal resistance for a Hollow Cylinder – Composite</a:t>
            </a:r>
          </a:p>
          <a:p>
            <a:r>
              <a:rPr lang="en-US" b="1" u="sng"/>
              <a:t>Conduction and Convection</a:t>
            </a:r>
          </a:p>
        </p:txBody>
      </p:sp>
      <p:graphicFrame>
        <p:nvGraphicFramePr>
          <p:cNvPr id="43037" name="Object 29"/>
          <p:cNvGraphicFramePr>
            <a:graphicFrameLocks noChangeAspect="1"/>
          </p:cNvGraphicFramePr>
          <p:nvPr/>
        </p:nvGraphicFramePr>
        <p:xfrm>
          <a:off x="2730500" y="4059238"/>
          <a:ext cx="53705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6" name="Equation" r:id="rId3" imgW="2552400" imgH="215640" progId="Equation.3">
                  <p:embed/>
                </p:oleObj>
              </mc:Choice>
              <mc:Fallback>
                <p:oleObj name="Equation" r:id="rId3" imgW="2552400" imgH="2156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4059238"/>
                        <a:ext cx="537051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8" name="Object 30"/>
          <p:cNvGraphicFramePr>
            <a:graphicFrameLocks noChangeAspect="1"/>
          </p:cNvGraphicFramePr>
          <p:nvPr/>
        </p:nvGraphicFramePr>
        <p:xfrm>
          <a:off x="1587500" y="4918075"/>
          <a:ext cx="68580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7" name="Equation" r:id="rId5" imgW="3784320" imgH="431640" progId="Equation.3">
                  <p:embed/>
                </p:oleObj>
              </mc:Choice>
              <mc:Fallback>
                <p:oleObj name="Equation" r:id="rId5" imgW="3784320" imgH="4316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4918075"/>
                        <a:ext cx="68580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799805"/>
              </p:ext>
            </p:extLst>
          </p:nvPr>
        </p:nvGraphicFramePr>
        <p:xfrm>
          <a:off x="4493419" y="2289176"/>
          <a:ext cx="35274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8" name="Equation" r:id="rId7" imgW="1676160" imgH="215640" progId="Equation.3">
                  <p:embed/>
                </p:oleObj>
              </mc:Choice>
              <mc:Fallback>
                <p:oleObj name="Equation" r:id="rId7" imgW="1676160" imgH="2156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3419" y="2289176"/>
                        <a:ext cx="35274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9119" y="22891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3290" y="18510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12787" y="14354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30348" y="11038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93419" y="3216275"/>
            <a:ext cx="2963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Now, let’s choose </a:t>
            </a:r>
            <a:r>
              <a:rPr lang="en-US" dirty="0" err="1">
                <a:solidFill>
                  <a:schemeClr val="accent2"/>
                </a:solidFill>
              </a:rPr>
              <a:t>A</a:t>
            </a:r>
            <a:r>
              <a:rPr lang="en-US" baseline="-25000" dirty="0" err="1">
                <a:solidFill>
                  <a:schemeClr val="accent2"/>
                </a:solidFill>
              </a:rPr>
              <a:t>o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ABE 308</a:t>
            </a: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</a:t>
            </a: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5F402-13FD-447B-8953-225CC3A0AC4D}" type="slidenum">
              <a:rPr lang="en-US"/>
              <a:pPr/>
              <a:t>18</a:t>
            </a:fld>
            <a:endParaRPr lang="en-US"/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477838" y="287338"/>
            <a:ext cx="7935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sng"/>
              <a:t>Thermal resistance for a Hollow Sphere – Conduction</a:t>
            </a:r>
          </a:p>
        </p:txBody>
      </p:sp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584200" y="998538"/>
          <a:ext cx="7773988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5" name="Equation" r:id="rId3" imgW="4444920" imgH="482400" progId="Equation.3">
                  <p:embed/>
                </p:oleObj>
              </mc:Choice>
              <mc:Fallback>
                <p:oleObj name="Equation" r:id="rId3" imgW="444492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998538"/>
                        <a:ext cx="7773988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3946941" y="1965514"/>
            <a:ext cx="299793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Assume</a:t>
            </a:r>
          </a:p>
          <a:p>
            <a:pPr>
              <a:buFontTx/>
              <a:buChar char="•"/>
            </a:pPr>
            <a:r>
              <a:rPr lang="en-US" dirty="0"/>
              <a:t> Steady state</a:t>
            </a:r>
          </a:p>
          <a:p>
            <a:pPr>
              <a:buFontTx/>
              <a:buChar char="•"/>
            </a:pPr>
            <a:r>
              <a:rPr lang="en-US" dirty="0"/>
              <a:t> only radial flow</a:t>
            </a:r>
          </a:p>
          <a:p>
            <a:pPr>
              <a:buFontTx/>
              <a:buChar char="•"/>
            </a:pPr>
            <a:r>
              <a:rPr lang="en-US" dirty="0"/>
              <a:t> No heat generation</a:t>
            </a:r>
          </a:p>
        </p:txBody>
      </p:sp>
      <p:grpSp>
        <p:nvGrpSpPr>
          <p:cNvPr id="44051" name="Group 19"/>
          <p:cNvGrpSpPr>
            <a:grpSpLocks/>
          </p:cNvGrpSpPr>
          <p:nvPr/>
        </p:nvGrpSpPr>
        <p:grpSpPr bwMode="auto">
          <a:xfrm>
            <a:off x="414338" y="1909763"/>
            <a:ext cx="2678112" cy="2246312"/>
            <a:chOff x="313" y="1727"/>
            <a:chExt cx="1870" cy="1572"/>
          </a:xfrm>
        </p:grpSpPr>
        <p:sp>
          <p:nvSpPr>
            <p:cNvPr id="44040" name="Oval 8"/>
            <p:cNvSpPr>
              <a:spLocks noChangeArrowheads="1"/>
            </p:cNvSpPr>
            <p:nvPr/>
          </p:nvSpPr>
          <p:spPr bwMode="auto">
            <a:xfrm>
              <a:off x="621" y="2057"/>
              <a:ext cx="957" cy="913"/>
            </a:xfrm>
            <a:prstGeom prst="ellipse">
              <a:avLst/>
            </a:prstGeom>
            <a:noFill/>
            <a:ln w="34925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4041" name="Oval 9"/>
            <p:cNvSpPr>
              <a:spLocks noChangeArrowheads="1"/>
            </p:cNvSpPr>
            <p:nvPr/>
          </p:nvSpPr>
          <p:spPr bwMode="auto">
            <a:xfrm>
              <a:off x="313" y="1727"/>
              <a:ext cx="1593" cy="1572"/>
            </a:xfrm>
            <a:prstGeom prst="ellipse">
              <a:avLst/>
            </a:prstGeom>
            <a:noFill/>
            <a:ln w="349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4042" name="Line 10"/>
            <p:cNvSpPr>
              <a:spLocks noChangeShapeType="1"/>
            </p:cNvSpPr>
            <p:nvPr/>
          </p:nvSpPr>
          <p:spPr bwMode="auto">
            <a:xfrm flipV="1">
              <a:off x="1085" y="2289"/>
              <a:ext cx="411" cy="2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4043" name="Line 11"/>
            <p:cNvSpPr>
              <a:spLocks noChangeShapeType="1"/>
            </p:cNvSpPr>
            <p:nvPr/>
          </p:nvSpPr>
          <p:spPr bwMode="auto">
            <a:xfrm>
              <a:off x="1092" y="2506"/>
              <a:ext cx="711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4044" name="Text Box 12"/>
            <p:cNvSpPr txBox="1">
              <a:spLocks noChangeArrowheads="1"/>
            </p:cNvSpPr>
            <p:nvPr/>
          </p:nvSpPr>
          <p:spPr bwMode="auto">
            <a:xfrm>
              <a:off x="1132" y="2132"/>
              <a:ext cx="231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/>
                <a:t>r</a:t>
              </a:r>
              <a:r>
                <a:rPr lang="en-US" i="1" baseline="-25000"/>
                <a:t>i</a:t>
              </a:r>
              <a:endParaRPr lang="en-US" i="1"/>
            </a:p>
          </p:txBody>
        </p:sp>
        <p:sp>
          <p:nvSpPr>
            <p:cNvPr id="44045" name="Text Box 13"/>
            <p:cNvSpPr txBox="1">
              <a:spLocks noChangeArrowheads="1"/>
            </p:cNvSpPr>
            <p:nvPr/>
          </p:nvSpPr>
          <p:spPr bwMode="auto">
            <a:xfrm>
              <a:off x="1461" y="2724"/>
              <a:ext cx="279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/>
                <a:t>r</a:t>
              </a:r>
              <a:r>
                <a:rPr lang="en-US" i="1" baseline="-25000"/>
                <a:t>o</a:t>
              </a:r>
              <a:endParaRPr lang="en-US" i="1"/>
            </a:p>
          </p:txBody>
        </p:sp>
        <p:sp>
          <p:nvSpPr>
            <p:cNvPr id="44046" name="Text Box 14"/>
            <p:cNvSpPr txBox="1">
              <a:spLocks noChangeArrowheads="1"/>
            </p:cNvSpPr>
            <p:nvPr/>
          </p:nvSpPr>
          <p:spPr bwMode="auto">
            <a:xfrm>
              <a:off x="1488" y="2093"/>
              <a:ext cx="289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/>
                <a:t>T</a:t>
              </a:r>
              <a:r>
                <a:rPr lang="en-US" i="1" baseline="-25000"/>
                <a:t>i</a:t>
              </a:r>
              <a:endParaRPr lang="en-US" i="1"/>
            </a:p>
          </p:txBody>
        </p:sp>
        <p:sp>
          <p:nvSpPr>
            <p:cNvPr id="44047" name="Text Box 15"/>
            <p:cNvSpPr txBox="1">
              <a:spLocks noChangeArrowheads="1"/>
            </p:cNvSpPr>
            <p:nvPr/>
          </p:nvSpPr>
          <p:spPr bwMode="auto">
            <a:xfrm>
              <a:off x="1846" y="2751"/>
              <a:ext cx="337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/>
                <a:t>T</a:t>
              </a:r>
              <a:r>
                <a:rPr lang="en-US" i="1" baseline="-25000"/>
                <a:t>o</a:t>
              </a:r>
              <a:endParaRPr lang="en-US" i="1"/>
            </a:p>
          </p:txBody>
        </p:sp>
      </p:grpSp>
      <p:grpSp>
        <p:nvGrpSpPr>
          <p:cNvPr id="44050" name="Group 18"/>
          <p:cNvGrpSpPr>
            <a:grpSpLocks/>
          </p:cNvGrpSpPr>
          <p:nvPr/>
        </p:nvGrpSpPr>
        <p:grpSpPr bwMode="auto">
          <a:xfrm>
            <a:off x="2552700" y="3856038"/>
            <a:ext cx="2138363" cy="1771650"/>
            <a:chOff x="2364" y="2391"/>
            <a:chExt cx="1347" cy="1116"/>
          </a:xfrm>
        </p:grpSpPr>
        <p:graphicFrame>
          <p:nvGraphicFramePr>
            <p:cNvPr id="44039" name="Object 7"/>
            <p:cNvGraphicFramePr>
              <a:graphicFrameLocks noChangeAspect="1"/>
            </p:cNvGraphicFramePr>
            <p:nvPr/>
          </p:nvGraphicFramePr>
          <p:xfrm>
            <a:off x="2530" y="2391"/>
            <a:ext cx="1105" cy="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66" name="Equation" r:id="rId5" imgW="1002960" imgH="431640" progId="Equation.3">
                    <p:embed/>
                  </p:oleObj>
                </mc:Choice>
                <mc:Fallback>
                  <p:oleObj name="Equation" r:id="rId5" imgW="1002960" imgH="4316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0" y="2391"/>
                          <a:ext cx="1105" cy="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48" name="Object 16"/>
            <p:cNvGraphicFramePr>
              <a:graphicFrameLocks noChangeAspect="1"/>
            </p:cNvGraphicFramePr>
            <p:nvPr/>
          </p:nvGraphicFramePr>
          <p:xfrm>
            <a:off x="2523" y="2971"/>
            <a:ext cx="1188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67" name="Equation" r:id="rId7" imgW="1180800" imgH="533160" progId="Equation.3">
                    <p:embed/>
                  </p:oleObj>
                </mc:Choice>
                <mc:Fallback>
                  <p:oleObj name="Equation" r:id="rId7" imgW="1180800" imgH="53316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3" y="2971"/>
                          <a:ext cx="1188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49" name="AutoShape 17"/>
            <p:cNvSpPr>
              <a:spLocks/>
            </p:cNvSpPr>
            <p:nvPr/>
          </p:nvSpPr>
          <p:spPr bwMode="auto">
            <a:xfrm>
              <a:off x="2364" y="2446"/>
              <a:ext cx="149" cy="1002"/>
            </a:xfrm>
            <a:prstGeom prst="leftBrace">
              <a:avLst>
                <a:gd name="adj1" fmla="val 5604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810125" y="4306888"/>
            <a:ext cx="3206750" cy="1131887"/>
            <a:chOff x="4810125" y="4306888"/>
            <a:chExt cx="3206750" cy="1131887"/>
          </a:xfrm>
        </p:grpSpPr>
        <p:sp>
          <p:nvSpPr>
            <p:cNvPr id="44052" name="AutoShape 20"/>
            <p:cNvSpPr>
              <a:spLocks noChangeArrowheads="1"/>
            </p:cNvSpPr>
            <p:nvPr/>
          </p:nvSpPr>
          <p:spPr bwMode="auto">
            <a:xfrm>
              <a:off x="4810125" y="4797425"/>
              <a:ext cx="509588" cy="227013"/>
            </a:xfrm>
            <a:prstGeom prst="rightArrow">
              <a:avLst>
                <a:gd name="adj1" fmla="val 50000"/>
                <a:gd name="adj2" fmla="val 5611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graphicFrame>
          <p:nvGraphicFramePr>
            <p:cNvPr id="44053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7534091"/>
                </p:ext>
              </p:extLst>
            </p:nvPr>
          </p:nvGraphicFramePr>
          <p:xfrm>
            <a:off x="5551488" y="4306888"/>
            <a:ext cx="2465387" cy="1131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68" name="Equation" r:id="rId9" imgW="1409400" imgH="647640" progId="Equation.3">
                    <p:embed/>
                  </p:oleObj>
                </mc:Choice>
                <mc:Fallback>
                  <p:oleObj name="Equation" r:id="rId9" imgW="1409400" imgH="64764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51488" y="4306888"/>
                          <a:ext cx="2465387" cy="1131887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054" name="Object 22"/>
          <p:cNvGraphicFramePr>
            <a:graphicFrameLocks noChangeAspect="1"/>
          </p:cNvGraphicFramePr>
          <p:nvPr/>
        </p:nvGraphicFramePr>
        <p:xfrm>
          <a:off x="5334000" y="5584825"/>
          <a:ext cx="28511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9" name="Equation" r:id="rId11" imgW="1752480" imgH="482400" progId="Equation.3">
                  <p:embed/>
                </p:oleObj>
              </mc:Choice>
              <mc:Fallback>
                <p:oleObj name="Equation" r:id="rId11" imgW="1752480" imgH="4824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584825"/>
                        <a:ext cx="285115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ABE 308</a:t>
            </a: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E7545-2372-45DE-9F33-760FFF9872DE}" type="slidenum">
              <a:rPr lang="en-US"/>
              <a:pPr/>
              <a:t>19</a:t>
            </a:fld>
            <a:endParaRPr lang="en-US"/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3819525" y="817563"/>
          <a:ext cx="2401888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4" name="Equation" r:id="rId3" imgW="1434960" imgH="660240" progId="Equation.3">
                  <p:embed/>
                </p:oleObj>
              </mc:Choice>
              <mc:Fallback>
                <p:oleObj name="Equation" r:id="rId3" imgW="1434960" imgH="660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9525" y="817563"/>
                        <a:ext cx="2401888" cy="110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477838" y="287338"/>
            <a:ext cx="7935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sng"/>
              <a:t>Thermal resistance for a Hollow Sphere – Conduction</a:t>
            </a:r>
          </a:p>
        </p:txBody>
      </p:sp>
      <p:graphicFrame>
        <p:nvGraphicFramePr>
          <p:cNvPr id="450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275082"/>
              </p:ext>
            </p:extLst>
          </p:nvPr>
        </p:nvGraphicFramePr>
        <p:xfrm>
          <a:off x="5757204" y="1751993"/>
          <a:ext cx="2232025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5" name="Equation" r:id="rId5" imgW="1257120" imgH="838080" progId="Equation.3">
                  <p:embed/>
                </p:oleObj>
              </mc:Choice>
              <mc:Fallback>
                <p:oleObj name="Equation" r:id="rId5" imgW="1257120" imgH="838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7204" y="1751993"/>
                        <a:ext cx="2232025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63" name="Group 7"/>
          <p:cNvGrpSpPr>
            <a:grpSpLocks/>
          </p:cNvGrpSpPr>
          <p:nvPr/>
        </p:nvGrpSpPr>
        <p:grpSpPr bwMode="auto">
          <a:xfrm>
            <a:off x="379413" y="958850"/>
            <a:ext cx="2678112" cy="2246313"/>
            <a:chOff x="313" y="1727"/>
            <a:chExt cx="1870" cy="1572"/>
          </a:xfrm>
        </p:grpSpPr>
        <p:sp>
          <p:nvSpPr>
            <p:cNvPr id="45064" name="Oval 8"/>
            <p:cNvSpPr>
              <a:spLocks noChangeArrowheads="1"/>
            </p:cNvSpPr>
            <p:nvPr/>
          </p:nvSpPr>
          <p:spPr bwMode="auto">
            <a:xfrm>
              <a:off x="621" y="2057"/>
              <a:ext cx="957" cy="913"/>
            </a:xfrm>
            <a:prstGeom prst="ellipse">
              <a:avLst/>
            </a:prstGeom>
            <a:noFill/>
            <a:ln w="34925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5065" name="Oval 9"/>
            <p:cNvSpPr>
              <a:spLocks noChangeArrowheads="1"/>
            </p:cNvSpPr>
            <p:nvPr/>
          </p:nvSpPr>
          <p:spPr bwMode="auto">
            <a:xfrm>
              <a:off x="313" y="1727"/>
              <a:ext cx="1593" cy="1572"/>
            </a:xfrm>
            <a:prstGeom prst="ellipse">
              <a:avLst/>
            </a:prstGeom>
            <a:noFill/>
            <a:ln w="349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5066" name="Line 10"/>
            <p:cNvSpPr>
              <a:spLocks noChangeShapeType="1"/>
            </p:cNvSpPr>
            <p:nvPr/>
          </p:nvSpPr>
          <p:spPr bwMode="auto">
            <a:xfrm flipV="1">
              <a:off x="1085" y="2289"/>
              <a:ext cx="411" cy="2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5067" name="Line 11"/>
            <p:cNvSpPr>
              <a:spLocks noChangeShapeType="1"/>
            </p:cNvSpPr>
            <p:nvPr/>
          </p:nvSpPr>
          <p:spPr bwMode="auto">
            <a:xfrm>
              <a:off x="1092" y="2506"/>
              <a:ext cx="711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5068" name="Text Box 12"/>
            <p:cNvSpPr txBox="1">
              <a:spLocks noChangeArrowheads="1"/>
            </p:cNvSpPr>
            <p:nvPr/>
          </p:nvSpPr>
          <p:spPr bwMode="auto">
            <a:xfrm>
              <a:off x="1132" y="2132"/>
              <a:ext cx="231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/>
                <a:t>r</a:t>
              </a:r>
              <a:r>
                <a:rPr lang="en-US" i="1" baseline="-25000"/>
                <a:t>i</a:t>
              </a:r>
              <a:endParaRPr lang="en-US" i="1"/>
            </a:p>
          </p:txBody>
        </p:sp>
        <p:sp>
          <p:nvSpPr>
            <p:cNvPr id="45069" name="Text Box 13"/>
            <p:cNvSpPr txBox="1">
              <a:spLocks noChangeArrowheads="1"/>
            </p:cNvSpPr>
            <p:nvPr/>
          </p:nvSpPr>
          <p:spPr bwMode="auto">
            <a:xfrm>
              <a:off x="1461" y="2724"/>
              <a:ext cx="279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/>
                <a:t>r</a:t>
              </a:r>
              <a:r>
                <a:rPr lang="en-US" i="1" baseline="-25000"/>
                <a:t>o</a:t>
              </a:r>
              <a:endParaRPr lang="en-US" i="1"/>
            </a:p>
          </p:txBody>
        </p:sp>
        <p:sp>
          <p:nvSpPr>
            <p:cNvPr id="45070" name="Text Box 14"/>
            <p:cNvSpPr txBox="1">
              <a:spLocks noChangeArrowheads="1"/>
            </p:cNvSpPr>
            <p:nvPr/>
          </p:nvSpPr>
          <p:spPr bwMode="auto">
            <a:xfrm>
              <a:off x="1488" y="2093"/>
              <a:ext cx="289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/>
                <a:t>T</a:t>
              </a:r>
              <a:r>
                <a:rPr lang="en-US" i="1" baseline="-25000"/>
                <a:t>i</a:t>
              </a:r>
              <a:endParaRPr lang="en-US" i="1"/>
            </a:p>
          </p:txBody>
        </p:sp>
        <p:sp>
          <p:nvSpPr>
            <p:cNvPr id="45071" name="Text Box 15"/>
            <p:cNvSpPr txBox="1">
              <a:spLocks noChangeArrowheads="1"/>
            </p:cNvSpPr>
            <p:nvPr/>
          </p:nvSpPr>
          <p:spPr bwMode="auto">
            <a:xfrm>
              <a:off x="1846" y="2751"/>
              <a:ext cx="337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/>
                <a:t>T</a:t>
              </a:r>
              <a:r>
                <a:rPr lang="en-US" i="1" baseline="-25000"/>
                <a:t>o</a:t>
              </a:r>
              <a:endParaRPr lang="en-US" i="1"/>
            </a:p>
          </p:txBody>
        </p:sp>
      </p:grpSp>
      <p:graphicFrame>
        <p:nvGraphicFramePr>
          <p:cNvPr id="4507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848468"/>
              </p:ext>
            </p:extLst>
          </p:nvPr>
        </p:nvGraphicFramePr>
        <p:xfrm>
          <a:off x="1008063" y="3500438"/>
          <a:ext cx="4146550" cy="153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6" name="Equation" r:id="rId7" imgW="2336760" imgH="863280" progId="Equation.DSMT4">
                  <p:embed/>
                </p:oleObj>
              </mc:Choice>
              <mc:Fallback>
                <p:oleObj name="Equation" r:id="rId7" imgW="2336760" imgH="8632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3500438"/>
                        <a:ext cx="4146550" cy="153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3" name="Object 17"/>
          <p:cNvGraphicFramePr>
            <a:graphicFrameLocks noChangeAspect="1"/>
          </p:cNvGraphicFramePr>
          <p:nvPr/>
        </p:nvGraphicFramePr>
        <p:xfrm>
          <a:off x="6061075" y="4102100"/>
          <a:ext cx="173513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7" name="Equation" r:id="rId9" imgW="977760" imgH="203040" progId="Equation.3">
                  <p:embed/>
                </p:oleObj>
              </mc:Choice>
              <mc:Fallback>
                <p:oleObj name="Equation" r:id="rId9" imgW="977760" imgH="2030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1075" y="4102100"/>
                        <a:ext cx="1735138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4" name="Object 18"/>
          <p:cNvGraphicFramePr>
            <a:graphicFrameLocks noChangeAspect="1"/>
          </p:cNvGraphicFramePr>
          <p:nvPr/>
        </p:nvGraphicFramePr>
        <p:xfrm>
          <a:off x="6116638" y="4689475"/>
          <a:ext cx="1735137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8" name="Equation" r:id="rId11" imgW="977760" imgH="393480" progId="Equation.3">
                  <p:embed/>
                </p:oleObj>
              </mc:Choice>
              <mc:Fallback>
                <p:oleObj name="Equation" r:id="rId11" imgW="977760" imgH="393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6638" y="4689475"/>
                        <a:ext cx="1735137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5" name="Object 19"/>
          <p:cNvGraphicFramePr>
            <a:graphicFrameLocks noChangeAspect="1"/>
          </p:cNvGraphicFramePr>
          <p:nvPr/>
        </p:nvGraphicFramePr>
        <p:xfrm>
          <a:off x="2803525" y="5118100"/>
          <a:ext cx="18256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9" name="Equation" r:id="rId13" imgW="1028520" imgH="609480" progId="Equation.3">
                  <p:embed/>
                </p:oleObj>
              </mc:Choice>
              <mc:Fallback>
                <p:oleObj name="Equation" r:id="rId13" imgW="1028520" imgH="609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25" y="5118100"/>
                        <a:ext cx="182562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5780088" y="3875088"/>
            <a:ext cx="2619375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485008"/>
              </p:ext>
            </p:extLst>
          </p:nvPr>
        </p:nvGraphicFramePr>
        <p:xfrm>
          <a:off x="2423085" y="4765333"/>
          <a:ext cx="1024190" cy="359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20" name="Equation" r:id="rId15" imgW="774360" imgH="228600" progId="Equation.DSMT4">
                  <p:embed/>
                </p:oleObj>
              </mc:Choice>
              <mc:Fallback>
                <p:oleObj name="Equation" r:id="rId15" imgW="774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423085" y="4765333"/>
                        <a:ext cx="1024190" cy="3593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ABE 308</a:t>
            </a:r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</a:t>
            </a:r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08F6-ED0C-436A-AF2C-239E623BBC5A}" type="slidenum">
              <a:rPr lang="en-US"/>
              <a:pPr/>
              <a:t>2</a:t>
            </a:fld>
            <a:endParaRPr lang="en-US"/>
          </a:p>
        </p:txBody>
      </p:sp>
      <p:grpSp>
        <p:nvGrpSpPr>
          <p:cNvPr id="27663" name="Group 15"/>
          <p:cNvGrpSpPr>
            <a:grpSpLocks/>
          </p:cNvGrpSpPr>
          <p:nvPr/>
        </p:nvGrpSpPr>
        <p:grpSpPr bwMode="auto">
          <a:xfrm>
            <a:off x="684213" y="914400"/>
            <a:ext cx="2473325" cy="2981325"/>
            <a:chOff x="723" y="187"/>
            <a:chExt cx="2119" cy="2558"/>
          </a:xfrm>
        </p:grpSpPr>
        <p:sp>
          <p:nvSpPr>
            <p:cNvPr id="27655" name="Freeform 7"/>
            <p:cNvSpPr>
              <a:spLocks/>
            </p:cNvSpPr>
            <p:nvPr/>
          </p:nvSpPr>
          <p:spPr bwMode="auto">
            <a:xfrm>
              <a:off x="838" y="187"/>
              <a:ext cx="2004" cy="770"/>
            </a:xfrm>
            <a:custGeom>
              <a:avLst/>
              <a:gdLst>
                <a:gd name="T0" fmla="*/ 0 w 1937"/>
                <a:gd name="T1" fmla="*/ 681 h 763"/>
                <a:gd name="T2" fmla="*/ 321 w 1937"/>
                <a:gd name="T3" fmla="*/ 756 h 763"/>
                <a:gd name="T4" fmla="*/ 733 w 1937"/>
                <a:gd name="T5" fmla="*/ 763 h 763"/>
                <a:gd name="T6" fmla="*/ 1099 w 1937"/>
                <a:gd name="T7" fmla="*/ 703 h 763"/>
                <a:gd name="T8" fmla="*/ 1503 w 1937"/>
                <a:gd name="T9" fmla="*/ 449 h 763"/>
                <a:gd name="T10" fmla="*/ 1758 w 1937"/>
                <a:gd name="T11" fmla="*/ 180 h 763"/>
                <a:gd name="T12" fmla="*/ 1937 w 1937"/>
                <a:gd name="T13" fmla="*/ 0 h 763"/>
                <a:gd name="T14" fmla="*/ 987 w 1937"/>
                <a:gd name="T15" fmla="*/ 15 h 763"/>
                <a:gd name="T16" fmla="*/ 703 w 1937"/>
                <a:gd name="T17" fmla="*/ 224 h 763"/>
                <a:gd name="T18" fmla="*/ 217 w 1937"/>
                <a:gd name="T19" fmla="*/ 494 h 763"/>
                <a:gd name="T20" fmla="*/ 0 w 1937"/>
                <a:gd name="T21" fmla="*/ 68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37" h="763">
                  <a:moveTo>
                    <a:pt x="0" y="681"/>
                  </a:moveTo>
                  <a:lnTo>
                    <a:pt x="321" y="756"/>
                  </a:lnTo>
                  <a:lnTo>
                    <a:pt x="733" y="763"/>
                  </a:lnTo>
                  <a:lnTo>
                    <a:pt x="1099" y="703"/>
                  </a:lnTo>
                  <a:lnTo>
                    <a:pt x="1503" y="449"/>
                  </a:lnTo>
                  <a:lnTo>
                    <a:pt x="1758" y="180"/>
                  </a:lnTo>
                  <a:lnTo>
                    <a:pt x="1937" y="0"/>
                  </a:lnTo>
                  <a:lnTo>
                    <a:pt x="987" y="15"/>
                  </a:lnTo>
                  <a:lnTo>
                    <a:pt x="703" y="224"/>
                  </a:lnTo>
                  <a:lnTo>
                    <a:pt x="217" y="494"/>
                  </a:lnTo>
                  <a:lnTo>
                    <a:pt x="0" y="681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7656" name="Freeform 8"/>
            <p:cNvSpPr>
              <a:spLocks/>
            </p:cNvSpPr>
            <p:nvPr/>
          </p:nvSpPr>
          <p:spPr bwMode="auto">
            <a:xfrm>
              <a:off x="723" y="201"/>
              <a:ext cx="2060" cy="2513"/>
            </a:xfrm>
            <a:custGeom>
              <a:avLst/>
              <a:gdLst>
                <a:gd name="T0" fmla="*/ 100 w 2060"/>
                <a:gd name="T1" fmla="*/ 673 h 2513"/>
                <a:gd name="T2" fmla="*/ 85 w 2060"/>
                <a:gd name="T3" fmla="*/ 2394 h 2513"/>
                <a:gd name="T4" fmla="*/ 504 w 2060"/>
                <a:gd name="T5" fmla="*/ 2454 h 2513"/>
                <a:gd name="T6" fmla="*/ 1050 w 2060"/>
                <a:gd name="T7" fmla="*/ 2446 h 2513"/>
                <a:gd name="T8" fmla="*/ 1222 w 2060"/>
                <a:gd name="T9" fmla="*/ 2513 h 2513"/>
                <a:gd name="T10" fmla="*/ 1207 w 2060"/>
                <a:gd name="T11" fmla="*/ 696 h 2513"/>
                <a:gd name="T12" fmla="*/ 1723 w 2060"/>
                <a:gd name="T13" fmla="*/ 374 h 2513"/>
                <a:gd name="T14" fmla="*/ 1977 w 2060"/>
                <a:gd name="T15" fmla="*/ 60 h 2513"/>
                <a:gd name="T16" fmla="*/ 2052 w 2060"/>
                <a:gd name="T17" fmla="*/ 0 h 2513"/>
                <a:gd name="T18" fmla="*/ 2015 w 2060"/>
                <a:gd name="T19" fmla="*/ 419 h 2513"/>
                <a:gd name="T20" fmla="*/ 2052 w 2060"/>
                <a:gd name="T21" fmla="*/ 524 h 2513"/>
                <a:gd name="T22" fmla="*/ 2037 w 2060"/>
                <a:gd name="T23" fmla="*/ 628 h 2513"/>
                <a:gd name="T24" fmla="*/ 2037 w 2060"/>
                <a:gd name="T25" fmla="*/ 733 h 2513"/>
                <a:gd name="T26" fmla="*/ 2060 w 2060"/>
                <a:gd name="T27" fmla="*/ 860 h 2513"/>
                <a:gd name="T28" fmla="*/ 2000 w 2060"/>
                <a:gd name="T29" fmla="*/ 1115 h 2513"/>
                <a:gd name="T30" fmla="*/ 2022 w 2060"/>
                <a:gd name="T31" fmla="*/ 1361 h 2513"/>
                <a:gd name="T32" fmla="*/ 1985 w 2060"/>
                <a:gd name="T33" fmla="*/ 1676 h 2513"/>
                <a:gd name="T34" fmla="*/ 2022 w 2060"/>
                <a:gd name="T35" fmla="*/ 1833 h 2513"/>
                <a:gd name="T36" fmla="*/ 1925 w 2060"/>
                <a:gd name="T37" fmla="*/ 1893 h 2513"/>
                <a:gd name="T38" fmla="*/ 1611 w 2060"/>
                <a:gd name="T39" fmla="*/ 2139 h 2513"/>
                <a:gd name="T40" fmla="*/ 1446 w 2060"/>
                <a:gd name="T41" fmla="*/ 2274 h 2513"/>
                <a:gd name="T42" fmla="*/ 1222 w 2060"/>
                <a:gd name="T43" fmla="*/ 2506 h 2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60" h="2513">
                  <a:moveTo>
                    <a:pt x="100" y="673"/>
                  </a:moveTo>
                  <a:cubicBezTo>
                    <a:pt x="0" y="1238"/>
                    <a:pt x="85" y="1821"/>
                    <a:pt x="85" y="2394"/>
                  </a:cubicBezTo>
                  <a:lnTo>
                    <a:pt x="504" y="2454"/>
                  </a:lnTo>
                  <a:lnTo>
                    <a:pt x="1050" y="2446"/>
                  </a:lnTo>
                  <a:lnTo>
                    <a:pt x="1222" y="2513"/>
                  </a:lnTo>
                  <a:lnTo>
                    <a:pt x="1207" y="696"/>
                  </a:lnTo>
                  <a:lnTo>
                    <a:pt x="1723" y="374"/>
                  </a:lnTo>
                  <a:lnTo>
                    <a:pt x="1977" y="60"/>
                  </a:lnTo>
                  <a:lnTo>
                    <a:pt x="2052" y="0"/>
                  </a:lnTo>
                  <a:lnTo>
                    <a:pt x="2015" y="419"/>
                  </a:lnTo>
                  <a:lnTo>
                    <a:pt x="2052" y="524"/>
                  </a:lnTo>
                  <a:lnTo>
                    <a:pt x="2037" y="628"/>
                  </a:lnTo>
                  <a:lnTo>
                    <a:pt x="2037" y="733"/>
                  </a:lnTo>
                  <a:lnTo>
                    <a:pt x="2060" y="860"/>
                  </a:lnTo>
                  <a:lnTo>
                    <a:pt x="2000" y="1115"/>
                  </a:lnTo>
                  <a:lnTo>
                    <a:pt x="2022" y="1361"/>
                  </a:lnTo>
                  <a:lnTo>
                    <a:pt x="1985" y="1676"/>
                  </a:lnTo>
                  <a:lnTo>
                    <a:pt x="2022" y="1833"/>
                  </a:lnTo>
                  <a:lnTo>
                    <a:pt x="1925" y="1893"/>
                  </a:lnTo>
                  <a:lnTo>
                    <a:pt x="1611" y="2139"/>
                  </a:lnTo>
                  <a:lnTo>
                    <a:pt x="1446" y="2274"/>
                  </a:lnTo>
                  <a:lnTo>
                    <a:pt x="1222" y="2506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7657" name="Freeform 9"/>
            <p:cNvSpPr>
              <a:spLocks/>
            </p:cNvSpPr>
            <p:nvPr/>
          </p:nvSpPr>
          <p:spPr bwMode="auto">
            <a:xfrm>
              <a:off x="763" y="868"/>
              <a:ext cx="1204" cy="1877"/>
            </a:xfrm>
            <a:custGeom>
              <a:avLst/>
              <a:gdLst>
                <a:gd name="T0" fmla="*/ 0 w 1107"/>
                <a:gd name="T1" fmla="*/ 0 h 1825"/>
                <a:gd name="T2" fmla="*/ 142 w 1107"/>
                <a:gd name="T3" fmla="*/ 45 h 1825"/>
                <a:gd name="T4" fmla="*/ 292 w 1107"/>
                <a:gd name="T5" fmla="*/ 67 h 1825"/>
                <a:gd name="T6" fmla="*/ 427 w 1107"/>
                <a:gd name="T7" fmla="*/ 82 h 1825"/>
                <a:gd name="T8" fmla="*/ 569 w 1107"/>
                <a:gd name="T9" fmla="*/ 82 h 1825"/>
                <a:gd name="T10" fmla="*/ 831 w 1107"/>
                <a:gd name="T11" fmla="*/ 75 h 1825"/>
                <a:gd name="T12" fmla="*/ 1070 w 1107"/>
                <a:gd name="T13" fmla="*/ 30 h 1825"/>
                <a:gd name="T14" fmla="*/ 1107 w 1107"/>
                <a:gd name="T15" fmla="*/ 1825 h 1825"/>
                <a:gd name="T16" fmla="*/ 0 w 1107"/>
                <a:gd name="T17" fmla="*/ 0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7" h="1825">
                  <a:moveTo>
                    <a:pt x="0" y="0"/>
                  </a:moveTo>
                  <a:lnTo>
                    <a:pt x="142" y="45"/>
                  </a:lnTo>
                  <a:lnTo>
                    <a:pt x="292" y="67"/>
                  </a:lnTo>
                  <a:lnTo>
                    <a:pt x="427" y="82"/>
                  </a:lnTo>
                  <a:lnTo>
                    <a:pt x="569" y="82"/>
                  </a:lnTo>
                  <a:lnTo>
                    <a:pt x="831" y="75"/>
                  </a:lnTo>
                  <a:lnTo>
                    <a:pt x="1070" y="30"/>
                  </a:lnTo>
                  <a:lnTo>
                    <a:pt x="1107" y="18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7659" name="Freeform 11"/>
            <p:cNvSpPr>
              <a:spLocks/>
            </p:cNvSpPr>
            <p:nvPr/>
          </p:nvSpPr>
          <p:spPr bwMode="auto">
            <a:xfrm>
              <a:off x="815" y="194"/>
              <a:ext cx="2005" cy="764"/>
            </a:xfrm>
            <a:custGeom>
              <a:avLst/>
              <a:gdLst>
                <a:gd name="T0" fmla="*/ 0 w 2005"/>
                <a:gd name="T1" fmla="*/ 674 h 764"/>
                <a:gd name="T2" fmla="*/ 217 w 2005"/>
                <a:gd name="T3" fmla="*/ 741 h 764"/>
                <a:gd name="T4" fmla="*/ 539 w 2005"/>
                <a:gd name="T5" fmla="*/ 749 h 764"/>
                <a:gd name="T6" fmla="*/ 771 w 2005"/>
                <a:gd name="T7" fmla="*/ 764 h 764"/>
                <a:gd name="T8" fmla="*/ 1070 w 2005"/>
                <a:gd name="T9" fmla="*/ 726 h 764"/>
                <a:gd name="T10" fmla="*/ 1137 w 2005"/>
                <a:gd name="T11" fmla="*/ 689 h 764"/>
                <a:gd name="T12" fmla="*/ 2005 w 2005"/>
                <a:gd name="T13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5" h="764">
                  <a:moveTo>
                    <a:pt x="0" y="674"/>
                  </a:moveTo>
                  <a:lnTo>
                    <a:pt x="217" y="741"/>
                  </a:lnTo>
                  <a:lnTo>
                    <a:pt x="539" y="749"/>
                  </a:lnTo>
                  <a:lnTo>
                    <a:pt x="771" y="764"/>
                  </a:lnTo>
                  <a:lnTo>
                    <a:pt x="1070" y="726"/>
                  </a:lnTo>
                  <a:lnTo>
                    <a:pt x="1137" y="689"/>
                  </a:lnTo>
                  <a:lnTo>
                    <a:pt x="2005" y="0"/>
                  </a:lnTo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7661" name="Line 13"/>
            <p:cNvSpPr>
              <a:spLocks noChangeShapeType="1"/>
            </p:cNvSpPr>
            <p:nvPr/>
          </p:nvSpPr>
          <p:spPr bwMode="auto">
            <a:xfrm>
              <a:off x="793" y="883"/>
              <a:ext cx="7" cy="16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7662" name="Line 14"/>
            <p:cNvSpPr>
              <a:spLocks noChangeShapeType="1"/>
            </p:cNvSpPr>
            <p:nvPr/>
          </p:nvSpPr>
          <p:spPr bwMode="auto">
            <a:xfrm>
              <a:off x="1913" y="942"/>
              <a:ext cx="7" cy="17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1106488" y="298450"/>
            <a:ext cx="6478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u="sng"/>
              <a:t>Steady-State Heat Conduction in a Slab</a:t>
            </a:r>
          </a:p>
        </p:txBody>
      </p:sp>
      <p:graphicFrame>
        <p:nvGraphicFramePr>
          <p:cNvPr id="2766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274505"/>
              </p:ext>
            </p:extLst>
          </p:nvPr>
        </p:nvGraphicFramePr>
        <p:xfrm>
          <a:off x="4186238" y="1169988"/>
          <a:ext cx="3551237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2" name="Equation" r:id="rId3" imgW="2158920" imgH="482400" progId="Equation.DSMT4">
                  <p:embed/>
                </p:oleObj>
              </mc:Choice>
              <mc:Fallback>
                <p:oleObj name="Equation" r:id="rId3" imgW="2158920" imgH="4824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6238" y="1169988"/>
                        <a:ext cx="3551237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74" name="Group 26"/>
          <p:cNvGrpSpPr>
            <a:grpSpLocks/>
          </p:cNvGrpSpPr>
          <p:nvPr/>
        </p:nvGrpSpPr>
        <p:grpSpPr bwMode="auto">
          <a:xfrm>
            <a:off x="282575" y="654050"/>
            <a:ext cx="874713" cy="906463"/>
            <a:chOff x="178" y="412"/>
            <a:chExt cx="551" cy="571"/>
          </a:xfrm>
        </p:grpSpPr>
        <p:sp>
          <p:nvSpPr>
            <p:cNvPr id="27666" name="Line 18"/>
            <p:cNvSpPr>
              <a:spLocks noChangeShapeType="1"/>
            </p:cNvSpPr>
            <p:nvPr/>
          </p:nvSpPr>
          <p:spPr bwMode="auto">
            <a:xfrm flipV="1">
              <a:off x="367" y="553"/>
              <a:ext cx="0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7667" name="Line 19"/>
            <p:cNvSpPr>
              <a:spLocks noChangeShapeType="1"/>
            </p:cNvSpPr>
            <p:nvPr/>
          </p:nvSpPr>
          <p:spPr bwMode="auto">
            <a:xfrm>
              <a:off x="322" y="793"/>
              <a:ext cx="3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7668" name="Text Box 20"/>
            <p:cNvSpPr txBox="1">
              <a:spLocks noChangeArrowheads="1"/>
            </p:cNvSpPr>
            <p:nvPr/>
          </p:nvSpPr>
          <p:spPr bwMode="auto">
            <a:xfrm>
              <a:off x="541" y="75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x</a:t>
              </a:r>
            </a:p>
          </p:txBody>
        </p:sp>
        <p:sp>
          <p:nvSpPr>
            <p:cNvPr id="27669" name="Text Box 21"/>
            <p:cNvSpPr txBox="1">
              <a:spLocks noChangeArrowheads="1"/>
            </p:cNvSpPr>
            <p:nvPr/>
          </p:nvSpPr>
          <p:spPr bwMode="auto">
            <a:xfrm>
              <a:off x="178" y="41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y</a:t>
              </a:r>
            </a:p>
          </p:txBody>
        </p:sp>
      </p:grpSp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595313" y="3684588"/>
            <a:ext cx="558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x=0</a:t>
            </a:r>
          </a:p>
        </p:txBody>
      </p:sp>
      <p:sp>
        <p:nvSpPr>
          <p:cNvPr id="27671" name="Text Box 23"/>
          <p:cNvSpPr txBox="1">
            <a:spLocks noChangeArrowheads="1"/>
          </p:cNvSpPr>
          <p:nvPr/>
        </p:nvSpPr>
        <p:spPr bwMode="auto">
          <a:xfrm>
            <a:off x="1816100" y="3860800"/>
            <a:ext cx="55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x=L</a:t>
            </a:r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>
            <a:off x="760413" y="2054225"/>
            <a:ext cx="1330325" cy="1211263"/>
          </a:xfrm>
          <a:prstGeom prst="line">
            <a:avLst/>
          </a:prstGeom>
          <a:noFill/>
          <a:ln w="34925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7675" name="Text Box 27"/>
          <p:cNvSpPr txBox="1">
            <a:spLocks noChangeArrowheads="1"/>
          </p:cNvSpPr>
          <p:nvPr/>
        </p:nvSpPr>
        <p:spPr bwMode="auto">
          <a:xfrm>
            <a:off x="296863" y="1819275"/>
            <a:ext cx="407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/>
              <a:t>T</a:t>
            </a:r>
            <a:r>
              <a:rPr lang="en-US" sz="1800" baseline="-25000"/>
              <a:t>1</a:t>
            </a:r>
            <a:endParaRPr lang="en-US" sz="1800"/>
          </a:p>
        </p:txBody>
      </p:sp>
      <p:sp>
        <p:nvSpPr>
          <p:cNvPr id="27676" name="Text Box 28"/>
          <p:cNvSpPr txBox="1">
            <a:spLocks noChangeArrowheads="1"/>
          </p:cNvSpPr>
          <p:nvPr/>
        </p:nvSpPr>
        <p:spPr bwMode="auto">
          <a:xfrm>
            <a:off x="2062163" y="3146425"/>
            <a:ext cx="407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/>
              <a:t>T</a:t>
            </a:r>
            <a:r>
              <a:rPr lang="en-US" sz="1800" baseline="-25000"/>
              <a:t>2</a:t>
            </a:r>
            <a:endParaRPr lang="en-US" sz="1800"/>
          </a:p>
        </p:txBody>
      </p:sp>
      <p:sp>
        <p:nvSpPr>
          <p:cNvPr id="27677" name="Line 29"/>
          <p:cNvSpPr>
            <a:spLocks noChangeShapeType="1"/>
          </p:cNvSpPr>
          <p:nvPr/>
        </p:nvSpPr>
        <p:spPr bwMode="auto">
          <a:xfrm>
            <a:off x="2435225" y="2351088"/>
            <a:ext cx="758825" cy="0"/>
          </a:xfrm>
          <a:prstGeom prst="line">
            <a:avLst/>
          </a:prstGeom>
          <a:noFill/>
          <a:ln w="53975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7678" name="Text Box 30"/>
          <p:cNvSpPr txBox="1">
            <a:spLocks noChangeArrowheads="1"/>
          </p:cNvSpPr>
          <p:nvPr/>
        </p:nvSpPr>
        <p:spPr bwMode="auto">
          <a:xfrm>
            <a:off x="2319338" y="2379663"/>
            <a:ext cx="623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>
                <a:solidFill>
                  <a:srgbClr val="000099"/>
                </a:solidFill>
              </a:rPr>
              <a:t>q</a:t>
            </a:r>
            <a:r>
              <a:rPr lang="en-US" i="1" baseline="-25000">
                <a:solidFill>
                  <a:srgbClr val="000099"/>
                </a:solidFill>
              </a:rPr>
              <a:t>x</a:t>
            </a:r>
            <a:endParaRPr lang="en-US" i="1">
              <a:solidFill>
                <a:srgbClr val="000099"/>
              </a:solidFill>
            </a:endParaRPr>
          </a:p>
        </p:txBody>
      </p:sp>
      <p:sp>
        <p:nvSpPr>
          <p:cNvPr id="27679" name="Text Box 31"/>
          <p:cNvSpPr txBox="1">
            <a:spLocks noChangeArrowheads="1"/>
          </p:cNvSpPr>
          <p:nvPr/>
        </p:nvSpPr>
        <p:spPr bwMode="auto">
          <a:xfrm>
            <a:off x="2530475" y="1427163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rgbClr val="FF3300"/>
                </a:solidFill>
              </a:rPr>
              <a:t>A</a:t>
            </a:r>
          </a:p>
        </p:txBody>
      </p:sp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3790950" y="2297113"/>
            <a:ext cx="1009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Assume</a:t>
            </a:r>
          </a:p>
        </p:txBody>
      </p:sp>
      <p:grpSp>
        <p:nvGrpSpPr>
          <p:cNvPr id="27684" name="Group 36"/>
          <p:cNvGrpSpPr>
            <a:grpSpLocks/>
          </p:cNvGrpSpPr>
          <p:nvPr/>
        </p:nvGrpSpPr>
        <p:grpSpPr bwMode="auto">
          <a:xfrm>
            <a:off x="3648075" y="1258888"/>
            <a:ext cx="1698625" cy="1784350"/>
            <a:chOff x="2298" y="793"/>
            <a:chExt cx="1070" cy="1124"/>
          </a:xfrm>
        </p:grpSpPr>
        <p:sp>
          <p:nvSpPr>
            <p:cNvPr id="27680" name="Text Box 32"/>
            <p:cNvSpPr txBox="1">
              <a:spLocks noChangeArrowheads="1"/>
            </p:cNvSpPr>
            <p:nvPr/>
          </p:nvSpPr>
          <p:spPr bwMode="auto">
            <a:xfrm>
              <a:off x="2298" y="1686"/>
              <a:ext cx="10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Char char="•"/>
              </a:pPr>
              <a:r>
                <a:rPr lang="en-US" sz="1800"/>
                <a:t>  Steady State</a:t>
              </a:r>
            </a:p>
          </p:txBody>
        </p:sp>
        <p:sp>
          <p:nvSpPr>
            <p:cNvPr id="27683" name="Freeform 35"/>
            <p:cNvSpPr>
              <a:spLocks/>
            </p:cNvSpPr>
            <p:nvPr/>
          </p:nvSpPr>
          <p:spPr bwMode="auto">
            <a:xfrm>
              <a:off x="2566" y="793"/>
              <a:ext cx="329" cy="269"/>
            </a:xfrm>
            <a:custGeom>
              <a:avLst/>
              <a:gdLst>
                <a:gd name="T0" fmla="*/ 0 w 329"/>
                <a:gd name="T1" fmla="*/ 165 h 269"/>
                <a:gd name="T2" fmla="*/ 67 w 329"/>
                <a:gd name="T3" fmla="*/ 269 h 269"/>
                <a:gd name="T4" fmla="*/ 329 w 329"/>
                <a:gd name="T5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9" h="269">
                  <a:moveTo>
                    <a:pt x="0" y="165"/>
                  </a:moveTo>
                  <a:lnTo>
                    <a:pt x="67" y="269"/>
                  </a:lnTo>
                  <a:lnTo>
                    <a:pt x="329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27688" name="Group 40"/>
          <p:cNvGrpSpPr>
            <a:grpSpLocks/>
          </p:cNvGrpSpPr>
          <p:nvPr/>
        </p:nvGrpSpPr>
        <p:grpSpPr bwMode="auto">
          <a:xfrm>
            <a:off x="3659188" y="1128713"/>
            <a:ext cx="3228975" cy="2293937"/>
            <a:chOff x="2305" y="711"/>
            <a:chExt cx="2034" cy="1445"/>
          </a:xfrm>
        </p:grpSpPr>
        <p:sp>
          <p:nvSpPr>
            <p:cNvPr id="27685" name="Text Box 37"/>
            <p:cNvSpPr txBox="1">
              <a:spLocks noChangeArrowheads="1"/>
            </p:cNvSpPr>
            <p:nvPr/>
          </p:nvSpPr>
          <p:spPr bwMode="auto">
            <a:xfrm>
              <a:off x="2305" y="1925"/>
              <a:ext cx="18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Char char="•"/>
              </a:pPr>
              <a:r>
                <a:rPr lang="en-US" sz="1800" dirty="0"/>
                <a:t> 1D heat flow (x-direction)</a:t>
              </a:r>
            </a:p>
          </p:txBody>
        </p:sp>
        <p:sp>
          <p:nvSpPr>
            <p:cNvPr id="27686" name="Freeform 38"/>
            <p:cNvSpPr>
              <a:spLocks/>
            </p:cNvSpPr>
            <p:nvPr/>
          </p:nvSpPr>
          <p:spPr bwMode="auto">
            <a:xfrm>
              <a:off x="3680" y="726"/>
              <a:ext cx="285" cy="523"/>
            </a:xfrm>
            <a:custGeom>
              <a:avLst/>
              <a:gdLst>
                <a:gd name="T0" fmla="*/ 0 w 285"/>
                <a:gd name="T1" fmla="*/ 426 h 523"/>
                <a:gd name="T2" fmla="*/ 68 w 285"/>
                <a:gd name="T3" fmla="*/ 523 h 523"/>
                <a:gd name="T4" fmla="*/ 285 w 285"/>
                <a:gd name="T5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5" h="523">
                  <a:moveTo>
                    <a:pt x="0" y="426"/>
                  </a:moveTo>
                  <a:lnTo>
                    <a:pt x="68" y="523"/>
                  </a:lnTo>
                  <a:lnTo>
                    <a:pt x="285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7687" name="Freeform 39"/>
            <p:cNvSpPr>
              <a:spLocks/>
            </p:cNvSpPr>
            <p:nvPr/>
          </p:nvSpPr>
          <p:spPr bwMode="auto">
            <a:xfrm>
              <a:off x="4099" y="711"/>
              <a:ext cx="240" cy="591"/>
            </a:xfrm>
            <a:custGeom>
              <a:avLst/>
              <a:gdLst>
                <a:gd name="T0" fmla="*/ 0 w 240"/>
                <a:gd name="T1" fmla="*/ 523 h 591"/>
                <a:gd name="T2" fmla="*/ 90 w 240"/>
                <a:gd name="T3" fmla="*/ 591 h 591"/>
                <a:gd name="T4" fmla="*/ 240 w 240"/>
                <a:gd name="T5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0" h="591">
                  <a:moveTo>
                    <a:pt x="0" y="523"/>
                  </a:moveTo>
                  <a:lnTo>
                    <a:pt x="90" y="591"/>
                  </a:lnTo>
                  <a:lnTo>
                    <a:pt x="24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27691" name="Group 43"/>
          <p:cNvGrpSpPr>
            <a:grpSpLocks/>
          </p:cNvGrpSpPr>
          <p:nvPr/>
        </p:nvGrpSpPr>
        <p:grpSpPr bwMode="auto">
          <a:xfrm>
            <a:off x="3660775" y="1200150"/>
            <a:ext cx="3998913" cy="2649538"/>
            <a:chOff x="2306" y="756"/>
            <a:chExt cx="2519" cy="1669"/>
          </a:xfrm>
        </p:grpSpPr>
        <p:sp>
          <p:nvSpPr>
            <p:cNvPr id="27689" name="Text Box 41"/>
            <p:cNvSpPr txBox="1">
              <a:spLocks noChangeArrowheads="1"/>
            </p:cNvSpPr>
            <p:nvPr/>
          </p:nvSpPr>
          <p:spPr bwMode="auto">
            <a:xfrm>
              <a:off x="2306" y="2194"/>
              <a:ext cx="14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Char char="•"/>
              </a:pPr>
              <a:r>
                <a:rPr lang="en-US" sz="1800"/>
                <a:t>  No heat generation</a:t>
              </a:r>
            </a:p>
          </p:txBody>
        </p:sp>
        <p:sp>
          <p:nvSpPr>
            <p:cNvPr id="27690" name="Freeform 42"/>
            <p:cNvSpPr>
              <a:spLocks/>
            </p:cNvSpPr>
            <p:nvPr/>
          </p:nvSpPr>
          <p:spPr bwMode="auto">
            <a:xfrm>
              <a:off x="4578" y="756"/>
              <a:ext cx="247" cy="546"/>
            </a:xfrm>
            <a:custGeom>
              <a:avLst/>
              <a:gdLst>
                <a:gd name="T0" fmla="*/ 0 w 247"/>
                <a:gd name="T1" fmla="*/ 493 h 546"/>
                <a:gd name="T2" fmla="*/ 82 w 247"/>
                <a:gd name="T3" fmla="*/ 546 h 546"/>
                <a:gd name="T4" fmla="*/ 247 w 247"/>
                <a:gd name="T5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7" h="546">
                  <a:moveTo>
                    <a:pt x="0" y="493"/>
                  </a:moveTo>
                  <a:lnTo>
                    <a:pt x="82" y="546"/>
                  </a:lnTo>
                  <a:lnTo>
                    <a:pt x="247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</p:grpSp>
      <p:graphicFrame>
        <p:nvGraphicFramePr>
          <p:cNvPr id="27692" name="Object 44"/>
          <p:cNvGraphicFramePr>
            <a:graphicFrameLocks noChangeAspect="1"/>
          </p:cNvGraphicFramePr>
          <p:nvPr/>
        </p:nvGraphicFramePr>
        <p:xfrm>
          <a:off x="4356100" y="3860800"/>
          <a:ext cx="140017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3" name="Equation" r:id="rId5" imgW="850680" imgH="457200" progId="Equation.3">
                  <p:embed/>
                </p:oleObj>
              </mc:Choice>
              <mc:Fallback>
                <p:oleObj name="Equation" r:id="rId5" imgW="850680" imgH="4572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860800"/>
                        <a:ext cx="1400175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99" name="Group 51"/>
          <p:cNvGrpSpPr>
            <a:grpSpLocks/>
          </p:cNvGrpSpPr>
          <p:nvPr/>
        </p:nvGrpSpPr>
        <p:grpSpPr bwMode="auto">
          <a:xfrm>
            <a:off x="2124075" y="4625975"/>
            <a:ext cx="1770063" cy="1409700"/>
            <a:chOff x="1338" y="2914"/>
            <a:chExt cx="1115" cy="888"/>
          </a:xfrm>
        </p:grpSpPr>
        <p:graphicFrame>
          <p:nvGraphicFramePr>
            <p:cNvPr id="27693" name="Object 45"/>
            <p:cNvGraphicFramePr>
              <a:graphicFrameLocks noChangeAspect="1"/>
            </p:cNvGraphicFramePr>
            <p:nvPr/>
          </p:nvGraphicFramePr>
          <p:xfrm>
            <a:off x="1543" y="2914"/>
            <a:ext cx="593" cy="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34" name="Equation" r:id="rId7" imgW="571320" imgH="419040" progId="Equation.3">
                    <p:embed/>
                  </p:oleObj>
                </mc:Choice>
                <mc:Fallback>
                  <p:oleObj name="Equation" r:id="rId7" imgW="571320" imgH="41904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3" y="2914"/>
                          <a:ext cx="593" cy="4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94" name="Object 46"/>
            <p:cNvGraphicFramePr>
              <a:graphicFrameLocks noChangeAspect="1"/>
            </p:cNvGraphicFramePr>
            <p:nvPr/>
          </p:nvGraphicFramePr>
          <p:xfrm>
            <a:off x="1536" y="3346"/>
            <a:ext cx="91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35" name="Equation" r:id="rId9" imgW="1028520" imgH="215640" progId="Equation.3">
                    <p:embed/>
                  </p:oleObj>
                </mc:Choice>
                <mc:Fallback>
                  <p:oleObj name="Equation" r:id="rId9" imgW="1028520" imgH="21564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346"/>
                          <a:ext cx="917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95" name="Object 47"/>
            <p:cNvGraphicFramePr>
              <a:graphicFrameLocks noChangeAspect="1"/>
            </p:cNvGraphicFramePr>
            <p:nvPr/>
          </p:nvGraphicFramePr>
          <p:xfrm>
            <a:off x="1506" y="3592"/>
            <a:ext cx="929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36" name="Equation" r:id="rId11" imgW="1041120" imgH="215640" progId="Equation.3">
                    <p:embed/>
                  </p:oleObj>
                </mc:Choice>
                <mc:Fallback>
                  <p:oleObj name="Equation" r:id="rId11" imgW="1041120" imgH="21564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6" y="3592"/>
                          <a:ext cx="929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96" name="AutoShape 48"/>
            <p:cNvSpPr>
              <a:spLocks/>
            </p:cNvSpPr>
            <p:nvPr/>
          </p:nvSpPr>
          <p:spPr bwMode="auto">
            <a:xfrm>
              <a:off x="1338" y="2986"/>
              <a:ext cx="90" cy="816"/>
            </a:xfrm>
            <a:prstGeom prst="leftBrace">
              <a:avLst>
                <a:gd name="adj1" fmla="val 755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27697" name="AutoShape 49"/>
          <p:cNvSpPr>
            <a:spLocks noChangeArrowheads="1"/>
          </p:cNvSpPr>
          <p:nvPr/>
        </p:nvSpPr>
        <p:spPr bwMode="auto">
          <a:xfrm>
            <a:off x="4121150" y="5273675"/>
            <a:ext cx="665163" cy="225425"/>
          </a:xfrm>
          <a:prstGeom prst="rightArrow">
            <a:avLst>
              <a:gd name="adj1" fmla="val 50000"/>
              <a:gd name="adj2" fmla="val 7376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graphicFrame>
        <p:nvGraphicFramePr>
          <p:cNvPr id="27698" name="Object 50"/>
          <p:cNvGraphicFramePr>
            <a:graphicFrameLocks noChangeAspect="1"/>
          </p:cNvGraphicFramePr>
          <p:nvPr/>
        </p:nvGraphicFramePr>
        <p:xfrm>
          <a:off x="5221288" y="5095875"/>
          <a:ext cx="173672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7" name="Equation" r:id="rId13" imgW="1054080" imgH="393480" progId="Equation.3">
                  <p:embed/>
                </p:oleObj>
              </mc:Choice>
              <mc:Fallback>
                <p:oleObj name="Equation" r:id="rId13" imgW="1054080" imgH="39348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288" y="5095875"/>
                        <a:ext cx="1736725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9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ABE 308</a:t>
            </a: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</a:t>
            </a: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95D2-7BE6-4693-96BD-580CF333E6AD}" type="slidenum">
              <a:rPr lang="en-US"/>
              <a:pPr/>
              <a:t>20</a:t>
            </a:fld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477838" y="287338"/>
            <a:ext cx="7935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sng"/>
              <a:t>Thermal resistance for a Hollow Sphere – Conduction</a:t>
            </a:r>
          </a:p>
        </p:txBody>
      </p:sp>
      <p:grpSp>
        <p:nvGrpSpPr>
          <p:cNvPr id="46085" name="Group 5"/>
          <p:cNvGrpSpPr>
            <a:grpSpLocks/>
          </p:cNvGrpSpPr>
          <p:nvPr/>
        </p:nvGrpSpPr>
        <p:grpSpPr bwMode="auto">
          <a:xfrm>
            <a:off x="379413" y="958850"/>
            <a:ext cx="2678112" cy="2246313"/>
            <a:chOff x="313" y="1727"/>
            <a:chExt cx="1870" cy="1572"/>
          </a:xfrm>
        </p:grpSpPr>
        <p:sp>
          <p:nvSpPr>
            <p:cNvPr id="46086" name="Oval 6"/>
            <p:cNvSpPr>
              <a:spLocks noChangeArrowheads="1"/>
            </p:cNvSpPr>
            <p:nvPr/>
          </p:nvSpPr>
          <p:spPr bwMode="auto">
            <a:xfrm>
              <a:off x="621" y="2057"/>
              <a:ext cx="957" cy="913"/>
            </a:xfrm>
            <a:prstGeom prst="ellipse">
              <a:avLst/>
            </a:prstGeom>
            <a:noFill/>
            <a:ln w="34925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6087" name="Oval 7"/>
            <p:cNvSpPr>
              <a:spLocks noChangeArrowheads="1"/>
            </p:cNvSpPr>
            <p:nvPr/>
          </p:nvSpPr>
          <p:spPr bwMode="auto">
            <a:xfrm>
              <a:off x="313" y="1727"/>
              <a:ext cx="1593" cy="1572"/>
            </a:xfrm>
            <a:prstGeom prst="ellipse">
              <a:avLst/>
            </a:prstGeom>
            <a:noFill/>
            <a:ln w="349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6088" name="Line 8"/>
            <p:cNvSpPr>
              <a:spLocks noChangeShapeType="1"/>
            </p:cNvSpPr>
            <p:nvPr/>
          </p:nvSpPr>
          <p:spPr bwMode="auto">
            <a:xfrm flipV="1">
              <a:off x="1085" y="2289"/>
              <a:ext cx="411" cy="2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6089" name="Line 9"/>
            <p:cNvSpPr>
              <a:spLocks noChangeShapeType="1"/>
            </p:cNvSpPr>
            <p:nvPr/>
          </p:nvSpPr>
          <p:spPr bwMode="auto">
            <a:xfrm>
              <a:off x="1092" y="2506"/>
              <a:ext cx="711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6090" name="Text Box 10"/>
            <p:cNvSpPr txBox="1">
              <a:spLocks noChangeArrowheads="1"/>
            </p:cNvSpPr>
            <p:nvPr/>
          </p:nvSpPr>
          <p:spPr bwMode="auto">
            <a:xfrm>
              <a:off x="1132" y="2132"/>
              <a:ext cx="231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/>
                <a:t>r</a:t>
              </a:r>
              <a:r>
                <a:rPr lang="en-US" i="1" baseline="-25000"/>
                <a:t>i</a:t>
              </a:r>
              <a:endParaRPr lang="en-US" i="1"/>
            </a:p>
          </p:txBody>
        </p:sp>
        <p:sp>
          <p:nvSpPr>
            <p:cNvPr id="46091" name="Text Box 11"/>
            <p:cNvSpPr txBox="1">
              <a:spLocks noChangeArrowheads="1"/>
            </p:cNvSpPr>
            <p:nvPr/>
          </p:nvSpPr>
          <p:spPr bwMode="auto">
            <a:xfrm>
              <a:off x="1461" y="2724"/>
              <a:ext cx="279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/>
                <a:t>r</a:t>
              </a:r>
              <a:r>
                <a:rPr lang="en-US" i="1" baseline="-25000"/>
                <a:t>o</a:t>
              </a:r>
              <a:endParaRPr lang="en-US" i="1"/>
            </a:p>
          </p:txBody>
        </p:sp>
        <p:sp>
          <p:nvSpPr>
            <p:cNvPr id="46092" name="Text Box 12"/>
            <p:cNvSpPr txBox="1">
              <a:spLocks noChangeArrowheads="1"/>
            </p:cNvSpPr>
            <p:nvPr/>
          </p:nvSpPr>
          <p:spPr bwMode="auto">
            <a:xfrm>
              <a:off x="1488" y="2093"/>
              <a:ext cx="289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/>
                <a:t>T</a:t>
              </a:r>
              <a:r>
                <a:rPr lang="en-US" i="1" baseline="-25000"/>
                <a:t>i</a:t>
              </a:r>
              <a:endParaRPr lang="en-US" i="1"/>
            </a:p>
          </p:txBody>
        </p:sp>
        <p:sp>
          <p:nvSpPr>
            <p:cNvPr id="46093" name="Text Box 13"/>
            <p:cNvSpPr txBox="1">
              <a:spLocks noChangeArrowheads="1"/>
            </p:cNvSpPr>
            <p:nvPr/>
          </p:nvSpPr>
          <p:spPr bwMode="auto">
            <a:xfrm>
              <a:off x="1846" y="2751"/>
              <a:ext cx="337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/>
                <a:t>T</a:t>
              </a:r>
              <a:r>
                <a:rPr lang="en-US" i="1" baseline="-25000"/>
                <a:t>o</a:t>
              </a:r>
              <a:endParaRPr lang="en-US" i="1"/>
            </a:p>
          </p:txBody>
        </p:sp>
      </p:grpSp>
      <p:graphicFrame>
        <p:nvGraphicFramePr>
          <p:cNvPr id="46094" name="Object 14"/>
          <p:cNvGraphicFramePr>
            <a:graphicFrameLocks noChangeAspect="1"/>
          </p:cNvGraphicFramePr>
          <p:nvPr/>
        </p:nvGraphicFramePr>
        <p:xfrm>
          <a:off x="4191000" y="904875"/>
          <a:ext cx="2122488" cy="125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5" name="Equation" r:id="rId3" imgW="1028520" imgH="609480" progId="Equation.3">
                  <p:embed/>
                </p:oleObj>
              </mc:Choice>
              <mc:Fallback>
                <p:oleObj name="Equation" r:id="rId3" imgW="1028520" imgH="609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904875"/>
                        <a:ext cx="2122488" cy="1255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5" name="Object 15"/>
          <p:cNvGraphicFramePr>
            <a:graphicFrameLocks noChangeAspect="1"/>
          </p:cNvGraphicFramePr>
          <p:nvPr/>
        </p:nvGraphicFramePr>
        <p:xfrm>
          <a:off x="4408488" y="2244725"/>
          <a:ext cx="1755775" cy="125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6" name="Equation" r:id="rId5" imgW="850680" imgH="609480" progId="Equation.3">
                  <p:embed/>
                </p:oleObj>
              </mc:Choice>
              <mc:Fallback>
                <p:oleObj name="Equation" r:id="rId5" imgW="850680" imgH="609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8488" y="2244725"/>
                        <a:ext cx="1755775" cy="1255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6" name="AutoShape 16"/>
          <p:cNvSpPr>
            <a:spLocks/>
          </p:cNvSpPr>
          <p:nvPr/>
        </p:nvSpPr>
        <p:spPr bwMode="auto">
          <a:xfrm rot="16200000">
            <a:off x="5474494" y="3029744"/>
            <a:ext cx="249237" cy="1127125"/>
          </a:xfrm>
          <a:prstGeom prst="leftBrace">
            <a:avLst>
              <a:gd name="adj1" fmla="val 3768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5060950" y="3681413"/>
            <a:ext cx="966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i="1"/>
              <a:t>R</a:t>
            </a:r>
            <a:r>
              <a:rPr lang="en-US" sz="2800" i="1" baseline="-25000"/>
              <a:t>cond</a:t>
            </a:r>
            <a:endParaRPr lang="en-US" sz="2800" i="1"/>
          </a:p>
        </p:txBody>
      </p:sp>
      <p:graphicFrame>
        <p:nvGraphicFramePr>
          <p:cNvPr id="46098" name="Object 18"/>
          <p:cNvGraphicFramePr>
            <a:graphicFrameLocks noChangeAspect="1"/>
          </p:cNvGraphicFramePr>
          <p:nvPr/>
        </p:nvGraphicFramePr>
        <p:xfrm>
          <a:off x="3868738" y="4562475"/>
          <a:ext cx="2781300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7" name="Equation" r:id="rId7" imgW="990360" imgH="431640" progId="Equation.3">
                  <p:embed/>
                </p:oleObj>
              </mc:Choice>
              <mc:Fallback>
                <p:oleObj name="Equation" r:id="rId7" imgW="990360" imgH="4316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8738" y="4562475"/>
                        <a:ext cx="2781300" cy="12112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ABE 308</a:t>
            </a: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5C1C-F199-46F2-84F1-3FCD6EC72800}" type="slidenum">
              <a:rPr lang="en-US"/>
              <a:pPr/>
              <a:t>21</a:t>
            </a:fld>
            <a:endParaRPr lang="en-US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477838" y="287338"/>
            <a:ext cx="78200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sng"/>
              <a:t>Thermal resistance for a Hollow Sphere – Composite</a:t>
            </a:r>
          </a:p>
          <a:p>
            <a:r>
              <a:rPr lang="en-US" b="1" u="sng"/>
              <a:t>Conduction</a:t>
            </a:r>
          </a:p>
        </p:txBody>
      </p:sp>
      <p:sp>
        <p:nvSpPr>
          <p:cNvPr id="47109" name="Freeform 5"/>
          <p:cNvSpPr>
            <a:spLocks/>
          </p:cNvSpPr>
          <p:nvPr/>
        </p:nvSpPr>
        <p:spPr bwMode="auto">
          <a:xfrm>
            <a:off x="914400" y="1412875"/>
            <a:ext cx="674688" cy="1306513"/>
          </a:xfrm>
          <a:custGeom>
            <a:avLst/>
            <a:gdLst>
              <a:gd name="T0" fmla="*/ 0 w 425"/>
              <a:gd name="T1" fmla="*/ 0 h 823"/>
              <a:gd name="T2" fmla="*/ 150 w 425"/>
              <a:gd name="T3" fmla="*/ 68 h 823"/>
              <a:gd name="T4" fmla="*/ 322 w 425"/>
              <a:gd name="T5" fmla="*/ 232 h 823"/>
              <a:gd name="T6" fmla="*/ 419 w 425"/>
              <a:gd name="T7" fmla="*/ 569 h 823"/>
              <a:gd name="T8" fmla="*/ 359 w 425"/>
              <a:gd name="T9" fmla="*/ 823 h 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" h="823">
                <a:moveTo>
                  <a:pt x="0" y="0"/>
                </a:moveTo>
                <a:cubicBezTo>
                  <a:pt x="48" y="14"/>
                  <a:pt x="96" y="29"/>
                  <a:pt x="150" y="68"/>
                </a:cubicBezTo>
                <a:cubicBezTo>
                  <a:pt x="204" y="107"/>
                  <a:pt x="277" y="149"/>
                  <a:pt x="322" y="232"/>
                </a:cubicBezTo>
                <a:cubicBezTo>
                  <a:pt x="367" y="315"/>
                  <a:pt x="413" y="471"/>
                  <a:pt x="419" y="569"/>
                </a:cubicBezTo>
                <a:cubicBezTo>
                  <a:pt x="425" y="667"/>
                  <a:pt x="392" y="745"/>
                  <a:pt x="359" y="823"/>
                </a:cubicBezTo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47110" name="Freeform 6"/>
          <p:cNvSpPr>
            <a:spLocks/>
          </p:cNvSpPr>
          <p:nvPr/>
        </p:nvSpPr>
        <p:spPr bwMode="auto">
          <a:xfrm>
            <a:off x="1482725" y="1292225"/>
            <a:ext cx="674688" cy="1306513"/>
          </a:xfrm>
          <a:custGeom>
            <a:avLst/>
            <a:gdLst>
              <a:gd name="T0" fmla="*/ 0 w 425"/>
              <a:gd name="T1" fmla="*/ 0 h 823"/>
              <a:gd name="T2" fmla="*/ 150 w 425"/>
              <a:gd name="T3" fmla="*/ 68 h 823"/>
              <a:gd name="T4" fmla="*/ 322 w 425"/>
              <a:gd name="T5" fmla="*/ 232 h 823"/>
              <a:gd name="T6" fmla="*/ 419 w 425"/>
              <a:gd name="T7" fmla="*/ 569 h 823"/>
              <a:gd name="T8" fmla="*/ 359 w 425"/>
              <a:gd name="T9" fmla="*/ 823 h 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" h="823">
                <a:moveTo>
                  <a:pt x="0" y="0"/>
                </a:moveTo>
                <a:cubicBezTo>
                  <a:pt x="48" y="14"/>
                  <a:pt x="96" y="29"/>
                  <a:pt x="150" y="68"/>
                </a:cubicBezTo>
                <a:cubicBezTo>
                  <a:pt x="204" y="107"/>
                  <a:pt x="277" y="149"/>
                  <a:pt x="322" y="232"/>
                </a:cubicBezTo>
                <a:cubicBezTo>
                  <a:pt x="367" y="315"/>
                  <a:pt x="413" y="471"/>
                  <a:pt x="419" y="569"/>
                </a:cubicBezTo>
                <a:cubicBezTo>
                  <a:pt x="425" y="667"/>
                  <a:pt x="392" y="745"/>
                  <a:pt x="359" y="823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47111" name="Freeform 7"/>
          <p:cNvSpPr>
            <a:spLocks/>
          </p:cNvSpPr>
          <p:nvPr/>
        </p:nvSpPr>
        <p:spPr bwMode="auto">
          <a:xfrm>
            <a:off x="2063750" y="1195388"/>
            <a:ext cx="674688" cy="1306512"/>
          </a:xfrm>
          <a:custGeom>
            <a:avLst/>
            <a:gdLst>
              <a:gd name="T0" fmla="*/ 0 w 425"/>
              <a:gd name="T1" fmla="*/ 0 h 823"/>
              <a:gd name="T2" fmla="*/ 150 w 425"/>
              <a:gd name="T3" fmla="*/ 68 h 823"/>
              <a:gd name="T4" fmla="*/ 322 w 425"/>
              <a:gd name="T5" fmla="*/ 232 h 823"/>
              <a:gd name="T6" fmla="*/ 419 w 425"/>
              <a:gd name="T7" fmla="*/ 569 h 823"/>
              <a:gd name="T8" fmla="*/ 359 w 425"/>
              <a:gd name="T9" fmla="*/ 823 h 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" h="823">
                <a:moveTo>
                  <a:pt x="0" y="0"/>
                </a:moveTo>
                <a:cubicBezTo>
                  <a:pt x="48" y="14"/>
                  <a:pt x="96" y="29"/>
                  <a:pt x="150" y="68"/>
                </a:cubicBezTo>
                <a:cubicBezTo>
                  <a:pt x="204" y="107"/>
                  <a:pt x="277" y="149"/>
                  <a:pt x="322" y="232"/>
                </a:cubicBezTo>
                <a:cubicBezTo>
                  <a:pt x="367" y="315"/>
                  <a:pt x="413" y="471"/>
                  <a:pt x="419" y="569"/>
                </a:cubicBezTo>
                <a:cubicBezTo>
                  <a:pt x="425" y="667"/>
                  <a:pt x="392" y="745"/>
                  <a:pt x="359" y="823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 flipV="1">
            <a:off x="534988" y="1698625"/>
            <a:ext cx="806450" cy="581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47113" name="Line 9"/>
          <p:cNvSpPr>
            <a:spLocks noChangeShapeType="1"/>
          </p:cNvSpPr>
          <p:nvPr/>
        </p:nvSpPr>
        <p:spPr bwMode="auto">
          <a:xfrm flipV="1">
            <a:off x="558800" y="1579563"/>
            <a:ext cx="1376363" cy="688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47114" name="Line 10"/>
          <p:cNvSpPr>
            <a:spLocks noChangeShapeType="1"/>
          </p:cNvSpPr>
          <p:nvPr/>
        </p:nvSpPr>
        <p:spPr bwMode="auto">
          <a:xfrm flipV="1">
            <a:off x="546100" y="1781175"/>
            <a:ext cx="2114550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1368425" y="1331913"/>
            <a:ext cx="398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r</a:t>
            </a:r>
            <a:r>
              <a:rPr lang="en-US" i="1" baseline="-25000"/>
              <a:t>1</a:t>
            </a:r>
            <a:endParaRPr lang="en-US" i="1"/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712788" y="1544638"/>
            <a:ext cx="33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r</a:t>
            </a:r>
            <a:r>
              <a:rPr lang="en-US" i="1" baseline="-25000"/>
              <a:t>i</a:t>
            </a:r>
            <a:endParaRPr lang="en-US" i="1"/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1614488" y="2065338"/>
            <a:ext cx="722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/>
              <a:t>T</a:t>
            </a:r>
            <a:r>
              <a:rPr lang="en-US" i="1" baseline="-25000"/>
              <a:t>1</a:t>
            </a:r>
            <a:endParaRPr lang="en-US" i="1"/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2085975" y="1412875"/>
            <a:ext cx="398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r</a:t>
            </a:r>
            <a:r>
              <a:rPr lang="en-US" i="1" baseline="-25000"/>
              <a:t>o</a:t>
            </a:r>
            <a:endParaRPr lang="en-US" i="1"/>
          </a:p>
        </p:txBody>
      </p:sp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1135063" y="2205038"/>
            <a:ext cx="722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/>
              <a:t>T</a:t>
            </a:r>
            <a:r>
              <a:rPr lang="en-US" i="1" baseline="-25000"/>
              <a:t>i</a:t>
            </a:r>
            <a:endParaRPr lang="en-US" i="1"/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2678113" y="1943100"/>
            <a:ext cx="722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/>
              <a:t>T</a:t>
            </a:r>
            <a:r>
              <a:rPr lang="en-US" i="1" baseline="-25000"/>
              <a:t>o</a:t>
            </a:r>
            <a:endParaRPr lang="en-US" i="1"/>
          </a:p>
        </p:txBody>
      </p:sp>
      <p:sp>
        <p:nvSpPr>
          <p:cNvPr id="47121" name="Text Box 17"/>
          <p:cNvSpPr txBox="1">
            <a:spLocks noChangeArrowheads="1"/>
          </p:cNvSpPr>
          <p:nvPr/>
        </p:nvSpPr>
        <p:spPr bwMode="auto">
          <a:xfrm>
            <a:off x="1512888" y="2486025"/>
            <a:ext cx="722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/>
              <a:t>k</a:t>
            </a:r>
            <a:r>
              <a:rPr lang="en-US" i="1" baseline="-25000"/>
              <a:t>1</a:t>
            </a:r>
            <a:endParaRPr lang="en-US" i="1"/>
          </a:p>
        </p:txBody>
      </p:sp>
      <p:sp>
        <p:nvSpPr>
          <p:cNvPr id="47122" name="Text Box 18"/>
          <p:cNvSpPr txBox="1">
            <a:spLocks noChangeArrowheads="1"/>
          </p:cNvSpPr>
          <p:nvPr/>
        </p:nvSpPr>
        <p:spPr bwMode="auto">
          <a:xfrm>
            <a:off x="2116138" y="2328863"/>
            <a:ext cx="722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/>
              <a:t>k</a:t>
            </a:r>
            <a:r>
              <a:rPr lang="en-US" i="1" baseline="-25000"/>
              <a:t>2</a:t>
            </a:r>
            <a:endParaRPr lang="en-US" i="1"/>
          </a:p>
        </p:txBody>
      </p:sp>
      <p:graphicFrame>
        <p:nvGraphicFramePr>
          <p:cNvPr id="47123" name="Object 19"/>
          <p:cNvGraphicFramePr>
            <a:graphicFrameLocks noChangeAspect="1"/>
          </p:cNvGraphicFramePr>
          <p:nvPr/>
        </p:nvGraphicFramePr>
        <p:xfrm>
          <a:off x="3556000" y="1519238"/>
          <a:ext cx="4408488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9" name="Equation" r:id="rId3" imgW="1612800" imgH="609480" progId="Equation.3">
                  <p:embed/>
                </p:oleObj>
              </mc:Choice>
              <mc:Fallback>
                <p:oleObj name="Equation" r:id="rId3" imgW="1612800" imgH="609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0" y="1519238"/>
                        <a:ext cx="4408488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4" name="Object 20"/>
          <p:cNvGraphicFramePr>
            <a:graphicFrameLocks noChangeAspect="1"/>
          </p:cNvGraphicFramePr>
          <p:nvPr/>
        </p:nvGraphicFramePr>
        <p:xfrm>
          <a:off x="2697163" y="3468688"/>
          <a:ext cx="5241925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0" name="Equation" r:id="rId5" imgW="1917360" imgH="431640" progId="Equation.3">
                  <p:embed/>
                </p:oleObj>
              </mc:Choice>
              <mc:Fallback>
                <p:oleObj name="Equation" r:id="rId5" imgW="1917360" imgH="4316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3468688"/>
                        <a:ext cx="5241925" cy="117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ABE 308</a:t>
            </a: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</a:t>
            </a: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A1FD-62AA-42BA-9DA7-58A6E169B0B1}" type="slidenum">
              <a:rPr lang="en-US"/>
              <a:pPr/>
              <a:t>22</a:t>
            </a:fld>
            <a:endParaRPr lang="en-US"/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477838" y="287338"/>
            <a:ext cx="7904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sng"/>
              <a:t>Thermal resistance for a Hollow Sphere – Convection</a:t>
            </a:r>
          </a:p>
        </p:txBody>
      </p:sp>
      <p:sp>
        <p:nvSpPr>
          <p:cNvPr id="48134" name="Arc 6"/>
          <p:cNvSpPr>
            <a:spLocks/>
          </p:cNvSpPr>
          <p:nvPr/>
        </p:nvSpPr>
        <p:spPr bwMode="auto">
          <a:xfrm rot="829590">
            <a:off x="1341438" y="1519238"/>
            <a:ext cx="1330325" cy="125888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 flipV="1">
            <a:off x="1139825" y="1863725"/>
            <a:ext cx="1104900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1365250" y="1806575"/>
            <a:ext cx="33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r</a:t>
            </a:r>
            <a:r>
              <a:rPr lang="en-US" i="1" baseline="-25000"/>
              <a:t>i</a:t>
            </a:r>
            <a:endParaRPr lang="en-US" i="1"/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2489200" y="1860550"/>
            <a:ext cx="722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/>
              <a:t>T</a:t>
            </a:r>
            <a:r>
              <a:rPr lang="en-US" i="1" baseline="-25000"/>
              <a:t>i</a:t>
            </a:r>
            <a:endParaRPr lang="en-US" i="1"/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479425" y="1182688"/>
            <a:ext cx="722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/>
              <a:t>T</a:t>
            </a:r>
            <a:r>
              <a:rPr lang="en-US" i="1" baseline="-25000"/>
              <a:t>f</a:t>
            </a:r>
            <a:endParaRPr lang="en-US" i="1"/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976313" y="1477963"/>
            <a:ext cx="722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/>
              <a:t>h</a:t>
            </a:r>
          </a:p>
        </p:txBody>
      </p:sp>
      <p:graphicFrame>
        <p:nvGraphicFramePr>
          <p:cNvPr id="48140" name="Object 12"/>
          <p:cNvGraphicFramePr>
            <a:graphicFrameLocks noChangeAspect="1"/>
          </p:cNvGraphicFramePr>
          <p:nvPr/>
        </p:nvGraphicFramePr>
        <p:xfrm>
          <a:off x="3448050" y="1038225"/>
          <a:ext cx="47879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8" name="Equation" r:id="rId3" imgW="2019240" imgH="622080" progId="Equation.3">
                  <p:embed/>
                </p:oleObj>
              </mc:Choice>
              <mc:Fallback>
                <p:oleObj name="Equation" r:id="rId3" imgW="2019240" imgH="622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050" y="1038225"/>
                        <a:ext cx="47879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1" name="AutoShape 13"/>
          <p:cNvSpPr>
            <a:spLocks/>
          </p:cNvSpPr>
          <p:nvPr/>
        </p:nvSpPr>
        <p:spPr bwMode="auto">
          <a:xfrm rot="16200000">
            <a:off x="7362032" y="1985169"/>
            <a:ext cx="249237" cy="1127125"/>
          </a:xfrm>
          <a:prstGeom prst="leftBrace">
            <a:avLst>
              <a:gd name="adj1" fmla="val 3768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6935788" y="2706688"/>
            <a:ext cx="952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i="1"/>
              <a:t>R</a:t>
            </a:r>
            <a:r>
              <a:rPr lang="en-US" sz="2800" i="1" baseline="-25000"/>
              <a:t>conv</a:t>
            </a:r>
            <a:endParaRPr lang="en-US" sz="2800" i="1"/>
          </a:p>
        </p:txBody>
      </p:sp>
      <p:graphicFrame>
        <p:nvGraphicFramePr>
          <p:cNvPr id="48143" name="Object 15"/>
          <p:cNvGraphicFramePr>
            <a:graphicFrameLocks noChangeAspect="1"/>
          </p:cNvGraphicFramePr>
          <p:nvPr/>
        </p:nvGraphicFramePr>
        <p:xfrm>
          <a:off x="3673475" y="3446463"/>
          <a:ext cx="2705100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9" name="Equation" r:id="rId5" imgW="927000" imgH="431640" progId="Equation.3">
                  <p:embed/>
                </p:oleObj>
              </mc:Choice>
              <mc:Fallback>
                <p:oleObj name="Equation" r:id="rId5" imgW="927000" imgH="431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3475" y="3446463"/>
                        <a:ext cx="2705100" cy="12588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ABE 308</a:t>
            </a:r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</a:t>
            </a: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0099-2620-4FCE-97AD-58078F0DA199}" type="slidenum">
              <a:rPr lang="en-US"/>
              <a:pPr/>
              <a:t>23</a:t>
            </a:fld>
            <a:endParaRPr lang="en-US"/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477838" y="287338"/>
            <a:ext cx="78200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sng"/>
              <a:t>Thermal resistance for a Hollow Sphere – Composite</a:t>
            </a:r>
          </a:p>
          <a:p>
            <a:r>
              <a:rPr lang="en-US" b="1" u="sng"/>
              <a:t>Convection and Conduction</a:t>
            </a:r>
          </a:p>
        </p:txBody>
      </p:sp>
      <p:grpSp>
        <p:nvGrpSpPr>
          <p:cNvPr id="49175" name="Group 23"/>
          <p:cNvGrpSpPr>
            <a:grpSpLocks/>
          </p:cNvGrpSpPr>
          <p:nvPr/>
        </p:nvGrpSpPr>
        <p:grpSpPr bwMode="auto">
          <a:xfrm>
            <a:off x="2562225" y="1189038"/>
            <a:ext cx="3897313" cy="2171700"/>
            <a:chOff x="169" y="734"/>
            <a:chExt cx="2455" cy="1368"/>
          </a:xfrm>
        </p:grpSpPr>
        <p:sp>
          <p:nvSpPr>
            <p:cNvPr id="49157" name="Arc 5"/>
            <p:cNvSpPr>
              <a:spLocks/>
            </p:cNvSpPr>
            <p:nvPr/>
          </p:nvSpPr>
          <p:spPr bwMode="auto">
            <a:xfrm>
              <a:off x="774" y="1035"/>
              <a:ext cx="804" cy="1022"/>
            </a:xfrm>
            <a:custGeom>
              <a:avLst/>
              <a:gdLst>
                <a:gd name="G0" fmla="+- 6606 0 0"/>
                <a:gd name="G1" fmla="+- 21600 0 0"/>
                <a:gd name="G2" fmla="+- 21600 0 0"/>
                <a:gd name="T0" fmla="*/ 0 w 28206"/>
                <a:gd name="T1" fmla="*/ 1035 h 33331"/>
                <a:gd name="T2" fmla="*/ 24743 w 28206"/>
                <a:gd name="T3" fmla="*/ 33331 h 33331"/>
                <a:gd name="T4" fmla="*/ 6606 w 28206"/>
                <a:gd name="T5" fmla="*/ 21600 h 33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206" h="33331" fill="none" extrusionOk="0">
                  <a:moveTo>
                    <a:pt x="-1" y="1034"/>
                  </a:moveTo>
                  <a:cubicBezTo>
                    <a:pt x="2134" y="349"/>
                    <a:pt x="4363" y="-1"/>
                    <a:pt x="6606" y="0"/>
                  </a:cubicBezTo>
                  <a:cubicBezTo>
                    <a:pt x="18535" y="0"/>
                    <a:pt x="28206" y="9670"/>
                    <a:pt x="28206" y="21600"/>
                  </a:cubicBezTo>
                  <a:cubicBezTo>
                    <a:pt x="28206" y="25762"/>
                    <a:pt x="27003" y="29835"/>
                    <a:pt x="24742" y="33330"/>
                  </a:cubicBezTo>
                </a:path>
                <a:path w="28206" h="33331" stroke="0" extrusionOk="0">
                  <a:moveTo>
                    <a:pt x="-1" y="1034"/>
                  </a:moveTo>
                  <a:cubicBezTo>
                    <a:pt x="2134" y="349"/>
                    <a:pt x="4363" y="-1"/>
                    <a:pt x="6606" y="0"/>
                  </a:cubicBezTo>
                  <a:cubicBezTo>
                    <a:pt x="18535" y="0"/>
                    <a:pt x="28206" y="9670"/>
                    <a:pt x="28206" y="21600"/>
                  </a:cubicBezTo>
                  <a:cubicBezTo>
                    <a:pt x="28206" y="25762"/>
                    <a:pt x="27003" y="29835"/>
                    <a:pt x="24742" y="33330"/>
                  </a:cubicBezTo>
                  <a:lnTo>
                    <a:pt x="6606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9158" name="Arc 6"/>
            <p:cNvSpPr>
              <a:spLocks/>
            </p:cNvSpPr>
            <p:nvPr/>
          </p:nvSpPr>
          <p:spPr bwMode="auto">
            <a:xfrm>
              <a:off x="656" y="1364"/>
              <a:ext cx="516" cy="738"/>
            </a:xfrm>
            <a:custGeom>
              <a:avLst/>
              <a:gdLst>
                <a:gd name="G0" fmla="+- 881 0 0"/>
                <a:gd name="G1" fmla="+- 21600 0 0"/>
                <a:gd name="G2" fmla="+- 21600 0 0"/>
                <a:gd name="T0" fmla="*/ 0 w 22481"/>
                <a:gd name="T1" fmla="*/ 18 h 33331"/>
                <a:gd name="T2" fmla="*/ 19018 w 22481"/>
                <a:gd name="T3" fmla="*/ 33331 h 33331"/>
                <a:gd name="T4" fmla="*/ 881 w 22481"/>
                <a:gd name="T5" fmla="*/ 21600 h 33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481" h="33331" fill="none" extrusionOk="0">
                  <a:moveTo>
                    <a:pt x="-1" y="17"/>
                  </a:moveTo>
                  <a:cubicBezTo>
                    <a:pt x="293" y="5"/>
                    <a:pt x="587" y="-1"/>
                    <a:pt x="881" y="0"/>
                  </a:cubicBezTo>
                  <a:cubicBezTo>
                    <a:pt x="12810" y="0"/>
                    <a:pt x="22481" y="9670"/>
                    <a:pt x="22481" y="21600"/>
                  </a:cubicBezTo>
                  <a:cubicBezTo>
                    <a:pt x="22481" y="25762"/>
                    <a:pt x="21278" y="29835"/>
                    <a:pt x="19017" y="33330"/>
                  </a:cubicBezTo>
                </a:path>
                <a:path w="22481" h="33331" stroke="0" extrusionOk="0">
                  <a:moveTo>
                    <a:pt x="-1" y="17"/>
                  </a:moveTo>
                  <a:cubicBezTo>
                    <a:pt x="293" y="5"/>
                    <a:pt x="587" y="-1"/>
                    <a:pt x="881" y="0"/>
                  </a:cubicBezTo>
                  <a:cubicBezTo>
                    <a:pt x="12810" y="0"/>
                    <a:pt x="22481" y="9670"/>
                    <a:pt x="22481" y="21600"/>
                  </a:cubicBezTo>
                  <a:cubicBezTo>
                    <a:pt x="22481" y="25762"/>
                    <a:pt x="21278" y="29835"/>
                    <a:pt x="19017" y="33330"/>
                  </a:cubicBezTo>
                  <a:lnTo>
                    <a:pt x="881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9159" name="Arc 7"/>
            <p:cNvSpPr>
              <a:spLocks/>
            </p:cNvSpPr>
            <p:nvPr/>
          </p:nvSpPr>
          <p:spPr bwMode="auto">
            <a:xfrm>
              <a:off x="876" y="734"/>
              <a:ext cx="1141" cy="1365"/>
            </a:xfrm>
            <a:custGeom>
              <a:avLst/>
              <a:gdLst>
                <a:gd name="G0" fmla="+- 6606 0 0"/>
                <a:gd name="G1" fmla="+- 21600 0 0"/>
                <a:gd name="G2" fmla="+- 21600 0 0"/>
                <a:gd name="T0" fmla="*/ 0 w 28206"/>
                <a:gd name="T1" fmla="*/ 1035 h 33331"/>
                <a:gd name="T2" fmla="*/ 24743 w 28206"/>
                <a:gd name="T3" fmla="*/ 33331 h 33331"/>
                <a:gd name="T4" fmla="*/ 6606 w 28206"/>
                <a:gd name="T5" fmla="*/ 21600 h 33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206" h="33331" fill="none" extrusionOk="0">
                  <a:moveTo>
                    <a:pt x="-1" y="1034"/>
                  </a:moveTo>
                  <a:cubicBezTo>
                    <a:pt x="2134" y="349"/>
                    <a:pt x="4363" y="-1"/>
                    <a:pt x="6606" y="0"/>
                  </a:cubicBezTo>
                  <a:cubicBezTo>
                    <a:pt x="18535" y="0"/>
                    <a:pt x="28206" y="9670"/>
                    <a:pt x="28206" y="21600"/>
                  </a:cubicBezTo>
                  <a:cubicBezTo>
                    <a:pt x="28206" y="25762"/>
                    <a:pt x="27003" y="29835"/>
                    <a:pt x="24742" y="33330"/>
                  </a:cubicBezTo>
                </a:path>
                <a:path w="28206" h="33331" stroke="0" extrusionOk="0">
                  <a:moveTo>
                    <a:pt x="-1" y="1034"/>
                  </a:moveTo>
                  <a:cubicBezTo>
                    <a:pt x="2134" y="349"/>
                    <a:pt x="4363" y="-1"/>
                    <a:pt x="6606" y="0"/>
                  </a:cubicBezTo>
                  <a:cubicBezTo>
                    <a:pt x="18535" y="0"/>
                    <a:pt x="28206" y="9670"/>
                    <a:pt x="28206" y="21600"/>
                  </a:cubicBezTo>
                  <a:cubicBezTo>
                    <a:pt x="28206" y="25762"/>
                    <a:pt x="27003" y="29835"/>
                    <a:pt x="24742" y="33330"/>
                  </a:cubicBezTo>
                  <a:lnTo>
                    <a:pt x="6606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9160" name="Line 8"/>
            <p:cNvSpPr>
              <a:spLocks noChangeShapeType="1"/>
            </p:cNvSpPr>
            <p:nvPr/>
          </p:nvSpPr>
          <p:spPr bwMode="auto">
            <a:xfrm flipV="1">
              <a:off x="606" y="1459"/>
              <a:ext cx="366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9161" name="Line 9"/>
            <p:cNvSpPr>
              <a:spLocks noChangeShapeType="1"/>
            </p:cNvSpPr>
            <p:nvPr/>
          </p:nvSpPr>
          <p:spPr bwMode="auto">
            <a:xfrm flipV="1">
              <a:off x="606" y="1272"/>
              <a:ext cx="838" cy="6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9162" name="Line 10"/>
            <p:cNvSpPr>
              <a:spLocks noChangeShapeType="1"/>
            </p:cNvSpPr>
            <p:nvPr/>
          </p:nvSpPr>
          <p:spPr bwMode="auto">
            <a:xfrm flipV="1">
              <a:off x="621" y="1429"/>
              <a:ext cx="1369" cy="4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9163" name="Text Box 11"/>
            <p:cNvSpPr txBox="1">
              <a:spLocks noChangeArrowheads="1"/>
            </p:cNvSpPr>
            <p:nvPr/>
          </p:nvSpPr>
          <p:spPr bwMode="auto">
            <a:xfrm>
              <a:off x="703" y="1353"/>
              <a:ext cx="2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/>
                <a:t>r</a:t>
              </a:r>
              <a:r>
                <a:rPr lang="en-US" i="1" baseline="-25000"/>
                <a:t>i</a:t>
              </a:r>
              <a:endParaRPr lang="en-US" i="1"/>
            </a:p>
          </p:txBody>
        </p:sp>
        <p:sp>
          <p:nvSpPr>
            <p:cNvPr id="49164" name="Text Box 12"/>
            <p:cNvSpPr txBox="1">
              <a:spLocks noChangeArrowheads="1"/>
            </p:cNvSpPr>
            <p:nvPr/>
          </p:nvSpPr>
          <p:spPr bwMode="auto">
            <a:xfrm>
              <a:off x="1154" y="1131"/>
              <a:ext cx="2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/>
                <a:t>r</a:t>
              </a:r>
              <a:r>
                <a:rPr lang="en-US" i="1" baseline="-25000"/>
                <a:t>1</a:t>
              </a:r>
              <a:endParaRPr lang="en-US" i="1"/>
            </a:p>
          </p:txBody>
        </p:sp>
        <p:sp>
          <p:nvSpPr>
            <p:cNvPr id="49165" name="Text Box 13"/>
            <p:cNvSpPr txBox="1">
              <a:spLocks noChangeArrowheads="1"/>
            </p:cNvSpPr>
            <p:nvPr/>
          </p:nvSpPr>
          <p:spPr bwMode="auto">
            <a:xfrm>
              <a:off x="1688" y="1211"/>
              <a:ext cx="2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/>
                <a:t>r</a:t>
              </a:r>
              <a:r>
                <a:rPr lang="en-US" i="1" baseline="-25000"/>
                <a:t>o</a:t>
              </a:r>
              <a:endParaRPr lang="en-US" i="1"/>
            </a:p>
          </p:txBody>
        </p:sp>
        <p:sp>
          <p:nvSpPr>
            <p:cNvPr id="49166" name="Text Box 14"/>
            <p:cNvSpPr txBox="1">
              <a:spLocks noChangeArrowheads="1"/>
            </p:cNvSpPr>
            <p:nvPr/>
          </p:nvSpPr>
          <p:spPr bwMode="auto">
            <a:xfrm>
              <a:off x="1170" y="1783"/>
              <a:ext cx="4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i="1"/>
                <a:t>k</a:t>
              </a:r>
              <a:r>
                <a:rPr lang="en-US" i="1" baseline="-25000"/>
                <a:t>1</a:t>
              </a:r>
              <a:endParaRPr lang="en-US" i="1"/>
            </a:p>
          </p:txBody>
        </p:sp>
        <p:sp>
          <p:nvSpPr>
            <p:cNvPr id="49167" name="Text Box 15"/>
            <p:cNvSpPr txBox="1">
              <a:spLocks noChangeArrowheads="1"/>
            </p:cNvSpPr>
            <p:nvPr/>
          </p:nvSpPr>
          <p:spPr bwMode="auto">
            <a:xfrm>
              <a:off x="1580" y="1632"/>
              <a:ext cx="4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i="1"/>
                <a:t>k</a:t>
              </a:r>
              <a:r>
                <a:rPr lang="en-US" i="1" baseline="-25000"/>
                <a:t>2</a:t>
              </a:r>
              <a:endParaRPr lang="en-US" i="1"/>
            </a:p>
          </p:txBody>
        </p:sp>
        <p:sp>
          <p:nvSpPr>
            <p:cNvPr id="49168" name="Text Box 16"/>
            <p:cNvSpPr txBox="1">
              <a:spLocks noChangeArrowheads="1"/>
            </p:cNvSpPr>
            <p:nvPr/>
          </p:nvSpPr>
          <p:spPr bwMode="auto">
            <a:xfrm>
              <a:off x="920" y="1009"/>
              <a:ext cx="4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i="1"/>
                <a:t>T</a:t>
              </a:r>
              <a:r>
                <a:rPr lang="en-US" i="1" baseline="-25000"/>
                <a:t>1</a:t>
              </a:r>
              <a:endParaRPr lang="en-US" i="1"/>
            </a:p>
          </p:txBody>
        </p:sp>
        <p:sp>
          <p:nvSpPr>
            <p:cNvPr id="49169" name="Text Box 17"/>
            <p:cNvSpPr txBox="1">
              <a:spLocks noChangeArrowheads="1"/>
            </p:cNvSpPr>
            <p:nvPr/>
          </p:nvSpPr>
          <p:spPr bwMode="auto">
            <a:xfrm>
              <a:off x="438" y="1225"/>
              <a:ext cx="4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i="1"/>
                <a:t>T</a:t>
              </a:r>
              <a:r>
                <a:rPr lang="en-US" i="1" baseline="-25000"/>
                <a:t>i</a:t>
              </a:r>
              <a:endParaRPr lang="en-US" i="1"/>
            </a:p>
          </p:txBody>
        </p:sp>
        <p:sp>
          <p:nvSpPr>
            <p:cNvPr id="49170" name="Text Box 18"/>
            <p:cNvSpPr txBox="1">
              <a:spLocks noChangeArrowheads="1"/>
            </p:cNvSpPr>
            <p:nvPr/>
          </p:nvSpPr>
          <p:spPr bwMode="auto">
            <a:xfrm>
              <a:off x="1814" y="933"/>
              <a:ext cx="4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i="1"/>
                <a:t>T</a:t>
              </a:r>
              <a:r>
                <a:rPr lang="en-US" i="1" baseline="-25000"/>
                <a:t>o</a:t>
              </a:r>
              <a:endParaRPr lang="en-US" i="1"/>
            </a:p>
          </p:txBody>
        </p:sp>
        <p:sp>
          <p:nvSpPr>
            <p:cNvPr id="49171" name="Text Box 19"/>
            <p:cNvSpPr txBox="1">
              <a:spLocks noChangeArrowheads="1"/>
            </p:cNvSpPr>
            <p:nvPr/>
          </p:nvSpPr>
          <p:spPr bwMode="auto">
            <a:xfrm>
              <a:off x="187" y="1419"/>
              <a:ext cx="4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i="1"/>
                <a:t>T</a:t>
              </a:r>
              <a:r>
                <a:rPr lang="en-US" i="1" baseline="-25000"/>
                <a:t>h</a:t>
              </a:r>
              <a:endParaRPr lang="en-US" i="1"/>
            </a:p>
          </p:txBody>
        </p:sp>
        <p:sp>
          <p:nvSpPr>
            <p:cNvPr id="49172" name="Text Box 20"/>
            <p:cNvSpPr txBox="1">
              <a:spLocks noChangeArrowheads="1"/>
            </p:cNvSpPr>
            <p:nvPr/>
          </p:nvSpPr>
          <p:spPr bwMode="auto">
            <a:xfrm>
              <a:off x="2169" y="1388"/>
              <a:ext cx="4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i="1"/>
                <a:t>T</a:t>
              </a:r>
              <a:r>
                <a:rPr lang="en-US" i="1" baseline="-25000"/>
                <a:t>c</a:t>
              </a:r>
              <a:endParaRPr lang="en-US" i="1"/>
            </a:p>
          </p:txBody>
        </p:sp>
        <p:sp>
          <p:nvSpPr>
            <p:cNvPr id="49173" name="Text Box 21"/>
            <p:cNvSpPr txBox="1">
              <a:spLocks noChangeArrowheads="1"/>
            </p:cNvSpPr>
            <p:nvPr/>
          </p:nvSpPr>
          <p:spPr bwMode="auto">
            <a:xfrm>
              <a:off x="2055" y="1738"/>
              <a:ext cx="4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i="1"/>
                <a:t>h</a:t>
              </a:r>
              <a:r>
                <a:rPr lang="en-US" i="1" baseline="-25000"/>
                <a:t>c</a:t>
              </a:r>
              <a:endParaRPr lang="en-US" i="1"/>
            </a:p>
          </p:txBody>
        </p:sp>
        <p:sp>
          <p:nvSpPr>
            <p:cNvPr id="49174" name="Text Box 22"/>
            <p:cNvSpPr txBox="1">
              <a:spLocks noChangeArrowheads="1"/>
            </p:cNvSpPr>
            <p:nvPr/>
          </p:nvSpPr>
          <p:spPr bwMode="auto">
            <a:xfrm>
              <a:off x="169" y="1707"/>
              <a:ext cx="4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i="1"/>
                <a:t>h</a:t>
              </a:r>
              <a:r>
                <a:rPr lang="en-US" i="1" baseline="-25000"/>
                <a:t>h</a:t>
              </a:r>
              <a:endParaRPr lang="en-US" i="1"/>
            </a:p>
          </p:txBody>
        </p:sp>
      </p:grpSp>
      <p:graphicFrame>
        <p:nvGraphicFramePr>
          <p:cNvPr id="49176" name="Object 24"/>
          <p:cNvGraphicFramePr>
            <a:graphicFrameLocks noChangeAspect="1"/>
          </p:cNvGraphicFramePr>
          <p:nvPr/>
        </p:nvGraphicFramePr>
        <p:xfrm>
          <a:off x="1568450" y="3549650"/>
          <a:ext cx="64643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2" name="Equation" r:id="rId3" imgW="2882880" imgH="609480" progId="Equation.3">
                  <p:embed/>
                </p:oleObj>
              </mc:Choice>
              <mc:Fallback>
                <p:oleObj name="Equation" r:id="rId3" imgW="2882880" imgH="6094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3549650"/>
                        <a:ext cx="6464300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7" name="Object 25"/>
          <p:cNvGraphicFramePr>
            <a:graphicFrameLocks noChangeAspect="1"/>
          </p:cNvGraphicFramePr>
          <p:nvPr/>
        </p:nvGraphicFramePr>
        <p:xfrm>
          <a:off x="1295400" y="5183188"/>
          <a:ext cx="6748463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3" name="Equation" r:id="rId5" imgW="3009600" imgH="431640" progId="Equation.3">
                  <p:embed/>
                </p:oleObj>
              </mc:Choice>
              <mc:Fallback>
                <p:oleObj name="Equation" r:id="rId5" imgW="3009600" imgH="4316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183188"/>
                        <a:ext cx="6748463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ABE 308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F553-70D7-44D4-9C40-DF1AC765EAA1}" type="slidenum">
              <a:rPr lang="en-US"/>
              <a:pPr/>
              <a:t>24</a:t>
            </a:fld>
            <a:endParaRPr lang="en-US"/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477838" y="287338"/>
            <a:ext cx="78200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sng"/>
              <a:t>Thermal resistance for a Hollow Sphere – Composite</a:t>
            </a:r>
          </a:p>
          <a:p>
            <a:r>
              <a:rPr lang="en-US" b="1" u="sng"/>
              <a:t>Convection and Conduction</a:t>
            </a:r>
          </a:p>
        </p:txBody>
      </p:sp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1165225" y="1270000"/>
          <a:ext cx="64643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3" name="Equation" r:id="rId3" imgW="2882880" imgH="609480" progId="Equation.3">
                  <p:embed/>
                </p:oleObj>
              </mc:Choice>
              <mc:Fallback>
                <p:oleObj name="Equation" r:id="rId3" imgW="2882880" imgH="609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1270000"/>
                        <a:ext cx="6464300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2843213" y="2884488"/>
          <a:ext cx="26765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4" name="Equation" r:id="rId5" imgW="1193760" imgH="215640" progId="Equation.3">
                  <p:embed/>
                </p:oleObj>
              </mc:Choice>
              <mc:Fallback>
                <p:oleObj name="Equation" r:id="rId5" imgW="119376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884488"/>
                        <a:ext cx="26765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570894"/>
              </p:ext>
            </p:extLst>
          </p:nvPr>
        </p:nvGraphicFramePr>
        <p:xfrm>
          <a:off x="1543050" y="3497263"/>
          <a:ext cx="603567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5" name="Equation" r:id="rId7" imgW="2692080" imgH="507960" progId="Equation.DSMT4">
                  <p:embed/>
                </p:oleObj>
              </mc:Choice>
              <mc:Fallback>
                <p:oleObj name="Equation" r:id="rId7" imgW="2692080" imgH="5079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3497263"/>
                        <a:ext cx="6035675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8"/>
          <p:cNvGraphicFramePr>
            <a:graphicFrameLocks noChangeAspect="1"/>
          </p:cNvGraphicFramePr>
          <p:nvPr/>
        </p:nvGraphicFramePr>
        <p:xfrm>
          <a:off x="2640013" y="4878388"/>
          <a:ext cx="37004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6" name="Equation" r:id="rId9" imgW="1650960" imgH="215640" progId="Equation.3">
                  <p:embed/>
                </p:oleObj>
              </mc:Choice>
              <mc:Fallback>
                <p:oleObj name="Equation" r:id="rId9" imgW="165096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4878388"/>
                        <a:ext cx="370046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ABE 308</a:t>
            </a: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</a:t>
            </a:r>
          </a:p>
        </p:txBody>
      </p:sp>
      <p:sp>
        <p:nvSpPr>
          <p:cNvPr id="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F537-79AE-4DA8-A004-6980E65824DA}" type="slidenum">
              <a:rPr lang="en-US"/>
              <a:pPr/>
              <a:t>3</a:t>
            </a:fld>
            <a:endParaRPr lang="en-US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106488" y="298450"/>
            <a:ext cx="6478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u="sng"/>
              <a:t>Steady-State Heat Conduction in a Slab</a:t>
            </a:r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2690813" y="1009650"/>
          <a:ext cx="173672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7" name="Equation" r:id="rId3" imgW="1054080" imgH="393480" progId="Equation.3">
                  <p:embed/>
                </p:oleObj>
              </mc:Choice>
              <mc:Fallback>
                <p:oleObj name="Equation" r:id="rId3" imgW="105408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813" y="1009650"/>
                        <a:ext cx="1736725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2284413" y="2065338"/>
          <a:ext cx="2782887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8" name="Equation" r:id="rId5" imgW="1688760" imgH="393480" progId="Equation.3">
                  <p:embed/>
                </p:oleObj>
              </mc:Choice>
              <mc:Fallback>
                <p:oleObj name="Equation" r:id="rId5" imgW="168876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413" y="2065338"/>
                        <a:ext cx="2782887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1000125" y="1643063"/>
            <a:ext cx="1703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u="sng" dirty="0"/>
              <a:t>Heat Flow</a:t>
            </a:r>
            <a:r>
              <a:rPr lang="en-US" sz="1800" dirty="0"/>
              <a:t> (</a:t>
            </a:r>
            <a:r>
              <a:rPr lang="en-US" sz="1800" i="1" dirty="0" err="1"/>
              <a:t>q</a:t>
            </a:r>
            <a:r>
              <a:rPr lang="en-US" sz="1800" i="1" baseline="-25000" dirty="0" err="1"/>
              <a:t>x</a:t>
            </a:r>
            <a:r>
              <a:rPr lang="en-US" sz="1800" dirty="0"/>
              <a:t>)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63575" y="2786856"/>
            <a:ext cx="4718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u="sng"/>
              <a:t>Concept of Heat Resistance (conduction)</a:t>
            </a:r>
            <a:r>
              <a:rPr lang="en-US" sz="1800"/>
              <a:t> </a:t>
            </a:r>
          </a:p>
        </p:txBody>
      </p:sp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4283075" y="4060825"/>
          <a:ext cx="9017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9" name="Equation" r:id="rId7" imgW="139680" imgH="101520" progId="Equation.3">
                  <p:embed/>
                </p:oleObj>
              </mc:Choice>
              <mc:Fallback>
                <p:oleObj name="Equation" r:id="rId7" imgW="139680" imgH="1015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075" y="4060825"/>
                        <a:ext cx="90170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995128" y="3814470"/>
            <a:ext cx="31630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chemeClr val="accent2"/>
                </a:solidFill>
              </a:rPr>
              <a:t>Electrical resistance</a:t>
            </a:r>
          </a:p>
        </p:txBody>
      </p:sp>
      <p:sp>
        <p:nvSpPr>
          <p:cNvPr id="28683" name="Freeform 11"/>
          <p:cNvSpPr>
            <a:spLocks/>
          </p:cNvSpPr>
          <p:nvPr/>
        </p:nvSpPr>
        <p:spPr bwMode="auto">
          <a:xfrm>
            <a:off x="863599" y="4807743"/>
            <a:ext cx="2578100" cy="331788"/>
          </a:xfrm>
          <a:custGeom>
            <a:avLst/>
            <a:gdLst>
              <a:gd name="T0" fmla="*/ 0 w 1624"/>
              <a:gd name="T1" fmla="*/ 90 h 209"/>
              <a:gd name="T2" fmla="*/ 359 w 1624"/>
              <a:gd name="T3" fmla="*/ 90 h 209"/>
              <a:gd name="T4" fmla="*/ 449 w 1624"/>
              <a:gd name="T5" fmla="*/ 15 h 209"/>
              <a:gd name="T6" fmla="*/ 494 w 1624"/>
              <a:gd name="T7" fmla="*/ 202 h 209"/>
              <a:gd name="T8" fmla="*/ 584 w 1624"/>
              <a:gd name="T9" fmla="*/ 22 h 209"/>
              <a:gd name="T10" fmla="*/ 651 w 1624"/>
              <a:gd name="T11" fmla="*/ 209 h 209"/>
              <a:gd name="T12" fmla="*/ 711 w 1624"/>
              <a:gd name="T13" fmla="*/ 22 h 209"/>
              <a:gd name="T14" fmla="*/ 793 w 1624"/>
              <a:gd name="T15" fmla="*/ 202 h 209"/>
              <a:gd name="T16" fmla="*/ 838 w 1624"/>
              <a:gd name="T17" fmla="*/ 30 h 209"/>
              <a:gd name="T18" fmla="*/ 928 w 1624"/>
              <a:gd name="T19" fmla="*/ 202 h 209"/>
              <a:gd name="T20" fmla="*/ 988 w 1624"/>
              <a:gd name="T21" fmla="*/ 7 h 209"/>
              <a:gd name="T22" fmla="*/ 1070 w 1624"/>
              <a:gd name="T23" fmla="*/ 209 h 209"/>
              <a:gd name="T24" fmla="*/ 1108 w 1624"/>
              <a:gd name="T25" fmla="*/ 0 h 209"/>
              <a:gd name="T26" fmla="*/ 1190 w 1624"/>
              <a:gd name="T27" fmla="*/ 194 h 209"/>
              <a:gd name="T28" fmla="*/ 1212 w 1624"/>
              <a:gd name="T29" fmla="*/ 52 h 209"/>
              <a:gd name="T30" fmla="*/ 1624 w 1624"/>
              <a:gd name="T31" fmla="*/ 52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24" h="209">
                <a:moveTo>
                  <a:pt x="0" y="90"/>
                </a:moveTo>
                <a:lnTo>
                  <a:pt x="359" y="90"/>
                </a:lnTo>
                <a:lnTo>
                  <a:pt x="449" y="15"/>
                </a:lnTo>
                <a:lnTo>
                  <a:pt x="494" y="202"/>
                </a:lnTo>
                <a:lnTo>
                  <a:pt x="584" y="22"/>
                </a:lnTo>
                <a:lnTo>
                  <a:pt x="651" y="209"/>
                </a:lnTo>
                <a:lnTo>
                  <a:pt x="711" y="22"/>
                </a:lnTo>
                <a:lnTo>
                  <a:pt x="793" y="202"/>
                </a:lnTo>
                <a:lnTo>
                  <a:pt x="838" y="30"/>
                </a:lnTo>
                <a:lnTo>
                  <a:pt x="928" y="202"/>
                </a:lnTo>
                <a:lnTo>
                  <a:pt x="988" y="7"/>
                </a:lnTo>
                <a:lnTo>
                  <a:pt x="1070" y="209"/>
                </a:lnTo>
                <a:lnTo>
                  <a:pt x="1108" y="0"/>
                </a:lnTo>
                <a:lnTo>
                  <a:pt x="1190" y="194"/>
                </a:lnTo>
                <a:lnTo>
                  <a:pt x="1212" y="52"/>
                </a:lnTo>
                <a:lnTo>
                  <a:pt x="1624" y="5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2103437" y="5204618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/>
              <a:t>R</a:t>
            </a:r>
          </a:p>
        </p:txBody>
      </p:sp>
      <p:sp>
        <p:nvSpPr>
          <p:cNvPr id="28685" name="Freeform 13"/>
          <p:cNvSpPr>
            <a:spLocks/>
          </p:cNvSpPr>
          <p:nvPr/>
        </p:nvSpPr>
        <p:spPr bwMode="auto">
          <a:xfrm>
            <a:off x="854074" y="4523581"/>
            <a:ext cx="927100" cy="331787"/>
          </a:xfrm>
          <a:custGeom>
            <a:avLst/>
            <a:gdLst>
              <a:gd name="T0" fmla="*/ 0 w 584"/>
              <a:gd name="T1" fmla="*/ 209 h 209"/>
              <a:gd name="T2" fmla="*/ 0 w 584"/>
              <a:gd name="T3" fmla="*/ 0 h 209"/>
              <a:gd name="T4" fmla="*/ 584 w 584"/>
              <a:gd name="T5" fmla="*/ 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4" h="209">
                <a:moveTo>
                  <a:pt x="0" y="209"/>
                </a:moveTo>
                <a:lnTo>
                  <a:pt x="0" y="0"/>
                </a:lnTo>
                <a:lnTo>
                  <a:pt x="58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8686" name="Freeform 14"/>
          <p:cNvSpPr>
            <a:spLocks/>
          </p:cNvSpPr>
          <p:nvPr/>
        </p:nvSpPr>
        <p:spPr bwMode="auto">
          <a:xfrm>
            <a:off x="2312987" y="4509293"/>
            <a:ext cx="1128712" cy="344488"/>
          </a:xfrm>
          <a:custGeom>
            <a:avLst/>
            <a:gdLst>
              <a:gd name="T0" fmla="*/ 711 w 711"/>
              <a:gd name="T1" fmla="*/ 224 h 224"/>
              <a:gd name="T2" fmla="*/ 711 w 711"/>
              <a:gd name="T3" fmla="*/ 0 h 224"/>
              <a:gd name="T4" fmla="*/ 0 w 711"/>
              <a:gd name="T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1" h="224">
                <a:moveTo>
                  <a:pt x="711" y="224"/>
                </a:moveTo>
                <a:lnTo>
                  <a:pt x="711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749299" y="5014118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i="1"/>
              <a:t>V</a:t>
            </a:r>
            <a:r>
              <a:rPr lang="en-US" sz="1800" i="1" baseline="-25000"/>
              <a:t>1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3205162" y="4988718"/>
            <a:ext cx="420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i="1"/>
              <a:t>V</a:t>
            </a:r>
            <a:r>
              <a:rPr lang="en-US" sz="1800" i="1" baseline="-25000"/>
              <a:t>2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1766887" y="4298156"/>
            <a:ext cx="623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i="1"/>
              <a:t>V</a:t>
            </a:r>
            <a:r>
              <a:rPr lang="en-US" sz="1800" i="1" baseline="-25000"/>
              <a:t>12</a:t>
            </a:r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1803399" y="4760118"/>
            <a:ext cx="5810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2376487" y="4528343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99"/>
                </a:solidFill>
              </a:rPr>
              <a:t>I</a:t>
            </a:r>
          </a:p>
        </p:txBody>
      </p:sp>
      <p:graphicFrame>
        <p:nvGraphicFramePr>
          <p:cNvPr id="2869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687087"/>
              </p:ext>
            </p:extLst>
          </p:nvPr>
        </p:nvGraphicFramePr>
        <p:xfrm>
          <a:off x="1541462" y="5614193"/>
          <a:ext cx="11303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0" name="Equation" r:id="rId9" imgW="685800" imgH="393480" progId="Equation.3">
                  <p:embed/>
                </p:oleObj>
              </mc:Choice>
              <mc:Fallback>
                <p:oleObj name="Equation" r:id="rId9" imgW="685800" imgH="393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462" y="5614193"/>
                        <a:ext cx="11303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787900" y="2870498"/>
            <a:ext cx="3922843" cy="3273127"/>
            <a:chOff x="4787900" y="2870498"/>
            <a:chExt cx="3922843" cy="3273127"/>
          </a:xfrm>
        </p:grpSpPr>
        <p:sp>
          <p:nvSpPr>
            <p:cNvPr id="28698" name="Text Box 26"/>
            <p:cNvSpPr txBox="1">
              <a:spLocks noChangeArrowheads="1"/>
            </p:cNvSpPr>
            <p:nvPr/>
          </p:nvSpPr>
          <p:spPr bwMode="auto">
            <a:xfrm>
              <a:off x="5474009" y="3393139"/>
              <a:ext cx="323673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800" i="1" dirty="0"/>
                <a:t>T</a:t>
              </a:r>
              <a:r>
                <a:rPr lang="en-US" sz="1800" i="1" baseline="-25000" dirty="0"/>
                <a:t>12 </a:t>
              </a:r>
              <a:r>
                <a:rPr lang="en-US" sz="1800" i="1" dirty="0"/>
                <a:t>= T</a:t>
              </a:r>
              <a:r>
                <a:rPr lang="en-US" sz="1800" i="1" baseline="-25000" dirty="0"/>
                <a:t>1</a:t>
              </a:r>
              <a:r>
                <a:rPr lang="en-US" sz="1800" i="1" dirty="0"/>
                <a:t>-T</a:t>
              </a:r>
              <a:r>
                <a:rPr lang="en-US" sz="1800" i="1" baseline="-25000" dirty="0"/>
                <a:t>2</a:t>
              </a:r>
              <a:r>
                <a:rPr lang="en-US" sz="1800" i="1" dirty="0"/>
                <a:t>  -  “Driving Force”</a:t>
              </a:r>
              <a:endParaRPr lang="en-US" sz="1800" i="1" baseline="-25000" dirty="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787900" y="2870498"/>
              <a:ext cx="3611563" cy="3273127"/>
              <a:chOff x="4787900" y="2870498"/>
              <a:chExt cx="3611563" cy="3273127"/>
            </a:xfrm>
          </p:grpSpPr>
          <p:sp>
            <p:nvSpPr>
              <p:cNvPr id="28693" name="Freeform 21"/>
              <p:cNvSpPr>
                <a:spLocks/>
              </p:cNvSpPr>
              <p:nvPr/>
            </p:nvSpPr>
            <p:spPr bwMode="auto">
              <a:xfrm>
                <a:off x="5578475" y="4117975"/>
                <a:ext cx="2578100" cy="331788"/>
              </a:xfrm>
              <a:custGeom>
                <a:avLst/>
                <a:gdLst>
                  <a:gd name="T0" fmla="*/ 0 w 1624"/>
                  <a:gd name="T1" fmla="*/ 90 h 209"/>
                  <a:gd name="T2" fmla="*/ 359 w 1624"/>
                  <a:gd name="T3" fmla="*/ 90 h 209"/>
                  <a:gd name="T4" fmla="*/ 449 w 1624"/>
                  <a:gd name="T5" fmla="*/ 15 h 209"/>
                  <a:gd name="T6" fmla="*/ 494 w 1624"/>
                  <a:gd name="T7" fmla="*/ 202 h 209"/>
                  <a:gd name="T8" fmla="*/ 584 w 1624"/>
                  <a:gd name="T9" fmla="*/ 22 h 209"/>
                  <a:gd name="T10" fmla="*/ 651 w 1624"/>
                  <a:gd name="T11" fmla="*/ 209 h 209"/>
                  <a:gd name="T12" fmla="*/ 711 w 1624"/>
                  <a:gd name="T13" fmla="*/ 22 h 209"/>
                  <a:gd name="T14" fmla="*/ 793 w 1624"/>
                  <a:gd name="T15" fmla="*/ 202 h 209"/>
                  <a:gd name="T16" fmla="*/ 838 w 1624"/>
                  <a:gd name="T17" fmla="*/ 30 h 209"/>
                  <a:gd name="T18" fmla="*/ 928 w 1624"/>
                  <a:gd name="T19" fmla="*/ 202 h 209"/>
                  <a:gd name="T20" fmla="*/ 988 w 1624"/>
                  <a:gd name="T21" fmla="*/ 7 h 209"/>
                  <a:gd name="T22" fmla="*/ 1070 w 1624"/>
                  <a:gd name="T23" fmla="*/ 209 h 209"/>
                  <a:gd name="T24" fmla="*/ 1108 w 1624"/>
                  <a:gd name="T25" fmla="*/ 0 h 209"/>
                  <a:gd name="T26" fmla="*/ 1190 w 1624"/>
                  <a:gd name="T27" fmla="*/ 194 h 209"/>
                  <a:gd name="T28" fmla="*/ 1212 w 1624"/>
                  <a:gd name="T29" fmla="*/ 52 h 209"/>
                  <a:gd name="T30" fmla="*/ 1624 w 1624"/>
                  <a:gd name="T31" fmla="*/ 52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24" h="209">
                    <a:moveTo>
                      <a:pt x="0" y="90"/>
                    </a:moveTo>
                    <a:lnTo>
                      <a:pt x="359" y="90"/>
                    </a:lnTo>
                    <a:lnTo>
                      <a:pt x="449" y="15"/>
                    </a:lnTo>
                    <a:lnTo>
                      <a:pt x="494" y="202"/>
                    </a:lnTo>
                    <a:lnTo>
                      <a:pt x="584" y="22"/>
                    </a:lnTo>
                    <a:lnTo>
                      <a:pt x="651" y="209"/>
                    </a:lnTo>
                    <a:lnTo>
                      <a:pt x="711" y="22"/>
                    </a:lnTo>
                    <a:lnTo>
                      <a:pt x="793" y="202"/>
                    </a:lnTo>
                    <a:lnTo>
                      <a:pt x="838" y="30"/>
                    </a:lnTo>
                    <a:lnTo>
                      <a:pt x="928" y="202"/>
                    </a:lnTo>
                    <a:lnTo>
                      <a:pt x="988" y="7"/>
                    </a:lnTo>
                    <a:lnTo>
                      <a:pt x="1070" y="209"/>
                    </a:lnTo>
                    <a:lnTo>
                      <a:pt x="1108" y="0"/>
                    </a:lnTo>
                    <a:lnTo>
                      <a:pt x="1190" y="194"/>
                    </a:lnTo>
                    <a:lnTo>
                      <a:pt x="1212" y="52"/>
                    </a:lnTo>
                    <a:lnTo>
                      <a:pt x="1624" y="52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8694" name="Freeform 22"/>
              <p:cNvSpPr>
                <a:spLocks/>
              </p:cNvSpPr>
              <p:nvPr/>
            </p:nvSpPr>
            <p:spPr bwMode="auto">
              <a:xfrm>
                <a:off x="5545138" y="3810000"/>
                <a:ext cx="927100" cy="331788"/>
              </a:xfrm>
              <a:custGeom>
                <a:avLst/>
                <a:gdLst>
                  <a:gd name="T0" fmla="*/ 0 w 584"/>
                  <a:gd name="T1" fmla="*/ 209 h 209"/>
                  <a:gd name="T2" fmla="*/ 0 w 584"/>
                  <a:gd name="T3" fmla="*/ 0 h 209"/>
                  <a:gd name="T4" fmla="*/ 584 w 584"/>
                  <a:gd name="T5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4" h="209">
                    <a:moveTo>
                      <a:pt x="0" y="209"/>
                    </a:moveTo>
                    <a:lnTo>
                      <a:pt x="0" y="0"/>
                    </a:lnTo>
                    <a:lnTo>
                      <a:pt x="584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8695" name="Freeform 23"/>
              <p:cNvSpPr>
                <a:spLocks/>
              </p:cNvSpPr>
              <p:nvPr/>
            </p:nvSpPr>
            <p:spPr bwMode="auto">
              <a:xfrm>
                <a:off x="7004050" y="3795713"/>
                <a:ext cx="1128713" cy="344487"/>
              </a:xfrm>
              <a:custGeom>
                <a:avLst/>
                <a:gdLst>
                  <a:gd name="T0" fmla="*/ 711 w 711"/>
                  <a:gd name="T1" fmla="*/ 224 h 224"/>
                  <a:gd name="T2" fmla="*/ 711 w 711"/>
                  <a:gd name="T3" fmla="*/ 0 h 224"/>
                  <a:gd name="T4" fmla="*/ 0 w 711"/>
                  <a:gd name="T5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11" h="224">
                    <a:moveTo>
                      <a:pt x="711" y="224"/>
                    </a:moveTo>
                    <a:lnTo>
                      <a:pt x="71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8696" name="Text Box 24"/>
              <p:cNvSpPr txBox="1">
                <a:spLocks noChangeArrowheads="1"/>
              </p:cNvSpPr>
              <p:nvPr/>
            </p:nvSpPr>
            <p:spPr bwMode="auto">
              <a:xfrm>
                <a:off x="5381625" y="4337050"/>
                <a:ext cx="420688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i="1"/>
                  <a:t>T</a:t>
                </a:r>
                <a:r>
                  <a:rPr lang="en-US" sz="1800" i="1" baseline="-25000"/>
                  <a:t>1</a:t>
                </a:r>
              </a:p>
            </p:txBody>
          </p:sp>
          <p:sp>
            <p:nvSpPr>
              <p:cNvPr id="28697" name="Text Box 25"/>
              <p:cNvSpPr txBox="1">
                <a:spLocks noChangeArrowheads="1"/>
              </p:cNvSpPr>
              <p:nvPr/>
            </p:nvSpPr>
            <p:spPr bwMode="auto">
              <a:xfrm>
                <a:off x="7978775" y="4302125"/>
                <a:ext cx="420688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i="1"/>
                  <a:t>T</a:t>
                </a:r>
                <a:r>
                  <a:rPr lang="en-US" sz="1800" i="1" baseline="-25000"/>
                  <a:t>2</a:t>
                </a:r>
              </a:p>
            </p:txBody>
          </p:sp>
          <p:sp>
            <p:nvSpPr>
              <p:cNvPr id="28699" name="Text Box 27"/>
              <p:cNvSpPr txBox="1">
                <a:spLocks noChangeArrowheads="1"/>
              </p:cNvSpPr>
              <p:nvPr/>
            </p:nvSpPr>
            <p:spPr bwMode="auto">
              <a:xfrm>
                <a:off x="6496572" y="4479924"/>
                <a:ext cx="677863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i="1" dirty="0" err="1"/>
                  <a:t>R</a:t>
                </a:r>
                <a:r>
                  <a:rPr lang="en-US" sz="1800" i="1" baseline="-25000" dirty="0" err="1"/>
                  <a:t>cond</a:t>
                </a:r>
                <a:endParaRPr lang="en-US" sz="1800" i="1" dirty="0"/>
              </a:p>
            </p:txBody>
          </p:sp>
          <p:graphicFrame>
            <p:nvGraphicFramePr>
              <p:cNvPr id="28700" name="Object 2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43982994"/>
                  </p:ext>
                </p:extLst>
              </p:nvPr>
            </p:nvGraphicFramePr>
            <p:xfrm>
              <a:off x="4787900" y="4970463"/>
              <a:ext cx="2928938" cy="9350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821" name="Equation" r:id="rId11" imgW="1777680" imgH="571320" progId="Equation.3">
                      <p:embed/>
                    </p:oleObj>
                  </mc:Choice>
                  <mc:Fallback>
                    <p:oleObj name="Equation" r:id="rId11" imgW="1777680" imgH="571320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87900" y="4970463"/>
                            <a:ext cx="2928938" cy="9350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701" name="Rectangle 29"/>
              <p:cNvSpPr>
                <a:spLocks noChangeArrowheads="1"/>
              </p:cNvSpPr>
              <p:nvPr/>
            </p:nvSpPr>
            <p:spPr bwMode="auto">
              <a:xfrm>
                <a:off x="6701472" y="4927600"/>
                <a:ext cx="1055687" cy="974725"/>
              </a:xfrm>
              <a:prstGeom prst="rect">
                <a:avLst/>
              </a:prstGeom>
              <a:noFill/>
              <a:ln w="25400">
                <a:solidFill>
                  <a:srgbClr val="003366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grpSp>
            <p:nvGrpSpPr>
              <p:cNvPr id="28706" name="Group 34"/>
              <p:cNvGrpSpPr>
                <a:grpSpLocks/>
              </p:cNvGrpSpPr>
              <p:nvPr/>
            </p:nvGrpSpPr>
            <p:grpSpPr bwMode="auto">
              <a:xfrm>
                <a:off x="5214939" y="5319713"/>
                <a:ext cx="2373313" cy="823912"/>
                <a:chOff x="3285" y="3351"/>
                <a:chExt cx="1495" cy="519"/>
              </a:xfrm>
            </p:grpSpPr>
            <p:sp>
              <p:nvSpPr>
                <p:cNvPr id="28703" name="Oval 31"/>
                <p:cNvSpPr>
                  <a:spLocks noChangeArrowheads="1"/>
                </p:cNvSpPr>
                <p:nvPr/>
              </p:nvSpPr>
              <p:spPr bwMode="auto">
                <a:xfrm>
                  <a:off x="4339" y="3351"/>
                  <a:ext cx="441" cy="411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28704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3718" y="3621"/>
                  <a:ext cx="651" cy="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8705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285" y="3639"/>
                  <a:ext cx="427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 i="1">
                      <a:solidFill>
                        <a:srgbClr val="000099"/>
                      </a:solidFill>
                    </a:rPr>
                    <a:t>R</a:t>
                  </a:r>
                  <a:r>
                    <a:rPr lang="en-US" sz="1800" i="1" baseline="-25000">
                      <a:solidFill>
                        <a:srgbClr val="000099"/>
                      </a:solidFill>
                    </a:rPr>
                    <a:t>cond</a:t>
                  </a:r>
                  <a:endParaRPr lang="en-US" sz="1800" i="1">
                    <a:solidFill>
                      <a:srgbClr val="000099"/>
                    </a:solidFill>
                  </a:endParaRPr>
                </a:p>
              </p:txBody>
            </p:sp>
          </p:grpSp>
          <p:sp>
            <p:nvSpPr>
              <p:cNvPr id="2" name="TextBox 1"/>
              <p:cNvSpPr txBox="1"/>
              <p:nvPr/>
            </p:nvSpPr>
            <p:spPr>
              <a:xfrm>
                <a:off x="5826987" y="2870498"/>
                <a:ext cx="21537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>
                    <a:solidFill>
                      <a:schemeClr val="accent2"/>
                    </a:solidFill>
                  </a:rPr>
                  <a:t>Heat Transfer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ABE 308</a:t>
            </a: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</a:t>
            </a: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6FE2-49C9-4F12-8415-F9EB4624A8FB}" type="slidenum">
              <a:rPr lang="en-US"/>
              <a:pPr/>
              <a:t>4</a:t>
            </a:fld>
            <a:endParaRPr lang="en-US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106488" y="298450"/>
            <a:ext cx="6478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u="sng"/>
              <a:t>Steady-State Heat Conduction in a Slab</a:t>
            </a:r>
          </a:p>
        </p:txBody>
      </p:sp>
      <p:graphicFrame>
        <p:nvGraphicFramePr>
          <p:cNvPr id="29708" name="Object 12"/>
          <p:cNvGraphicFramePr>
            <a:graphicFrameLocks noChangeAspect="1"/>
          </p:cNvGraphicFramePr>
          <p:nvPr/>
        </p:nvGraphicFramePr>
        <p:xfrm>
          <a:off x="4192588" y="1074738"/>
          <a:ext cx="2878137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2" name="Equation" r:id="rId3" imgW="888840" imgH="571320" progId="Equation.3">
                  <p:embed/>
                </p:oleObj>
              </mc:Choice>
              <mc:Fallback>
                <p:oleObj name="Equation" r:id="rId3" imgW="888840" imgH="5713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2588" y="1074738"/>
                        <a:ext cx="2878137" cy="183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752536"/>
              </p:ext>
            </p:extLst>
          </p:nvPr>
        </p:nvGraphicFramePr>
        <p:xfrm>
          <a:off x="3625850" y="3956050"/>
          <a:ext cx="4711700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3" name="Equation" r:id="rId5" imgW="2831760" imgH="863280" progId="Equation.DSMT4">
                  <p:embed/>
                </p:oleObj>
              </mc:Choice>
              <mc:Fallback>
                <p:oleObj name="Equation" r:id="rId5" imgW="2831760" imgH="8632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50" y="3956050"/>
                        <a:ext cx="4711700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17" name="Group 21"/>
          <p:cNvGrpSpPr>
            <a:grpSpLocks/>
          </p:cNvGrpSpPr>
          <p:nvPr/>
        </p:nvGrpSpPr>
        <p:grpSpPr bwMode="auto">
          <a:xfrm>
            <a:off x="523875" y="1081088"/>
            <a:ext cx="2470150" cy="2965450"/>
            <a:chOff x="397" y="883"/>
            <a:chExt cx="1556" cy="1868"/>
          </a:xfrm>
        </p:grpSpPr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755" y="883"/>
              <a:ext cx="876" cy="18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 i="1">
                  <a:solidFill>
                    <a:srgbClr val="000099"/>
                  </a:solidFill>
                </a:rPr>
                <a:t>q</a:t>
              </a:r>
              <a:r>
                <a:rPr lang="en-US" sz="2800" i="1" baseline="-25000">
                  <a:solidFill>
                    <a:srgbClr val="000099"/>
                  </a:solidFill>
                </a:rPr>
                <a:t>x</a:t>
              </a:r>
              <a:endParaRPr lang="en-US" sz="2800" i="1">
                <a:solidFill>
                  <a:srgbClr val="000099"/>
                </a:solidFill>
              </a:endParaRPr>
            </a:p>
          </p:txBody>
        </p:sp>
        <p:sp>
          <p:nvSpPr>
            <p:cNvPr id="29702" name="Line 6"/>
            <p:cNvSpPr>
              <a:spLocks noChangeShapeType="1"/>
            </p:cNvSpPr>
            <p:nvPr/>
          </p:nvSpPr>
          <p:spPr bwMode="auto">
            <a:xfrm>
              <a:off x="755" y="883"/>
              <a:ext cx="0" cy="1862"/>
            </a:xfrm>
            <a:prstGeom prst="line">
              <a:avLst/>
            </a:prstGeom>
            <a:noFill/>
            <a:ln w="53975">
              <a:solidFill>
                <a:srgbClr val="00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9703" name="Line 7"/>
            <p:cNvSpPr>
              <a:spLocks noChangeShapeType="1"/>
            </p:cNvSpPr>
            <p:nvPr/>
          </p:nvSpPr>
          <p:spPr bwMode="auto">
            <a:xfrm>
              <a:off x="1622" y="889"/>
              <a:ext cx="0" cy="1862"/>
            </a:xfrm>
            <a:prstGeom prst="line">
              <a:avLst/>
            </a:prstGeom>
            <a:noFill/>
            <a:ln w="53975">
              <a:solidFill>
                <a:srgbClr val="00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>
              <a:off x="950" y="1721"/>
              <a:ext cx="49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397" y="1084"/>
              <a:ext cx="3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solidFill>
                    <a:srgbClr val="000099"/>
                  </a:solidFill>
                </a:rPr>
                <a:t>T</a:t>
              </a:r>
              <a:r>
                <a:rPr lang="en-US" sz="2800" i="1" baseline="-25000">
                  <a:solidFill>
                    <a:srgbClr val="000099"/>
                  </a:solidFill>
                </a:rPr>
                <a:t>1</a:t>
              </a: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615" y="1786"/>
              <a:ext cx="3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800" i="1">
                  <a:solidFill>
                    <a:srgbClr val="000099"/>
                  </a:solidFill>
                </a:rPr>
                <a:t>T</a:t>
              </a:r>
              <a:r>
                <a:rPr lang="en-US" sz="2800" i="1" baseline="-25000">
                  <a:solidFill>
                    <a:srgbClr val="000099"/>
                  </a:solidFill>
                </a:rPr>
                <a:t>2</a:t>
              </a:r>
            </a:p>
          </p:txBody>
        </p:sp>
        <p:sp>
          <p:nvSpPr>
            <p:cNvPr id="29712" name="Oval 16"/>
            <p:cNvSpPr>
              <a:spLocks noChangeArrowheads="1"/>
            </p:cNvSpPr>
            <p:nvPr/>
          </p:nvSpPr>
          <p:spPr bwMode="auto">
            <a:xfrm>
              <a:off x="711" y="1287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9713" name="Oval 17"/>
            <p:cNvSpPr>
              <a:spLocks noChangeArrowheads="1"/>
            </p:cNvSpPr>
            <p:nvPr/>
          </p:nvSpPr>
          <p:spPr bwMode="auto">
            <a:xfrm>
              <a:off x="1623" y="2004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9714" name="Line 18"/>
            <p:cNvSpPr>
              <a:spLocks noChangeShapeType="1"/>
            </p:cNvSpPr>
            <p:nvPr/>
          </p:nvSpPr>
          <p:spPr bwMode="auto">
            <a:xfrm>
              <a:off x="785" y="2476"/>
              <a:ext cx="81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9715" name="Text Box 19"/>
            <p:cNvSpPr txBox="1">
              <a:spLocks noChangeArrowheads="1"/>
            </p:cNvSpPr>
            <p:nvPr/>
          </p:nvSpPr>
          <p:spPr bwMode="auto">
            <a:xfrm>
              <a:off x="1064" y="2247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i="1">
                  <a:solidFill>
                    <a:srgbClr val="000099"/>
                  </a:solidFill>
                </a:rPr>
                <a:t>L</a:t>
              </a:r>
            </a:p>
          </p:txBody>
        </p:sp>
      </p:grp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3487782" y="3944983"/>
            <a:ext cx="4885509" cy="14761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ABE 308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0A26-0F90-4B3B-92B8-CC3B19AF4812}" type="slidenum">
              <a:rPr lang="en-US"/>
              <a:pPr/>
              <a:t>5</a:t>
            </a:fld>
            <a:endParaRPr lang="en-US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106488" y="298450"/>
            <a:ext cx="6478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u="sng"/>
              <a:t>Steady-State Heat Conduction in a Slab</a:t>
            </a:r>
          </a:p>
        </p:txBody>
      </p:sp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1016000" y="1184275"/>
          <a:ext cx="212407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8" name="Equation" r:id="rId3" imgW="774360" imgH="393480" progId="Equation.3">
                  <p:embed/>
                </p:oleObj>
              </mc:Choice>
              <mc:Fallback>
                <p:oleObj name="Equation" r:id="rId3" imgW="77436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1184275"/>
                        <a:ext cx="2124075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4124325" y="1120775"/>
            <a:ext cx="437991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1800" dirty="0"/>
              <a:t> If </a:t>
            </a:r>
            <a:r>
              <a:rPr lang="en-US" sz="1800" i="1" dirty="0"/>
              <a:t>L</a:t>
            </a:r>
            <a:r>
              <a:rPr lang="en-US" sz="1800" dirty="0"/>
              <a:t> increases </a:t>
            </a:r>
            <a:r>
              <a:rPr lang="en-US" sz="1800" dirty="0">
                <a:sym typeface="Wingdings" pitchFamily="2" charset="2"/>
              </a:rPr>
              <a:t></a:t>
            </a:r>
            <a:r>
              <a:rPr lang="en-US" sz="1800" dirty="0"/>
              <a:t> </a:t>
            </a:r>
            <a:r>
              <a:rPr lang="en-US" sz="1800" i="1" dirty="0" err="1"/>
              <a:t>R</a:t>
            </a:r>
            <a:r>
              <a:rPr lang="en-US" sz="1800" i="1" baseline="-25000" dirty="0" err="1"/>
              <a:t>cond</a:t>
            </a:r>
            <a:r>
              <a:rPr lang="en-US" sz="1800" i="1" baseline="-25000" dirty="0"/>
              <a:t> </a:t>
            </a:r>
            <a:r>
              <a:rPr lang="en-US" sz="1800" baseline="-25000" dirty="0"/>
              <a:t> </a:t>
            </a:r>
            <a:r>
              <a:rPr lang="en-US" sz="1800" dirty="0"/>
              <a:t>increases</a:t>
            </a:r>
          </a:p>
          <a:p>
            <a:endParaRPr lang="en-US" sz="1800" dirty="0"/>
          </a:p>
          <a:p>
            <a:pPr>
              <a:buFontTx/>
              <a:buChar char="•"/>
            </a:pPr>
            <a:r>
              <a:rPr lang="en-US" sz="1800" dirty="0"/>
              <a:t> If </a:t>
            </a:r>
            <a:r>
              <a:rPr lang="en-US" sz="1800" i="1" dirty="0"/>
              <a:t>k</a:t>
            </a:r>
            <a:r>
              <a:rPr lang="en-US" sz="1800" dirty="0"/>
              <a:t> decreases </a:t>
            </a:r>
            <a:r>
              <a:rPr lang="en-US" sz="1800" dirty="0">
                <a:sym typeface="Wingdings" pitchFamily="2" charset="2"/>
              </a:rPr>
              <a:t> </a:t>
            </a:r>
            <a:r>
              <a:rPr lang="en-US" sz="1800" i="1" dirty="0" err="1"/>
              <a:t>R</a:t>
            </a:r>
            <a:r>
              <a:rPr lang="en-US" sz="1800" i="1" baseline="-25000" dirty="0" err="1"/>
              <a:t>cond</a:t>
            </a:r>
            <a:r>
              <a:rPr lang="en-US" sz="1800" i="1" dirty="0"/>
              <a:t> </a:t>
            </a:r>
            <a:r>
              <a:rPr lang="en-US" sz="1800" dirty="0"/>
              <a:t> increases</a:t>
            </a:r>
          </a:p>
          <a:p>
            <a:endParaRPr lang="en-US" sz="1800" dirty="0"/>
          </a:p>
          <a:p>
            <a:pPr>
              <a:buFontTx/>
              <a:buChar char="•"/>
            </a:pPr>
            <a:r>
              <a:rPr lang="en-US" sz="1800" dirty="0"/>
              <a:t> If </a:t>
            </a:r>
            <a:r>
              <a:rPr lang="en-US" sz="1800" i="1" dirty="0"/>
              <a:t>A</a:t>
            </a:r>
            <a:r>
              <a:rPr lang="en-US" sz="1800" dirty="0"/>
              <a:t> decrease </a:t>
            </a:r>
            <a:r>
              <a:rPr lang="en-US" sz="1800" dirty="0">
                <a:sym typeface="Wingdings" pitchFamily="2" charset="2"/>
              </a:rPr>
              <a:t> </a:t>
            </a:r>
            <a:r>
              <a:rPr lang="en-US" sz="1800" i="1" dirty="0" err="1"/>
              <a:t>R</a:t>
            </a:r>
            <a:r>
              <a:rPr lang="en-US" sz="1800" i="1" baseline="-25000" dirty="0" err="1"/>
              <a:t>cond</a:t>
            </a:r>
            <a:r>
              <a:rPr lang="en-US" sz="1800" i="1" dirty="0"/>
              <a:t> </a:t>
            </a:r>
            <a:r>
              <a:rPr lang="en-US" sz="1800" dirty="0"/>
              <a:t> increases</a:t>
            </a:r>
          </a:p>
        </p:txBody>
      </p:sp>
      <p:graphicFrame>
        <p:nvGraphicFramePr>
          <p:cNvPr id="307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457020"/>
              </p:ext>
            </p:extLst>
          </p:nvPr>
        </p:nvGraphicFramePr>
        <p:xfrm>
          <a:off x="2011363" y="2813050"/>
          <a:ext cx="4414837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9" name="Equation" r:id="rId5" imgW="1688760" imgH="393480" progId="Equation.DSMT4">
                  <p:embed/>
                </p:oleObj>
              </mc:Choice>
              <mc:Fallback>
                <p:oleObj name="Equation" r:id="rId5" imgW="1688760" imgH="393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363" y="2813050"/>
                        <a:ext cx="4414837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4060825" y="5248275"/>
          <a:ext cx="1735138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0" name="Equation" r:id="rId7" imgW="952200" imgH="393480" progId="Equation.3">
                  <p:embed/>
                </p:oleObj>
              </mc:Choice>
              <mc:Fallback>
                <p:oleObj name="Equation" r:id="rId7" imgW="952200" imgH="393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825" y="5248275"/>
                        <a:ext cx="1735138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2330450" y="3803650"/>
            <a:ext cx="49942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1800" dirty="0"/>
              <a:t> Because Steady State </a:t>
            </a:r>
            <a:r>
              <a:rPr lang="en-US" sz="1800" i="1" dirty="0" err="1"/>
              <a:t>q</a:t>
            </a:r>
            <a:r>
              <a:rPr lang="en-US" sz="1800" i="1" baseline="-25000" dirty="0" err="1"/>
              <a:t>x</a:t>
            </a:r>
            <a:r>
              <a:rPr lang="en-US" sz="1800" dirty="0"/>
              <a:t> = constant</a:t>
            </a:r>
          </a:p>
          <a:p>
            <a:pPr>
              <a:buFontTx/>
              <a:buChar char="•"/>
            </a:pP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dirty="0"/>
              <a:t> = constant (slab)</a:t>
            </a:r>
          </a:p>
          <a:p>
            <a:pPr>
              <a:buFontTx/>
              <a:buChar char="•"/>
            </a:pPr>
            <a:r>
              <a:rPr lang="en-US" sz="1800" dirty="0"/>
              <a:t> </a:t>
            </a:r>
            <a:r>
              <a:rPr lang="en-US" sz="1800" i="1" dirty="0"/>
              <a:t>k</a:t>
            </a:r>
            <a:r>
              <a:rPr lang="en-US" sz="1800" dirty="0"/>
              <a:t> constant (also density and specific heat)</a:t>
            </a:r>
          </a:p>
          <a:p>
            <a:pPr>
              <a:buFontTx/>
              <a:buChar char="•"/>
            </a:pPr>
            <a:r>
              <a:rPr lang="en-US" sz="1800" dirty="0"/>
              <a:t> therefore the temperature gradient = constant </a:t>
            </a:r>
          </a:p>
        </p:txBody>
      </p:sp>
      <p:sp>
        <p:nvSpPr>
          <p:cNvPr id="30731" name="AutoShape 11"/>
          <p:cNvSpPr>
            <a:spLocks/>
          </p:cNvSpPr>
          <p:nvPr/>
        </p:nvSpPr>
        <p:spPr bwMode="auto">
          <a:xfrm rot="16200000">
            <a:off x="4832350" y="4040188"/>
            <a:ext cx="244475" cy="2079625"/>
          </a:xfrm>
          <a:prstGeom prst="leftBrace">
            <a:avLst>
              <a:gd name="adj1" fmla="val 7088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2" name="Oval 1"/>
          <p:cNvSpPr/>
          <p:nvPr/>
        </p:nvSpPr>
        <p:spPr>
          <a:xfrm>
            <a:off x="2770632" y="2706370"/>
            <a:ext cx="1490472" cy="1207262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ABE 308</a:t>
            </a: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</a:t>
            </a: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F2D4-2CEF-4361-B8D3-7D88AFE5AB0A}" type="slidenum">
              <a:rPr lang="en-US"/>
              <a:pPr/>
              <a:t>6</a:t>
            </a:fld>
            <a:endParaRPr lang="en-US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84200" y="322263"/>
            <a:ext cx="6002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u="sng"/>
              <a:t>Steady-State Heat Transfer in a Slab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550863" y="906463"/>
            <a:ext cx="411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sng">
                <a:solidFill>
                  <a:srgbClr val="000099"/>
                </a:solidFill>
              </a:rPr>
              <a:t>Resistance due convection</a:t>
            </a:r>
          </a:p>
        </p:txBody>
      </p:sp>
      <p:sp>
        <p:nvSpPr>
          <p:cNvPr id="31750" name="Rectangle 6" descr="Wide downward diagonal"/>
          <p:cNvSpPr>
            <a:spLocks noChangeArrowheads="1"/>
          </p:cNvSpPr>
          <p:nvPr/>
        </p:nvSpPr>
        <p:spPr bwMode="auto">
          <a:xfrm>
            <a:off x="2019300" y="1852613"/>
            <a:ext cx="842963" cy="2173287"/>
          </a:xfrm>
          <a:prstGeom prst="rect">
            <a:avLst/>
          </a:prstGeom>
          <a:pattFill prst="wdDnDiag">
            <a:fgClr>
              <a:srgbClr val="777777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 flipH="1">
            <a:off x="2019300" y="1852613"/>
            <a:ext cx="11113" cy="2136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 flipH="1">
            <a:off x="2849563" y="1887538"/>
            <a:ext cx="11112" cy="2136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811213" y="1892300"/>
            <a:ext cx="366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i="1">
                <a:solidFill>
                  <a:srgbClr val="000099"/>
                </a:solidFill>
              </a:rPr>
              <a:t>T</a:t>
            </a:r>
            <a:r>
              <a:rPr lang="en-US" sz="1800" i="1" baseline="-25000">
                <a:solidFill>
                  <a:srgbClr val="000099"/>
                </a:solidFill>
              </a:rPr>
              <a:t>f</a:t>
            </a:r>
            <a:endParaRPr lang="en-US" sz="1800" i="1">
              <a:solidFill>
                <a:srgbClr val="000099"/>
              </a:solidFill>
            </a:endParaRP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1557338" y="2838450"/>
            <a:ext cx="5095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i="1">
                <a:solidFill>
                  <a:srgbClr val="000099"/>
                </a:solidFill>
              </a:rPr>
              <a:t>T</a:t>
            </a:r>
            <a:r>
              <a:rPr lang="en-US" sz="1800" i="1" baseline="-25000">
                <a:solidFill>
                  <a:srgbClr val="000099"/>
                </a:solidFill>
              </a:rPr>
              <a:t>1</a:t>
            </a:r>
            <a:endParaRPr lang="en-US" sz="1800" i="1">
              <a:solidFill>
                <a:srgbClr val="000099"/>
              </a:solidFill>
            </a:endParaRPr>
          </a:p>
        </p:txBody>
      </p:sp>
      <p:sp>
        <p:nvSpPr>
          <p:cNvPr id="31756" name="Freeform 12"/>
          <p:cNvSpPr>
            <a:spLocks/>
          </p:cNvSpPr>
          <p:nvPr/>
        </p:nvSpPr>
        <p:spPr bwMode="auto">
          <a:xfrm>
            <a:off x="1211263" y="2149475"/>
            <a:ext cx="808037" cy="842963"/>
          </a:xfrm>
          <a:custGeom>
            <a:avLst/>
            <a:gdLst>
              <a:gd name="T0" fmla="*/ 0 w 509"/>
              <a:gd name="T1" fmla="*/ 0 h 531"/>
              <a:gd name="T2" fmla="*/ 217 w 509"/>
              <a:gd name="T3" fmla="*/ 45 h 531"/>
              <a:gd name="T4" fmla="*/ 359 w 509"/>
              <a:gd name="T5" fmla="*/ 172 h 531"/>
              <a:gd name="T6" fmla="*/ 441 w 509"/>
              <a:gd name="T7" fmla="*/ 329 h 531"/>
              <a:gd name="T8" fmla="*/ 509 w 509"/>
              <a:gd name="T9" fmla="*/ 531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9" h="531">
                <a:moveTo>
                  <a:pt x="0" y="0"/>
                </a:moveTo>
                <a:cubicBezTo>
                  <a:pt x="78" y="8"/>
                  <a:pt x="157" y="16"/>
                  <a:pt x="217" y="45"/>
                </a:cubicBezTo>
                <a:cubicBezTo>
                  <a:pt x="277" y="74"/>
                  <a:pt x="322" y="125"/>
                  <a:pt x="359" y="172"/>
                </a:cubicBezTo>
                <a:cubicBezTo>
                  <a:pt x="396" y="219"/>
                  <a:pt x="416" y="269"/>
                  <a:pt x="441" y="329"/>
                </a:cubicBezTo>
                <a:cubicBezTo>
                  <a:pt x="466" y="389"/>
                  <a:pt x="487" y="460"/>
                  <a:pt x="509" y="53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1308100" y="2328863"/>
            <a:ext cx="3667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i="1">
                <a:solidFill>
                  <a:srgbClr val="000099"/>
                </a:solidFill>
              </a:rPr>
              <a:t>h</a:t>
            </a:r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 flipV="1">
            <a:off x="1770063" y="2136775"/>
            <a:ext cx="676275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1391444" y="1613991"/>
            <a:ext cx="6334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q</a:t>
            </a:r>
            <a:r>
              <a:rPr lang="en-US" i="1" baseline="-25000" dirty="0" err="1">
                <a:solidFill>
                  <a:srgbClr val="FF0000"/>
                </a:solidFill>
              </a:rPr>
              <a:t>x</a:t>
            </a:r>
            <a:endParaRPr lang="en-US" i="1" dirty="0">
              <a:solidFill>
                <a:srgbClr val="FF0000"/>
              </a:solidFill>
            </a:endParaRPr>
          </a:p>
        </p:txBody>
      </p:sp>
      <p:graphicFrame>
        <p:nvGraphicFramePr>
          <p:cNvPr id="3176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088353"/>
              </p:ext>
            </p:extLst>
          </p:nvPr>
        </p:nvGraphicFramePr>
        <p:xfrm>
          <a:off x="4292600" y="1349375"/>
          <a:ext cx="2874963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3" name="Equation" r:id="rId3" imgW="1028520" imgH="241200" progId="Equation.DSMT4">
                  <p:embed/>
                </p:oleObj>
              </mc:Choice>
              <mc:Fallback>
                <p:oleObj name="Equation" r:id="rId3" imgW="1028520" imgH="241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600" y="1349375"/>
                        <a:ext cx="2874963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808195"/>
              </p:ext>
            </p:extLst>
          </p:nvPr>
        </p:nvGraphicFramePr>
        <p:xfrm>
          <a:off x="4194175" y="1974850"/>
          <a:ext cx="2541588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4" name="Equation" r:id="rId5" imgW="888840" imgH="596880" progId="Equation.DSMT4">
                  <p:embed/>
                </p:oleObj>
              </mc:Choice>
              <mc:Fallback>
                <p:oleObj name="Equation" r:id="rId5" imgW="888840" imgH="5968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175" y="1974850"/>
                        <a:ext cx="2541588" cy="170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2" name="Object 18"/>
          <p:cNvGraphicFramePr>
            <a:graphicFrameLocks noChangeAspect="1"/>
          </p:cNvGraphicFramePr>
          <p:nvPr/>
        </p:nvGraphicFramePr>
        <p:xfrm>
          <a:off x="4621213" y="3702050"/>
          <a:ext cx="14478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5" name="Equation" r:id="rId7" imgW="660240" imgH="393480" progId="Equation.3">
                  <p:embed/>
                </p:oleObj>
              </mc:Choice>
              <mc:Fallback>
                <p:oleObj name="Equation" r:id="rId7" imgW="660240" imgH="393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1213" y="3702050"/>
                        <a:ext cx="1447800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415121"/>
              </p:ext>
            </p:extLst>
          </p:nvPr>
        </p:nvGraphicFramePr>
        <p:xfrm>
          <a:off x="4054319" y="4793456"/>
          <a:ext cx="222726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6" name="Equation" r:id="rId9" imgW="1015920" imgH="558720" progId="Equation.3">
                  <p:embed/>
                </p:oleObj>
              </mc:Choice>
              <mc:Fallback>
                <p:oleObj name="Equation" r:id="rId9" imgW="1015920" imgH="55872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4319" y="4793456"/>
                        <a:ext cx="2227263" cy="1219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ABE 308</a:t>
            </a:r>
          </a:p>
        </p:txBody>
      </p:sp>
      <p:sp>
        <p:nvSpPr>
          <p:cNvPr id="5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</a:t>
            </a:r>
          </a:p>
        </p:txBody>
      </p:sp>
      <p:sp>
        <p:nvSpPr>
          <p:cNvPr id="5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BC15-AB12-433A-B53D-58D620180C2C}" type="slidenum">
              <a:rPr lang="en-US"/>
              <a:pPr/>
              <a:t>7</a:t>
            </a:fld>
            <a:endParaRPr lang="en-US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584200" y="322263"/>
            <a:ext cx="8021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u="sng"/>
              <a:t>Steady-State Heat Transfer in a Slab - Composite</a:t>
            </a:r>
          </a:p>
        </p:txBody>
      </p:sp>
      <p:grpSp>
        <p:nvGrpSpPr>
          <p:cNvPr id="32798" name="Group 30"/>
          <p:cNvGrpSpPr>
            <a:grpSpLocks/>
          </p:cNvGrpSpPr>
          <p:nvPr/>
        </p:nvGrpSpPr>
        <p:grpSpPr bwMode="auto">
          <a:xfrm>
            <a:off x="292100" y="992188"/>
            <a:ext cx="5365750" cy="4302125"/>
            <a:chOff x="579" y="857"/>
            <a:chExt cx="3380" cy="2710"/>
          </a:xfrm>
        </p:grpSpPr>
        <p:sp>
          <p:nvSpPr>
            <p:cNvPr id="32773" name="Rectangle 5"/>
            <p:cNvSpPr>
              <a:spLocks noChangeArrowheads="1"/>
            </p:cNvSpPr>
            <p:nvPr/>
          </p:nvSpPr>
          <p:spPr bwMode="auto">
            <a:xfrm>
              <a:off x="1376" y="1017"/>
              <a:ext cx="748" cy="2544"/>
            </a:xfrm>
            <a:prstGeom prst="rect">
              <a:avLst/>
            </a:prstGeom>
            <a:solidFill>
              <a:srgbClr val="F6FCA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s-AR" sz="1800" i="1"/>
            </a:p>
          </p:txBody>
        </p:sp>
        <p:sp>
          <p:nvSpPr>
            <p:cNvPr id="32774" name="Rectangle 6"/>
            <p:cNvSpPr>
              <a:spLocks noChangeArrowheads="1"/>
            </p:cNvSpPr>
            <p:nvPr/>
          </p:nvSpPr>
          <p:spPr bwMode="auto">
            <a:xfrm>
              <a:off x="2123" y="1015"/>
              <a:ext cx="389" cy="25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s-AR" sz="1800"/>
            </a:p>
          </p:txBody>
        </p:sp>
        <p:sp>
          <p:nvSpPr>
            <p:cNvPr id="32775" name="Rectangle 7"/>
            <p:cNvSpPr>
              <a:spLocks noChangeArrowheads="1"/>
            </p:cNvSpPr>
            <p:nvPr/>
          </p:nvSpPr>
          <p:spPr bwMode="auto">
            <a:xfrm>
              <a:off x="2503" y="1013"/>
              <a:ext cx="599" cy="25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2777" name="Rectangle 9"/>
            <p:cNvSpPr>
              <a:spLocks noChangeArrowheads="1"/>
            </p:cNvSpPr>
            <p:nvPr/>
          </p:nvSpPr>
          <p:spPr bwMode="auto">
            <a:xfrm>
              <a:off x="2648" y="1065"/>
              <a:ext cx="2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i="1"/>
                <a:t>k</a:t>
              </a:r>
              <a:r>
                <a:rPr lang="en-US" sz="1800" i="1" baseline="-25000"/>
                <a:t>3</a:t>
              </a:r>
            </a:p>
          </p:txBody>
        </p:sp>
        <p:sp>
          <p:nvSpPr>
            <p:cNvPr id="32778" name="Rectangle 10"/>
            <p:cNvSpPr>
              <a:spLocks noChangeArrowheads="1"/>
            </p:cNvSpPr>
            <p:nvPr/>
          </p:nvSpPr>
          <p:spPr bwMode="auto">
            <a:xfrm>
              <a:off x="2162" y="1066"/>
              <a:ext cx="2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i="1"/>
                <a:t>k</a:t>
              </a:r>
              <a:r>
                <a:rPr lang="en-US" sz="1800" i="1" baseline="-25000"/>
                <a:t>2</a:t>
              </a:r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>
              <a:off x="1376" y="2304"/>
              <a:ext cx="7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32780" name="Rectangle 12"/>
            <p:cNvSpPr>
              <a:spLocks noChangeArrowheads="1"/>
            </p:cNvSpPr>
            <p:nvPr/>
          </p:nvSpPr>
          <p:spPr bwMode="auto">
            <a:xfrm>
              <a:off x="1609" y="2060"/>
              <a:ext cx="27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i="1"/>
                <a:t>L</a:t>
              </a:r>
              <a:r>
                <a:rPr lang="en-US" sz="1800" i="1" baseline="-25000"/>
                <a:t>1</a:t>
              </a:r>
            </a:p>
          </p:txBody>
        </p:sp>
        <p:sp>
          <p:nvSpPr>
            <p:cNvPr id="32781" name="Rectangle 13"/>
            <p:cNvSpPr>
              <a:spLocks noChangeArrowheads="1"/>
            </p:cNvSpPr>
            <p:nvPr/>
          </p:nvSpPr>
          <p:spPr bwMode="auto">
            <a:xfrm>
              <a:off x="2169" y="2067"/>
              <a:ext cx="3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i="1"/>
                <a:t>L</a:t>
              </a:r>
              <a:r>
                <a:rPr lang="en-US" sz="1800" i="1" baseline="-25000"/>
                <a:t>2</a:t>
              </a:r>
            </a:p>
          </p:txBody>
        </p:sp>
        <p:sp>
          <p:nvSpPr>
            <p:cNvPr id="32782" name="Rectangle 14"/>
            <p:cNvSpPr>
              <a:spLocks noChangeArrowheads="1"/>
            </p:cNvSpPr>
            <p:nvPr/>
          </p:nvSpPr>
          <p:spPr bwMode="auto">
            <a:xfrm>
              <a:off x="2639" y="2066"/>
              <a:ext cx="24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i="1"/>
                <a:t>L</a:t>
              </a:r>
              <a:r>
                <a:rPr lang="en-US" sz="1800" i="1" baseline="-25000"/>
                <a:t>3</a:t>
              </a:r>
            </a:p>
          </p:txBody>
        </p:sp>
        <p:sp>
          <p:nvSpPr>
            <p:cNvPr id="32783" name="Line 15"/>
            <p:cNvSpPr>
              <a:spLocks noChangeShapeType="1"/>
            </p:cNvSpPr>
            <p:nvPr/>
          </p:nvSpPr>
          <p:spPr bwMode="auto">
            <a:xfrm flipV="1">
              <a:off x="2138" y="2302"/>
              <a:ext cx="3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32784" name="Line 16"/>
            <p:cNvSpPr>
              <a:spLocks noChangeShapeType="1"/>
            </p:cNvSpPr>
            <p:nvPr/>
          </p:nvSpPr>
          <p:spPr bwMode="auto">
            <a:xfrm flipV="1">
              <a:off x="2511" y="2294"/>
              <a:ext cx="5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32786" name="Text Box 18"/>
            <p:cNvSpPr txBox="1">
              <a:spLocks noChangeArrowheads="1"/>
            </p:cNvSpPr>
            <p:nvPr/>
          </p:nvSpPr>
          <p:spPr bwMode="auto">
            <a:xfrm>
              <a:off x="2500" y="1941"/>
              <a:ext cx="2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/>
                <a:t>T</a:t>
              </a:r>
              <a:r>
                <a:rPr lang="en-US" sz="1800" baseline="-25000"/>
                <a:t>3</a:t>
              </a:r>
              <a:endParaRPr lang="en-US" sz="1800"/>
            </a:p>
          </p:txBody>
        </p:sp>
        <p:sp>
          <p:nvSpPr>
            <p:cNvPr id="32787" name="Text Box 19"/>
            <p:cNvSpPr txBox="1">
              <a:spLocks noChangeArrowheads="1"/>
            </p:cNvSpPr>
            <p:nvPr/>
          </p:nvSpPr>
          <p:spPr bwMode="auto">
            <a:xfrm>
              <a:off x="1056" y="1348"/>
              <a:ext cx="2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T</a:t>
              </a:r>
              <a:r>
                <a:rPr lang="en-US" sz="1800" baseline="-25000"/>
                <a:t>1</a:t>
              </a:r>
              <a:endParaRPr lang="en-US" sz="1800"/>
            </a:p>
          </p:txBody>
        </p:sp>
        <p:sp>
          <p:nvSpPr>
            <p:cNvPr id="32788" name="Text Box 20"/>
            <p:cNvSpPr txBox="1">
              <a:spLocks noChangeArrowheads="1"/>
            </p:cNvSpPr>
            <p:nvPr/>
          </p:nvSpPr>
          <p:spPr bwMode="auto">
            <a:xfrm>
              <a:off x="1913" y="1466"/>
              <a:ext cx="2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/>
                <a:t>T</a:t>
              </a:r>
              <a:r>
                <a:rPr lang="en-US" sz="1800" baseline="-25000"/>
                <a:t>2</a:t>
              </a:r>
              <a:endParaRPr lang="en-US" sz="1800"/>
            </a:p>
          </p:txBody>
        </p:sp>
        <p:sp>
          <p:nvSpPr>
            <p:cNvPr id="32789" name="Text Box 21"/>
            <p:cNvSpPr txBox="1">
              <a:spLocks noChangeArrowheads="1"/>
            </p:cNvSpPr>
            <p:nvPr/>
          </p:nvSpPr>
          <p:spPr bwMode="auto">
            <a:xfrm>
              <a:off x="3111" y="2670"/>
              <a:ext cx="2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/>
                <a:t>T</a:t>
              </a:r>
              <a:r>
                <a:rPr lang="en-US" sz="1800" baseline="-25000"/>
                <a:t>4</a:t>
              </a:r>
              <a:endParaRPr lang="en-US" sz="1800"/>
            </a:p>
          </p:txBody>
        </p:sp>
        <p:sp>
          <p:nvSpPr>
            <p:cNvPr id="32790" name="Text Box 22"/>
            <p:cNvSpPr txBox="1">
              <a:spLocks noChangeArrowheads="1"/>
            </p:cNvSpPr>
            <p:nvPr/>
          </p:nvSpPr>
          <p:spPr bwMode="auto">
            <a:xfrm>
              <a:off x="3707" y="3274"/>
              <a:ext cx="2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/>
                <a:t>T</a:t>
              </a:r>
              <a:r>
                <a:rPr lang="en-US" sz="1800" baseline="-25000"/>
                <a:t>c</a:t>
              </a:r>
              <a:endParaRPr lang="en-US" sz="1800"/>
            </a:p>
          </p:txBody>
        </p:sp>
        <p:sp>
          <p:nvSpPr>
            <p:cNvPr id="32791" name="Rectangle 23"/>
            <p:cNvSpPr>
              <a:spLocks noChangeArrowheads="1"/>
            </p:cNvSpPr>
            <p:nvPr/>
          </p:nvSpPr>
          <p:spPr bwMode="auto">
            <a:xfrm>
              <a:off x="1645" y="1087"/>
              <a:ext cx="2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i="1"/>
                <a:t>k</a:t>
              </a:r>
              <a:r>
                <a:rPr lang="en-US" sz="1800" i="1" baseline="-25000"/>
                <a:t>1</a:t>
              </a:r>
            </a:p>
          </p:txBody>
        </p:sp>
        <p:sp>
          <p:nvSpPr>
            <p:cNvPr id="32792" name="Text Box 24"/>
            <p:cNvSpPr txBox="1">
              <a:spLocks noChangeArrowheads="1"/>
            </p:cNvSpPr>
            <p:nvPr/>
          </p:nvSpPr>
          <p:spPr bwMode="auto">
            <a:xfrm>
              <a:off x="579" y="857"/>
              <a:ext cx="2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T</a:t>
              </a:r>
              <a:r>
                <a:rPr lang="en-US" sz="1800" baseline="-25000"/>
                <a:t>h</a:t>
              </a:r>
              <a:endParaRPr lang="en-US" sz="1800"/>
            </a:p>
          </p:txBody>
        </p:sp>
        <p:sp>
          <p:nvSpPr>
            <p:cNvPr id="32793" name="Freeform 25"/>
            <p:cNvSpPr>
              <a:spLocks/>
            </p:cNvSpPr>
            <p:nvPr/>
          </p:nvSpPr>
          <p:spPr bwMode="auto">
            <a:xfrm>
              <a:off x="830" y="928"/>
              <a:ext cx="536" cy="516"/>
            </a:xfrm>
            <a:custGeom>
              <a:avLst/>
              <a:gdLst>
                <a:gd name="T0" fmla="*/ 0 w 536"/>
                <a:gd name="T1" fmla="*/ 0 h 381"/>
                <a:gd name="T2" fmla="*/ 180 w 536"/>
                <a:gd name="T3" fmla="*/ 37 h 381"/>
                <a:gd name="T4" fmla="*/ 329 w 536"/>
                <a:gd name="T5" fmla="*/ 142 h 381"/>
                <a:gd name="T6" fmla="*/ 502 w 536"/>
                <a:gd name="T7" fmla="*/ 307 h 381"/>
                <a:gd name="T8" fmla="*/ 531 w 536"/>
                <a:gd name="T9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6" h="381">
                  <a:moveTo>
                    <a:pt x="0" y="0"/>
                  </a:moveTo>
                  <a:cubicBezTo>
                    <a:pt x="62" y="6"/>
                    <a:pt x="125" y="13"/>
                    <a:pt x="180" y="37"/>
                  </a:cubicBezTo>
                  <a:cubicBezTo>
                    <a:pt x="235" y="61"/>
                    <a:pt x="275" y="97"/>
                    <a:pt x="329" y="142"/>
                  </a:cubicBezTo>
                  <a:cubicBezTo>
                    <a:pt x="383" y="187"/>
                    <a:pt x="468" y="267"/>
                    <a:pt x="502" y="307"/>
                  </a:cubicBezTo>
                  <a:cubicBezTo>
                    <a:pt x="536" y="347"/>
                    <a:pt x="533" y="364"/>
                    <a:pt x="531" y="38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32794" name="Line 26"/>
            <p:cNvSpPr>
              <a:spLocks noChangeShapeType="1"/>
            </p:cNvSpPr>
            <p:nvPr/>
          </p:nvSpPr>
          <p:spPr bwMode="auto">
            <a:xfrm>
              <a:off x="1376" y="1429"/>
              <a:ext cx="741" cy="299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32795" name="Line 27"/>
            <p:cNvSpPr>
              <a:spLocks noChangeShapeType="1"/>
            </p:cNvSpPr>
            <p:nvPr/>
          </p:nvSpPr>
          <p:spPr bwMode="auto">
            <a:xfrm>
              <a:off x="2124" y="1735"/>
              <a:ext cx="374" cy="360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32796" name="Line 28"/>
            <p:cNvSpPr>
              <a:spLocks noChangeShapeType="1"/>
            </p:cNvSpPr>
            <p:nvPr/>
          </p:nvSpPr>
          <p:spPr bwMode="auto">
            <a:xfrm>
              <a:off x="2491" y="2095"/>
              <a:ext cx="621" cy="81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32797" name="Freeform 29"/>
            <p:cNvSpPr>
              <a:spLocks/>
            </p:cNvSpPr>
            <p:nvPr/>
          </p:nvSpPr>
          <p:spPr bwMode="auto">
            <a:xfrm>
              <a:off x="3104" y="2895"/>
              <a:ext cx="569" cy="471"/>
            </a:xfrm>
            <a:custGeom>
              <a:avLst/>
              <a:gdLst>
                <a:gd name="T0" fmla="*/ 0 w 569"/>
                <a:gd name="T1" fmla="*/ 0 h 471"/>
                <a:gd name="T2" fmla="*/ 98 w 569"/>
                <a:gd name="T3" fmla="*/ 142 h 471"/>
                <a:gd name="T4" fmla="*/ 195 w 569"/>
                <a:gd name="T5" fmla="*/ 269 h 471"/>
                <a:gd name="T6" fmla="*/ 345 w 569"/>
                <a:gd name="T7" fmla="*/ 389 h 471"/>
                <a:gd name="T8" fmla="*/ 569 w 569"/>
                <a:gd name="T9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9" h="471">
                  <a:moveTo>
                    <a:pt x="0" y="0"/>
                  </a:moveTo>
                  <a:cubicBezTo>
                    <a:pt x="33" y="48"/>
                    <a:pt x="66" y="97"/>
                    <a:pt x="98" y="142"/>
                  </a:cubicBezTo>
                  <a:cubicBezTo>
                    <a:pt x="130" y="187"/>
                    <a:pt x="154" y="228"/>
                    <a:pt x="195" y="269"/>
                  </a:cubicBezTo>
                  <a:cubicBezTo>
                    <a:pt x="236" y="310"/>
                    <a:pt x="283" y="355"/>
                    <a:pt x="345" y="389"/>
                  </a:cubicBezTo>
                  <a:cubicBezTo>
                    <a:pt x="407" y="423"/>
                    <a:pt x="488" y="447"/>
                    <a:pt x="569" y="47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32838" name="Group 70"/>
          <p:cNvGrpSpPr>
            <a:grpSpLocks/>
          </p:cNvGrpSpPr>
          <p:nvPr/>
        </p:nvGrpSpPr>
        <p:grpSpPr bwMode="auto">
          <a:xfrm>
            <a:off x="646113" y="2201863"/>
            <a:ext cx="4892675" cy="2478087"/>
            <a:chOff x="564" y="1387"/>
            <a:chExt cx="3082" cy="1561"/>
          </a:xfrm>
        </p:grpSpPr>
        <p:sp>
          <p:nvSpPr>
            <p:cNvPr id="32799" name="Text Box 31"/>
            <p:cNvSpPr txBox="1">
              <a:spLocks noChangeArrowheads="1"/>
            </p:cNvSpPr>
            <p:nvPr/>
          </p:nvSpPr>
          <p:spPr bwMode="auto">
            <a:xfrm>
              <a:off x="616" y="1387"/>
              <a:ext cx="24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i="1" dirty="0" err="1"/>
                <a:t>h</a:t>
              </a:r>
              <a:r>
                <a:rPr lang="en-US" sz="1800" i="1" baseline="-25000" dirty="0" err="1"/>
                <a:t>h</a:t>
              </a:r>
              <a:endParaRPr lang="en-US" sz="1800" i="1" dirty="0"/>
            </a:p>
          </p:txBody>
        </p:sp>
        <p:sp>
          <p:nvSpPr>
            <p:cNvPr id="32800" name="Text Box 32"/>
            <p:cNvSpPr txBox="1">
              <a:spLocks noChangeArrowheads="1"/>
            </p:cNvSpPr>
            <p:nvPr/>
          </p:nvSpPr>
          <p:spPr bwMode="auto">
            <a:xfrm>
              <a:off x="3150" y="2717"/>
              <a:ext cx="2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i="1" dirty="0" err="1"/>
                <a:t>h</a:t>
              </a:r>
              <a:r>
                <a:rPr lang="en-US" sz="1800" i="1" baseline="-25000" dirty="0" err="1"/>
                <a:t>c</a:t>
              </a:r>
              <a:endParaRPr lang="en-US" sz="1800" i="1" dirty="0"/>
            </a:p>
          </p:txBody>
        </p:sp>
        <p:sp>
          <p:nvSpPr>
            <p:cNvPr id="32801" name="Line 33"/>
            <p:cNvSpPr>
              <a:spLocks noChangeShapeType="1"/>
            </p:cNvSpPr>
            <p:nvPr/>
          </p:nvSpPr>
          <p:spPr bwMode="auto">
            <a:xfrm>
              <a:off x="576" y="2573"/>
              <a:ext cx="35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32802" name="Line 34"/>
            <p:cNvSpPr>
              <a:spLocks noChangeShapeType="1"/>
            </p:cNvSpPr>
            <p:nvPr/>
          </p:nvSpPr>
          <p:spPr bwMode="auto">
            <a:xfrm>
              <a:off x="1248" y="2573"/>
              <a:ext cx="35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32803" name="Line 35"/>
            <p:cNvSpPr>
              <a:spLocks noChangeShapeType="1"/>
            </p:cNvSpPr>
            <p:nvPr/>
          </p:nvSpPr>
          <p:spPr bwMode="auto">
            <a:xfrm>
              <a:off x="2347" y="2534"/>
              <a:ext cx="35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32804" name="Line 36"/>
            <p:cNvSpPr>
              <a:spLocks noChangeShapeType="1"/>
            </p:cNvSpPr>
            <p:nvPr/>
          </p:nvSpPr>
          <p:spPr bwMode="auto">
            <a:xfrm>
              <a:off x="1957" y="2548"/>
              <a:ext cx="21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32805" name="Line 37"/>
            <p:cNvSpPr>
              <a:spLocks noChangeShapeType="1"/>
            </p:cNvSpPr>
            <p:nvPr/>
          </p:nvSpPr>
          <p:spPr bwMode="auto">
            <a:xfrm>
              <a:off x="3130" y="2534"/>
              <a:ext cx="35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32830" name="Text Box 62"/>
            <p:cNvSpPr txBox="1">
              <a:spLocks noChangeArrowheads="1"/>
            </p:cNvSpPr>
            <p:nvPr/>
          </p:nvSpPr>
          <p:spPr bwMode="auto">
            <a:xfrm>
              <a:off x="564" y="2199"/>
              <a:ext cx="4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800" i="1">
                  <a:solidFill>
                    <a:srgbClr val="FF0000"/>
                  </a:solidFill>
                </a:rPr>
                <a:t>q</a:t>
              </a:r>
              <a:r>
                <a:rPr lang="en-US" sz="2800" i="1" baseline="-25000">
                  <a:solidFill>
                    <a:srgbClr val="FF0000"/>
                  </a:solidFill>
                </a:rPr>
                <a:t>x</a:t>
              </a:r>
              <a:endParaRPr lang="en-US" sz="2800" i="1">
                <a:solidFill>
                  <a:srgbClr val="FF0000"/>
                </a:solidFill>
              </a:endParaRPr>
            </a:p>
          </p:txBody>
        </p:sp>
        <p:sp>
          <p:nvSpPr>
            <p:cNvPr id="32831" name="Text Box 63"/>
            <p:cNvSpPr txBox="1">
              <a:spLocks noChangeArrowheads="1"/>
            </p:cNvSpPr>
            <p:nvPr/>
          </p:nvSpPr>
          <p:spPr bwMode="auto">
            <a:xfrm>
              <a:off x="1206" y="2235"/>
              <a:ext cx="4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800" i="1">
                  <a:solidFill>
                    <a:srgbClr val="FF0000"/>
                  </a:solidFill>
                </a:rPr>
                <a:t>q</a:t>
              </a:r>
              <a:r>
                <a:rPr lang="en-US" sz="2800" i="1" baseline="-25000">
                  <a:solidFill>
                    <a:srgbClr val="FF0000"/>
                  </a:solidFill>
                </a:rPr>
                <a:t>x</a:t>
              </a:r>
              <a:endParaRPr lang="en-US" sz="2800" i="1">
                <a:solidFill>
                  <a:srgbClr val="FF0000"/>
                </a:solidFill>
              </a:endParaRPr>
            </a:p>
          </p:txBody>
        </p:sp>
        <p:sp>
          <p:nvSpPr>
            <p:cNvPr id="32832" name="Text Box 64"/>
            <p:cNvSpPr txBox="1">
              <a:spLocks noChangeArrowheads="1"/>
            </p:cNvSpPr>
            <p:nvPr/>
          </p:nvSpPr>
          <p:spPr bwMode="auto">
            <a:xfrm>
              <a:off x="1841" y="2211"/>
              <a:ext cx="4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800" i="1">
                  <a:solidFill>
                    <a:srgbClr val="FF0000"/>
                  </a:solidFill>
                </a:rPr>
                <a:t>q</a:t>
              </a:r>
              <a:r>
                <a:rPr lang="en-US" sz="2800" i="1" baseline="-25000">
                  <a:solidFill>
                    <a:srgbClr val="FF0000"/>
                  </a:solidFill>
                </a:rPr>
                <a:t>x</a:t>
              </a:r>
              <a:endParaRPr lang="en-US" sz="2800" i="1">
                <a:solidFill>
                  <a:srgbClr val="FF0000"/>
                </a:solidFill>
              </a:endParaRPr>
            </a:p>
          </p:txBody>
        </p:sp>
        <p:sp>
          <p:nvSpPr>
            <p:cNvPr id="32833" name="Text Box 65"/>
            <p:cNvSpPr txBox="1">
              <a:spLocks noChangeArrowheads="1"/>
            </p:cNvSpPr>
            <p:nvPr/>
          </p:nvSpPr>
          <p:spPr bwMode="auto">
            <a:xfrm>
              <a:off x="2259" y="2209"/>
              <a:ext cx="4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800" i="1">
                  <a:solidFill>
                    <a:srgbClr val="FF0000"/>
                  </a:solidFill>
                </a:rPr>
                <a:t>q</a:t>
              </a:r>
              <a:r>
                <a:rPr lang="en-US" sz="2800" i="1" baseline="-25000">
                  <a:solidFill>
                    <a:srgbClr val="FF0000"/>
                  </a:solidFill>
                </a:rPr>
                <a:t>x</a:t>
              </a:r>
              <a:endParaRPr lang="en-US" sz="2800" i="1">
                <a:solidFill>
                  <a:srgbClr val="FF0000"/>
                </a:solidFill>
              </a:endParaRPr>
            </a:p>
          </p:txBody>
        </p:sp>
        <p:sp>
          <p:nvSpPr>
            <p:cNvPr id="32834" name="Text Box 66"/>
            <p:cNvSpPr txBox="1">
              <a:spLocks noChangeArrowheads="1"/>
            </p:cNvSpPr>
            <p:nvPr/>
          </p:nvSpPr>
          <p:spPr bwMode="auto">
            <a:xfrm>
              <a:off x="3149" y="2201"/>
              <a:ext cx="4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800" i="1" dirty="0" err="1">
                  <a:solidFill>
                    <a:srgbClr val="FF0000"/>
                  </a:solidFill>
                </a:rPr>
                <a:t>q</a:t>
              </a:r>
              <a:r>
                <a:rPr lang="en-US" sz="2800" i="1" baseline="-25000" dirty="0" err="1">
                  <a:solidFill>
                    <a:srgbClr val="FF0000"/>
                  </a:solidFill>
                </a:rPr>
                <a:t>x</a:t>
              </a:r>
              <a:endParaRPr lang="en-US" sz="2800" i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32835" name="Object 67"/>
          <p:cNvGraphicFramePr>
            <a:graphicFrameLocks noChangeAspect="1"/>
          </p:cNvGraphicFramePr>
          <p:nvPr/>
        </p:nvGraphicFramePr>
        <p:xfrm>
          <a:off x="4846638" y="1050925"/>
          <a:ext cx="3611562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3" name="Equation" r:id="rId3" imgW="2158920" imgH="622080" progId="Equation.3">
                  <p:embed/>
                </p:oleObj>
              </mc:Choice>
              <mc:Fallback>
                <p:oleObj name="Equation" r:id="rId3" imgW="2158920" imgH="62208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6638" y="1050925"/>
                        <a:ext cx="3611562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36" name="Object 68"/>
          <p:cNvGraphicFramePr>
            <a:graphicFrameLocks noChangeAspect="1"/>
          </p:cNvGraphicFramePr>
          <p:nvPr/>
        </p:nvGraphicFramePr>
        <p:xfrm>
          <a:off x="5322888" y="3290888"/>
          <a:ext cx="3519487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4" name="Equation" r:id="rId5" imgW="2260440" imgH="431640" progId="Equation.3">
                  <p:embed/>
                </p:oleObj>
              </mc:Choice>
              <mc:Fallback>
                <p:oleObj name="Equation" r:id="rId5" imgW="2260440" imgH="43164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2888" y="3290888"/>
                        <a:ext cx="3519487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37" name="Object 69"/>
          <p:cNvGraphicFramePr>
            <a:graphicFrameLocks noChangeAspect="1"/>
          </p:cNvGraphicFramePr>
          <p:nvPr/>
        </p:nvGraphicFramePr>
        <p:xfrm>
          <a:off x="6084888" y="2379663"/>
          <a:ext cx="1487487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5" name="Equation" r:id="rId7" imgW="888840" imgH="419040" progId="Equation.3">
                  <p:embed/>
                </p:oleObj>
              </mc:Choice>
              <mc:Fallback>
                <p:oleObj name="Equation" r:id="rId7" imgW="888840" imgH="41904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2379663"/>
                        <a:ext cx="1487487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39" name="Freeform 71"/>
          <p:cNvSpPr>
            <a:spLocks/>
          </p:cNvSpPr>
          <p:nvPr/>
        </p:nvSpPr>
        <p:spPr bwMode="auto">
          <a:xfrm>
            <a:off x="4716463" y="5691188"/>
            <a:ext cx="3289300" cy="427037"/>
          </a:xfrm>
          <a:custGeom>
            <a:avLst/>
            <a:gdLst>
              <a:gd name="T0" fmla="*/ 0 w 2072"/>
              <a:gd name="T1" fmla="*/ 112 h 269"/>
              <a:gd name="T2" fmla="*/ 179 w 2072"/>
              <a:gd name="T3" fmla="*/ 112 h 269"/>
              <a:gd name="T4" fmla="*/ 202 w 2072"/>
              <a:gd name="T5" fmla="*/ 209 h 269"/>
              <a:gd name="T6" fmla="*/ 247 w 2072"/>
              <a:gd name="T7" fmla="*/ 67 h 269"/>
              <a:gd name="T8" fmla="*/ 314 w 2072"/>
              <a:gd name="T9" fmla="*/ 217 h 269"/>
              <a:gd name="T10" fmla="*/ 351 w 2072"/>
              <a:gd name="T11" fmla="*/ 75 h 269"/>
              <a:gd name="T12" fmla="*/ 389 w 2072"/>
              <a:gd name="T13" fmla="*/ 149 h 269"/>
              <a:gd name="T14" fmla="*/ 523 w 2072"/>
              <a:gd name="T15" fmla="*/ 149 h 269"/>
              <a:gd name="T16" fmla="*/ 546 w 2072"/>
              <a:gd name="T17" fmla="*/ 52 h 269"/>
              <a:gd name="T18" fmla="*/ 621 w 2072"/>
              <a:gd name="T19" fmla="*/ 247 h 269"/>
              <a:gd name="T20" fmla="*/ 651 w 2072"/>
              <a:gd name="T21" fmla="*/ 37 h 269"/>
              <a:gd name="T22" fmla="*/ 718 w 2072"/>
              <a:gd name="T23" fmla="*/ 224 h 269"/>
              <a:gd name="T24" fmla="*/ 748 w 2072"/>
              <a:gd name="T25" fmla="*/ 45 h 269"/>
              <a:gd name="T26" fmla="*/ 800 w 2072"/>
              <a:gd name="T27" fmla="*/ 157 h 269"/>
              <a:gd name="T28" fmla="*/ 950 w 2072"/>
              <a:gd name="T29" fmla="*/ 164 h 269"/>
              <a:gd name="T30" fmla="*/ 980 w 2072"/>
              <a:gd name="T31" fmla="*/ 15 h 269"/>
              <a:gd name="T32" fmla="*/ 1002 w 2072"/>
              <a:gd name="T33" fmla="*/ 232 h 269"/>
              <a:gd name="T34" fmla="*/ 1055 w 2072"/>
              <a:gd name="T35" fmla="*/ 22 h 269"/>
              <a:gd name="T36" fmla="*/ 1122 w 2072"/>
              <a:gd name="T37" fmla="*/ 217 h 269"/>
              <a:gd name="T38" fmla="*/ 1144 w 2072"/>
              <a:gd name="T39" fmla="*/ 22 h 269"/>
              <a:gd name="T40" fmla="*/ 1227 w 2072"/>
              <a:gd name="T41" fmla="*/ 172 h 269"/>
              <a:gd name="T42" fmla="*/ 1324 w 2072"/>
              <a:gd name="T43" fmla="*/ 164 h 269"/>
              <a:gd name="T44" fmla="*/ 1369 w 2072"/>
              <a:gd name="T45" fmla="*/ 22 h 269"/>
              <a:gd name="T46" fmla="*/ 1429 w 2072"/>
              <a:gd name="T47" fmla="*/ 269 h 269"/>
              <a:gd name="T48" fmla="*/ 1466 w 2072"/>
              <a:gd name="T49" fmla="*/ 22 h 269"/>
              <a:gd name="T50" fmla="*/ 1511 w 2072"/>
              <a:gd name="T51" fmla="*/ 187 h 269"/>
              <a:gd name="T52" fmla="*/ 1518 w 2072"/>
              <a:gd name="T53" fmla="*/ 239 h 269"/>
              <a:gd name="T54" fmla="*/ 1548 w 2072"/>
              <a:gd name="T55" fmla="*/ 30 h 269"/>
              <a:gd name="T56" fmla="*/ 1578 w 2072"/>
              <a:gd name="T57" fmla="*/ 179 h 269"/>
              <a:gd name="T58" fmla="*/ 1660 w 2072"/>
              <a:gd name="T59" fmla="*/ 179 h 269"/>
              <a:gd name="T60" fmla="*/ 1690 w 2072"/>
              <a:gd name="T61" fmla="*/ 7 h 269"/>
              <a:gd name="T62" fmla="*/ 1750 w 2072"/>
              <a:gd name="T63" fmla="*/ 194 h 269"/>
              <a:gd name="T64" fmla="*/ 1788 w 2072"/>
              <a:gd name="T65" fmla="*/ 0 h 269"/>
              <a:gd name="T66" fmla="*/ 1833 w 2072"/>
              <a:gd name="T67" fmla="*/ 202 h 269"/>
              <a:gd name="T68" fmla="*/ 1862 w 2072"/>
              <a:gd name="T69" fmla="*/ 15 h 269"/>
              <a:gd name="T70" fmla="*/ 1915 w 2072"/>
              <a:gd name="T71" fmla="*/ 187 h 269"/>
              <a:gd name="T72" fmla="*/ 2072 w 2072"/>
              <a:gd name="T73" fmla="*/ 187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72" h="269">
                <a:moveTo>
                  <a:pt x="0" y="112"/>
                </a:moveTo>
                <a:lnTo>
                  <a:pt x="179" y="112"/>
                </a:lnTo>
                <a:lnTo>
                  <a:pt x="202" y="209"/>
                </a:lnTo>
                <a:lnTo>
                  <a:pt x="247" y="67"/>
                </a:lnTo>
                <a:lnTo>
                  <a:pt x="314" y="217"/>
                </a:lnTo>
                <a:lnTo>
                  <a:pt x="351" y="75"/>
                </a:lnTo>
                <a:lnTo>
                  <a:pt x="389" y="149"/>
                </a:lnTo>
                <a:lnTo>
                  <a:pt x="523" y="149"/>
                </a:lnTo>
                <a:lnTo>
                  <a:pt x="546" y="52"/>
                </a:lnTo>
                <a:lnTo>
                  <a:pt x="621" y="247"/>
                </a:lnTo>
                <a:lnTo>
                  <a:pt x="651" y="37"/>
                </a:lnTo>
                <a:lnTo>
                  <a:pt x="718" y="224"/>
                </a:lnTo>
                <a:lnTo>
                  <a:pt x="748" y="45"/>
                </a:lnTo>
                <a:lnTo>
                  <a:pt x="800" y="157"/>
                </a:lnTo>
                <a:lnTo>
                  <a:pt x="950" y="164"/>
                </a:lnTo>
                <a:lnTo>
                  <a:pt x="980" y="15"/>
                </a:lnTo>
                <a:lnTo>
                  <a:pt x="1002" y="232"/>
                </a:lnTo>
                <a:lnTo>
                  <a:pt x="1055" y="22"/>
                </a:lnTo>
                <a:lnTo>
                  <a:pt x="1122" y="217"/>
                </a:lnTo>
                <a:lnTo>
                  <a:pt x="1144" y="22"/>
                </a:lnTo>
                <a:lnTo>
                  <a:pt x="1227" y="172"/>
                </a:lnTo>
                <a:lnTo>
                  <a:pt x="1324" y="164"/>
                </a:lnTo>
                <a:lnTo>
                  <a:pt x="1369" y="22"/>
                </a:lnTo>
                <a:lnTo>
                  <a:pt x="1429" y="269"/>
                </a:lnTo>
                <a:lnTo>
                  <a:pt x="1466" y="22"/>
                </a:lnTo>
                <a:lnTo>
                  <a:pt x="1511" y="187"/>
                </a:lnTo>
                <a:lnTo>
                  <a:pt x="1518" y="239"/>
                </a:lnTo>
                <a:lnTo>
                  <a:pt x="1548" y="30"/>
                </a:lnTo>
                <a:lnTo>
                  <a:pt x="1578" y="179"/>
                </a:lnTo>
                <a:lnTo>
                  <a:pt x="1660" y="179"/>
                </a:lnTo>
                <a:lnTo>
                  <a:pt x="1690" y="7"/>
                </a:lnTo>
                <a:lnTo>
                  <a:pt x="1750" y="194"/>
                </a:lnTo>
                <a:lnTo>
                  <a:pt x="1788" y="0"/>
                </a:lnTo>
                <a:lnTo>
                  <a:pt x="1833" y="202"/>
                </a:lnTo>
                <a:lnTo>
                  <a:pt x="1862" y="15"/>
                </a:lnTo>
                <a:lnTo>
                  <a:pt x="1915" y="187"/>
                </a:lnTo>
                <a:lnTo>
                  <a:pt x="2072" y="18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2840" name="Text Box 72"/>
          <p:cNvSpPr txBox="1">
            <a:spLocks noChangeArrowheads="1"/>
          </p:cNvSpPr>
          <p:nvPr/>
        </p:nvSpPr>
        <p:spPr bwMode="auto">
          <a:xfrm>
            <a:off x="4883150" y="5395913"/>
            <a:ext cx="5286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i="1"/>
              <a:t>R</a:t>
            </a:r>
            <a:r>
              <a:rPr lang="en-US" sz="1800" i="1" baseline="-25000"/>
              <a:t>h</a:t>
            </a:r>
          </a:p>
        </p:txBody>
      </p:sp>
      <p:sp>
        <p:nvSpPr>
          <p:cNvPr id="32841" name="Text Box 73"/>
          <p:cNvSpPr txBox="1">
            <a:spLocks noChangeArrowheads="1"/>
          </p:cNvSpPr>
          <p:nvPr/>
        </p:nvSpPr>
        <p:spPr bwMode="auto">
          <a:xfrm>
            <a:off x="5486400" y="5370513"/>
            <a:ext cx="5286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i="1"/>
              <a:t>R</a:t>
            </a:r>
            <a:r>
              <a:rPr lang="en-US" sz="1800" i="1" baseline="-25000"/>
              <a:t>1</a:t>
            </a:r>
          </a:p>
        </p:txBody>
      </p:sp>
      <p:sp>
        <p:nvSpPr>
          <p:cNvPr id="32842" name="Text Box 74"/>
          <p:cNvSpPr txBox="1">
            <a:spLocks noChangeArrowheads="1"/>
          </p:cNvSpPr>
          <p:nvPr/>
        </p:nvSpPr>
        <p:spPr bwMode="auto">
          <a:xfrm>
            <a:off x="6126163" y="5334000"/>
            <a:ext cx="528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i="1"/>
              <a:t>R</a:t>
            </a:r>
            <a:r>
              <a:rPr lang="en-US" sz="1800" i="1" baseline="-25000"/>
              <a:t>2</a:t>
            </a:r>
          </a:p>
        </p:txBody>
      </p:sp>
      <p:sp>
        <p:nvSpPr>
          <p:cNvPr id="32843" name="Text Box 75"/>
          <p:cNvSpPr txBox="1">
            <a:spLocks noChangeArrowheads="1"/>
          </p:cNvSpPr>
          <p:nvPr/>
        </p:nvSpPr>
        <p:spPr bwMode="auto">
          <a:xfrm>
            <a:off x="6742113" y="5318125"/>
            <a:ext cx="528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i="1"/>
              <a:t>R</a:t>
            </a:r>
            <a:r>
              <a:rPr lang="en-US" sz="1800" i="1" baseline="-25000"/>
              <a:t>3</a:t>
            </a:r>
          </a:p>
        </p:txBody>
      </p:sp>
      <p:sp>
        <p:nvSpPr>
          <p:cNvPr id="32844" name="Text Box 76"/>
          <p:cNvSpPr txBox="1">
            <a:spLocks noChangeArrowheads="1"/>
          </p:cNvSpPr>
          <p:nvPr/>
        </p:nvSpPr>
        <p:spPr bwMode="auto">
          <a:xfrm>
            <a:off x="7321550" y="5338763"/>
            <a:ext cx="63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i="1"/>
              <a:t>R</a:t>
            </a:r>
            <a:r>
              <a:rPr lang="en-US" sz="1800" i="1" baseline="-25000"/>
              <a:t>c</a:t>
            </a:r>
          </a:p>
        </p:txBody>
      </p:sp>
      <p:sp>
        <p:nvSpPr>
          <p:cNvPr id="32845" name="Text Box 77"/>
          <p:cNvSpPr txBox="1">
            <a:spLocks noChangeArrowheads="1"/>
          </p:cNvSpPr>
          <p:nvPr/>
        </p:nvSpPr>
        <p:spPr bwMode="auto">
          <a:xfrm>
            <a:off x="4370388" y="5443538"/>
            <a:ext cx="5286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i="1"/>
              <a:t>T</a:t>
            </a:r>
            <a:r>
              <a:rPr lang="en-US" sz="1800" i="1" baseline="-25000"/>
              <a:t>h</a:t>
            </a:r>
          </a:p>
        </p:txBody>
      </p:sp>
      <p:sp>
        <p:nvSpPr>
          <p:cNvPr id="32846" name="Text Box 78"/>
          <p:cNvSpPr txBox="1">
            <a:spLocks noChangeArrowheads="1"/>
          </p:cNvSpPr>
          <p:nvPr/>
        </p:nvSpPr>
        <p:spPr bwMode="auto">
          <a:xfrm>
            <a:off x="7794625" y="55499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i="1"/>
              <a:t>T</a:t>
            </a:r>
            <a:r>
              <a:rPr lang="en-US" sz="1800" i="1" baseline="-25000"/>
              <a:t>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ABE 308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D203-D953-45AF-AF17-3679EAF165DD}" type="slidenum">
              <a:rPr lang="en-US"/>
              <a:pPr/>
              <a:t>8</a:t>
            </a:fld>
            <a:endParaRPr lang="en-US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584200" y="322263"/>
            <a:ext cx="8021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u="sng"/>
              <a:t>Steady-State Heat Transfer in a Slab - Composite</a:t>
            </a:r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1549400" y="1055688"/>
          <a:ext cx="5348288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0" name="Equation" r:id="rId3" imgW="2158920" imgH="622080" progId="Equation.3">
                  <p:embed/>
                </p:oleObj>
              </mc:Choice>
              <mc:Fallback>
                <p:oleObj name="Equation" r:id="rId3" imgW="2158920" imgH="622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1055688"/>
                        <a:ext cx="5348288" cy="153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536575" y="2706688"/>
            <a:ext cx="6081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i="1" u="sng">
                <a:solidFill>
                  <a:srgbClr val="000099"/>
                </a:solidFill>
              </a:rPr>
              <a:t>Overall Heat Transfer Coefficient U</a:t>
            </a:r>
          </a:p>
        </p:txBody>
      </p:sp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2713038" y="3271838"/>
          <a:ext cx="261143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1" name="Equation" r:id="rId5" imgW="1054080" imgH="228600" progId="Equation.3">
                  <p:embed/>
                </p:oleObj>
              </mc:Choice>
              <mc:Fallback>
                <p:oleObj name="Equation" r:id="rId5" imgW="105408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038" y="3271838"/>
                        <a:ext cx="2611437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2524125" y="3886200"/>
          <a:ext cx="3586163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2" name="Equation" r:id="rId7" imgW="1701720" imgH="431640" progId="Equation.3">
                  <p:embed/>
                </p:oleObj>
              </mc:Choice>
              <mc:Fallback>
                <p:oleObj name="Equation" r:id="rId7" imgW="170172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3886200"/>
                        <a:ext cx="3586163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9"/>
          <p:cNvGraphicFramePr>
            <a:graphicFrameLocks noChangeAspect="1"/>
          </p:cNvGraphicFramePr>
          <p:nvPr/>
        </p:nvGraphicFramePr>
        <p:xfrm>
          <a:off x="2363788" y="4781550"/>
          <a:ext cx="3584575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3" name="Equation" r:id="rId9" imgW="1701720" imgH="622080" progId="Equation.3">
                  <p:embed/>
                </p:oleObj>
              </mc:Choice>
              <mc:Fallback>
                <p:oleObj name="Equation" r:id="rId9" imgW="1701720" imgH="622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788" y="4781550"/>
                        <a:ext cx="3584575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ABE 308</a:t>
            </a:r>
          </a:p>
        </p:txBody>
      </p:sp>
      <p:sp>
        <p:nvSpPr>
          <p:cNvPr id="3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</a:t>
            </a:r>
          </a:p>
        </p:txBody>
      </p:sp>
      <p:sp>
        <p:nvSpPr>
          <p:cNvPr id="3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DD66-F5AC-4261-8F69-8C9D59C15735}" type="slidenum">
              <a:rPr lang="en-US"/>
              <a:pPr/>
              <a:t>9</a:t>
            </a:fld>
            <a:endParaRPr lang="en-US"/>
          </a:p>
        </p:txBody>
      </p:sp>
      <p:graphicFrame>
        <p:nvGraphicFramePr>
          <p:cNvPr id="34895" name="Group 79"/>
          <p:cNvGraphicFramePr>
            <a:graphicFrameLocks noGrp="1"/>
          </p:cNvGraphicFramePr>
          <p:nvPr/>
        </p:nvGraphicFramePr>
        <p:xfrm>
          <a:off x="1346200" y="1504950"/>
          <a:ext cx="6096000" cy="1909763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1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2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Resistance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Conductance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Conduction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Convection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4893" name="Object 77"/>
          <p:cNvGraphicFramePr>
            <a:graphicFrameLocks noChangeAspect="1"/>
          </p:cNvGraphicFramePr>
          <p:nvPr/>
        </p:nvGraphicFramePr>
        <p:xfrm>
          <a:off x="3365500" y="2716213"/>
          <a:ext cx="368300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19" name="Equation" r:id="rId3" imgW="241200" imgH="393480" progId="Equation.3">
                  <p:embed/>
                </p:oleObj>
              </mc:Choice>
              <mc:Fallback>
                <p:oleObj name="Equation" r:id="rId3" imgW="241200" imgH="393480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2716213"/>
                        <a:ext cx="368300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96" name="Object 80"/>
          <p:cNvGraphicFramePr>
            <a:graphicFrameLocks noChangeAspect="1"/>
          </p:cNvGraphicFramePr>
          <p:nvPr/>
        </p:nvGraphicFramePr>
        <p:xfrm>
          <a:off x="3365500" y="2098675"/>
          <a:ext cx="3492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0" name="Equation" r:id="rId5" imgW="228600" imgH="393480" progId="Equation.3">
                  <p:embed/>
                </p:oleObj>
              </mc:Choice>
              <mc:Fallback>
                <p:oleObj name="Equation" r:id="rId5" imgW="228600" imgH="393480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2098675"/>
                        <a:ext cx="34925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97" name="Object 81"/>
          <p:cNvGraphicFramePr>
            <a:graphicFrameLocks noChangeAspect="1"/>
          </p:cNvGraphicFramePr>
          <p:nvPr/>
        </p:nvGraphicFramePr>
        <p:xfrm>
          <a:off x="5045075" y="2913063"/>
          <a:ext cx="330200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1" name="Equation" r:id="rId7" imgW="215640" imgH="177480" progId="Equation.3">
                  <p:embed/>
                </p:oleObj>
              </mc:Choice>
              <mc:Fallback>
                <p:oleObj name="Equation" r:id="rId7" imgW="215640" imgH="177480" progId="Equation.3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5075" y="2913063"/>
                        <a:ext cx="330200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98" name="Object 82"/>
          <p:cNvGraphicFramePr>
            <a:graphicFrameLocks noChangeAspect="1"/>
          </p:cNvGraphicFramePr>
          <p:nvPr/>
        </p:nvGraphicFramePr>
        <p:xfrm>
          <a:off x="5026025" y="2084388"/>
          <a:ext cx="3492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2" name="Equation" r:id="rId9" imgW="228600" imgH="393480" progId="Equation.3">
                  <p:embed/>
                </p:oleObj>
              </mc:Choice>
              <mc:Fallback>
                <p:oleObj name="Equation" r:id="rId9" imgW="228600" imgH="393480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6025" y="2084388"/>
                        <a:ext cx="34925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00" name="Object 84"/>
          <p:cNvGraphicFramePr>
            <a:graphicFrameLocks noChangeAspect="1"/>
          </p:cNvGraphicFramePr>
          <p:nvPr/>
        </p:nvGraphicFramePr>
        <p:xfrm>
          <a:off x="6605588" y="2108200"/>
          <a:ext cx="252412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3" name="Equation" r:id="rId11" imgW="164880" imgH="393480" progId="Equation.3">
                  <p:embed/>
                </p:oleObj>
              </mc:Choice>
              <mc:Fallback>
                <p:oleObj name="Equation" r:id="rId11" imgW="164880" imgH="393480" progId="Equation.3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5588" y="2108200"/>
                        <a:ext cx="252412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01" name="Object 85"/>
          <p:cNvGraphicFramePr>
            <a:graphicFrameLocks noChangeAspect="1"/>
          </p:cNvGraphicFramePr>
          <p:nvPr/>
        </p:nvGraphicFramePr>
        <p:xfrm>
          <a:off x="6518275" y="2738438"/>
          <a:ext cx="231775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4" name="Equation" r:id="rId13" imgW="152280" imgH="393480" progId="Equation.3">
                  <p:embed/>
                </p:oleObj>
              </mc:Choice>
              <mc:Fallback>
                <p:oleObj name="Equation" r:id="rId13" imgW="152280" imgH="393480" progId="Equation.3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8275" y="2738438"/>
                        <a:ext cx="231775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02" name="Text Box 86"/>
          <p:cNvSpPr txBox="1">
            <a:spLocks noChangeArrowheads="1"/>
          </p:cNvSpPr>
          <p:nvPr/>
        </p:nvSpPr>
        <p:spPr bwMode="auto">
          <a:xfrm>
            <a:off x="584200" y="322263"/>
            <a:ext cx="8021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u="sng"/>
              <a:t>Steady-State Heat Transfer in a Slab - Composite</a:t>
            </a:r>
          </a:p>
        </p:txBody>
      </p:sp>
      <p:sp>
        <p:nvSpPr>
          <p:cNvPr id="34903" name="Text Box 87"/>
          <p:cNvSpPr txBox="1">
            <a:spLocks noChangeArrowheads="1"/>
          </p:cNvSpPr>
          <p:nvPr/>
        </p:nvSpPr>
        <p:spPr bwMode="auto">
          <a:xfrm>
            <a:off x="585788" y="942975"/>
            <a:ext cx="1162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u="sng">
                <a:solidFill>
                  <a:srgbClr val="000099"/>
                </a:solidFill>
              </a:rPr>
              <a:t>Glossary</a:t>
            </a:r>
          </a:p>
        </p:txBody>
      </p:sp>
      <p:sp>
        <p:nvSpPr>
          <p:cNvPr id="34904" name="Text Box 88"/>
          <p:cNvSpPr txBox="1">
            <a:spLocks noChangeArrowheads="1"/>
          </p:cNvSpPr>
          <p:nvPr/>
        </p:nvSpPr>
        <p:spPr bwMode="auto">
          <a:xfrm>
            <a:off x="465138" y="3576638"/>
            <a:ext cx="164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u="sng">
                <a:solidFill>
                  <a:srgbClr val="000099"/>
                </a:solidFill>
              </a:rPr>
              <a:t>R-value Units</a:t>
            </a:r>
          </a:p>
        </p:txBody>
      </p:sp>
      <p:graphicFrame>
        <p:nvGraphicFramePr>
          <p:cNvPr id="34905" name="Object 89"/>
          <p:cNvGraphicFramePr>
            <a:graphicFrameLocks noChangeAspect="1"/>
          </p:cNvGraphicFramePr>
          <p:nvPr/>
        </p:nvGraphicFramePr>
        <p:xfrm>
          <a:off x="2551113" y="3806825"/>
          <a:ext cx="213836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5" name="Equation" r:id="rId15" imgW="1257120" imgH="596880" progId="Equation.3">
                  <p:embed/>
                </p:oleObj>
              </mc:Choice>
              <mc:Fallback>
                <p:oleObj name="Equation" r:id="rId15" imgW="1257120" imgH="596880" progId="Equation.3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3806825"/>
                        <a:ext cx="2138362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06" name="Object 90"/>
          <p:cNvGraphicFramePr>
            <a:graphicFrameLocks noChangeAspect="1"/>
          </p:cNvGraphicFramePr>
          <p:nvPr/>
        </p:nvGraphicFramePr>
        <p:xfrm>
          <a:off x="2451100" y="4889500"/>
          <a:ext cx="226377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6" name="Equation" r:id="rId17" imgW="1371600" imgH="685800" progId="Equation.3">
                  <p:embed/>
                </p:oleObj>
              </mc:Choice>
              <mc:Fallback>
                <p:oleObj name="Equation" r:id="rId17" imgW="1371600" imgH="685800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4889500"/>
                        <a:ext cx="2263775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162998"/>
              </p:ext>
            </p:extLst>
          </p:nvPr>
        </p:nvGraphicFramePr>
        <p:xfrm>
          <a:off x="6041799" y="3759994"/>
          <a:ext cx="233203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7" name="Equation" r:id="rId19" imgW="1371600" imgH="596880" progId="Equation.DSMT4">
                  <p:embed/>
                </p:oleObj>
              </mc:Choice>
              <mc:Fallback>
                <p:oleObj name="Equation" r:id="rId19" imgW="1371600" imgH="596880" progId="Equation.DSMT4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1799" y="3759994"/>
                        <a:ext cx="2332037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967062"/>
              </p:ext>
            </p:extLst>
          </p:nvPr>
        </p:nvGraphicFramePr>
        <p:xfrm>
          <a:off x="5984876" y="4951141"/>
          <a:ext cx="2620962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8" name="Equation" r:id="rId21" imgW="1587240" imgH="685800" progId="Equation.DSMT4">
                  <p:embed/>
                </p:oleObj>
              </mc:Choice>
              <mc:Fallback>
                <p:oleObj name="Equation" r:id="rId21" imgW="1587240" imgH="685800" progId="Equation.DSMT4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76" y="4951141"/>
                        <a:ext cx="2620962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2564</TotalTime>
  <Words>674</Words>
  <Application>Microsoft Office PowerPoint</Application>
  <PresentationFormat>On-screen Show (4:3)</PresentationFormat>
  <Paragraphs>306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Wingdings</vt:lpstr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Engineering Computer 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localadmin</dc:creator>
  <cp:lastModifiedBy>Osvaldo H Campanella</cp:lastModifiedBy>
  <cp:revision>36</cp:revision>
  <dcterms:created xsi:type="dcterms:W3CDTF">2007-01-19T01:44:30Z</dcterms:created>
  <dcterms:modified xsi:type="dcterms:W3CDTF">2017-12-27T16:33:50Z</dcterms:modified>
</cp:coreProperties>
</file>