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0" r:id="rId2"/>
    <p:sldId id="291" r:id="rId3"/>
    <p:sldId id="292" r:id="rId4"/>
    <p:sldId id="256" r:id="rId5"/>
    <p:sldId id="280" r:id="rId6"/>
    <p:sldId id="287" r:id="rId7"/>
    <p:sldId id="286" r:id="rId8"/>
    <p:sldId id="257" r:id="rId9"/>
    <p:sldId id="281" r:id="rId10"/>
    <p:sldId id="282" r:id="rId11"/>
    <p:sldId id="288" r:id="rId12"/>
    <p:sldId id="289" r:id="rId13"/>
    <p:sldId id="283" r:id="rId14"/>
    <p:sldId id="284" r:id="rId15"/>
    <p:sldId id="285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valdo H Campanella" initials="OHC" lastIdx="1" clrIdx="0">
    <p:extLst>
      <p:ext uri="{19B8F6BF-5375-455C-9EA6-DF929625EA0E}">
        <p15:presenceInfo xmlns:p15="http://schemas.microsoft.com/office/powerpoint/2012/main" userId="Osvaldo H Campane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66"/>
    <a:srgbClr val="DDDDDD"/>
    <a:srgbClr val="777777"/>
    <a:srgbClr val="BBE0E3"/>
    <a:srgbClr val="000099"/>
    <a:srgbClr val="F6FCA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0" autoAdjust="0"/>
    <p:restoredTop sz="95202" autoAdjust="0"/>
  </p:normalViewPr>
  <p:slideViewPr>
    <p:cSldViewPr snapToGrid="0">
      <p:cViewPr varScale="1">
        <p:scale>
          <a:sx n="67" d="100"/>
          <a:sy n="67" d="100"/>
        </p:scale>
        <p:origin x="72" y="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emf"/><Relationship Id="rId7" Type="http://schemas.openxmlformats.org/officeDocument/2006/relationships/image" Target="../media/image35.wmf"/><Relationship Id="rId12" Type="http://schemas.openxmlformats.org/officeDocument/2006/relationships/image" Target="../media/image40.emf"/><Relationship Id="rId17" Type="http://schemas.openxmlformats.org/officeDocument/2006/relationships/image" Target="../media/image45.wmf"/><Relationship Id="rId2" Type="http://schemas.openxmlformats.org/officeDocument/2006/relationships/image" Target="../media/image30.emf"/><Relationship Id="rId16" Type="http://schemas.openxmlformats.org/officeDocument/2006/relationships/image" Target="../media/image44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emf"/><Relationship Id="rId14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4.wmf"/><Relationship Id="rId1" Type="http://schemas.openxmlformats.org/officeDocument/2006/relationships/image" Target="../media/image47.wmf"/><Relationship Id="rId4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11" Type="http://schemas.openxmlformats.org/officeDocument/2006/relationships/image" Target="../media/image60.wmf"/><Relationship Id="rId5" Type="http://schemas.openxmlformats.org/officeDocument/2006/relationships/image" Target="../media/image54.emf"/><Relationship Id="rId10" Type="http://schemas.openxmlformats.org/officeDocument/2006/relationships/image" Target="../media/image59.wmf"/><Relationship Id="rId4" Type="http://schemas.openxmlformats.org/officeDocument/2006/relationships/image" Target="../media/image53.emf"/><Relationship Id="rId9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0E6552-83CA-461A-874C-143BA78FFEE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427BD4-7AFE-41F3-BAD1-E8905ED3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6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BE50658-CB9B-4A9C-8907-4B2BF57B74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4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4E95C-31E6-4A91-9638-B8F21A3BE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5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01960-A0ED-48A4-B0E5-42C13D560C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922C3-974B-4BDC-98DB-F68941ECA5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A926F-D576-46F2-A3BA-C846C6F00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2B93-4807-467D-BB59-A90E276130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1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BD35D-D14B-4F0D-A21E-030EE1C281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8AD0C-5B35-4246-BADD-8EB2FA19D8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C95C7-34B0-432F-A17D-F618D348AA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039DC-3F9C-4F20-81B6-D841C442C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1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41878-D144-428F-82B7-0618CE2CF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B1459-D360-4D34-97AA-39F570EDD5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ABE 308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Lecture 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ACEFB4-DA64-4D5B-9438-2289BA0831E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6.wmf"/><Relationship Id="rId26" Type="http://schemas.openxmlformats.org/officeDocument/2006/relationships/image" Target="../media/image40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44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38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e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9.e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32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41.wmf"/><Relationship Id="rId36" Type="http://schemas.openxmlformats.org/officeDocument/2006/relationships/image" Target="../media/image45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9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e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5.emf"/><Relationship Id="rId22" Type="http://schemas.openxmlformats.org/officeDocument/2006/relationships/image" Target="../media/image5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1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12.jpe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9.e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6707A-003A-41CC-AF53-0AD8A030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17FA9-01A9-413E-A1A1-6745F261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DA409-7D53-4C1E-A3F9-9AAE283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39DC-3F9C-4F20-81B6-D841C442C5D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A picture containing sky, outdoor, ground, building&#10;&#10;Description generated with very high confidence">
            <a:extLst>
              <a:ext uri="{FF2B5EF4-FFF2-40B4-BE49-F238E27FC236}">
                <a16:creationId xmlns:a16="http://schemas.microsoft.com/office/drawing/2014/main" id="{E30A61DF-593F-4D08-A1E7-89FAA31A3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4" b="27380"/>
          <a:stretch/>
        </p:blipFill>
        <p:spPr>
          <a:xfrm>
            <a:off x="565356" y="668594"/>
            <a:ext cx="4813074" cy="1799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FA09A5-8A08-42E2-8231-E20FAD159F95}"/>
              </a:ext>
            </a:extLst>
          </p:cNvPr>
          <p:cNvSpPr txBox="1"/>
          <p:nvPr/>
        </p:nvSpPr>
        <p:spPr>
          <a:xfrm>
            <a:off x="565356" y="268484"/>
            <a:ext cx="4823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Olympic Stadium “Bird Nest’ Beijing 2008</a:t>
            </a:r>
          </a:p>
        </p:txBody>
      </p:sp>
      <p:pic>
        <p:nvPicPr>
          <p:cNvPr id="9" name="Picture 8" descr="A picture containing ground, outdoor, umbrella, water&#10;&#10;Description generated with very high confidence">
            <a:extLst>
              <a:ext uri="{FF2B5EF4-FFF2-40B4-BE49-F238E27FC236}">
                <a16:creationId xmlns:a16="http://schemas.microsoft.com/office/drawing/2014/main" id="{1AB6AE33-D1B1-490C-9927-78B5DDDF8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19" y="2808250"/>
            <a:ext cx="3290645" cy="21791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A08ED53-7038-4FB2-9350-4BF366C547C4}"/>
              </a:ext>
            </a:extLst>
          </p:cNvPr>
          <p:cNvGrpSpPr/>
          <p:nvPr/>
        </p:nvGrpSpPr>
        <p:grpSpPr>
          <a:xfrm>
            <a:off x="4704347" y="597915"/>
            <a:ext cx="4439653" cy="5310773"/>
            <a:chOff x="4704347" y="597915"/>
            <a:chExt cx="4439653" cy="53107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91B2FD-236E-434D-A942-6D1EBC79D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60" b="19461"/>
            <a:stretch/>
          </p:blipFill>
          <p:spPr>
            <a:xfrm>
              <a:off x="6019800" y="923790"/>
              <a:ext cx="3036959" cy="1544107"/>
            </a:xfrm>
            <a:prstGeom prst="rect">
              <a:avLst/>
            </a:prstGeom>
          </p:spPr>
        </p:pic>
        <p:pic>
          <p:nvPicPr>
            <p:cNvPr id="10" name="Picture 8" descr="Seventh slide">
              <a:extLst>
                <a:ext uri="{FF2B5EF4-FFF2-40B4-BE49-F238E27FC236}">
                  <a16:creationId xmlns:a16="http://schemas.microsoft.com/office/drawing/2014/main" id="{AC6656EE-40A7-4098-BF40-EDB509C012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6" t="3629" r="12769" b="2781"/>
            <a:stretch/>
          </p:blipFill>
          <p:spPr bwMode="auto">
            <a:xfrm>
              <a:off x="4704347" y="2983155"/>
              <a:ext cx="4118107" cy="2925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B015D1-31E6-49C8-BD7B-2358FEA7F764}"/>
                </a:ext>
              </a:extLst>
            </p:cNvPr>
            <p:cNvSpPr txBox="1"/>
            <p:nvPr/>
          </p:nvSpPr>
          <p:spPr>
            <a:xfrm>
              <a:off x="5835316" y="597915"/>
              <a:ext cx="33086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Red blood cell cytoskeleton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7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F4E8-18AC-4885-9793-682D0E6F26CD}" type="slidenum">
              <a:rPr lang="en-US"/>
              <a:pPr/>
              <a:t>10</a:t>
            </a:fld>
            <a:endParaRPr lang="en-US"/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646113" y="184150"/>
            <a:ext cx="7877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u="sng"/>
              <a:t>Steady-State heat Transfer for Extended Surfaces</a:t>
            </a:r>
          </a:p>
        </p:txBody>
      </p:sp>
      <p:pic>
        <p:nvPicPr>
          <p:cNvPr id="53274" name="Picture 26" descr="sfin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120" y="1252311"/>
            <a:ext cx="18796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6839257" y="754267"/>
            <a:ext cx="204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Finned Tubes</a:t>
            </a:r>
          </a:p>
        </p:txBody>
      </p:sp>
      <p:pic>
        <p:nvPicPr>
          <p:cNvPr id="53276" name="Picture 28" descr="Lftwh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79" y="3678828"/>
            <a:ext cx="5794731" cy="248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0" y="835956"/>
            <a:ext cx="614463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Surfaces of small cross-sectional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They improve heat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Widely used for heating and cooling. For 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calculations assume 1D heat conduction 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along the length of the fins and heat flow 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or out of the fin by convection trough 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fluid in contact to the fin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97D14-2B5B-4EC5-9D28-3904B56B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65415-DED4-40B4-82DC-F4997C82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7A90-4990-4494-BAD0-3B1040EF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39DC-3F9C-4F20-81B6-D841C442C5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CDF1E-DDA1-43B1-BACF-A73C4992DE24}"/>
              </a:ext>
            </a:extLst>
          </p:cNvPr>
          <p:cNvSpPr txBox="1"/>
          <p:nvPr/>
        </p:nvSpPr>
        <p:spPr>
          <a:xfrm>
            <a:off x="2170386" y="136525"/>
            <a:ext cx="480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Different Types of Fins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48AE3-142D-4FFD-BFCB-9A1A7ADA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89" y="832833"/>
            <a:ext cx="8390511" cy="51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991D1-6B79-484B-96E2-E45DC4AA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9A72A-B61D-4790-ABAC-F8746B57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089A6-3719-463F-9662-E7ED07D2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39DC-3F9C-4F20-81B6-D841C442C5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5E5E5-1CAF-4C14-9ABB-3E36D2BBCAB8}"/>
              </a:ext>
            </a:extLst>
          </p:cNvPr>
          <p:cNvSpPr txBox="1"/>
          <p:nvPr/>
        </p:nvSpPr>
        <p:spPr>
          <a:xfrm>
            <a:off x="1426727" y="309945"/>
            <a:ext cx="619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Different Types of Fins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14FAB-F282-475B-957E-0EF23304C45C}"/>
              </a:ext>
            </a:extLst>
          </p:cNvPr>
          <p:cNvSpPr txBox="1"/>
          <p:nvPr/>
        </p:nvSpPr>
        <p:spPr>
          <a:xfrm>
            <a:off x="1213945" y="1418897"/>
            <a:ext cx="71497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 of Fin designs are “MANY”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Choice is by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Cost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Weight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Available space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Fluid pressure drop</a:t>
            </a:r>
          </a:p>
        </p:txBody>
      </p:sp>
    </p:spTree>
    <p:extLst>
      <p:ext uri="{BB962C8B-B14F-4D97-AF65-F5344CB8AC3E}">
        <p14:creationId xmlns:p14="http://schemas.microsoft.com/office/powerpoint/2010/main" val="12412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7743-EB35-437B-8388-2083898A5AF3}" type="slidenum">
              <a:rPr lang="en-US"/>
              <a:pPr/>
              <a:t>13</a:t>
            </a:fld>
            <a:endParaRPr lang="en-US"/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646113" y="138430"/>
            <a:ext cx="7877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u="sng" dirty="0"/>
              <a:t>Steady-State heat Transfer for Extended Surfaces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128588" y="850106"/>
            <a:ext cx="4248150" cy="3824288"/>
            <a:chOff x="142" y="560"/>
            <a:chExt cx="2676" cy="2409"/>
          </a:xfrm>
        </p:grpSpPr>
        <p:grpSp>
          <p:nvGrpSpPr>
            <p:cNvPr id="54276" name="Group 4"/>
            <p:cNvGrpSpPr>
              <a:grpSpLocks/>
            </p:cNvGrpSpPr>
            <p:nvPr/>
          </p:nvGrpSpPr>
          <p:grpSpPr bwMode="auto">
            <a:xfrm>
              <a:off x="142" y="560"/>
              <a:ext cx="2676" cy="2409"/>
              <a:chOff x="391" y="463"/>
              <a:chExt cx="2676" cy="2409"/>
            </a:xfrm>
          </p:grpSpPr>
          <p:grpSp>
            <p:nvGrpSpPr>
              <p:cNvPr id="54277" name="Group 5"/>
              <p:cNvGrpSpPr>
                <a:grpSpLocks/>
              </p:cNvGrpSpPr>
              <p:nvPr/>
            </p:nvGrpSpPr>
            <p:grpSpPr bwMode="auto">
              <a:xfrm>
                <a:off x="391" y="463"/>
                <a:ext cx="2676" cy="2409"/>
                <a:chOff x="675" y="419"/>
                <a:chExt cx="2676" cy="2409"/>
              </a:xfrm>
            </p:grpSpPr>
            <p:sp>
              <p:nvSpPr>
                <p:cNvPr id="54278" name="Freeform 6"/>
                <p:cNvSpPr>
                  <a:spLocks/>
                </p:cNvSpPr>
                <p:nvPr/>
              </p:nvSpPr>
              <p:spPr bwMode="auto">
                <a:xfrm>
                  <a:off x="1391" y="419"/>
                  <a:ext cx="1960" cy="2409"/>
                </a:xfrm>
                <a:custGeom>
                  <a:avLst/>
                  <a:gdLst>
                    <a:gd name="T0" fmla="*/ 90 w 1960"/>
                    <a:gd name="T1" fmla="*/ 658 h 2409"/>
                    <a:gd name="T2" fmla="*/ 195 w 1960"/>
                    <a:gd name="T3" fmla="*/ 479 h 2409"/>
                    <a:gd name="T4" fmla="*/ 344 w 1960"/>
                    <a:gd name="T5" fmla="*/ 292 h 2409"/>
                    <a:gd name="T6" fmla="*/ 554 w 1960"/>
                    <a:gd name="T7" fmla="*/ 97 h 2409"/>
                    <a:gd name="T8" fmla="*/ 674 w 1960"/>
                    <a:gd name="T9" fmla="*/ 0 h 2409"/>
                    <a:gd name="T10" fmla="*/ 1960 w 1960"/>
                    <a:gd name="T11" fmla="*/ 1025 h 2409"/>
                    <a:gd name="T12" fmla="*/ 1811 w 1960"/>
                    <a:gd name="T13" fmla="*/ 1204 h 2409"/>
                    <a:gd name="T14" fmla="*/ 1631 w 1960"/>
                    <a:gd name="T15" fmla="*/ 1474 h 2409"/>
                    <a:gd name="T16" fmla="*/ 1549 w 1960"/>
                    <a:gd name="T17" fmla="*/ 1691 h 2409"/>
                    <a:gd name="T18" fmla="*/ 1496 w 1960"/>
                    <a:gd name="T19" fmla="*/ 1930 h 2409"/>
                    <a:gd name="T20" fmla="*/ 1511 w 1960"/>
                    <a:gd name="T21" fmla="*/ 2237 h 2409"/>
                    <a:gd name="T22" fmla="*/ 1556 w 1960"/>
                    <a:gd name="T23" fmla="*/ 2409 h 2409"/>
                    <a:gd name="T24" fmla="*/ 823 w 1960"/>
                    <a:gd name="T25" fmla="*/ 1743 h 2409"/>
                    <a:gd name="T26" fmla="*/ 0 w 1960"/>
                    <a:gd name="T27" fmla="*/ 965 h 2409"/>
                    <a:gd name="T28" fmla="*/ 90 w 1960"/>
                    <a:gd name="T29" fmla="*/ 658 h 2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60" h="2409">
                      <a:moveTo>
                        <a:pt x="90" y="658"/>
                      </a:moveTo>
                      <a:lnTo>
                        <a:pt x="195" y="479"/>
                      </a:lnTo>
                      <a:lnTo>
                        <a:pt x="344" y="292"/>
                      </a:lnTo>
                      <a:lnTo>
                        <a:pt x="554" y="97"/>
                      </a:lnTo>
                      <a:lnTo>
                        <a:pt x="674" y="0"/>
                      </a:lnTo>
                      <a:lnTo>
                        <a:pt x="1960" y="1025"/>
                      </a:lnTo>
                      <a:lnTo>
                        <a:pt x="1811" y="1204"/>
                      </a:lnTo>
                      <a:lnTo>
                        <a:pt x="1631" y="1474"/>
                      </a:lnTo>
                      <a:lnTo>
                        <a:pt x="1549" y="1691"/>
                      </a:lnTo>
                      <a:lnTo>
                        <a:pt x="1496" y="1930"/>
                      </a:lnTo>
                      <a:lnTo>
                        <a:pt x="1511" y="2237"/>
                      </a:lnTo>
                      <a:lnTo>
                        <a:pt x="1556" y="2409"/>
                      </a:lnTo>
                      <a:lnTo>
                        <a:pt x="823" y="1743"/>
                      </a:lnTo>
                      <a:lnTo>
                        <a:pt x="0" y="965"/>
                      </a:lnTo>
                      <a:lnTo>
                        <a:pt x="90" y="65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shade val="40000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grpSp>
              <p:nvGrpSpPr>
                <p:cNvPr id="54279" name="Group 7"/>
                <p:cNvGrpSpPr>
                  <a:grpSpLocks/>
                </p:cNvGrpSpPr>
                <p:nvPr/>
              </p:nvGrpSpPr>
              <p:grpSpPr bwMode="auto">
                <a:xfrm>
                  <a:off x="675" y="1095"/>
                  <a:ext cx="1957" cy="1422"/>
                  <a:chOff x="399" y="714"/>
                  <a:chExt cx="1957" cy="1422"/>
                </a:xfrm>
              </p:grpSpPr>
              <p:sp>
                <p:nvSpPr>
                  <p:cNvPr id="54280" name="AutoShape 8"/>
                  <p:cNvSpPr>
                    <a:spLocks noChangeArrowheads="1"/>
                  </p:cNvSpPr>
                  <p:nvPr/>
                </p:nvSpPr>
                <p:spPr bwMode="auto">
                  <a:xfrm rot="2374455">
                    <a:off x="592" y="714"/>
                    <a:ext cx="1654" cy="1068"/>
                  </a:xfrm>
                  <a:prstGeom prst="parallelogram">
                    <a:avLst>
                      <a:gd name="adj" fmla="val 38717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AR" dirty="0"/>
                  </a:p>
                </p:txBody>
              </p:sp>
              <p:sp>
                <p:nvSpPr>
                  <p:cNvPr id="54281" name="Freeform 9"/>
                  <p:cNvSpPr>
                    <a:spLocks/>
                  </p:cNvSpPr>
                  <p:nvPr/>
                </p:nvSpPr>
                <p:spPr bwMode="auto">
                  <a:xfrm rot="374667">
                    <a:off x="399" y="1198"/>
                    <a:ext cx="1007" cy="836"/>
                  </a:xfrm>
                  <a:custGeom>
                    <a:avLst/>
                    <a:gdLst>
                      <a:gd name="T0" fmla="*/ 0 w 1324"/>
                      <a:gd name="T1" fmla="*/ 0 h 1287"/>
                      <a:gd name="T2" fmla="*/ 0 w 1324"/>
                      <a:gd name="T3" fmla="*/ 239 h 1287"/>
                      <a:gd name="T4" fmla="*/ 1324 w 1324"/>
                      <a:gd name="T5" fmla="*/ 1287 h 1287"/>
                      <a:gd name="T6" fmla="*/ 1324 w 1324"/>
                      <a:gd name="T7" fmla="*/ 1017 h 1287"/>
                      <a:gd name="T8" fmla="*/ 0 w 1324"/>
                      <a:gd name="T9" fmla="*/ 0 h 12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24" h="1287">
                        <a:moveTo>
                          <a:pt x="0" y="0"/>
                        </a:moveTo>
                        <a:lnTo>
                          <a:pt x="0" y="239"/>
                        </a:lnTo>
                        <a:lnTo>
                          <a:pt x="1324" y="1287"/>
                        </a:lnTo>
                        <a:lnTo>
                          <a:pt x="1324" y="10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54282" name="Freeform 10"/>
                  <p:cNvSpPr>
                    <a:spLocks/>
                  </p:cNvSpPr>
                  <p:nvPr/>
                </p:nvSpPr>
                <p:spPr bwMode="auto">
                  <a:xfrm rot="374667">
                    <a:off x="1405" y="1310"/>
                    <a:ext cx="951" cy="826"/>
                  </a:xfrm>
                  <a:custGeom>
                    <a:avLst/>
                    <a:gdLst>
                      <a:gd name="T0" fmla="*/ 0 w 1488"/>
                      <a:gd name="T1" fmla="*/ 1242 h 1242"/>
                      <a:gd name="T2" fmla="*/ 0 w 1488"/>
                      <a:gd name="T3" fmla="*/ 988 h 1242"/>
                      <a:gd name="T4" fmla="*/ 1488 w 1488"/>
                      <a:gd name="T5" fmla="*/ 0 h 1242"/>
                      <a:gd name="T6" fmla="*/ 1436 w 1488"/>
                      <a:gd name="T7" fmla="*/ 285 h 1242"/>
                      <a:gd name="T8" fmla="*/ 0 w 1488"/>
                      <a:gd name="T9" fmla="*/ 1242 h 1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88" h="1242">
                        <a:moveTo>
                          <a:pt x="0" y="1242"/>
                        </a:moveTo>
                        <a:lnTo>
                          <a:pt x="0" y="988"/>
                        </a:lnTo>
                        <a:lnTo>
                          <a:pt x="1488" y="0"/>
                        </a:lnTo>
                        <a:lnTo>
                          <a:pt x="1436" y="285"/>
                        </a:lnTo>
                        <a:lnTo>
                          <a:pt x="0" y="1242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</p:grpSp>
          <p:sp>
            <p:nvSpPr>
              <p:cNvPr id="54283" name="Freeform 11"/>
              <p:cNvSpPr>
                <a:spLocks/>
              </p:cNvSpPr>
              <p:nvPr/>
            </p:nvSpPr>
            <p:spPr bwMode="auto">
              <a:xfrm>
                <a:off x="770" y="1182"/>
                <a:ext cx="1302" cy="964"/>
              </a:xfrm>
              <a:custGeom>
                <a:avLst/>
                <a:gdLst>
                  <a:gd name="T0" fmla="*/ 0 w 1272"/>
                  <a:gd name="T1" fmla="*/ 194 h 950"/>
                  <a:gd name="T2" fmla="*/ 943 w 1272"/>
                  <a:gd name="T3" fmla="*/ 950 h 950"/>
                  <a:gd name="T4" fmla="*/ 1272 w 1272"/>
                  <a:gd name="T5" fmla="*/ 770 h 950"/>
                  <a:gd name="T6" fmla="*/ 322 w 1272"/>
                  <a:gd name="T7" fmla="*/ 0 h 950"/>
                  <a:gd name="T8" fmla="*/ 0 w 1272"/>
                  <a:gd name="T9" fmla="*/ 194 h 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2" h="950">
                    <a:moveTo>
                      <a:pt x="0" y="194"/>
                    </a:moveTo>
                    <a:lnTo>
                      <a:pt x="943" y="950"/>
                    </a:lnTo>
                    <a:lnTo>
                      <a:pt x="1272" y="770"/>
                    </a:lnTo>
                    <a:lnTo>
                      <a:pt x="322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4284" name="Freeform 12"/>
              <p:cNvSpPr>
                <a:spLocks/>
              </p:cNvSpPr>
              <p:nvPr/>
            </p:nvSpPr>
            <p:spPr bwMode="auto">
              <a:xfrm>
                <a:off x="1728" y="1952"/>
                <a:ext cx="344" cy="352"/>
              </a:xfrm>
              <a:custGeom>
                <a:avLst/>
                <a:gdLst>
                  <a:gd name="T0" fmla="*/ 0 w 344"/>
                  <a:gd name="T1" fmla="*/ 187 h 352"/>
                  <a:gd name="T2" fmla="*/ 0 w 344"/>
                  <a:gd name="T3" fmla="*/ 352 h 352"/>
                  <a:gd name="T4" fmla="*/ 344 w 344"/>
                  <a:gd name="T5" fmla="*/ 158 h 352"/>
                  <a:gd name="T6" fmla="*/ 344 w 344"/>
                  <a:gd name="T7" fmla="*/ 0 h 352"/>
                  <a:gd name="T8" fmla="*/ 0 w 344"/>
                  <a:gd name="T9" fmla="*/ 187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352">
                    <a:moveTo>
                      <a:pt x="0" y="187"/>
                    </a:moveTo>
                    <a:lnTo>
                      <a:pt x="0" y="352"/>
                    </a:lnTo>
                    <a:lnTo>
                      <a:pt x="344" y="158"/>
                    </a:lnTo>
                    <a:lnTo>
                      <a:pt x="344" y="0"/>
                    </a:lnTo>
                    <a:lnTo>
                      <a:pt x="0" y="1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4285" name="Line 13"/>
              <p:cNvSpPr>
                <a:spLocks noChangeShapeType="1"/>
              </p:cNvSpPr>
              <p:nvPr/>
            </p:nvSpPr>
            <p:spPr bwMode="auto">
              <a:xfrm flipH="1">
                <a:off x="2080" y="1923"/>
                <a:ext cx="202" cy="1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4286" name="Line 14"/>
              <p:cNvSpPr>
                <a:spLocks noChangeShapeType="1"/>
              </p:cNvSpPr>
              <p:nvPr/>
            </p:nvSpPr>
            <p:spPr bwMode="auto">
              <a:xfrm flipH="1">
                <a:off x="1510" y="2228"/>
                <a:ext cx="202" cy="1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 flipV="1">
              <a:off x="696" y="1429"/>
              <a:ext cx="329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5428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2433188"/>
                </p:ext>
              </p:extLst>
            </p:nvPr>
          </p:nvGraphicFramePr>
          <p:xfrm>
            <a:off x="681" y="1326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36" name="Equation" r:id="rId3" imgW="215640" imgH="177480" progId="Equation.DSMT4">
                    <p:embed/>
                  </p:oleObj>
                </mc:Choice>
                <mc:Fallback>
                  <p:oleObj name="Equation" r:id="rId3" imgW="21564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1326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5265643"/>
                </p:ext>
              </p:extLst>
            </p:nvPr>
          </p:nvGraphicFramePr>
          <p:xfrm>
            <a:off x="1878" y="2052"/>
            <a:ext cx="21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37" name="Equation" r:id="rId5" imgW="203040" imgH="241200" progId="Equation.3">
                    <p:embed/>
                  </p:oleObj>
                </mc:Choice>
                <mc:Fallback>
                  <p:oleObj name="Equation" r:id="rId5" imgW="20304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2052"/>
                          <a:ext cx="21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4232838"/>
                </p:ext>
              </p:extLst>
            </p:nvPr>
          </p:nvGraphicFramePr>
          <p:xfrm>
            <a:off x="1249" y="2367"/>
            <a:ext cx="36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38" name="Equation" r:id="rId7" imgW="355320" imgH="241200" progId="Equation.3">
                    <p:embed/>
                  </p:oleObj>
                </mc:Choice>
                <mc:Fallback>
                  <p:oleObj name="Equation" r:id="rId7" imgW="35532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" y="2367"/>
                          <a:ext cx="369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2" name="Freeform 20"/>
            <p:cNvSpPr>
              <a:spLocks/>
            </p:cNvSpPr>
            <p:nvPr/>
          </p:nvSpPr>
          <p:spPr bwMode="auto">
            <a:xfrm>
              <a:off x="953" y="1369"/>
              <a:ext cx="144" cy="359"/>
            </a:xfrm>
            <a:custGeom>
              <a:avLst/>
              <a:gdLst>
                <a:gd name="T0" fmla="*/ 79 w 144"/>
                <a:gd name="T1" fmla="*/ 359 h 359"/>
                <a:gd name="T2" fmla="*/ 12 w 144"/>
                <a:gd name="T3" fmla="*/ 337 h 359"/>
                <a:gd name="T4" fmla="*/ 109 w 144"/>
                <a:gd name="T5" fmla="*/ 292 h 359"/>
                <a:gd name="T6" fmla="*/ 5 w 144"/>
                <a:gd name="T7" fmla="*/ 262 h 359"/>
                <a:gd name="T8" fmla="*/ 139 w 144"/>
                <a:gd name="T9" fmla="*/ 209 h 359"/>
                <a:gd name="T10" fmla="*/ 34 w 144"/>
                <a:gd name="T11" fmla="*/ 187 h 359"/>
                <a:gd name="T12" fmla="*/ 109 w 144"/>
                <a:gd name="T13" fmla="*/ 135 h 359"/>
                <a:gd name="T14" fmla="*/ 124 w 144"/>
                <a:gd name="T1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59">
                  <a:moveTo>
                    <a:pt x="79" y="359"/>
                  </a:moveTo>
                  <a:cubicBezTo>
                    <a:pt x="43" y="353"/>
                    <a:pt x="7" y="348"/>
                    <a:pt x="12" y="337"/>
                  </a:cubicBezTo>
                  <a:cubicBezTo>
                    <a:pt x="17" y="326"/>
                    <a:pt x="110" y="304"/>
                    <a:pt x="109" y="292"/>
                  </a:cubicBezTo>
                  <a:cubicBezTo>
                    <a:pt x="108" y="280"/>
                    <a:pt x="0" y="276"/>
                    <a:pt x="5" y="262"/>
                  </a:cubicBezTo>
                  <a:cubicBezTo>
                    <a:pt x="10" y="248"/>
                    <a:pt x="134" y="221"/>
                    <a:pt x="139" y="209"/>
                  </a:cubicBezTo>
                  <a:cubicBezTo>
                    <a:pt x="144" y="197"/>
                    <a:pt x="39" y="199"/>
                    <a:pt x="34" y="187"/>
                  </a:cubicBezTo>
                  <a:cubicBezTo>
                    <a:pt x="29" y="175"/>
                    <a:pt x="94" y="166"/>
                    <a:pt x="109" y="135"/>
                  </a:cubicBezTo>
                  <a:cubicBezTo>
                    <a:pt x="124" y="104"/>
                    <a:pt x="124" y="52"/>
                    <a:pt x="124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4293" name="Freeform 21"/>
            <p:cNvSpPr>
              <a:spLocks/>
            </p:cNvSpPr>
            <p:nvPr/>
          </p:nvSpPr>
          <p:spPr bwMode="auto">
            <a:xfrm>
              <a:off x="1146" y="1510"/>
              <a:ext cx="144" cy="359"/>
            </a:xfrm>
            <a:custGeom>
              <a:avLst/>
              <a:gdLst>
                <a:gd name="T0" fmla="*/ 79 w 144"/>
                <a:gd name="T1" fmla="*/ 359 h 359"/>
                <a:gd name="T2" fmla="*/ 12 w 144"/>
                <a:gd name="T3" fmla="*/ 337 h 359"/>
                <a:gd name="T4" fmla="*/ 109 w 144"/>
                <a:gd name="T5" fmla="*/ 292 h 359"/>
                <a:gd name="T6" fmla="*/ 5 w 144"/>
                <a:gd name="T7" fmla="*/ 262 h 359"/>
                <a:gd name="T8" fmla="*/ 139 w 144"/>
                <a:gd name="T9" fmla="*/ 209 h 359"/>
                <a:gd name="T10" fmla="*/ 34 w 144"/>
                <a:gd name="T11" fmla="*/ 187 h 359"/>
                <a:gd name="T12" fmla="*/ 109 w 144"/>
                <a:gd name="T13" fmla="*/ 135 h 359"/>
                <a:gd name="T14" fmla="*/ 124 w 144"/>
                <a:gd name="T1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59">
                  <a:moveTo>
                    <a:pt x="79" y="359"/>
                  </a:moveTo>
                  <a:cubicBezTo>
                    <a:pt x="43" y="353"/>
                    <a:pt x="7" y="348"/>
                    <a:pt x="12" y="337"/>
                  </a:cubicBezTo>
                  <a:cubicBezTo>
                    <a:pt x="17" y="326"/>
                    <a:pt x="110" y="304"/>
                    <a:pt x="109" y="292"/>
                  </a:cubicBezTo>
                  <a:cubicBezTo>
                    <a:pt x="108" y="280"/>
                    <a:pt x="0" y="276"/>
                    <a:pt x="5" y="262"/>
                  </a:cubicBezTo>
                  <a:cubicBezTo>
                    <a:pt x="10" y="248"/>
                    <a:pt x="134" y="221"/>
                    <a:pt x="139" y="209"/>
                  </a:cubicBezTo>
                  <a:cubicBezTo>
                    <a:pt x="144" y="197"/>
                    <a:pt x="39" y="199"/>
                    <a:pt x="34" y="187"/>
                  </a:cubicBezTo>
                  <a:cubicBezTo>
                    <a:pt x="29" y="175"/>
                    <a:pt x="94" y="166"/>
                    <a:pt x="109" y="135"/>
                  </a:cubicBezTo>
                  <a:cubicBezTo>
                    <a:pt x="124" y="104"/>
                    <a:pt x="124" y="52"/>
                    <a:pt x="124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4294" name="Text Box 22"/>
            <p:cNvSpPr txBox="1">
              <a:spLocks noChangeArrowheads="1"/>
            </p:cNvSpPr>
            <p:nvPr/>
          </p:nvSpPr>
          <p:spPr bwMode="auto">
            <a:xfrm rot="2116112">
              <a:off x="937" y="1362"/>
              <a:ext cx="9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99"/>
                  </a:solidFill>
                </a:rPr>
                <a:t>Convection</a:t>
              </a:r>
            </a:p>
          </p:txBody>
        </p:sp>
      </p:grpSp>
      <p:sp>
        <p:nvSpPr>
          <p:cNvPr id="54296" name="Freeform 24"/>
          <p:cNvSpPr>
            <a:spLocks/>
          </p:cNvSpPr>
          <p:nvPr/>
        </p:nvSpPr>
        <p:spPr bwMode="auto">
          <a:xfrm>
            <a:off x="673100" y="3206488"/>
            <a:ext cx="287338" cy="1200150"/>
          </a:xfrm>
          <a:custGeom>
            <a:avLst/>
            <a:gdLst>
              <a:gd name="T0" fmla="*/ 181 w 181"/>
              <a:gd name="T1" fmla="*/ 756 h 756"/>
              <a:gd name="T2" fmla="*/ 16 w 181"/>
              <a:gd name="T3" fmla="*/ 382 h 756"/>
              <a:gd name="T4" fmla="*/ 84 w 181"/>
              <a:gd name="T5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756">
                <a:moveTo>
                  <a:pt x="181" y="756"/>
                </a:moveTo>
                <a:cubicBezTo>
                  <a:pt x="106" y="632"/>
                  <a:pt x="32" y="508"/>
                  <a:pt x="16" y="382"/>
                </a:cubicBezTo>
                <a:cubicBezTo>
                  <a:pt x="0" y="256"/>
                  <a:pt x="42" y="128"/>
                  <a:pt x="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917575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c</a:t>
            </a:r>
            <a:endParaRPr lang="en-US"/>
          </a:p>
        </p:txBody>
      </p:sp>
      <p:sp>
        <p:nvSpPr>
          <p:cNvPr id="54299" name="Freeform 27"/>
          <p:cNvSpPr>
            <a:spLocks/>
          </p:cNvSpPr>
          <p:nvPr/>
        </p:nvSpPr>
        <p:spPr bwMode="auto">
          <a:xfrm>
            <a:off x="2351088" y="3217863"/>
            <a:ext cx="481012" cy="1319212"/>
          </a:xfrm>
          <a:custGeom>
            <a:avLst/>
            <a:gdLst>
              <a:gd name="T0" fmla="*/ 0 w 303"/>
              <a:gd name="T1" fmla="*/ 0 h 831"/>
              <a:gd name="T2" fmla="*/ 142 w 303"/>
              <a:gd name="T3" fmla="*/ 112 h 831"/>
              <a:gd name="T4" fmla="*/ 277 w 303"/>
              <a:gd name="T5" fmla="*/ 644 h 831"/>
              <a:gd name="T6" fmla="*/ 299 w 303"/>
              <a:gd name="T7" fmla="*/ 831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3" h="831">
                <a:moveTo>
                  <a:pt x="0" y="0"/>
                </a:moveTo>
                <a:cubicBezTo>
                  <a:pt x="48" y="2"/>
                  <a:pt x="96" y="5"/>
                  <a:pt x="142" y="112"/>
                </a:cubicBezTo>
                <a:cubicBezTo>
                  <a:pt x="188" y="219"/>
                  <a:pt x="251" y="524"/>
                  <a:pt x="277" y="644"/>
                </a:cubicBezTo>
                <a:cubicBezTo>
                  <a:pt x="303" y="764"/>
                  <a:pt x="301" y="797"/>
                  <a:pt x="299" y="8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543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605224"/>
              </p:ext>
            </p:extLst>
          </p:nvPr>
        </p:nvGraphicFramePr>
        <p:xfrm>
          <a:off x="2401888" y="4525963"/>
          <a:ext cx="21701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39" name="Equation" r:id="rId9" imgW="1193760" imgH="431640" progId="Equation.DSMT4">
                  <p:embed/>
                </p:oleObj>
              </mc:Choice>
              <mc:Fallback>
                <p:oleObj name="Equation" r:id="rId9" imgW="1193760" imgH="4316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4525963"/>
                        <a:ext cx="217011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2" name="Object 30"/>
          <p:cNvGraphicFramePr>
            <a:graphicFrameLocks noChangeAspect="1"/>
          </p:cNvGraphicFramePr>
          <p:nvPr/>
        </p:nvGraphicFramePr>
        <p:xfrm>
          <a:off x="173038" y="3186113"/>
          <a:ext cx="5826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0" name="Equation" r:id="rId11" imgW="241200" imgH="203040" progId="Equation.3">
                  <p:embed/>
                </p:oleObj>
              </mc:Choice>
              <mc:Fallback>
                <p:oleObj name="Equation" r:id="rId11" imgW="241200" imgH="203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3186113"/>
                        <a:ext cx="5826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921040"/>
              </p:ext>
            </p:extLst>
          </p:nvPr>
        </p:nvGraphicFramePr>
        <p:xfrm>
          <a:off x="4705398" y="2197916"/>
          <a:ext cx="3552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1" name="Equation" r:id="rId13" imgW="1917360" imgH="457200" progId="Equation.DSMT4">
                  <p:embed/>
                </p:oleObj>
              </mc:Choice>
              <mc:Fallback>
                <p:oleObj name="Equation" r:id="rId13" imgW="1917360" imgH="457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98" y="2197916"/>
                        <a:ext cx="35528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473364"/>
              </p:ext>
            </p:extLst>
          </p:nvPr>
        </p:nvGraphicFramePr>
        <p:xfrm>
          <a:off x="2760969" y="544157"/>
          <a:ext cx="29321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2" name="Equation" r:id="rId15" imgW="1307880" imgH="241200" progId="Equation.DSMT4">
                  <p:embed/>
                </p:oleObj>
              </mc:Choice>
              <mc:Fallback>
                <p:oleObj name="Equation" r:id="rId15" imgW="1307880" imgH="241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969" y="544157"/>
                        <a:ext cx="29321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15182"/>
              </p:ext>
            </p:extLst>
          </p:nvPr>
        </p:nvGraphicFramePr>
        <p:xfrm>
          <a:off x="3929062" y="970937"/>
          <a:ext cx="49466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3" name="Equation" r:id="rId17" imgW="3174840" imgH="444240" progId="Equation.DSMT4">
                  <p:embed/>
                </p:oleObj>
              </mc:Choice>
              <mc:Fallback>
                <p:oleObj name="Equation" r:id="rId17" imgW="3174840" imgH="4442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2" y="970937"/>
                        <a:ext cx="49466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7" name="Object 35"/>
          <p:cNvGraphicFramePr>
            <a:graphicFrameLocks noChangeAspect="1"/>
          </p:cNvGraphicFramePr>
          <p:nvPr/>
        </p:nvGraphicFramePr>
        <p:xfrm>
          <a:off x="2898775" y="1781175"/>
          <a:ext cx="5905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4" name="Equation" r:id="rId19" imgW="228600" imgH="215640" progId="Equation.3">
                  <p:embed/>
                </p:oleObj>
              </mc:Choice>
              <mc:Fallback>
                <p:oleObj name="Equation" r:id="rId19" imgW="22860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1781175"/>
                        <a:ext cx="5905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8" name="Object 36"/>
          <p:cNvGraphicFramePr>
            <a:graphicFrameLocks noChangeAspect="1"/>
          </p:cNvGraphicFramePr>
          <p:nvPr/>
        </p:nvGraphicFramePr>
        <p:xfrm>
          <a:off x="4760913" y="2978150"/>
          <a:ext cx="172243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5" name="Equation" r:id="rId21" imgW="1091880" imgH="520560" progId="Equation.3">
                  <p:embed/>
                </p:oleObj>
              </mc:Choice>
              <mc:Fallback>
                <p:oleObj name="Equation" r:id="rId21" imgW="1091880" imgH="5205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2978150"/>
                        <a:ext cx="172243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9" name="Line 37"/>
          <p:cNvSpPr>
            <a:spLocks noChangeShapeType="1"/>
          </p:cNvSpPr>
          <p:nvPr/>
        </p:nvSpPr>
        <p:spPr bwMode="auto">
          <a:xfrm flipH="1">
            <a:off x="917575" y="2692400"/>
            <a:ext cx="2087563" cy="11033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54310" name="Object 38"/>
          <p:cNvGraphicFramePr>
            <a:graphicFrameLocks noChangeAspect="1"/>
          </p:cNvGraphicFramePr>
          <p:nvPr/>
        </p:nvGraphicFramePr>
        <p:xfrm>
          <a:off x="912813" y="3795713"/>
          <a:ext cx="3079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6" name="Equation" r:id="rId23" imgW="126720" imgH="139680" progId="Equation.3">
                  <p:embed/>
                </p:oleObj>
              </mc:Choice>
              <mc:Fallback>
                <p:oleObj name="Equation" r:id="rId23" imgW="126720" imgH="1396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795713"/>
                        <a:ext cx="3079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65916"/>
              </p:ext>
            </p:extLst>
          </p:nvPr>
        </p:nvGraphicFramePr>
        <p:xfrm>
          <a:off x="3051436" y="2322049"/>
          <a:ext cx="9239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7" name="Equation" r:id="rId25" imgW="380880" imgH="177480" progId="Equation.3">
                  <p:embed/>
                </p:oleObj>
              </mc:Choice>
              <mc:Fallback>
                <p:oleObj name="Equation" r:id="rId25" imgW="380880" imgH="177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436" y="2322049"/>
                        <a:ext cx="9239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2" name="AutoShape 40"/>
          <p:cNvSpPr>
            <a:spLocks/>
          </p:cNvSpPr>
          <p:nvPr/>
        </p:nvSpPr>
        <p:spPr bwMode="auto">
          <a:xfrm>
            <a:off x="4572000" y="2301875"/>
            <a:ext cx="201613" cy="1449388"/>
          </a:xfrm>
          <a:prstGeom prst="leftBrace">
            <a:avLst>
              <a:gd name="adj1" fmla="val 599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5431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049495"/>
              </p:ext>
            </p:extLst>
          </p:nvPr>
        </p:nvGraphicFramePr>
        <p:xfrm>
          <a:off x="4819055" y="3998531"/>
          <a:ext cx="2165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8" name="Equation" r:id="rId27" imgW="1218960" imgH="253800" progId="Equation.DSMT4">
                  <p:embed/>
                </p:oleObj>
              </mc:Choice>
              <mc:Fallback>
                <p:oleObj name="Equation" r:id="rId27" imgW="1218960" imgH="2538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055" y="3998531"/>
                        <a:ext cx="21653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5" name="AutoShape 43"/>
          <p:cNvSpPr>
            <a:spLocks noChangeArrowheads="1"/>
          </p:cNvSpPr>
          <p:nvPr/>
        </p:nvSpPr>
        <p:spPr bwMode="auto">
          <a:xfrm>
            <a:off x="6865938" y="4707461"/>
            <a:ext cx="142875" cy="355600"/>
          </a:xfrm>
          <a:prstGeom prst="downArrow">
            <a:avLst>
              <a:gd name="adj1" fmla="val 50000"/>
              <a:gd name="adj2" fmla="val 6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AR"/>
          </a:p>
        </p:txBody>
      </p:sp>
      <p:graphicFrame>
        <p:nvGraphicFramePr>
          <p:cNvPr id="5431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096522"/>
              </p:ext>
            </p:extLst>
          </p:nvPr>
        </p:nvGraphicFramePr>
        <p:xfrm>
          <a:off x="5641359" y="4899280"/>
          <a:ext cx="26241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9" name="Equation" r:id="rId29" imgW="1422360" imgH="419040" progId="Equation.DSMT4">
                  <p:embed/>
                </p:oleObj>
              </mc:Choice>
              <mc:Fallback>
                <p:oleObj name="Equation" r:id="rId29" imgW="1422360" imgH="41904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359" y="4899280"/>
                        <a:ext cx="26241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308431"/>
              </p:ext>
            </p:extLst>
          </p:nvPr>
        </p:nvGraphicFramePr>
        <p:xfrm>
          <a:off x="7793037" y="3907632"/>
          <a:ext cx="10826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0" name="Equation" r:id="rId31" imgW="609480" imgH="431640" progId="Equation.3">
                  <p:embed/>
                </p:oleObj>
              </mc:Choice>
              <mc:Fallback>
                <p:oleObj name="Equation" r:id="rId31" imgW="609480" imgH="4316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037" y="3907632"/>
                        <a:ext cx="108267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8" name="Rectangle 46"/>
          <p:cNvSpPr>
            <a:spLocks noChangeArrowheads="1"/>
          </p:cNvSpPr>
          <p:nvPr/>
        </p:nvSpPr>
        <p:spPr bwMode="auto">
          <a:xfrm>
            <a:off x="4705398" y="3922472"/>
            <a:ext cx="4344080" cy="7058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dirty="0"/>
          </a:p>
        </p:txBody>
      </p:sp>
      <p:graphicFrame>
        <p:nvGraphicFramePr>
          <p:cNvPr id="543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635211"/>
              </p:ext>
            </p:extLst>
          </p:nvPr>
        </p:nvGraphicFramePr>
        <p:xfrm>
          <a:off x="5653645" y="5694617"/>
          <a:ext cx="24304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1" name="Equation" r:id="rId33" imgW="1562040" imgH="457200" progId="Equation.3">
                  <p:embed/>
                </p:oleObj>
              </mc:Choice>
              <mc:Fallback>
                <p:oleObj name="Equation" r:id="rId33" imgW="1562040" imgH="457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645" y="5694617"/>
                        <a:ext cx="2430463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0" name="AutoShape 48"/>
          <p:cNvSpPr>
            <a:spLocks/>
          </p:cNvSpPr>
          <p:nvPr/>
        </p:nvSpPr>
        <p:spPr bwMode="auto">
          <a:xfrm>
            <a:off x="5295900" y="4942348"/>
            <a:ext cx="155575" cy="1319213"/>
          </a:xfrm>
          <a:prstGeom prst="leftBrace">
            <a:avLst>
              <a:gd name="adj1" fmla="val 706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" name="TextBox 1"/>
          <p:cNvSpPr txBox="1"/>
          <p:nvPr/>
        </p:nvSpPr>
        <p:spPr>
          <a:xfrm>
            <a:off x="482791" y="5338306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P: Perimeter</a:t>
            </a:r>
            <a:endParaRPr lang="es-AR" b="1" i="1" dirty="0">
              <a:solidFill>
                <a:schemeClr val="accent2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152144" y="3917438"/>
            <a:ext cx="330279" cy="1477522"/>
          </a:xfrm>
          <a:custGeom>
            <a:avLst/>
            <a:gdLst>
              <a:gd name="connsiteX0" fmla="*/ 0 w 416727"/>
              <a:gd name="connsiteY0" fmla="*/ 1581912 h 1581912"/>
              <a:gd name="connsiteX1" fmla="*/ 393192 w 416727"/>
              <a:gd name="connsiteY1" fmla="*/ 704088 h 1581912"/>
              <a:gd name="connsiteX2" fmla="*/ 338328 w 416727"/>
              <a:gd name="connsiteY2" fmla="*/ 0 h 158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727" h="1581912">
                <a:moveTo>
                  <a:pt x="0" y="1581912"/>
                </a:moveTo>
                <a:cubicBezTo>
                  <a:pt x="168402" y="1274826"/>
                  <a:pt x="336804" y="967740"/>
                  <a:pt x="393192" y="704088"/>
                </a:cubicBezTo>
                <a:cubicBezTo>
                  <a:pt x="449580" y="440436"/>
                  <a:pt x="393954" y="220218"/>
                  <a:pt x="338328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2F654A-2742-4328-81A6-B64623C2DC77}"/>
              </a:ext>
            </a:extLst>
          </p:cNvPr>
          <p:cNvGrpSpPr/>
          <p:nvPr/>
        </p:nvGrpSpPr>
        <p:grpSpPr>
          <a:xfrm>
            <a:off x="4444877" y="1615506"/>
            <a:ext cx="3414667" cy="351261"/>
            <a:chOff x="4444877" y="1615506"/>
            <a:chExt cx="3414667" cy="351261"/>
          </a:xfrm>
        </p:grpSpPr>
        <p:sp>
          <p:nvSpPr>
            <p:cNvPr id="5" name="TextBox 4"/>
            <p:cNvSpPr txBox="1"/>
            <p:nvPr/>
          </p:nvSpPr>
          <p:spPr>
            <a:xfrm>
              <a:off x="4444877" y="1615506"/>
              <a:ext cx="24288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Dividing the equation by </a:t>
              </a:r>
              <a:endParaRPr lang="es-AR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041486"/>
                </p:ext>
              </p:extLst>
            </p:nvPr>
          </p:nvGraphicFramePr>
          <p:xfrm>
            <a:off x="6721209" y="1662858"/>
            <a:ext cx="331787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52" name="Equation" r:id="rId35" imgW="215640" imgH="177480" progId="Equation.DSMT4">
                    <p:embed/>
                  </p:oleObj>
                </mc:Choice>
                <mc:Fallback>
                  <p:oleObj name="Equation" r:id="rId35" imgW="2156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6721209" y="1662858"/>
                          <a:ext cx="331787" cy="274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967953" y="1628213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and </a:t>
              </a:r>
              <a:r>
                <a:rPr lang="en-US" sz="1600" i="1" dirty="0" err="1">
                  <a:solidFill>
                    <a:schemeClr val="accent2"/>
                  </a:solidFill>
                </a:rPr>
                <a:t>kA</a:t>
              </a:r>
              <a:r>
                <a:rPr lang="en-US" sz="1600" i="1" baseline="-25000" dirty="0" err="1">
                  <a:solidFill>
                    <a:schemeClr val="accent2"/>
                  </a:solidFill>
                </a:rPr>
                <a:t>c</a:t>
              </a:r>
              <a:endParaRPr lang="es-AR" sz="1600" dirty="0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H="1" flipV="1">
            <a:off x="2935224" y="4840224"/>
            <a:ext cx="160338" cy="18897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21"/>
          <p:cNvSpPr>
            <a:spLocks/>
          </p:cNvSpPr>
          <p:nvPr/>
        </p:nvSpPr>
        <p:spPr bwMode="auto">
          <a:xfrm rot="7813392">
            <a:off x="2540439" y="3361194"/>
            <a:ext cx="228600" cy="569913"/>
          </a:xfrm>
          <a:custGeom>
            <a:avLst/>
            <a:gdLst>
              <a:gd name="T0" fmla="*/ 79 w 144"/>
              <a:gd name="T1" fmla="*/ 359 h 359"/>
              <a:gd name="T2" fmla="*/ 12 w 144"/>
              <a:gd name="T3" fmla="*/ 337 h 359"/>
              <a:gd name="T4" fmla="*/ 109 w 144"/>
              <a:gd name="T5" fmla="*/ 292 h 359"/>
              <a:gd name="T6" fmla="*/ 5 w 144"/>
              <a:gd name="T7" fmla="*/ 262 h 359"/>
              <a:gd name="T8" fmla="*/ 139 w 144"/>
              <a:gd name="T9" fmla="*/ 209 h 359"/>
              <a:gd name="T10" fmla="*/ 34 w 144"/>
              <a:gd name="T11" fmla="*/ 187 h 359"/>
              <a:gd name="T12" fmla="*/ 109 w 144"/>
              <a:gd name="T13" fmla="*/ 135 h 359"/>
              <a:gd name="T14" fmla="*/ 124 w 144"/>
              <a:gd name="T15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" h="359">
                <a:moveTo>
                  <a:pt x="79" y="359"/>
                </a:moveTo>
                <a:cubicBezTo>
                  <a:pt x="43" y="353"/>
                  <a:pt x="7" y="348"/>
                  <a:pt x="12" y="337"/>
                </a:cubicBezTo>
                <a:cubicBezTo>
                  <a:pt x="17" y="326"/>
                  <a:pt x="110" y="304"/>
                  <a:pt x="109" y="292"/>
                </a:cubicBezTo>
                <a:cubicBezTo>
                  <a:pt x="108" y="280"/>
                  <a:pt x="0" y="276"/>
                  <a:pt x="5" y="262"/>
                </a:cubicBezTo>
                <a:cubicBezTo>
                  <a:pt x="10" y="248"/>
                  <a:pt x="134" y="221"/>
                  <a:pt x="139" y="209"/>
                </a:cubicBezTo>
                <a:cubicBezTo>
                  <a:pt x="144" y="197"/>
                  <a:pt x="39" y="199"/>
                  <a:pt x="34" y="187"/>
                </a:cubicBezTo>
                <a:cubicBezTo>
                  <a:pt x="29" y="175"/>
                  <a:pt x="94" y="166"/>
                  <a:pt x="109" y="135"/>
                </a:cubicBezTo>
                <a:cubicBezTo>
                  <a:pt x="124" y="104"/>
                  <a:pt x="124" y="52"/>
                  <a:pt x="124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5" name="Freeform 21"/>
          <p:cNvSpPr>
            <a:spLocks/>
          </p:cNvSpPr>
          <p:nvPr/>
        </p:nvSpPr>
        <p:spPr bwMode="auto">
          <a:xfrm rot="17787736">
            <a:off x="540104" y="1677058"/>
            <a:ext cx="228600" cy="569913"/>
          </a:xfrm>
          <a:custGeom>
            <a:avLst/>
            <a:gdLst>
              <a:gd name="T0" fmla="*/ 79 w 144"/>
              <a:gd name="T1" fmla="*/ 359 h 359"/>
              <a:gd name="T2" fmla="*/ 12 w 144"/>
              <a:gd name="T3" fmla="*/ 337 h 359"/>
              <a:gd name="T4" fmla="*/ 109 w 144"/>
              <a:gd name="T5" fmla="*/ 292 h 359"/>
              <a:gd name="T6" fmla="*/ 5 w 144"/>
              <a:gd name="T7" fmla="*/ 262 h 359"/>
              <a:gd name="T8" fmla="*/ 139 w 144"/>
              <a:gd name="T9" fmla="*/ 209 h 359"/>
              <a:gd name="T10" fmla="*/ 34 w 144"/>
              <a:gd name="T11" fmla="*/ 187 h 359"/>
              <a:gd name="T12" fmla="*/ 109 w 144"/>
              <a:gd name="T13" fmla="*/ 135 h 359"/>
              <a:gd name="T14" fmla="*/ 124 w 144"/>
              <a:gd name="T15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" h="359">
                <a:moveTo>
                  <a:pt x="79" y="359"/>
                </a:moveTo>
                <a:cubicBezTo>
                  <a:pt x="43" y="353"/>
                  <a:pt x="7" y="348"/>
                  <a:pt x="12" y="337"/>
                </a:cubicBezTo>
                <a:cubicBezTo>
                  <a:pt x="17" y="326"/>
                  <a:pt x="110" y="304"/>
                  <a:pt x="109" y="292"/>
                </a:cubicBezTo>
                <a:cubicBezTo>
                  <a:pt x="108" y="280"/>
                  <a:pt x="0" y="276"/>
                  <a:pt x="5" y="262"/>
                </a:cubicBezTo>
                <a:cubicBezTo>
                  <a:pt x="10" y="248"/>
                  <a:pt x="134" y="221"/>
                  <a:pt x="139" y="209"/>
                </a:cubicBezTo>
                <a:cubicBezTo>
                  <a:pt x="144" y="197"/>
                  <a:pt x="39" y="199"/>
                  <a:pt x="34" y="187"/>
                </a:cubicBezTo>
                <a:cubicBezTo>
                  <a:pt x="29" y="175"/>
                  <a:pt x="94" y="166"/>
                  <a:pt x="109" y="135"/>
                </a:cubicBezTo>
                <a:cubicBezTo>
                  <a:pt x="124" y="104"/>
                  <a:pt x="124" y="52"/>
                  <a:pt x="124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02394" y="1348431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99"/>
                </a:solidFill>
              </a:rPr>
              <a:t>Convection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2654739" y="4039142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99"/>
                </a:solidFill>
              </a:rPr>
              <a:t>Convection</a:t>
            </a:r>
          </a:p>
        </p:txBody>
      </p:sp>
      <p:sp>
        <p:nvSpPr>
          <p:cNvPr id="3" name="Oval 2"/>
          <p:cNvSpPr/>
          <p:nvPr/>
        </p:nvSpPr>
        <p:spPr>
          <a:xfrm>
            <a:off x="2958839" y="2655805"/>
            <a:ext cx="92597" cy="77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00529" y="40742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and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64CCAE-0F5B-4E96-A043-7F6B91A269CE}"/>
              </a:ext>
            </a:extLst>
          </p:cNvPr>
          <p:cNvGrpSpPr/>
          <p:nvPr/>
        </p:nvGrpSpPr>
        <p:grpSpPr>
          <a:xfrm>
            <a:off x="4438603" y="1901536"/>
            <a:ext cx="1546361" cy="361612"/>
            <a:chOff x="5018684" y="1890270"/>
            <a:chExt cx="1546361" cy="36161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9482926"/>
                </p:ext>
              </p:extLst>
            </p:nvPr>
          </p:nvGraphicFramePr>
          <p:xfrm>
            <a:off x="5823683" y="1937557"/>
            <a:ext cx="741362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53" name="Equation" r:id="rId37" imgW="482400" imgH="203040" progId="Equation.DSMT4">
                    <p:embed/>
                  </p:oleObj>
                </mc:Choice>
                <mc:Fallback>
                  <p:oleObj name="Equation" r:id="rId37" imgW="48240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3683" y="1937557"/>
                          <a:ext cx="741362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3AD4A-782E-473B-97CB-83BC77A834F7}"/>
                </a:ext>
              </a:extLst>
            </p:cNvPr>
            <p:cNvSpPr txBox="1"/>
            <p:nvPr/>
          </p:nvSpPr>
          <p:spPr>
            <a:xfrm>
              <a:off x="5018684" y="1890270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and for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3C03-4CCD-465E-819E-5DCAC24E0ACB}" type="slidenum">
              <a:rPr lang="en-US"/>
              <a:pPr/>
              <a:t>14</a:t>
            </a:fld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46113" y="338138"/>
            <a:ext cx="7877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u="sng"/>
              <a:t>Steady-State heat Transfer for Extended Surfaces</a:t>
            </a:r>
          </a:p>
        </p:txBody>
      </p:sp>
      <p:grpSp>
        <p:nvGrpSpPr>
          <p:cNvPr id="55303" name="Group 7"/>
          <p:cNvGrpSpPr>
            <a:grpSpLocks/>
          </p:cNvGrpSpPr>
          <p:nvPr/>
        </p:nvGrpSpPr>
        <p:grpSpPr bwMode="auto">
          <a:xfrm>
            <a:off x="1585913" y="1120776"/>
            <a:ext cx="4235450" cy="2398713"/>
            <a:chOff x="991" y="721"/>
            <a:chExt cx="2668" cy="1511"/>
          </a:xfrm>
        </p:grpSpPr>
        <p:graphicFrame>
          <p:nvGraphicFramePr>
            <p:cNvPr id="5530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731795"/>
                </p:ext>
              </p:extLst>
            </p:nvPr>
          </p:nvGraphicFramePr>
          <p:xfrm>
            <a:off x="991" y="721"/>
            <a:ext cx="2668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4" name="Equation" r:id="rId3" imgW="1422360" imgH="419040" progId="Equation.DSMT4">
                    <p:embed/>
                  </p:oleObj>
                </mc:Choice>
                <mc:Fallback>
                  <p:oleObj name="Equation" r:id="rId3" imgW="1422360" imgH="419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721"/>
                          <a:ext cx="2668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1036" y="1507"/>
            <a:ext cx="2472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5" name="Equation" r:id="rId5" imgW="1562040" imgH="457200" progId="Equation.3">
                    <p:embed/>
                  </p:oleObj>
                </mc:Choice>
                <mc:Fallback>
                  <p:oleObj name="Equation" r:id="rId5" imgW="156204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1507"/>
                          <a:ext cx="2472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4" name="AutoShape 8"/>
          <p:cNvSpPr>
            <a:spLocks/>
          </p:cNvSpPr>
          <p:nvPr/>
        </p:nvSpPr>
        <p:spPr bwMode="auto">
          <a:xfrm>
            <a:off x="1484313" y="1176338"/>
            <a:ext cx="201612" cy="2232025"/>
          </a:xfrm>
          <a:prstGeom prst="leftBrace">
            <a:avLst>
              <a:gd name="adj1" fmla="val 92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5305" name="AutoShape 9"/>
          <p:cNvSpPr>
            <a:spLocks noChangeArrowheads="1"/>
          </p:cNvSpPr>
          <p:nvPr/>
        </p:nvSpPr>
        <p:spPr bwMode="auto">
          <a:xfrm>
            <a:off x="3005138" y="3562350"/>
            <a:ext cx="273050" cy="593725"/>
          </a:xfrm>
          <a:prstGeom prst="downArrow">
            <a:avLst>
              <a:gd name="adj1" fmla="val 50000"/>
              <a:gd name="adj2" fmla="val 543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AR"/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1398588" y="5172075"/>
          <a:ext cx="45148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6" name="Equation" r:id="rId7" imgW="1434960" imgH="241200" progId="Equation.3">
                  <p:embed/>
                </p:oleObj>
              </mc:Choice>
              <mc:Fallback>
                <p:oleObj name="Equation" r:id="rId7" imgW="143496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5172075"/>
                        <a:ext cx="4514850" cy="757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2152650" y="4244975"/>
          <a:ext cx="22383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7" name="Equation" r:id="rId9" imgW="711000" imgH="241200" progId="Equation.3">
                  <p:embed/>
                </p:oleObj>
              </mc:Choice>
              <mc:Fallback>
                <p:oleObj name="Equation" r:id="rId9" imgW="71100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244975"/>
                        <a:ext cx="2238375" cy="757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85947" y="3628379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67776"/>
            <a:ext cx="949325" cy="287550"/>
          </a:xfrm>
        </p:spPr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80143" y="6377203"/>
            <a:ext cx="1506377" cy="296977"/>
          </a:xfrm>
        </p:spPr>
        <p:txBody>
          <a:bodyPr/>
          <a:lstStyle/>
          <a:p>
            <a:r>
              <a:rPr lang="en-US"/>
              <a:t>Lecture 3</a:t>
            </a:r>
            <a:endParaRPr lang="en-US" dirty="0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10746" y="6424338"/>
            <a:ext cx="476054" cy="344111"/>
          </a:xfrm>
        </p:spPr>
        <p:txBody>
          <a:bodyPr/>
          <a:lstStyle/>
          <a:p>
            <a:fld id="{50AA2689-CA0A-4AFF-8BE7-36759450665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46113" y="187306"/>
            <a:ext cx="7877175" cy="45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u="sng" dirty="0"/>
              <a:t>Steady-State Heat Transfer for Extended Surfaces</a:t>
            </a:r>
          </a:p>
        </p:txBody>
      </p:sp>
      <p:grpSp>
        <p:nvGrpSpPr>
          <p:cNvPr id="56326" name="Group 6"/>
          <p:cNvGrpSpPr>
            <a:grpSpLocks/>
          </p:cNvGrpSpPr>
          <p:nvPr/>
        </p:nvGrpSpPr>
        <p:grpSpPr bwMode="auto">
          <a:xfrm>
            <a:off x="234951" y="1156365"/>
            <a:ext cx="4248150" cy="3824288"/>
            <a:chOff x="142" y="560"/>
            <a:chExt cx="2676" cy="2409"/>
          </a:xfrm>
        </p:grpSpPr>
        <p:grpSp>
          <p:nvGrpSpPr>
            <p:cNvPr id="56327" name="Group 7"/>
            <p:cNvGrpSpPr>
              <a:grpSpLocks/>
            </p:cNvGrpSpPr>
            <p:nvPr/>
          </p:nvGrpSpPr>
          <p:grpSpPr bwMode="auto">
            <a:xfrm>
              <a:off x="142" y="560"/>
              <a:ext cx="2676" cy="2409"/>
              <a:chOff x="391" y="463"/>
              <a:chExt cx="2676" cy="2409"/>
            </a:xfrm>
          </p:grpSpPr>
          <p:grpSp>
            <p:nvGrpSpPr>
              <p:cNvPr id="56328" name="Group 8"/>
              <p:cNvGrpSpPr>
                <a:grpSpLocks/>
              </p:cNvGrpSpPr>
              <p:nvPr/>
            </p:nvGrpSpPr>
            <p:grpSpPr bwMode="auto">
              <a:xfrm>
                <a:off x="391" y="463"/>
                <a:ext cx="2676" cy="2409"/>
                <a:chOff x="675" y="419"/>
                <a:chExt cx="2676" cy="2409"/>
              </a:xfrm>
            </p:grpSpPr>
            <p:sp>
              <p:nvSpPr>
                <p:cNvPr id="56329" name="Freeform 9"/>
                <p:cNvSpPr>
                  <a:spLocks/>
                </p:cNvSpPr>
                <p:nvPr/>
              </p:nvSpPr>
              <p:spPr bwMode="auto">
                <a:xfrm>
                  <a:off x="1391" y="419"/>
                  <a:ext cx="1960" cy="2409"/>
                </a:xfrm>
                <a:custGeom>
                  <a:avLst/>
                  <a:gdLst>
                    <a:gd name="T0" fmla="*/ 90 w 1960"/>
                    <a:gd name="T1" fmla="*/ 658 h 2409"/>
                    <a:gd name="T2" fmla="*/ 195 w 1960"/>
                    <a:gd name="T3" fmla="*/ 479 h 2409"/>
                    <a:gd name="T4" fmla="*/ 344 w 1960"/>
                    <a:gd name="T5" fmla="*/ 292 h 2409"/>
                    <a:gd name="T6" fmla="*/ 554 w 1960"/>
                    <a:gd name="T7" fmla="*/ 97 h 2409"/>
                    <a:gd name="T8" fmla="*/ 674 w 1960"/>
                    <a:gd name="T9" fmla="*/ 0 h 2409"/>
                    <a:gd name="T10" fmla="*/ 1960 w 1960"/>
                    <a:gd name="T11" fmla="*/ 1025 h 2409"/>
                    <a:gd name="T12" fmla="*/ 1811 w 1960"/>
                    <a:gd name="T13" fmla="*/ 1204 h 2409"/>
                    <a:gd name="T14" fmla="*/ 1631 w 1960"/>
                    <a:gd name="T15" fmla="*/ 1474 h 2409"/>
                    <a:gd name="T16" fmla="*/ 1549 w 1960"/>
                    <a:gd name="T17" fmla="*/ 1691 h 2409"/>
                    <a:gd name="T18" fmla="*/ 1496 w 1960"/>
                    <a:gd name="T19" fmla="*/ 1930 h 2409"/>
                    <a:gd name="T20" fmla="*/ 1511 w 1960"/>
                    <a:gd name="T21" fmla="*/ 2237 h 2409"/>
                    <a:gd name="T22" fmla="*/ 1556 w 1960"/>
                    <a:gd name="T23" fmla="*/ 2409 h 2409"/>
                    <a:gd name="T24" fmla="*/ 823 w 1960"/>
                    <a:gd name="T25" fmla="*/ 1743 h 2409"/>
                    <a:gd name="T26" fmla="*/ 0 w 1960"/>
                    <a:gd name="T27" fmla="*/ 965 h 2409"/>
                    <a:gd name="T28" fmla="*/ 90 w 1960"/>
                    <a:gd name="T29" fmla="*/ 658 h 2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60" h="2409">
                      <a:moveTo>
                        <a:pt x="90" y="658"/>
                      </a:moveTo>
                      <a:lnTo>
                        <a:pt x="195" y="479"/>
                      </a:lnTo>
                      <a:lnTo>
                        <a:pt x="344" y="292"/>
                      </a:lnTo>
                      <a:lnTo>
                        <a:pt x="554" y="97"/>
                      </a:lnTo>
                      <a:lnTo>
                        <a:pt x="674" y="0"/>
                      </a:lnTo>
                      <a:lnTo>
                        <a:pt x="1960" y="1025"/>
                      </a:lnTo>
                      <a:lnTo>
                        <a:pt x="1811" y="1204"/>
                      </a:lnTo>
                      <a:lnTo>
                        <a:pt x="1631" y="1474"/>
                      </a:lnTo>
                      <a:lnTo>
                        <a:pt x="1549" y="1691"/>
                      </a:lnTo>
                      <a:lnTo>
                        <a:pt x="1496" y="1930"/>
                      </a:lnTo>
                      <a:lnTo>
                        <a:pt x="1511" y="2237"/>
                      </a:lnTo>
                      <a:lnTo>
                        <a:pt x="1556" y="2409"/>
                      </a:lnTo>
                      <a:lnTo>
                        <a:pt x="823" y="1743"/>
                      </a:lnTo>
                      <a:lnTo>
                        <a:pt x="0" y="965"/>
                      </a:lnTo>
                      <a:lnTo>
                        <a:pt x="90" y="65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shade val="40000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grpSp>
              <p:nvGrpSpPr>
                <p:cNvPr id="56330" name="Group 10"/>
                <p:cNvGrpSpPr>
                  <a:grpSpLocks/>
                </p:cNvGrpSpPr>
                <p:nvPr/>
              </p:nvGrpSpPr>
              <p:grpSpPr bwMode="auto">
                <a:xfrm>
                  <a:off x="675" y="1095"/>
                  <a:ext cx="1957" cy="1422"/>
                  <a:chOff x="399" y="714"/>
                  <a:chExt cx="1957" cy="1422"/>
                </a:xfrm>
              </p:grpSpPr>
              <p:sp>
                <p:nvSpPr>
                  <p:cNvPr id="56331" name="AutoShape 11"/>
                  <p:cNvSpPr>
                    <a:spLocks noChangeArrowheads="1"/>
                  </p:cNvSpPr>
                  <p:nvPr/>
                </p:nvSpPr>
                <p:spPr bwMode="auto">
                  <a:xfrm rot="2374455">
                    <a:off x="592" y="714"/>
                    <a:ext cx="1654" cy="1068"/>
                  </a:xfrm>
                  <a:prstGeom prst="parallelogram">
                    <a:avLst>
                      <a:gd name="adj" fmla="val 38717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56332" name="Freeform 12"/>
                  <p:cNvSpPr>
                    <a:spLocks/>
                  </p:cNvSpPr>
                  <p:nvPr/>
                </p:nvSpPr>
                <p:spPr bwMode="auto">
                  <a:xfrm rot="374667">
                    <a:off x="399" y="1198"/>
                    <a:ext cx="1007" cy="836"/>
                  </a:xfrm>
                  <a:custGeom>
                    <a:avLst/>
                    <a:gdLst>
                      <a:gd name="T0" fmla="*/ 0 w 1324"/>
                      <a:gd name="T1" fmla="*/ 0 h 1287"/>
                      <a:gd name="T2" fmla="*/ 0 w 1324"/>
                      <a:gd name="T3" fmla="*/ 239 h 1287"/>
                      <a:gd name="T4" fmla="*/ 1324 w 1324"/>
                      <a:gd name="T5" fmla="*/ 1287 h 1287"/>
                      <a:gd name="T6" fmla="*/ 1324 w 1324"/>
                      <a:gd name="T7" fmla="*/ 1017 h 1287"/>
                      <a:gd name="T8" fmla="*/ 0 w 1324"/>
                      <a:gd name="T9" fmla="*/ 0 h 12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24" h="1287">
                        <a:moveTo>
                          <a:pt x="0" y="0"/>
                        </a:moveTo>
                        <a:lnTo>
                          <a:pt x="0" y="239"/>
                        </a:lnTo>
                        <a:lnTo>
                          <a:pt x="1324" y="1287"/>
                        </a:lnTo>
                        <a:lnTo>
                          <a:pt x="1324" y="10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56333" name="Freeform 13"/>
                  <p:cNvSpPr>
                    <a:spLocks/>
                  </p:cNvSpPr>
                  <p:nvPr/>
                </p:nvSpPr>
                <p:spPr bwMode="auto">
                  <a:xfrm rot="374667">
                    <a:off x="1405" y="1310"/>
                    <a:ext cx="951" cy="826"/>
                  </a:xfrm>
                  <a:custGeom>
                    <a:avLst/>
                    <a:gdLst>
                      <a:gd name="T0" fmla="*/ 0 w 1488"/>
                      <a:gd name="T1" fmla="*/ 1242 h 1242"/>
                      <a:gd name="T2" fmla="*/ 0 w 1488"/>
                      <a:gd name="T3" fmla="*/ 988 h 1242"/>
                      <a:gd name="T4" fmla="*/ 1488 w 1488"/>
                      <a:gd name="T5" fmla="*/ 0 h 1242"/>
                      <a:gd name="T6" fmla="*/ 1436 w 1488"/>
                      <a:gd name="T7" fmla="*/ 285 h 1242"/>
                      <a:gd name="T8" fmla="*/ 0 w 1488"/>
                      <a:gd name="T9" fmla="*/ 1242 h 1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88" h="1242">
                        <a:moveTo>
                          <a:pt x="0" y="1242"/>
                        </a:moveTo>
                        <a:lnTo>
                          <a:pt x="0" y="988"/>
                        </a:lnTo>
                        <a:lnTo>
                          <a:pt x="1488" y="0"/>
                        </a:lnTo>
                        <a:lnTo>
                          <a:pt x="1436" y="285"/>
                        </a:lnTo>
                        <a:lnTo>
                          <a:pt x="0" y="1242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</p:grpSp>
          <p:sp>
            <p:nvSpPr>
              <p:cNvPr id="56334" name="Freeform 14"/>
              <p:cNvSpPr>
                <a:spLocks/>
              </p:cNvSpPr>
              <p:nvPr/>
            </p:nvSpPr>
            <p:spPr bwMode="auto">
              <a:xfrm>
                <a:off x="770" y="1182"/>
                <a:ext cx="1302" cy="964"/>
              </a:xfrm>
              <a:custGeom>
                <a:avLst/>
                <a:gdLst>
                  <a:gd name="T0" fmla="*/ 0 w 1272"/>
                  <a:gd name="T1" fmla="*/ 194 h 950"/>
                  <a:gd name="T2" fmla="*/ 943 w 1272"/>
                  <a:gd name="T3" fmla="*/ 950 h 950"/>
                  <a:gd name="T4" fmla="*/ 1272 w 1272"/>
                  <a:gd name="T5" fmla="*/ 770 h 950"/>
                  <a:gd name="T6" fmla="*/ 322 w 1272"/>
                  <a:gd name="T7" fmla="*/ 0 h 950"/>
                  <a:gd name="T8" fmla="*/ 0 w 1272"/>
                  <a:gd name="T9" fmla="*/ 194 h 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2" h="950">
                    <a:moveTo>
                      <a:pt x="0" y="194"/>
                    </a:moveTo>
                    <a:lnTo>
                      <a:pt x="943" y="950"/>
                    </a:lnTo>
                    <a:lnTo>
                      <a:pt x="1272" y="770"/>
                    </a:lnTo>
                    <a:lnTo>
                      <a:pt x="322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6335" name="Freeform 15"/>
              <p:cNvSpPr>
                <a:spLocks/>
              </p:cNvSpPr>
              <p:nvPr/>
            </p:nvSpPr>
            <p:spPr bwMode="auto">
              <a:xfrm>
                <a:off x="1728" y="1952"/>
                <a:ext cx="344" cy="352"/>
              </a:xfrm>
              <a:custGeom>
                <a:avLst/>
                <a:gdLst>
                  <a:gd name="T0" fmla="*/ 0 w 344"/>
                  <a:gd name="T1" fmla="*/ 187 h 352"/>
                  <a:gd name="T2" fmla="*/ 0 w 344"/>
                  <a:gd name="T3" fmla="*/ 352 h 352"/>
                  <a:gd name="T4" fmla="*/ 344 w 344"/>
                  <a:gd name="T5" fmla="*/ 158 h 352"/>
                  <a:gd name="T6" fmla="*/ 344 w 344"/>
                  <a:gd name="T7" fmla="*/ 0 h 352"/>
                  <a:gd name="T8" fmla="*/ 0 w 344"/>
                  <a:gd name="T9" fmla="*/ 187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352">
                    <a:moveTo>
                      <a:pt x="0" y="187"/>
                    </a:moveTo>
                    <a:lnTo>
                      <a:pt x="0" y="352"/>
                    </a:lnTo>
                    <a:lnTo>
                      <a:pt x="344" y="158"/>
                    </a:lnTo>
                    <a:lnTo>
                      <a:pt x="344" y="0"/>
                    </a:lnTo>
                    <a:lnTo>
                      <a:pt x="0" y="1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6336" name="Line 16"/>
              <p:cNvSpPr>
                <a:spLocks noChangeShapeType="1"/>
              </p:cNvSpPr>
              <p:nvPr/>
            </p:nvSpPr>
            <p:spPr bwMode="auto">
              <a:xfrm flipH="1">
                <a:off x="2080" y="1923"/>
                <a:ext cx="202" cy="1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6337" name="Line 17"/>
              <p:cNvSpPr>
                <a:spLocks noChangeShapeType="1"/>
              </p:cNvSpPr>
              <p:nvPr/>
            </p:nvSpPr>
            <p:spPr bwMode="auto">
              <a:xfrm flipH="1">
                <a:off x="1510" y="2228"/>
                <a:ext cx="202" cy="1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flipV="1">
              <a:off x="463" y="1233"/>
              <a:ext cx="329" cy="1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5633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6150891"/>
                </p:ext>
              </p:extLst>
            </p:nvPr>
          </p:nvGraphicFramePr>
          <p:xfrm>
            <a:off x="320" y="122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75" name="Equation" r:id="rId3" imgW="215640" imgH="177480" progId="Equation.3">
                    <p:embed/>
                  </p:oleObj>
                </mc:Choice>
                <mc:Fallback>
                  <p:oleObj name="Equation" r:id="rId3" imgW="215640" imgH="177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" y="122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0" name="Object 20"/>
            <p:cNvGraphicFramePr>
              <a:graphicFrameLocks noChangeAspect="1"/>
            </p:cNvGraphicFramePr>
            <p:nvPr/>
          </p:nvGraphicFramePr>
          <p:xfrm>
            <a:off x="1918" y="2128"/>
            <a:ext cx="21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76" name="Equation" r:id="rId5" imgW="203040" imgH="241200" progId="Equation.3">
                    <p:embed/>
                  </p:oleObj>
                </mc:Choice>
                <mc:Fallback>
                  <p:oleObj name="Equation" r:id="rId5" imgW="20304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2128"/>
                          <a:ext cx="21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Object 21"/>
            <p:cNvGraphicFramePr>
              <a:graphicFrameLocks noChangeAspect="1"/>
            </p:cNvGraphicFramePr>
            <p:nvPr/>
          </p:nvGraphicFramePr>
          <p:xfrm>
            <a:off x="1289" y="2434"/>
            <a:ext cx="36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77" name="Equation" r:id="rId7" imgW="355320" imgH="241200" progId="Equation.3">
                    <p:embed/>
                  </p:oleObj>
                </mc:Choice>
                <mc:Fallback>
                  <p:oleObj name="Equation" r:id="rId7" imgW="35532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2434"/>
                          <a:ext cx="369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2" name="Freeform 22"/>
            <p:cNvSpPr>
              <a:spLocks/>
            </p:cNvSpPr>
            <p:nvPr/>
          </p:nvSpPr>
          <p:spPr bwMode="auto">
            <a:xfrm>
              <a:off x="953" y="1369"/>
              <a:ext cx="144" cy="359"/>
            </a:xfrm>
            <a:custGeom>
              <a:avLst/>
              <a:gdLst>
                <a:gd name="T0" fmla="*/ 79 w 144"/>
                <a:gd name="T1" fmla="*/ 359 h 359"/>
                <a:gd name="T2" fmla="*/ 12 w 144"/>
                <a:gd name="T3" fmla="*/ 337 h 359"/>
                <a:gd name="T4" fmla="*/ 109 w 144"/>
                <a:gd name="T5" fmla="*/ 292 h 359"/>
                <a:gd name="T6" fmla="*/ 5 w 144"/>
                <a:gd name="T7" fmla="*/ 262 h 359"/>
                <a:gd name="T8" fmla="*/ 139 w 144"/>
                <a:gd name="T9" fmla="*/ 209 h 359"/>
                <a:gd name="T10" fmla="*/ 34 w 144"/>
                <a:gd name="T11" fmla="*/ 187 h 359"/>
                <a:gd name="T12" fmla="*/ 109 w 144"/>
                <a:gd name="T13" fmla="*/ 135 h 359"/>
                <a:gd name="T14" fmla="*/ 124 w 144"/>
                <a:gd name="T1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59">
                  <a:moveTo>
                    <a:pt x="79" y="359"/>
                  </a:moveTo>
                  <a:cubicBezTo>
                    <a:pt x="43" y="353"/>
                    <a:pt x="7" y="348"/>
                    <a:pt x="12" y="337"/>
                  </a:cubicBezTo>
                  <a:cubicBezTo>
                    <a:pt x="17" y="326"/>
                    <a:pt x="110" y="304"/>
                    <a:pt x="109" y="292"/>
                  </a:cubicBezTo>
                  <a:cubicBezTo>
                    <a:pt x="108" y="280"/>
                    <a:pt x="0" y="276"/>
                    <a:pt x="5" y="262"/>
                  </a:cubicBezTo>
                  <a:cubicBezTo>
                    <a:pt x="10" y="248"/>
                    <a:pt x="134" y="221"/>
                    <a:pt x="139" y="209"/>
                  </a:cubicBezTo>
                  <a:cubicBezTo>
                    <a:pt x="144" y="197"/>
                    <a:pt x="39" y="199"/>
                    <a:pt x="34" y="187"/>
                  </a:cubicBezTo>
                  <a:cubicBezTo>
                    <a:pt x="29" y="175"/>
                    <a:pt x="94" y="166"/>
                    <a:pt x="109" y="135"/>
                  </a:cubicBezTo>
                  <a:cubicBezTo>
                    <a:pt x="124" y="104"/>
                    <a:pt x="124" y="52"/>
                    <a:pt x="124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6343" name="Freeform 23"/>
            <p:cNvSpPr>
              <a:spLocks/>
            </p:cNvSpPr>
            <p:nvPr/>
          </p:nvSpPr>
          <p:spPr bwMode="auto">
            <a:xfrm>
              <a:off x="1146" y="1510"/>
              <a:ext cx="144" cy="359"/>
            </a:xfrm>
            <a:custGeom>
              <a:avLst/>
              <a:gdLst>
                <a:gd name="T0" fmla="*/ 79 w 144"/>
                <a:gd name="T1" fmla="*/ 359 h 359"/>
                <a:gd name="T2" fmla="*/ 12 w 144"/>
                <a:gd name="T3" fmla="*/ 337 h 359"/>
                <a:gd name="T4" fmla="*/ 109 w 144"/>
                <a:gd name="T5" fmla="*/ 292 h 359"/>
                <a:gd name="T6" fmla="*/ 5 w 144"/>
                <a:gd name="T7" fmla="*/ 262 h 359"/>
                <a:gd name="T8" fmla="*/ 139 w 144"/>
                <a:gd name="T9" fmla="*/ 209 h 359"/>
                <a:gd name="T10" fmla="*/ 34 w 144"/>
                <a:gd name="T11" fmla="*/ 187 h 359"/>
                <a:gd name="T12" fmla="*/ 109 w 144"/>
                <a:gd name="T13" fmla="*/ 135 h 359"/>
                <a:gd name="T14" fmla="*/ 124 w 144"/>
                <a:gd name="T1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359">
                  <a:moveTo>
                    <a:pt x="79" y="359"/>
                  </a:moveTo>
                  <a:cubicBezTo>
                    <a:pt x="43" y="353"/>
                    <a:pt x="7" y="348"/>
                    <a:pt x="12" y="337"/>
                  </a:cubicBezTo>
                  <a:cubicBezTo>
                    <a:pt x="17" y="326"/>
                    <a:pt x="110" y="304"/>
                    <a:pt x="109" y="292"/>
                  </a:cubicBezTo>
                  <a:cubicBezTo>
                    <a:pt x="108" y="280"/>
                    <a:pt x="0" y="276"/>
                    <a:pt x="5" y="262"/>
                  </a:cubicBezTo>
                  <a:cubicBezTo>
                    <a:pt x="10" y="248"/>
                    <a:pt x="134" y="221"/>
                    <a:pt x="139" y="209"/>
                  </a:cubicBezTo>
                  <a:cubicBezTo>
                    <a:pt x="144" y="197"/>
                    <a:pt x="39" y="199"/>
                    <a:pt x="34" y="187"/>
                  </a:cubicBezTo>
                  <a:cubicBezTo>
                    <a:pt x="29" y="175"/>
                    <a:pt x="94" y="166"/>
                    <a:pt x="109" y="135"/>
                  </a:cubicBezTo>
                  <a:cubicBezTo>
                    <a:pt x="124" y="104"/>
                    <a:pt x="124" y="52"/>
                    <a:pt x="124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951" y="1177"/>
              <a:ext cx="9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99"/>
                  </a:solidFill>
                </a:rPr>
                <a:t>Convection</a:t>
              </a:r>
            </a:p>
          </p:txBody>
        </p:sp>
      </p:grpSp>
      <p:sp>
        <p:nvSpPr>
          <p:cNvPr id="56348" name="Freeform 28"/>
          <p:cNvSpPr>
            <a:spLocks/>
          </p:cNvSpPr>
          <p:nvPr/>
        </p:nvSpPr>
        <p:spPr bwMode="auto">
          <a:xfrm>
            <a:off x="5403850" y="1109663"/>
            <a:ext cx="3111500" cy="3824287"/>
          </a:xfrm>
          <a:custGeom>
            <a:avLst/>
            <a:gdLst>
              <a:gd name="T0" fmla="*/ 90 w 1960"/>
              <a:gd name="T1" fmla="*/ 658 h 2409"/>
              <a:gd name="T2" fmla="*/ 195 w 1960"/>
              <a:gd name="T3" fmla="*/ 479 h 2409"/>
              <a:gd name="T4" fmla="*/ 344 w 1960"/>
              <a:gd name="T5" fmla="*/ 292 h 2409"/>
              <a:gd name="T6" fmla="*/ 554 w 1960"/>
              <a:gd name="T7" fmla="*/ 97 h 2409"/>
              <a:gd name="T8" fmla="*/ 674 w 1960"/>
              <a:gd name="T9" fmla="*/ 0 h 2409"/>
              <a:gd name="T10" fmla="*/ 1960 w 1960"/>
              <a:gd name="T11" fmla="*/ 1025 h 2409"/>
              <a:gd name="T12" fmla="*/ 1811 w 1960"/>
              <a:gd name="T13" fmla="*/ 1204 h 2409"/>
              <a:gd name="T14" fmla="*/ 1631 w 1960"/>
              <a:gd name="T15" fmla="*/ 1474 h 2409"/>
              <a:gd name="T16" fmla="*/ 1549 w 1960"/>
              <a:gd name="T17" fmla="*/ 1691 h 2409"/>
              <a:gd name="T18" fmla="*/ 1496 w 1960"/>
              <a:gd name="T19" fmla="*/ 1930 h 2409"/>
              <a:gd name="T20" fmla="*/ 1511 w 1960"/>
              <a:gd name="T21" fmla="*/ 2237 h 2409"/>
              <a:gd name="T22" fmla="*/ 1556 w 1960"/>
              <a:gd name="T23" fmla="*/ 2409 h 2409"/>
              <a:gd name="T24" fmla="*/ 823 w 1960"/>
              <a:gd name="T25" fmla="*/ 1743 h 2409"/>
              <a:gd name="T26" fmla="*/ 0 w 1960"/>
              <a:gd name="T27" fmla="*/ 965 h 2409"/>
              <a:gd name="T28" fmla="*/ 90 w 1960"/>
              <a:gd name="T29" fmla="*/ 658 h 2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60" h="2409">
                <a:moveTo>
                  <a:pt x="90" y="658"/>
                </a:moveTo>
                <a:lnTo>
                  <a:pt x="195" y="479"/>
                </a:lnTo>
                <a:lnTo>
                  <a:pt x="344" y="292"/>
                </a:lnTo>
                <a:lnTo>
                  <a:pt x="554" y="97"/>
                </a:lnTo>
                <a:lnTo>
                  <a:pt x="674" y="0"/>
                </a:lnTo>
                <a:lnTo>
                  <a:pt x="1960" y="1025"/>
                </a:lnTo>
                <a:lnTo>
                  <a:pt x="1811" y="1204"/>
                </a:lnTo>
                <a:lnTo>
                  <a:pt x="1631" y="1474"/>
                </a:lnTo>
                <a:lnTo>
                  <a:pt x="1549" y="1691"/>
                </a:lnTo>
                <a:lnTo>
                  <a:pt x="1496" y="1930"/>
                </a:lnTo>
                <a:lnTo>
                  <a:pt x="1511" y="2237"/>
                </a:lnTo>
                <a:lnTo>
                  <a:pt x="1556" y="2409"/>
                </a:lnTo>
                <a:lnTo>
                  <a:pt x="823" y="1743"/>
                </a:lnTo>
                <a:lnTo>
                  <a:pt x="0" y="965"/>
                </a:lnTo>
                <a:lnTo>
                  <a:pt x="90" y="658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000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6383" name="Freeform 63"/>
          <p:cNvSpPr>
            <a:spLocks/>
          </p:cNvSpPr>
          <p:nvPr/>
        </p:nvSpPr>
        <p:spPr bwMode="auto">
          <a:xfrm>
            <a:off x="5997575" y="2078038"/>
            <a:ext cx="1662113" cy="1828800"/>
          </a:xfrm>
          <a:custGeom>
            <a:avLst/>
            <a:gdLst>
              <a:gd name="T0" fmla="*/ 7 w 1047"/>
              <a:gd name="T1" fmla="*/ 45 h 1152"/>
              <a:gd name="T2" fmla="*/ 7 w 1047"/>
              <a:gd name="T3" fmla="*/ 269 h 1152"/>
              <a:gd name="T4" fmla="*/ 1047 w 1047"/>
              <a:gd name="T5" fmla="*/ 1152 h 1152"/>
              <a:gd name="T6" fmla="*/ 1047 w 1047"/>
              <a:gd name="T7" fmla="*/ 883 h 1152"/>
              <a:gd name="T8" fmla="*/ 0 w 1047"/>
              <a:gd name="T9" fmla="*/ 0 h 1152"/>
              <a:gd name="T10" fmla="*/ 7 w 1047"/>
              <a:gd name="T11" fmla="*/ 97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7" h="1152">
                <a:moveTo>
                  <a:pt x="7" y="45"/>
                </a:moveTo>
                <a:lnTo>
                  <a:pt x="7" y="269"/>
                </a:lnTo>
                <a:lnTo>
                  <a:pt x="1047" y="1152"/>
                </a:lnTo>
                <a:lnTo>
                  <a:pt x="1047" y="883"/>
                </a:lnTo>
                <a:lnTo>
                  <a:pt x="0" y="0"/>
                </a:lnTo>
                <a:lnTo>
                  <a:pt x="7" y="97"/>
                </a:lnTo>
              </a:path>
            </a:pathLst>
          </a:cu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6384" name="Freeform 64"/>
          <p:cNvSpPr>
            <a:spLocks/>
          </p:cNvSpPr>
          <p:nvPr/>
        </p:nvSpPr>
        <p:spPr bwMode="auto">
          <a:xfrm>
            <a:off x="729662" y="3422474"/>
            <a:ext cx="287338" cy="1200150"/>
          </a:xfrm>
          <a:custGeom>
            <a:avLst/>
            <a:gdLst>
              <a:gd name="T0" fmla="*/ 181 w 181"/>
              <a:gd name="T1" fmla="*/ 756 h 756"/>
              <a:gd name="T2" fmla="*/ 16 w 181"/>
              <a:gd name="T3" fmla="*/ 382 h 756"/>
              <a:gd name="T4" fmla="*/ 84 w 181"/>
              <a:gd name="T5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756">
                <a:moveTo>
                  <a:pt x="181" y="756"/>
                </a:moveTo>
                <a:cubicBezTo>
                  <a:pt x="106" y="632"/>
                  <a:pt x="32" y="508"/>
                  <a:pt x="16" y="382"/>
                </a:cubicBezTo>
                <a:cubicBezTo>
                  <a:pt x="0" y="256"/>
                  <a:pt x="42" y="128"/>
                  <a:pt x="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6385" name="Text Box 65"/>
          <p:cNvSpPr txBox="1">
            <a:spLocks noChangeArrowheads="1"/>
          </p:cNvSpPr>
          <p:nvPr/>
        </p:nvSpPr>
        <p:spPr bwMode="auto">
          <a:xfrm>
            <a:off x="917575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c</a:t>
            </a:r>
            <a:endParaRPr lang="en-US"/>
          </a:p>
        </p:txBody>
      </p:sp>
      <p:sp>
        <p:nvSpPr>
          <p:cNvPr id="56386" name="Text Box 66"/>
          <p:cNvSpPr txBox="1">
            <a:spLocks noChangeArrowheads="1"/>
          </p:cNvSpPr>
          <p:nvPr/>
        </p:nvSpPr>
        <p:spPr bwMode="auto">
          <a:xfrm>
            <a:off x="6557963" y="43576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c</a:t>
            </a:r>
            <a:endParaRPr lang="en-US"/>
          </a:p>
        </p:txBody>
      </p:sp>
      <p:sp>
        <p:nvSpPr>
          <p:cNvPr id="56387" name="Freeform 67"/>
          <p:cNvSpPr>
            <a:spLocks/>
          </p:cNvSpPr>
          <p:nvPr/>
        </p:nvSpPr>
        <p:spPr bwMode="auto">
          <a:xfrm>
            <a:off x="6394450" y="2798763"/>
            <a:ext cx="204788" cy="1508125"/>
          </a:xfrm>
          <a:custGeom>
            <a:avLst/>
            <a:gdLst>
              <a:gd name="T0" fmla="*/ 181 w 181"/>
              <a:gd name="T1" fmla="*/ 756 h 756"/>
              <a:gd name="T2" fmla="*/ 16 w 181"/>
              <a:gd name="T3" fmla="*/ 382 h 756"/>
              <a:gd name="T4" fmla="*/ 84 w 181"/>
              <a:gd name="T5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756">
                <a:moveTo>
                  <a:pt x="181" y="756"/>
                </a:moveTo>
                <a:cubicBezTo>
                  <a:pt x="106" y="632"/>
                  <a:pt x="32" y="508"/>
                  <a:pt x="16" y="382"/>
                </a:cubicBezTo>
                <a:cubicBezTo>
                  <a:pt x="0" y="256"/>
                  <a:pt x="42" y="128"/>
                  <a:pt x="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6388" name="Freeform 68"/>
          <p:cNvSpPr>
            <a:spLocks/>
          </p:cNvSpPr>
          <p:nvPr/>
        </p:nvSpPr>
        <p:spPr bwMode="auto">
          <a:xfrm>
            <a:off x="5772150" y="2565400"/>
            <a:ext cx="652463" cy="747713"/>
          </a:xfrm>
          <a:custGeom>
            <a:avLst/>
            <a:gdLst>
              <a:gd name="T0" fmla="*/ 411 w 411"/>
              <a:gd name="T1" fmla="*/ 52 h 471"/>
              <a:gd name="T2" fmla="*/ 299 w 411"/>
              <a:gd name="T3" fmla="*/ 15 h 471"/>
              <a:gd name="T4" fmla="*/ 381 w 411"/>
              <a:gd name="T5" fmla="*/ 142 h 471"/>
              <a:gd name="T6" fmla="*/ 239 w 411"/>
              <a:gd name="T7" fmla="*/ 105 h 471"/>
              <a:gd name="T8" fmla="*/ 314 w 411"/>
              <a:gd name="T9" fmla="*/ 232 h 471"/>
              <a:gd name="T10" fmla="*/ 157 w 411"/>
              <a:gd name="T11" fmla="*/ 179 h 471"/>
              <a:gd name="T12" fmla="*/ 239 w 411"/>
              <a:gd name="T13" fmla="*/ 314 h 471"/>
              <a:gd name="T14" fmla="*/ 74 w 411"/>
              <a:gd name="T15" fmla="*/ 247 h 471"/>
              <a:gd name="T16" fmla="*/ 134 w 411"/>
              <a:gd name="T17" fmla="*/ 366 h 471"/>
              <a:gd name="T18" fmla="*/ 0 w 411"/>
              <a:gd name="T19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1" h="471">
                <a:moveTo>
                  <a:pt x="411" y="52"/>
                </a:moveTo>
                <a:cubicBezTo>
                  <a:pt x="357" y="26"/>
                  <a:pt x="304" y="0"/>
                  <a:pt x="299" y="15"/>
                </a:cubicBezTo>
                <a:cubicBezTo>
                  <a:pt x="294" y="30"/>
                  <a:pt x="391" y="127"/>
                  <a:pt x="381" y="142"/>
                </a:cubicBezTo>
                <a:cubicBezTo>
                  <a:pt x="371" y="157"/>
                  <a:pt x="250" y="90"/>
                  <a:pt x="239" y="105"/>
                </a:cubicBezTo>
                <a:cubicBezTo>
                  <a:pt x="228" y="120"/>
                  <a:pt x="328" y="220"/>
                  <a:pt x="314" y="232"/>
                </a:cubicBezTo>
                <a:cubicBezTo>
                  <a:pt x="300" y="244"/>
                  <a:pt x="170" y="165"/>
                  <a:pt x="157" y="179"/>
                </a:cubicBezTo>
                <a:cubicBezTo>
                  <a:pt x="144" y="193"/>
                  <a:pt x="253" y="303"/>
                  <a:pt x="239" y="314"/>
                </a:cubicBezTo>
                <a:cubicBezTo>
                  <a:pt x="225" y="325"/>
                  <a:pt x="91" y="238"/>
                  <a:pt x="74" y="247"/>
                </a:cubicBezTo>
                <a:cubicBezTo>
                  <a:pt x="57" y="256"/>
                  <a:pt x="146" y="329"/>
                  <a:pt x="134" y="366"/>
                </a:cubicBezTo>
                <a:cubicBezTo>
                  <a:pt x="122" y="403"/>
                  <a:pt x="61" y="437"/>
                  <a:pt x="0" y="47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6389" name="Freeform 69"/>
          <p:cNvSpPr>
            <a:spLocks/>
          </p:cNvSpPr>
          <p:nvPr/>
        </p:nvSpPr>
        <p:spPr bwMode="auto">
          <a:xfrm>
            <a:off x="6351588" y="3027363"/>
            <a:ext cx="652462" cy="747712"/>
          </a:xfrm>
          <a:custGeom>
            <a:avLst/>
            <a:gdLst>
              <a:gd name="T0" fmla="*/ 411 w 411"/>
              <a:gd name="T1" fmla="*/ 52 h 471"/>
              <a:gd name="T2" fmla="*/ 299 w 411"/>
              <a:gd name="T3" fmla="*/ 15 h 471"/>
              <a:gd name="T4" fmla="*/ 381 w 411"/>
              <a:gd name="T5" fmla="*/ 142 h 471"/>
              <a:gd name="T6" fmla="*/ 239 w 411"/>
              <a:gd name="T7" fmla="*/ 105 h 471"/>
              <a:gd name="T8" fmla="*/ 314 w 411"/>
              <a:gd name="T9" fmla="*/ 232 h 471"/>
              <a:gd name="T10" fmla="*/ 157 w 411"/>
              <a:gd name="T11" fmla="*/ 179 h 471"/>
              <a:gd name="T12" fmla="*/ 239 w 411"/>
              <a:gd name="T13" fmla="*/ 314 h 471"/>
              <a:gd name="T14" fmla="*/ 74 w 411"/>
              <a:gd name="T15" fmla="*/ 247 h 471"/>
              <a:gd name="T16" fmla="*/ 134 w 411"/>
              <a:gd name="T17" fmla="*/ 366 h 471"/>
              <a:gd name="T18" fmla="*/ 0 w 411"/>
              <a:gd name="T19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1" h="471">
                <a:moveTo>
                  <a:pt x="411" y="52"/>
                </a:moveTo>
                <a:cubicBezTo>
                  <a:pt x="357" y="26"/>
                  <a:pt x="304" y="0"/>
                  <a:pt x="299" y="15"/>
                </a:cubicBezTo>
                <a:cubicBezTo>
                  <a:pt x="294" y="30"/>
                  <a:pt x="391" y="127"/>
                  <a:pt x="381" y="142"/>
                </a:cubicBezTo>
                <a:cubicBezTo>
                  <a:pt x="371" y="157"/>
                  <a:pt x="250" y="90"/>
                  <a:pt x="239" y="105"/>
                </a:cubicBezTo>
                <a:cubicBezTo>
                  <a:pt x="228" y="120"/>
                  <a:pt x="328" y="220"/>
                  <a:pt x="314" y="232"/>
                </a:cubicBezTo>
                <a:cubicBezTo>
                  <a:pt x="300" y="244"/>
                  <a:pt x="170" y="165"/>
                  <a:pt x="157" y="179"/>
                </a:cubicBezTo>
                <a:cubicBezTo>
                  <a:pt x="144" y="193"/>
                  <a:pt x="253" y="303"/>
                  <a:pt x="239" y="314"/>
                </a:cubicBezTo>
                <a:cubicBezTo>
                  <a:pt x="225" y="325"/>
                  <a:pt x="91" y="238"/>
                  <a:pt x="74" y="247"/>
                </a:cubicBezTo>
                <a:cubicBezTo>
                  <a:pt x="57" y="256"/>
                  <a:pt x="146" y="329"/>
                  <a:pt x="134" y="366"/>
                </a:cubicBezTo>
                <a:cubicBezTo>
                  <a:pt x="122" y="403"/>
                  <a:pt x="61" y="437"/>
                  <a:pt x="0" y="47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6390" name="Rectangle 70"/>
          <p:cNvSpPr>
            <a:spLocks noChangeArrowheads="1"/>
          </p:cNvSpPr>
          <p:nvPr/>
        </p:nvSpPr>
        <p:spPr bwMode="auto">
          <a:xfrm rot="2741922">
            <a:off x="5077619" y="3558382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099"/>
                </a:solidFill>
              </a:rPr>
              <a:t>Convection</a:t>
            </a:r>
          </a:p>
        </p:txBody>
      </p:sp>
      <p:graphicFrame>
        <p:nvGraphicFramePr>
          <p:cNvPr id="56391" name="Object 71"/>
          <p:cNvGraphicFramePr>
            <a:graphicFrameLocks noChangeAspect="1"/>
          </p:cNvGraphicFramePr>
          <p:nvPr/>
        </p:nvGraphicFramePr>
        <p:xfrm>
          <a:off x="280988" y="3767138"/>
          <a:ext cx="5826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8" name="Equation" r:id="rId9" imgW="241200" imgH="203040" progId="Equation.3">
                  <p:embed/>
                </p:oleObj>
              </mc:Choice>
              <mc:Fallback>
                <p:oleObj name="Equation" r:id="rId9" imgW="241200" imgH="20304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3767138"/>
                        <a:ext cx="5826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2" name="Object 72"/>
          <p:cNvGraphicFramePr>
            <a:graphicFrameLocks noChangeAspect="1"/>
          </p:cNvGraphicFramePr>
          <p:nvPr/>
        </p:nvGraphicFramePr>
        <p:xfrm>
          <a:off x="3006725" y="2362200"/>
          <a:ext cx="5905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9" name="Equation" r:id="rId11" imgW="228600" imgH="215640" progId="Equation.3">
                  <p:embed/>
                </p:oleObj>
              </mc:Choice>
              <mc:Fallback>
                <p:oleObj name="Equation" r:id="rId11" imgW="228600" imgH="21564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2362200"/>
                        <a:ext cx="5905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3" name="Object 73"/>
          <p:cNvGraphicFramePr>
            <a:graphicFrameLocks noChangeAspect="1"/>
          </p:cNvGraphicFramePr>
          <p:nvPr/>
        </p:nvGraphicFramePr>
        <p:xfrm>
          <a:off x="6899275" y="2111375"/>
          <a:ext cx="5905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0" name="Equation" r:id="rId13" imgW="228600" imgH="215640" progId="Equation.3">
                  <p:embed/>
                </p:oleObj>
              </mc:Choice>
              <mc:Fallback>
                <p:oleObj name="Equation" r:id="rId13" imgW="228600" imgH="21564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5" y="2111375"/>
                        <a:ext cx="5905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4" name="Object 74"/>
          <p:cNvGraphicFramePr>
            <a:graphicFrameLocks noChangeAspect="1"/>
          </p:cNvGraphicFramePr>
          <p:nvPr/>
        </p:nvGraphicFramePr>
        <p:xfrm>
          <a:off x="5254625" y="4073525"/>
          <a:ext cx="5826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1" name="Equation" r:id="rId15" imgW="241200" imgH="203040" progId="Equation.3">
                  <p:embed/>
                </p:oleObj>
              </mc:Choice>
              <mc:Fallback>
                <p:oleObj name="Equation" r:id="rId15" imgW="241200" imgH="20304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4073525"/>
                        <a:ext cx="5826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5" name="Text Box 75"/>
          <p:cNvSpPr txBox="1">
            <a:spLocks noChangeArrowheads="1"/>
          </p:cNvSpPr>
          <p:nvPr/>
        </p:nvSpPr>
        <p:spPr bwMode="auto">
          <a:xfrm>
            <a:off x="498127" y="789653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u="sng" dirty="0">
                <a:solidFill>
                  <a:srgbClr val="000099"/>
                </a:solidFill>
              </a:rPr>
              <a:t>Finned Surface</a:t>
            </a:r>
          </a:p>
        </p:txBody>
      </p:sp>
      <p:sp>
        <p:nvSpPr>
          <p:cNvPr id="56396" name="Text Box 76"/>
          <p:cNvSpPr txBox="1">
            <a:spLocks noChangeArrowheads="1"/>
          </p:cNvSpPr>
          <p:nvPr/>
        </p:nvSpPr>
        <p:spPr bwMode="auto">
          <a:xfrm>
            <a:off x="6494737" y="708006"/>
            <a:ext cx="221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u="sng" dirty="0">
                <a:solidFill>
                  <a:srgbClr val="000099"/>
                </a:solidFill>
              </a:rPr>
              <a:t>No-Finned Surface</a:t>
            </a:r>
          </a:p>
        </p:txBody>
      </p:sp>
      <p:graphicFrame>
        <p:nvGraphicFramePr>
          <p:cNvPr id="56397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496176"/>
              </p:ext>
            </p:extLst>
          </p:nvPr>
        </p:nvGraphicFramePr>
        <p:xfrm>
          <a:off x="399932" y="4863316"/>
          <a:ext cx="37973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2" name="Equation" r:id="rId17" imgW="2438280" imgH="444240" progId="Equation.DSMT4">
                  <p:embed/>
                </p:oleObj>
              </mc:Choice>
              <mc:Fallback>
                <p:oleObj name="Equation" r:id="rId17" imgW="2438280" imgH="44424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32" y="4863316"/>
                        <a:ext cx="37973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8" name="Object 78"/>
          <p:cNvGraphicFramePr>
            <a:graphicFrameLocks noChangeAspect="1"/>
          </p:cNvGraphicFramePr>
          <p:nvPr/>
        </p:nvGraphicFramePr>
        <p:xfrm>
          <a:off x="5113338" y="4932363"/>
          <a:ext cx="27908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3" name="Equation" r:id="rId19" imgW="1790640" imgH="253800" progId="Equation.3">
                  <p:embed/>
                </p:oleObj>
              </mc:Choice>
              <mc:Fallback>
                <p:oleObj name="Equation" r:id="rId19" imgW="1790640" imgH="2538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4932363"/>
                        <a:ext cx="27908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9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233370"/>
              </p:ext>
            </p:extLst>
          </p:nvPr>
        </p:nvGraphicFramePr>
        <p:xfrm>
          <a:off x="3640138" y="5405438"/>
          <a:ext cx="19653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4" name="Equation" r:id="rId21" imgW="1028520" imgH="469800" progId="Equation.3">
                  <p:embed/>
                </p:oleObj>
              </mc:Choice>
              <mc:Fallback>
                <p:oleObj name="Equation" r:id="rId21" imgW="1028520" imgH="4698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5405438"/>
                        <a:ext cx="1965325" cy="8969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00" name="Freeform 80"/>
          <p:cNvSpPr>
            <a:spLocks/>
          </p:cNvSpPr>
          <p:nvPr/>
        </p:nvSpPr>
        <p:spPr bwMode="auto">
          <a:xfrm>
            <a:off x="580231" y="5420518"/>
            <a:ext cx="2955449" cy="705962"/>
          </a:xfrm>
          <a:custGeom>
            <a:avLst/>
            <a:gdLst>
              <a:gd name="T0" fmla="*/ 0 w 733"/>
              <a:gd name="T1" fmla="*/ 0 h 225"/>
              <a:gd name="T2" fmla="*/ 0 w 733"/>
              <a:gd name="T3" fmla="*/ 225 h 225"/>
              <a:gd name="T4" fmla="*/ 733 w 733"/>
              <a:gd name="T5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3" h="225">
                <a:moveTo>
                  <a:pt x="0" y="0"/>
                </a:moveTo>
                <a:lnTo>
                  <a:pt x="0" y="225"/>
                </a:lnTo>
                <a:lnTo>
                  <a:pt x="733" y="2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6401" name="Freeform 81"/>
          <p:cNvSpPr>
            <a:spLocks/>
          </p:cNvSpPr>
          <p:nvPr/>
        </p:nvSpPr>
        <p:spPr bwMode="auto">
          <a:xfrm>
            <a:off x="5865813" y="5332413"/>
            <a:ext cx="1104900" cy="533400"/>
          </a:xfrm>
          <a:custGeom>
            <a:avLst/>
            <a:gdLst>
              <a:gd name="T0" fmla="*/ 696 w 696"/>
              <a:gd name="T1" fmla="*/ 0 h 336"/>
              <a:gd name="T2" fmla="*/ 696 w 696"/>
              <a:gd name="T3" fmla="*/ 336 h 336"/>
              <a:gd name="T4" fmla="*/ 0 w 696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6" h="336">
                <a:moveTo>
                  <a:pt x="696" y="0"/>
                </a:moveTo>
                <a:lnTo>
                  <a:pt x="696" y="336"/>
                </a:lnTo>
                <a:lnTo>
                  <a:pt x="0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690264"/>
              </p:ext>
            </p:extLst>
          </p:nvPr>
        </p:nvGraphicFramePr>
        <p:xfrm>
          <a:off x="2174178" y="5490691"/>
          <a:ext cx="6842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5" name="Equation" r:id="rId23" imgW="660240" imgH="482400" progId="Equation.DSMT4">
                  <p:embed/>
                </p:oleObj>
              </mc:Choice>
              <mc:Fallback>
                <p:oleObj name="Equation" r:id="rId23" imgW="660240" imgH="4824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178" y="5490691"/>
                        <a:ext cx="6842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2324825" y="5332413"/>
            <a:ext cx="380668" cy="35480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735372"/>
              </p:ext>
            </p:extLst>
          </p:nvPr>
        </p:nvGraphicFramePr>
        <p:xfrm>
          <a:off x="3754798" y="1166287"/>
          <a:ext cx="1659803" cy="757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6" name="Equation" r:id="rId25" imgW="1028700" imgH="469900" progId="Equation.DSMT4">
                  <p:embed/>
                </p:oleObj>
              </mc:Choice>
              <mc:Fallback>
                <p:oleObj name="Equation" r:id="rId25" imgW="1028700" imgH="4699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798" y="1166287"/>
                        <a:ext cx="1659803" cy="75750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02691" y="64050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rgbClr val="FF0000"/>
                </a:solidFill>
              </a:rPr>
              <a:t>Effectiveness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 rot="7561584">
            <a:off x="2765771" y="3621883"/>
            <a:ext cx="228600" cy="569913"/>
          </a:xfrm>
          <a:custGeom>
            <a:avLst/>
            <a:gdLst>
              <a:gd name="T0" fmla="*/ 79 w 144"/>
              <a:gd name="T1" fmla="*/ 359 h 359"/>
              <a:gd name="T2" fmla="*/ 12 w 144"/>
              <a:gd name="T3" fmla="*/ 337 h 359"/>
              <a:gd name="T4" fmla="*/ 109 w 144"/>
              <a:gd name="T5" fmla="*/ 292 h 359"/>
              <a:gd name="T6" fmla="*/ 5 w 144"/>
              <a:gd name="T7" fmla="*/ 262 h 359"/>
              <a:gd name="T8" fmla="*/ 139 w 144"/>
              <a:gd name="T9" fmla="*/ 209 h 359"/>
              <a:gd name="T10" fmla="*/ 34 w 144"/>
              <a:gd name="T11" fmla="*/ 187 h 359"/>
              <a:gd name="T12" fmla="*/ 109 w 144"/>
              <a:gd name="T13" fmla="*/ 135 h 359"/>
              <a:gd name="T14" fmla="*/ 124 w 144"/>
              <a:gd name="T15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" h="359">
                <a:moveTo>
                  <a:pt x="79" y="359"/>
                </a:moveTo>
                <a:cubicBezTo>
                  <a:pt x="43" y="353"/>
                  <a:pt x="7" y="348"/>
                  <a:pt x="12" y="337"/>
                </a:cubicBezTo>
                <a:cubicBezTo>
                  <a:pt x="17" y="326"/>
                  <a:pt x="110" y="304"/>
                  <a:pt x="109" y="292"/>
                </a:cubicBezTo>
                <a:cubicBezTo>
                  <a:pt x="108" y="280"/>
                  <a:pt x="0" y="276"/>
                  <a:pt x="5" y="262"/>
                </a:cubicBezTo>
                <a:cubicBezTo>
                  <a:pt x="10" y="248"/>
                  <a:pt x="134" y="221"/>
                  <a:pt x="139" y="209"/>
                </a:cubicBezTo>
                <a:cubicBezTo>
                  <a:pt x="144" y="197"/>
                  <a:pt x="39" y="199"/>
                  <a:pt x="34" y="187"/>
                </a:cubicBezTo>
                <a:cubicBezTo>
                  <a:pt x="29" y="175"/>
                  <a:pt x="94" y="166"/>
                  <a:pt x="109" y="135"/>
                </a:cubicBezTo>
                <a:cubicBezTo>
                  <a:pt x="124" y="104"/>
                  <a:pt x="124" y="52"/>
                  <a:pt x="124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0" name="Freeform 22"/>
          <p:cNvSpPr>
            <a:spLocks/>
          </p:cNvSpPr>
          <p:nvPr/>
        </p:nvSpPr>
        <p:spPr bwMode="auto">
          <a:xfrm rot="18264544">
            <a:off x="765618" y="1939796"/>
            <a:ext cx="228600" cy="569913"/>
          </a:xfrm>
          <a:custGeom>
            <a:avLst/>
            <a:gdLst>
              <a:gd name="T0" fmla="*/ 79 w 144"/>
              <a:gd name="T1" fmla="*/ 359 h 359"/>
              <a:gd name="T2" fmla="*/ 12 w 144"/>
              <a:gd name="T3" fmla="*/ 337 h 359"/>
              <a:gd name="T4" fmla="*/ 109 w 144"/>
              <a:gd name="T5" fmla="*/ 292 h 359"/>
              <a:gd name="T6" fmla="*/ 5 w 144"/>
              <a:gd name="T7" fmla="*/ 262 h 359"/>
              <a:gd name="T8" fmla="*/ 139 w 144"/>
              <a:gd name="T9" fmla="*/ 209 h 359"/>
              <a:gd name="T10" fmla="*/ 34 w 144"/>
              <a:gd name="T11" fmla="*/ 187 h 359"/>
              <a:gd name="T12" fmla="*/ 109 w 144"/>
              <a:gd name="T13" fmla="*/ 135 h 359"/>
              <a:gd name="T14" fmla="*/ 124 w 144"/>
              <a:gd name="T15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" h="359">
                <a:moveTo>
                  <a:pt x="79" y="359"/>
                </a:moveTo>
                <a:cubicBezTo>
                  <a:pt x="43" y="353"/>
                  <a:pt x="7" y="348"/>
                  <a:pt x="12" y="337"/>
                </a:cubicBezTo>
                <a:cubicBezTo>
                  <a:pt x="17" y="326"/>
                  <a:pt x="110" y="304"/>
                  <a:pt x="109" y="292"/>
                </a:cubicBezTo>
                <a:cubicBezTo>
                  <a:pt x="108" y="280"/>
                  <a:pt x="0" y="276"/>
                  <a:pt x="5" y="262"/>
                </a:cubicBezTo>
                <a:cubicBezTo>
                  <a:pt x="10" y="248"/>
                  <a:pt x="134" y="221"/>
                  <a:pt x="139" y="209"/>
                </a:cubicBezTo>
                <a:cubicBezTo>
                  <a:pt x="144" y="197"/>
                  <a:pt x="39" y="199"/>
                  <a:pt x="34" y="187"/>
                </a:cubicBezTo>
                <a:cubicBezTo>
                  <a:pt x="29" y="175"/>
                  <a:pt x="94" y="166"/>
                  <a:pt x="109" y="135"/>
                </a:cubicBezTo>
                <a:cubicBezTo>
                  <a:pt x="124" y="104"/>
                  <a:pt x="124" y="52"/>
                  <a:pt x="124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2952562" y="4081206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99"/>
                </a:solidFill>
              </a:rPr>
              <a:t>Convection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231015" y="1587418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99"/>
                </a:solidFill>
              </a:rPr>
              <a:t>Convection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0C041-7AE2-4148-8283-86458702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A70B8-F262-4B52-8E47-21C3C84E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407CE-435E-4FB7-BB79-7663DA96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39DC-3F9C-4F20-81B6-D841C442C5D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E3D76-410B-4EE3-9AB6-CC795376B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27697" y="1503618"/>
            <a:ext cx="4924553" cy="3693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F4D5E-6CD4-45F3-AE9E-CF1BE6CC0919}"/>
              </a:ext>
            </a:extLst>
          </p:cNvPr>
          <p:cNvSpPr txBox="1"/>
          <p:nvPr/>
        </p:nvSpPr>
        <p:spPr>
          <a:xfrm>
            <a:off x="384084" y="442532"/>
            <a:ext cx="363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of the Olympic Tower</a:t>
            </a:r>
          </a:p>
        </p:txBody>
      </p:sp>
      <p:pic>
        <p:nvPicPr>
          <p:cNvPr id="9" name="Picture 8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36B25E4C-B236-4951-8E72-25790855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103" r="21383" b="23670"/>
          <a:stretch/>
        </p:blipFill>
        <p:spPr>
          <a:xfrm rot="5400000">
            <a:off x="4064853" y="867665"/>
            <a:ext cx="4976693" cy="454601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5FE8E98-D0B3-48DF-9A5C-7753C8ACEDCD}"/>
              </a:ext>
            </a:extLst>
          </p:cNvPr>
          <p:cNvSpPr/>
          <p:nvPr/>
        </p:nvSpPr>
        <p:spPr>
          <a:xfrm>
            <a:off x="4385187" y="4788310"/>
            <a:ext cx="1386348" cy="314632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6ED85-4354-4B68-938B-BF6FF0E0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ABE 308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79DE7-A7CB-4D6A-982A-89894F36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Lecture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056D2-8357-48DE-A8EC-306F87BB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9039DC-3F9C-4F20-81B6-D841C442C5D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A310A-1B94-44F5-8F1F-380A3E23C22E}"/>
              </a:ext>
            </a:extLst>
          </p:cNvPr>
          <p:cNvSpPr txBox="1"/>
          <p:nvPr/>
        </p:nvSpPr>
        <p:spPr>
          <a:xfrm>
            <a:off x="3306125" y="117986"/>
            <a:ext cx="315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 of “Gradient”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91FFF0-BE3E-46CE-962E-B233310AB5A0}"/>
              </a:ext>
            </a:extLst>
          </p:cNvPr>
          <p:cNvGrpSpPr/>
          <p:nvPr/>
        </p:nvGrpSpPr>
        <p:grpSpPr>
          <a:xfrm>
            <a:off x="4714470" y="2105680"/>
            <a:ext cx="4483920" cy="4115601"/>
            <a:chOff x="4714470" y="2105680"/>
            <a:chExt cx="4483920" cy="4115601"/>
          </a:xfrm>
        </p:grpSpPr>
        <p:pic>
          <p:nvPicPr>
            <p:cNvPr id="6" name="Picture 5" descr="A picture containing building, outdoor, wall, ground&#10;&#10;Description generated with very high confidence">
              <a:extLst>
                <a:ext uri="{FF2B5EF4-FFF2-40B4-BE49-F238E27FC236}">
                  <a16:creationId xmlns:a16="http://schemas.microsoft.com/office/drawing/2014/main" id="{09A3EE90-A747-4FD2-8A41-6F5040842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" r="40874"/>
            <a:stretch/>
          </p:blipFill>
          <p:spPr>
            <a:xfrm rot="5400000">
              <a:off x="5250353" y="1569797"/>
              <a:ext cx="3215296" cy="42870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3FABF2-CF3A-455A-9288-B1A0E41E293F}"/>
                </a:ext>
              </a:extLst>
            </p:cNvPr>
            <p:cNvSpPr txBox="1"/>
            <p:nvPr/>
          </p:nvSpPr>
          <p:spPr>
            <a:xfrm>
              <a:off x="4714470" y="5390284"/>
              <a:ext cx="44839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Going down </a:t>
              </a:r>
              <a:r>
                <a:rPr lang="en-US" dirty="0" smtClean="0">
                  <a:solidFill>
                    <a:schemeClr val="accent6"/>
                  </a:solidFill>
                </a:rPr>
                <a:t>“negative” </a:t>
              </a:r>
              <a:r>
                <a:rPr lang="en-US" dirty="0">
                  <a:solidFill>
                    <a:schemeClr val="accent6"/>
                  </a:solidFill>
                </a:rPr>
                <a:t>gradient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Going up </a:t>
              </a:r>
              <a:r>
                <a:rPr lang="en-US" dirty="0" smtClean="0">
                  <a:solidFill>
                    <a:schemeClr val="accent6"/>
                  </a:solidFill>
                </a:rPr>
                <a:t>“positive” </a:t>
              </a:r>
              <a:r>
                <a:rPr lang="en-US" dirty="0">
                  <a:solidFill>
                    <a:schemeClr val="accent6"/>
                  </a:solidFill>
                </a:rPr>
                <a:t>gradient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5064" y="511690"/>
            <a:ext cx="4429531" cy="3795867"/>
            <a:chOff x="235064" y="511690"/>
            <a:chExt cx="4429531" cy="3795867"/>
          </a:xfrm>
        </p:grpSpPr>
        <p:pic>
          <p:nvPicPr>
            <p:cNvPr id="10" name="Picture 9" descr="A view of a rocky mountain&#10;&#10;Description generated with very high confidence">
              <a:extLst>
                <a:ext uri="{FF2B5EF4-FFF2-40B4-BE49-F238E27FC236}">
                  <a16:creationId xmlns:a16="http://schemas.microsoft.com/office/drawing/2014/main" id="{11FE3BC9-F7FD-44EA-90E4-E2B419434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64" y="985409"/>
              <a:ext cx="4429531" cy="33221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7D2B78-9FEE-4BF2-965A-3A74588137C1}"/>
                </a:ext>
              </a:extLst>
            </p:cNvPr>
            <p:cNvSpPr txBox="1"/>
            <p:nvPr/>
          </p:nvSpPr>
          <p:spPr>
            <a:xfrm>
              <a:off x="912891" y="511690"/>
              <a:ext cx="2672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China Great Walls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158586" y="2660129"/>
              <a:ext cx="997528" cy="748145"/>
            </a:xfrm>
            <a:prstGeom prst="line">
              <a:avLst/>
            </a:prstGeom>
            <a:ln w="603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251818">
              <a:off x="637159" y="2469656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Going up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427319"/>
                </p:ext>
              </p:extLst>
            </p:nvPr>
          </p:nvGraphicFramePr>
          <p:xfrm>
            <a:off x="346652" y="1573275"/>
            <a:ext cx="2138363" cy="58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2" name="Equation" r:id="rId5" imgW="1587240" imgH="431640" progId="Equation.DSMT4">
                    <p:embed/>
                  </p:oleObj>
                </mc:Choice>
                <mc:Fallback>
                  <p:oleObj name="Equation" r:id="rId5" imgW="15872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6652" y="1573275"/>
                          <a:ext cx="2138363" cy="5816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Straight Connector 15"/>
            <p:cNvCxnSpPr/>
            <p:nvPr/>
          </p:nvCxnSpPr>
          <p:spPr>
            <a:xfrm flipH="1">
              <a:off x="1801447" y="2970733"/>
              <a:ext cx="879754" cy="667986"/>
            </a:xfrm>
            <a:prstGeom prst="line">
              <a:avLst/>
            </a:prstGeom>
            <a:ln w="6032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19251818">
              <a:off x="1679075" y="3208661"/>
              <a:ext cx="1957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92D050"/>
                  </a:solidFill>
                </a:rPr>
                <a:t>Going down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849854" y="2105679"/>
              <a:ext cx="308732" cy="620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7182552"/>
                </p:ext>
              </p:extLst>
            </p:nvPr>
          </p:nvGraphicFramePr>
          <p:xfrm>
            <a:off x="2443345" y="1980533"/>
            <a:ext cx="1984196" cy="531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3" name="Equation" r:id="rId7" imgW="1612800" imgH="431640" progId="Equation.DSMT4">
                    <p:embed/>
                  </p:oleObj>
                </mc:Choice>
                <mc:Fallback>
                  <p:oleObj name="Equation" r:id="rId7" imgW="161280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43345" y="1980533"/>
                          <a:ext cx="1984196" cy="5312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Arrow Connector 12"/>
            <p:cNvCxnSpPr/>
            <p:nvPr/>
          </p:nvCxnSpPr>
          <p:spPr>
            <a:xfrm flipH="1">
              <a:off x="2554757" y="2393911"/>
              <a:ext cx="138546" cy="5324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42469" y="4433758"/>
            <a:ext cx="4089653" cy="2273523"/>
            <a:chOff x="142469" y="4433758"/>
            <a:chExt cx="4089653" cy="2273523"/>
          </a:xfrm>
        </p:grpSpPr>
        <p:sp>
          <p:nvSpPr>
            <p:cNvPr id="17" name="TextBox 16"/>
            <p:cNvSpPr txBox="1"/>
            <p:nvPr/>
          </p:nvSpPr>
          <p:spPr>
            <a:xfrm>
              <a:off x="1425082" y="4433758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Fourier Law</a:t>
              </a:r>
              <a:endParaRPr lang="en-US" dirty="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5965210"/>
                </p:ext>
              </p:extLst>
            </p:nvPr>
          </p:nvGraphicFramePr>
          <p:xfrm>
            <a:off x="1542557" y="5047300"/>
            <a:ext cx="1229387" cy="657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4" name="Equation" r:id="rId9" imgW="736560" imgH="393480" progId="Equation.DSMT4">
                    <p:embed/>
                  </p:oleObj>
                </mc:Choice>
                <mc:Fallback>
                  <p:oleObj name="Equation" r:id="rId9" imgW="736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42557" y="5047300"/>
                          <a:ext cx="1229387" cy="6570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5412665"/>
                </p:ext>
              </p:extLst>
            </p:nvPr>
          </p:nvGraphicFramePr>
          <p:xfrm>
            <a:off x="482447" y="6018306"/>
            <a:ext cx="3749675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5" name="Equation" r:id="rId11" imgW="2489040" imgH="457200" progId="Equation.DSMT4">
                    <p:embed/>
                  </p:oleObj>
                </mc:Choice>
                <mc:Fallback>
                  <p:oleObj name="Equation" r:id="rId11" imgW="248904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2447" y="6018306"/>
                          <a:ext cx="3749675" cy="688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142469" y="4940009"/>
              <a:ext cx="1003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 smtClean="0"/>
                <a:t>1D- Flow</a:t>
              </a:r>
              <a:endParaRPr lang="en-US" sz="1600" u="sng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2221" y="5721086"/>
              <a:ext cx="10038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u="sng" dirty="0" smtClean="0"/>
                <a:t>3D- </a:t>
              </a:r>
              <a:r>
                <a:rPr lang="en-US" sz="1600" u="sng" dirty="0"/>
                <a:t>Flow</a:t>
              </a:r>
              <a:endParaRPr lang="en-US" sz="16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4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5048" y="6245225"/>
            <a:ext cx="301752" cy="329311"/>
          </a:xfrm>
        </p:spPr>
        <p:txBody>
          <a:bodyPr/>
          <a:lstStyle/>
          <a:p>
            <a:fld id="{3156BA71-BD91-444E-AE82-27AC1C444D6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58824" y="452438"/>
            <a:ext cx="7900543" cy="413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3550" indent="-463550"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7850"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3200" dirty="0"/>
              <a:t>Lecture 3</a:t>
            </a:r>
          </a:p>
          <a:p>
            <a:r>
              <a:rPr lang="en-US" sz="3200" b="1" u="sng" dirty="0"/>
              <a:t>Objectives</a:t>
            </a:r>
            <a:br>
              <a:rPr lang="en-US" sz="3200" b="1" u="sng" dirty="0"/>
            </a:br>
            <a:endParaRPr lang="en-US" sz="3200" b="1" u="sng" dirty="0"/>
          </a:p>
          <a:p>
            <a:pPr>
              <a:lnSpc>
                <a:spcPct val="105000"/>
              </a:lnSpc>
              <a:buFontTx/>
              <a:buChar char="•"/>
            </a:pPr>
            <a:r>
              <a:rPr lang="en-US" sz="2800" dirty="0"/>
              <a:t>Example Problems – Steady State Heat Transfer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sz="2800" dirty="0"/>
              <a:t>Steady State Heat with Heat Generation</a:t>
            </a:r>
          </a:p>
          <a:p>
            <a:pPr>
              <a:lnSpc>
                <a:spcPct val="105000"/>
              </a:lnSpc>
              <a:buFontTx/>
              <a:buChar char="•"/>
            </a:pPr>
            <a:r>
              <a:rPr lang="en-US" sz="2800" dirty="0"/>
              <a:t>Steady-State Heat Transfer for Extended</a:t>
            </a:r>
            <a:br>
              <a:rPr lang="en-US" sz="2800" dirty="0"/>
            </a:br>
            <a:r>
              <a:rPr lang="en-US" sz="2800" dirty="0"/>
              <a:t>Surfaces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8CAD-3779-46CD-9D4B-6606815D712A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67131" y="77597"/>
            <a:ext cx="7402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 dirty="0"/>
              <a:t>Steady State Heat with Heat Generation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97620" y="760921"/>
            <a:ext cx="8348760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1775" indent="-231775">
              <a:tabLst>
                <a:tab pos="2317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2317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2317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2317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2317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Useful Concepts to study and gain an understanding </a:t>
            </a:r>
          </a:p>
          <a:p>
            <a:r>
              <a:rPr lang="en-US" dirty="0"/>
              <a:t>  	on thermoregulation phenomenon.</a:t>
            </a:r>
          </a:p>
          <a:p>
            <a:pPr indent="0">
              <a:tabLst/>
            </a:pPr>
            <a:r>
              <a:rPr lang="en-US" b="1" u="sng" dirty="0"/>
              <a:t>Thermoregulation</a:t>
            </a:r>
            <a:r>
              <a:rPr lang="en-US" dirty="0"/>
              <a:t>: It is based on maintaining a constant </a:t>
            </a:r>
          </a:p>
          <a:p>
            <a:pPr indent="0">
              <a:tabLst/>
            </a:pPr>
            <a:r>
              <a:rPr lang="en-US" dirty="0"/>
              <a:t>temperature in time biologically.  So </a:t>
            </a:r>
            <a:r>
              <a:rPr lang="en-US" b="1" u="sng" dirty="0">
                <a:solidFill>
                  <a:srgbClr val="FF0000"/>
                </a:solidFill>
              </a:rPr>
              <a:t>steady state </a:t>
            </a:r>
          </a:p>
          <a:p>
            <a:pPr indent="0">
              <a:spcAft>
                <a:spcPts val="1200"/>
              </a:spcAft>
              <a:tabLst/>
            </a:pPr>
            <a:r>
              <a:rPr lang="en-US" b="1" u="sng" dirty="0">
                <a:solidFill>
                  <a:srgbClr val="FF0000"/>
                </a:solidFill>
              </a:rPr>
              <a:t>heat transfer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describe it.</a:t>
            </a:r>
          </a:p>
          <a:p>
            <a:r>
              <a:rPr lang="en-US" b="1" dirty="0"/>
              <a:t>	</a:t>
            </a:r>
            <a:r>
              <a:rPr lang="en-US" b="1" u="sng" dirty="0">
                <a:solidFill>
                  <a:schemeClr val="accent2"/>
                </a:solidFill>
              </a:rPr>
              <a:t>Active process</a:t>
            </a:r>
          </a:p>
          <a:p>
            <a:r>
              <a:rPr lang="en-US" dirty="0">
                <a:solidFill>
                  <a:schemeClr val="accent2"/>
                </a:solidFill>
              </a:rPr>
              <a:t>	In “warm” blood animals, temperature is maintained, </a:t>
            </a:r>
          </a:p>
          <a:p>
            <a:r>
              <a:rPr lang="en-US" dirty="0">
                <a:solidFill>
                  <a:schemeClr val="accent2"/>
                </a:solidFill>
              </a:rPr>
              <a:t>	despite changes in environmental and internal conditions, </a:t>
            </a:r>
          </a:p>
          <a:p>
            <a:r>
              <a:rPr lang="en-US" dirty="0">
                <a:solidFill>
                  <a:schemeClr val="accent2"/>
                </a:solidFill>
              </a:rPr>
              <a:t>	for instance by sweating or changes in heat resistance.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u="sng" dirty="0">
                <a:solidFill>
                  <a:schemeClr val="accent2"/>
                </a:solidFill>
              </a:rPr>
              <a:t>Passive process</a:t>
            </a:r>
          </a:p>
          <a:p>
            <a:r>
              <a:rPr lang="en-US" dirty="0">
                <a:solidFill>
                  <a:schemeClr val="accent2"/>
                </a:solidFill>
              </a:rPr>
              <a:t>	In “cold” blood animals (fish), the steady state “body” </a:t>
            </a:r>
          </a:p>
          <a:p>
            <a:r>
              <a:rPr lang="en-US" dirty="0">
                <a:solidFill>
                  <a:schemeClr val="accent2"/>
                </a:solidFill>
              </a:rPr>
              <a:t>	temperature changes as a consequence of changes </a:t>
            </a:r>
          </a:p>
          <a:p>
            <a:r>
              <a:rPr lang="en-US" dirty="0">
                <a:solidFill>
                  <a:schemeClr val="accent2"/>
                </a:solidFill>
              </a:rPr>
              <a:t>	in environmental or internal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95306-6FBC-4483-BA6C-C484AB2E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3BC38-D258-4255-8DFA-05DCE4A9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751CD-12F8-4362-ACBC-8D4582D6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39DC-3F9C-4F20-81B6-D841C442C5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60360-EDFB-4082-BD7E-89975CD1AE1B}"/>
              </a:ext>
            </a:extLst>
          </p:cNvPr>
          <p:cNvSpPr txBox="1"/>
          <p:nvPr/>
        </p:nvSpPr>
        <p:spPr>
          <a:xfrm>
            <a:off x="2887577" y="38353"/>
            <a:ext cx="27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Thermoregulation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9F885-E278-481A-ACA6-BCF35F421A14}"/>
              </a:ext>
            </a:extLst>
          </p:cNvPr>
          <p:cNvSpPr txBox="1"/>
          <p:nvPr/>
        </p:nvSpPr>
        <p:spPr>
          <a:xfrm>
            <a:off x="457200" y="598190"/>
            <a:ext cx="486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Warm blood animals (e.g. human beings)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AC373-79AE-4F8B-BCC8-903373FA9055}"/>
              </a:ext>
            </a:extLst>
          </p:cNvPr>
          <p:cNvSpPr/>
          <p:nvPr/>
        </p:nvSpPr>
        <p:spPr>
          <a:xfrm>
            <a:off x="428951" y="998300"/>
            <a:ext cx="7716416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231F20"/>
                </a:solidFill>
                <a:latin typeface="Proxima Nova"/>
              </a:rPr>
              <a:t>to cool down, these mechanisms include:</a:t>
            </a:r>
          </a:p>
          <a:p>
            <a:pPr marL="233363" indent="-233363"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233363" algn="l"/>
              </a:tabLst>
            </a:pPr>
            <a:r>
              <a:rPr lang="en-US" sz="1600" b="1" dirty="0">
                <a:solidFill>
                  <a:srgbClr val="231F20"/>
                </a:solidFill>
                <a:latin typeface="Proxima Nova"/>
              </a:rPr>
              <a:t>Sweating:</a:t>
            </a:r>
            <a:r>
              <a:rPr lang="en-US" sz="1600" dirty="0">
                <a:solidFill>
                  <a:srgbClr val="231F20"/>
                </a:solidFill>
                <a:latin typeface="Proxima Nova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Proxima Nova"/>
              </a:rPr>
              <a:t>Sweat glands release sweat, which cools the skin as it evaporates. This helps lower your internal temperature.</a:t>
            </a:r>
          </a:p>
          <a:p>
            <a:pPr marL="233363" indent="-233363">
              <a:buFont typeface="Arial" panose="020B0604020202020204" pitchFamily="34" charset="0"/>
              <a:buChar char="•"/>
              <a:tabLst>
                <a:tab pos="233363" algn="l"/>
              </a:tabLst>
            </a:pPr>
            <a:r>
              <a:rPr lang="en-US" sz="1600" b="1" dirty="0">
                <a:solidFill>
                  <a:srgbClr val="231F20"/>
                </a:solidFill>
                <a:latin typeface="Proxima Nova"/>
              </a:rPr>
              <a:t>Vasodilatation</a:t>
            </a:r>
            <a:r>
              <a:rPr lang="en-US" sz="1600" dirty="0">
                <a:solidFill>
                  <a:srgbClr val="231F20"/>
                </a:solidFill>
                <a:latin typeface="Proxima Nova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Proxima Nova"/>
              </a:rPr>
              <a:t>The blood vessels under your skin get wider. This increases blood flow to the skin, which is cooler — away from your warm inner body. This lets your body release heat through heat convention and radiation.</a:t>
            </a:r>
            <a:endParaRPr lang="en-US" sz="1600" b="0" i="0" dirty="0">
              <a:solidFill>
                <a:schemeClr val="accent6"/>
              </a:solidFill>
              <a:effectLst/>
              <a:latin typeface="Proxima Nov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122BB-8A89-4339-AF9C-A229C4D89B82}"/>
              </a:ext>
            </a:extLst>
          </p:cNvPr>
          <p:cNvSpPr/>
          <p:nvPr/>
        </p:nvSpPr>
        <p:spPr>
          <a:xfrm>
            <a:off x="428950" y="2960668"/>
            <a:ext cx="87150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231F20"/>
                </a:solidFill>
                <a:latin typeface="Proxima Nova"/>
              </a:rPr>
              <a:t>to warm up, mechanisms include:</a:t>
            </a:r>
          </a:p>
          <a:p>
            <a:pPr marL="233363" indent="-2333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31F20"/>
                </a:solidFill>
                <a:latin typeface="+mj-lt"/>
              </a:rPr>
              <a:t>Vasoconstriction</a:t>
            </a:r>
            <a:r>
              <a:rPr lang="en-US" sz="1800" dirty="0">
                <a:solidFill>
                  <a:srgbClr val="231F20"/>
                </a:solidFill>
                <a:latin typeface="+mj-lt"/>
              </a:rPr>
              <a:t>: 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The blood vessels under your skin become narrower. This decreases blood flow to your skin, retaining heat near the warm inner body.</a:t>
            </a:r>
          </a:p>
          <a:p>
            <a:pPr marL="233363" indent="-2333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31F20"/>
                </a:solidFill>
                <a:latin typeface="+mj-lt"/>
              </a:rPr>
              <a:t>Thermogenesis</a:t>
            </a:r>
            <a:r>
              <a:rPr lang="en-US" sz="1800" dirty="0">
                <a:solidFill>
                  <a:srgbClr val="231F20"/>
                </a:solidFill>
                <a:latin typeface="+mj-lt"/>
              </a:rPr>
              <a:t>:</a:t>
            </a:r>
            <a:r>
              <a:rPr lang="en-US" sz="1800" b="1" dirty="0">
                <a:solidFill>
                  <a:srgbClr val="231F20"/>
                </a:solidFill>
                <a:latin typeface="+mj-lt"/>
              </a:rPr>
              <a:t> 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Your body’s muscles, organs, and brain produce heat in a variety of ways. For example, muscles can produce heat by shivering.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31F20"/>
                </a:solidFill>
                <a:latin typeface="+mj-lt"/>
              </a:rPr>
              <a:t>Hormonal thermogenesis</a:t>
            </a:r>
            <a:r>
              <a:rPr lang="en-US" sz="1800" dirty="0">
                <a:solidFill>
                  <a:srgbClr val="231F20"/>
                </a:solidFill>
                <a:latin typeface="+mj-lt"/>
              </a:rPr>
              <a:t>: 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Your thyroid gland releases hormones to increase your metabolism. This increases the energy your body creates and the amount of heat it produces.</a:t>
            </a:r>
            <a:endParaRPr lang="en-US" sz="1800" b="0" i="0" dirty="0">
              <a:solidFill>
                <a:schemeClr val="accent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55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39DC-3F9C-4F20-81B6-D841C442C5D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3" y="1059180"/>
            <a:ext cx="3108007" cy="377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9608" y="531167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Thermoregulation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380689"/>
            <a:ext cx="2836574" cy="29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943" y="3614115"/>
            <a:ext cx="2517457" cy="300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5400" y="5118734"/>
            <a:ext cx="3881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4000 kg</a:t>
            </a:r>
          </a:p>
          <a:p>
            <a:r>
              <a:rPr lang="en-US" dirty="0"/>
              <a:t>4.65 kW of heat dissipation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0" y="13746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</a:t>
            </a:r>
            <a:r>
              <a:rPr lang="en-US" baseline="30000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2399" y="462958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baseline="30000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784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8E6C-C9E0-4C69-BCD5-7354A1C17061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684213" y="914400"/>
            <a:ext cx="2473325" cy="2981325"/>
            <a:chOff x="723" y="187"/>
            <a:chExt cx="2119" cy="2558"/>
          </a:xfrm>
        </p:grpSpPr>
        <p:sp>
          <p:nvSpPr>
            <p:cNvPr id="27655" name="Freeform 7"/>
            <p:cNvSpPr>
              <a:spLocks/>
            </p:cNvSpPr>
            <p:nvPr/>
          </p:nvSpPr>
          <p:spPr bwMode="auto">
            <a:xfrm>
              <a:off x="838" y="187"/>
              <a:ext cx="2004" cy="770"/>
            </a:xfrm>
            <a:custGeom>
              <a:avLst/>
              <a:gdLst>
                <a:gd name="T0" fmla="*/ 0 w 1937"/>
                <a:gd name="T1" fmla="*/ 681 h 763"/>
                <a:gd name="T2" fmla="*/ 321 w 1937"/>
                <a:gd name="T3" fmla="*/ 756 h 763"/>
                <a:gd name="T4" fmla="*/ 733 w 1937"/>
                <a:gd name="T5" fmla="*/ 763 h 763"/>
                <a:gd name="T6" fmla="*/ 1099 w 1937"/>
                <a:gd name="T7" fmla="*/ 703 h 763"/>
                <a:gd name="T8" fmla="*/ 1503 w 1937"/>
                <a:gd name="T9" fmla="*/ 449 h 763"/>
                <a:gd name="T10" fmla="*/ 1758 w 1937"/>
                <a:gd name="T11" fmla="*/ 180 h 763"/>
                <a:gd name="T12" fmla="*/ 1937 w 1937"/>
                <a:gd name="T13" fmla="*/ 0 h 763"/>
                <a:gd name="T14" fmla="*/ 987 w 1937"/>
                <a:gd name="T15" fmla="*/ 15 h 763"/>
                <a:gd name="T16" fmla="*/ 703 w 1937"/>
                <a:gd name="T17" fmla="*/ 224 h 763"/>
                <a:gd name="T18" fmla="*/ 217 w 1937"/>
                <a:gd name="T19" fmla="*/ 494 h 763"/>
                <a:gd name="T20" fmla="*/ 0 w 1937"/>
                <a:gd name="T21" fmla="*/ 68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7" h="763">
                  <a:moveTo>
                    <a:pt x="0" y="681"/>
                  </a:moveTo>
                  <a:lnTo>
                    <a:pt x="321" y="756"/>
                  </a:lnTo>
                  <a:lnTo>
                    <a:pt x="733" y="763"/>
                  </a:lnTo>
                  <a:lnTo>
                    <a:pt x="1099" y="703"/>
                  </a:lnTo>
                  <a:lnTo>
                    <a:pt x="1503" y="449"/>
                  </a:lnTo>
                  <a:lnTo>
                    <a:pt x="1758" y="180"/>
                  </a:lnTo>
                  <a:lnTo>
                    <a:pt x="1937" y="0"/>
                  </a:lnTo>
                  <a:lnTo>
                    <a:pt x="987" y="15"/>
                  </a:lnTo>
                  <a:lnTo>
                    <a:pt x="703" y="224"/>
                  </a:lnTo>
                  <a:lnTo>
                    <a:pt x="217" y="494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56" name="Freeform 8"/>
            <p:cNvSpPr>
              <a:spLocks/>
            </p:cNvSpPr>
            <p:nvPr/>
          </p:nvSpPr>
          <p:spPr bwMode="auto">
            <a:xfrm>
              <a:off x="723" y="201"/>
              <a:ext cx="2060" cy="2513"/>
            </a:xfrm>
            <a:custGeom>
              <a:avLst/>
              <a:gdLst>
                <a:gd name="T0" fmla="*/ 100 w 2060"/>
                <a:gd name="T1" fmla="*/ 673 h 2513"/>
                <a:gd name="T2" fmla="*/ 85 w 2060"/>
                <a:gd name="T3" fmla="*/ 2394 h 2513"/>
                <a:gd name="T4" fmla="*/ 504 w 2060"/>
                <a:gd name="T5" fmla="*/ 2454 h 2513"/>
                <a:gd name="T6" fmla="*/ 1050 w 2060"/>
                <a:gd name="T7" fmla="*/ 2446 h 2513"/>
                <a:gd name="T8" fmla="*/ 1222 w 2060"/>
                <a:gd name="T9" fmla="*/ 2513 h 2513"/>
                <a:gd name="T10" fmla="*/ 1207 w 2060"/>
                <a:gd name="T11" fmla="*/ 696 h 2513"/>
                <a:gd name="T12" fmla="*/ 1723 w 2060"/>
                <a:gd name="T13" fmla="*/ 374 h 2513"/>
                <a:gd name="T14" fmla="*/ 1977 w 2060"/>
                <a:gd name="T15" fmla="*/ 60 h 2513"/>
                <a:gd name="T16" fmla="*/ 2052 w 2060"/>
                <a:gd name="T17" fmla="*/ 0 h 2513"/>
                <a:gd name="T18" fmla="*/ 2015 w 2060"/>
                <a:gd name="T19" fmla="*/ 419 h 2513"/>
                <a:gd name="T20" fmla="*/ 2052 w 2060"/>
                <a:gd name="T21" fmla="*/ 524 h 2513"/>
                <a:gd name="T22" fmla="*/ 2037 w 2060"/>
                <a:gd name="T23" fmla="*/ 628 h 2513"/>
                <a:gd name="T24" fmla="*/ 2037 w 2060"/>
                <a:gd name="T25" fmla="*/ 733 h 2513"/>
                <a:gd name="T26" fmla="*/ 2060 w 2060"/>
                <a:gd name="T27" fmla="*/ 860 h 2513"/>
                <a:gd name="T28" fmla="*/ 2000 w 2060"/>
                <a:gd name="T29" fmla="*/ 1115 h 2513"/>
                <a:gd name="T30" fmla="*/ 2022 w 2060"/>
                <a:gd name="T31" fmla="*/ 1361 h 2513"/>
                <a:gd name="T32" fmla="*/ 1985 w 2060"/>
                <a:gd name="T33" fmla="*/ 1676 h 2513"/>
                <a:gd name="T34" fmla="*/ 2022 w 2060"/>
                <a:gd name="T35" fmla="*/ 1833 h 2513"/>
                <a:gd name="T36" fmla="*/ 1925 w 2060"/>
                <a:gd name="T37" fmla="*/ 1893 h 2513"/>
                <a:gd name="T38" fmla="*/ 1611 w 2060"/>
                <a:gd name="T39" fmla="*/ 2139 h 2513"/>
                <a:gd name="T40" fmla="*/ 1446 w 2060"/>
                <a:gd name="T41" fmla="*/ 2274 h 2513"/>
                <a:gd name="T42" fmla="*/ 1222 w 2060"/>
                <a:gd name="T43" fmla="*/ 2506 h 2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60" h="2513">
                  <a:moveTo>
                    <a:pt x="100" y="673"/>
                  </a:moveTo>
                  <a:cubicBezTo>
                    <a:pt x="0" y="1238"/>
                    <a:pt x="85" y="1821"/>
                    <a:pt x="85" y="2394"/>
                  </a:cubicBezTo>
                  <a:lnTo>
                    <a:pt x="504" y="2454"/>
                  </a:lnTo>
                  <a:lnTo>
                    <a:pt x="1050" y="2446"/>
                  </a:lnTo>
                  <a:lnTo>
                    <a:pt x="1222" y="2513"/>
                  </a:lnTo>
                  <a:lnTo>
                    <a:pt x="1207" y="696"/>
                  </a:lnTo>
                  <a:lnTo>
                    <a:pt x="1723" y="374"/>
                  </a:lnTo>
                  <a:lnTo>
                    <a:pt x="1977" y="60"/>
                  </a:lnTo>
                  <a:lnTo>
                    <a:pt x="2052" y="0"/>
                  </a:lnTo>
                  <a:lnTo>
                    <a:pt x="2015" y="419"/>
                  </a:lnTo>
                  <a:lnTo>
                    <a:pt x="2052" y="524"/>
                  </a:lnTo>
                  <a:lnTo>
                    <a:pt x="2037" y="628"/>
                  </a:lnTo>
                  <a:lnTo>
                    <a:pt x="2037" y="733"/>
                  </a:lnTo>
                  <a:lnTo>
                    <a:pt x="2060" y="860"/>
                  </a:lnTo>
                  <a:lnTo>
                    <a:pt x="2000" y="1115"/>
                  </a:lnTo>
                  <a:lnTo>
                    <a:pt x="2022" y="1361"/>
                  </a:lnTo>
                  <a:lnTo>
                    <a:pt x="1985" y="1676"/>
                  </a:lnTo>
                  <a:lnTo>
                    <a:pt x="2022" y="1833"/>
                  </a:lnTo>
                  <a:lnTo>
                    <a:pt x="1925" y="1893"/>
                  </a:lnTo>
                  <a:lnTo>
                    <a:pt x="1611" y="2139"/>
                  </a:lnTo>
                  <a:lnTo>
                    <a:pt x="1446" y="2274"/>
                  </a:lnTo>
                  <a:lnTo>
                    <a:pt x="1222" y="2506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57" name="Freeform 9"/>
            <p:cNvSpPr>
              <a:spLocks/>
            </p:cNvSpPr>
            <p:nvPr/>
          </p:nvSpPr>
          <p:spPr bwMode="auto">
            <a:xfrm>
              <a:off x="763" y="868"/>
              <a:ext cx="1204" cy="1877"/>
            </a:xfrm>
            <a:custGeom>
              <a:avLst/>
              <a:gdLst>
                <a:gd name="T0" fmla="*/ 0 w 1107"/>
                <a:gd name="T1" fmla="*/ 0 h 1825"/>
                <a:gd name="T2" fmla="*/ 142 w 1107"/>
                <a:gd name="T3" fmla="*/ 45 h 1825"/>
                <a:gd name="T4" fmla="*/ 292 w 1107"/>
                <a:gd name="T5" fmla="*/ 67 h 1825"/>
                <a:gd name="T6" fmla="*/ 427 w 1107"/>
                <a:gd name="T7" fmla="*/ 82 h 1825"/>
                <a:gd name="T8" fmla="*/ 569 w 1107"/>
                <a:gd name="T9" fmla="*/ 82 h 1825"/>
                <a:gd name="T10" fmla="*/ 831 w 1107"/>
                <a:gd name="T11" fmla="*/ 75 h 1825"/>
                <a:gd name="T12" fmla="*/ 1070 w 1107"/>
                <a:gd name="T13" fmla="*/ 30 h 1825"/>
                <a:gd name="T14" fmla="*/ 1107 w 1107"/>
                <a:gd name="T15" fmla="*/ 1825 h 1825"/>
                <a:gd name="T16" fmla="*/ 0 w 1107"/>
                <a:gd name="T17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7" h="1825">
                  <a:moveTo>
                    <a:pt x="0" y="0"/>
                  </a:moveTo>
                  <a:lnTo>
                    <a:pt x="142" y="45"/>
                  </a:lnTo>
                  <a:lnTo>
                    <a:pt x="292" y="67"/>
                  </a:lnTo>
                  <a:lnTo>
                    <a:pt x="427" y="82"/>
                  </a:lnTo>
                  <a:lnTo>
                    <a:pt x="569" y="82"/>
                  </a:lnTo>
                  <a:lnTo>
                    <a:pt x="831" y="75"/>
                  </a:lnTo>
                  <a:lnTo>
                    <a:pt x="1070" y="30"/>
                  </a:lnTo>
                  <a:lnTo>
                    <a:pt x="1107" y="1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59" name="Freeform 11"/>
            <p:cNvSpPr>
              <a:spLocks/>
            </p:cNvSpPr>
            <p:nvPr/>
          </p:nvSpPr>
          <p:spPr bwMode="auto">
            <a:xfrm>
              <a:off x="815" y="194"/>
              <a:ext cx="2005" cy="764"/>
            </a:xfrm>
            <a:custGeom>
              <a:avLst/>
              <a:gdLst>
                <a:gd name="T0" fmla="*/ 0 w 2005"/>
                <a:gd name="T1" fmla="*/ 674 h 764"/>
                <a:gd name="T2" fmla="*/ 217 w 2005"/>
                <a:gd name="T3" fmla="*/ 741 h 764"/>
                <a:gd name="T4" fmla="*/ 539 w 2005"/>
                <a:gd name="T5" fmla="*/ 749 h 764"/>
                <a:gd name="T6" fmla="*/ 771 w 2005"/>
                <a:gd name="T7" fmla="*/ 764 h 764"/>
                <a:gd name="T8" fmla="*/ 1070 w 2005"/>
                <a:gd name="T9" fmla="*/ 726 h 764"/>
                <a:gd name="T10" fmla="*/ 1137 w 2005"/>
                <a:gd name="T11" fmla="*/ 689 h 764"/>
                <a:gd name="T12" fmla="*/ 2005 w 2005"/>
                <a:gd name="T1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5" h="764">
                  <a:moveTo>
                    <a:pt x="0" y="674"/>
                  </a:moveTo>
                  <a:lnTo>
                    <a:pt x="217" y="741"/>
                  </a:lnTo>
                  <a:lnTo>
                    <a:pt x="539" y="749"/>
                  </a:lnTo>
                  <a:lnTo>
                    <a:pt x="771" y="764"/>
                  </a:lnTo>
                  <a:lnTo>
                    <a:pt x="1070" y="726"/>
                  </a:lnTo>
                  <a:lnTo>
                    <a:pt x="1137" y="689"/>
                  </a:lnTo>
                  <a:lnTo>
                    <a:pt x="2005" y="0"/>
                  </a:ln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793" y="883"/>
              <a:ext cx="7" cy="1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1913" y="942"/>
              <a:ext cx="7" cy="17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95950" y="178247"/>
            <a:ext cx="82092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Steady State Heat with Heat Generation – </a:t>
            </a:r>
            <a:r>
              <a:rPr lang="en-US" u="sng" dirty="0">
                <a:solidFill>
                  <a:schemeClr val="accent2"/>
                </a:solidFill>
              </a:rPr>
              <a:t>1D heat transfer</a:t>
            </a:r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681131"/>
              </p:ext>
            </p:extLst>
          </p:nvPr>
        </p:nvGraphicFramePr>
        <p:xfrm>
          <a:off x="4186238" y="1169988"/>
          <a:ext cx="35512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9" name="Equation" r:id="rId3" imgW="2158920" imgH="482400" progId="Equation.DSMT4">
                  <p:embed/>
                </p:oleObj>
              </mc:Choice>
              <mc:Fallback>
                <p:oleObj name="Equation" r:id="rId3" imgW="2158920" imgH="482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1169988"/>
                        <a:ext cx="355123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74" name="Group 26"/>
          <p:cNvGrpSpPr>
            <a:grpSpLocks/>
          </p:cNvGrpSpPr>
          <p:nvPr/>
        </p:nvGrpSpPr>
        <p:grpSpPr bwMode="auto">
          <a:xfrm>
            <a:off x="282575" y="654050"/>
            <a:ext cx="874713" cy="906463"/>
            <a:chOff x="178" y="412"/>
            <a:chExt cx="551" cy="571"/>
          </a:xfrm>
        </p:grpSpPr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 flipV="1">
              <a:off x="367" y="553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322" y="793"/>
              <a:ext cx="3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541" y="7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x</a:t>
              </a:r>
            </a:p>
          </p:txBody>
        </p:sp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178" y="41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y</a:t>
              </a:r>
            </a:p>
          </p:txBody>
        </p:sp>
      </p:grp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365125" y="3713163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x=-L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1922463" y="3841750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x=L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268288" y="2763838"/>
            <a:ext cx="407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T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2071688" y="2867025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T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2530475" y="14271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790950" y="2297113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Assume</a:t>
            </a:r>
          </a:p>
        </p:txBody>
      </p:sp>
      <p:grpSp>
        <p:nvGrpSpPr>
          <p:cNvPr id="27684" name="Group 36"/>
          <p:cNvGrpSpPr>
            <a:grpSpLocks/>
          </p:cNvGrpSpPr>
          <p:nvPr/>
        </p:nvGrpSpPr>
        <p:grpSpPr bwMode="auto">
          <a:xfrm>
            <a:off x="3648075" y="1258888"/>
            <a:ext cx="1698625" cy="1784350"/>
            <a:chOff x="2298" y="793"/>
            <a:chExt cx="1070" cy="1124"/>
          </a:xfrm>
        </p:grpSpPr>
        <p:sp>
          <p:nvSpPr>
            <p:cNvPr id="27680" name="Text Box 32"/>
            <p:cNvSpPr txBox="1">
              <a:spLocks noChangeArrowheads="1"/>
            </p:cNvSpPr>
            <p:nvPr/>
          </p:nvSpPr>
          <p:spPr bwMode="auto">
            <a:xfrm>
              <a:off x="2298" y="1686"/>
              <a:ext cx="1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1800" dirty="0"/>
                <a:t>  Steady State</a:t>
              </a:r>
            </a:p>
          </p:txBody>
        </p:sp>
        <p:sp>
          <p:nvSpPr>
            <p:cNvPr id="27683" name="Freeform 35"/>
            <p:cNvSpPr>
              <a:spLocks/>
            </p:cNvSpPr>
            <p:nvPr/>
          </p:nvSpPr>
          <p:spPr bwMode="auto">
            <a:xfrm>
              <a:off x="2566" y="793"/>
              <a:ext cx="329" cy="269"/>
            </a:xfrm>
            <a:custGeom>
              <a:avLst/>
              <a:gdLst>
                <a:gd name="T0" fmla="*/ 0 w 329"/>
                <a:gd name="T1" fmla="*/ 165 h 269"/>
                <a:gd name="T2" fmla="*/ 67 w 329"/>
                <a:gd name="T3" fmla="*/ 269 h 269"/>
                <a:gd name="T4" fmla="*/ 329 w 329"/>
                <a:gd name="T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9" h="269">
                  <a:moveTo>
                    <a:pt x="0" y="165"/>
                  </a:moveTo>
                  <a:lnTo>
                    <a:pt x="67" y="269"/>
                  </a:lnTo>
                  <a:lnTo>
                    <a:pt x="32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27688" name="Group 40"/>
          <p:cNvGrpSpPr>
            <a:grpSpLocks/>
          </p:cNvGrpSpPr>
          <p:nvPr/>
        </p:nvGrpSpPr>
        <p:grpSpPr bwMode="auto">
          <a:xfrm>
            <a:off x="3659190" y="1128713"/>
            <a:ext cx="3871915" cy="2651124"/>
            <a:chOff x="2305" y="711"/>
            <a:chExt cx="2439" cy="1670"/>
          </a:xfrm>
        </p:grpSpPr>
        <p:sp>
          <p:nvSpPr>
            <p:cNvPr id="27685" name="Text Box 37"/>
            <p:cNvSpPr txBox="1">
              <a:spLocks noChangeArrowheads="1"/>
            </p:cNvSpPr>
            <p:nvPr/>
          </p:nvSpPr>
          <p:spPr bwMode="auto">
            <a:xfrm>
              <a:off x="2305" y="1925"/>
              <a:ext cx="2439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  <a:buFontTx/>
                <a:buChar char="•"/>
              </a:pPr>
              <a:r>
                <a:rPr lang="en-US" sz="1800" dirty="0"/>
                <a:t> 1D heat flow (x-direction)</a:t>
              </a:r>
            </a:p>
            <a:p>
              <a:pPr marL="171450" indent="-171450">
                <a:buFontTx/>
                <a:buChar char="•"/>
              </a:pPr>
              <a:r>
                <a:rPr lang="en-US" sz="1800" dirty="0"/>
                <a:t> Know temperatures in boundaries</a:t>
              </a:r>
            </a:p>
          </p:txBody>
        </p:sp>
        <p:sp>
          <p:nvSpPr>
            <p:cNvPr id="27686" name="Freeform 38"/>
            <p:cNvSpPr>
              <a:spLocks/>
            </p:cNvSpPr>
            <p:nvPr/>
          </p:nvSpPr>
          <p:spPr bwMode="auto">
            <a:xfrm>
              <a:off x="3680" y="726"/>
              <a:ext cx="285" cy="523"/>
            </a:xfrm>
            <a:custGeom>
              <a:avLst/>
              <a:gdLst>
                <a:gd name="T0" fmla="*/ 0 w 285"/>
                <a:gd name="T1" fmla="*/ 426 h 523"/>
                <a:gd name="T2" fmla="*/ 68 w 285"/>
                <a:gd name="T3" fmla="*/ 523 h 523"/>
                <a:gd name="T4" fmla="*/ 285 w 285"/>
                <a:gd name="T5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5" h="523">
                  <a:moveTo>
                    <a:pt x="0" y="426"/>
                  </a:moveTo>
                  <a:lnTo>
                    <a:pt x="68" y="523"/>
                  </a:lnTo>
                  <a:lnTo>
                    <a:pt x="28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687" name="Freeform 39"/>
            <p:cNvSpPr>
              <a:spLocks/>
            </p:cNvSpPr>
            <p:nvPr/>
          </p:nvSpPr>
          <p:spPr bwMode="auto">
            <a:xfrm>
              <a:off x="4099" y="711"/>
              <a:ext cx="240" cy="591"/>
            </a:xfrm>
            <a:custGeom>
              <a:avLst/>
              <a:gdLst>
                <a:gd name="T0" fmla="*/ 0 w 240"/>
                <a:gd name="T1" fmla="*/ 523 h 591"/>
                <a:gd name="T2" fmla="*/ 90 w 240"/>
                <a:gd name="T3" fmla="*/ 591 h 591"/>
                <a:gd name="T4" fmla="*/ 240 w 240"/>
                <a:gd name="T5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591">
                  <a:moveTo>
                    <a:pt x="0" y="523"/>
                  </a:moveTo>
                  <a:lnTo>
                    <a:pt x="90" y="591"/>
                  </a:lnTo>
                  <a:lnTo>
                    <a:pt x="24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aphicFrame>
        <p:nvGraphicFramePr>
          <p:cNvPr id="2769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9658"/>
              </p:ext>
            </p:extLst>
          </p:nvPr>
        </p:nvGraphicFramePr>
        <p:xfrm>
          <a:off x="4500563" y="3890963"/>
          <a:ext cx="11096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0" name="Equation" r:id="rId5" imgW="672840" imgH="419040" progId="Equation.DSMT4">
                  <p:embed/>
                </p:oleObj>
              </mc:Choice>
              <mc:Fallback>
                <p:oleObj name="Equation" r:id="rId5" imgW="672840" imgH="41904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890963"/>
                        <a:ext cx="110966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461727"/>
              </p:ext>
            </p:extLst>
          </p:nvPr>
        </p:nvGraphicFramePr>
        <p:xfrm>
          <a:off x="753853" y="4318794"/>
          <a:ext cx="11064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1" name="Equation" r:id="rId7" imgW="672840" imgH="419040" progId="Equation.DSMT4">
                  <p:embed/>
                </p:oleObj>
              </mc:Choice>
              <mc:Fallback>
                <p:oleObj name="Equation" r:id="rId7" imgW="672840" imgH="4190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53" y="4318794"/>
                        <a:ext cx="110648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6" name="AutoShape 48"/>
          <p:cNvSpPr>
            <a:spLocks/>
          </p:cNvSpPr>
          <p:nvPr/>
        </p:nvSpPr>
        <p:spPr bwMode="auto">
          <a:xfrm>
            <a:off x="581025" y="4360086"/>
            <a:ext cx="128587" cy="1760501"/>
          </a:xfrm>
          <a:prstGeom prst="leftBrace">
            <a:avLst>
              <a:gd name="adj1" fmla="val 7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auto">
          <a:xfrm>
            <a:off x="1428750" y="1651000"/>
            <a:ext cx="0" cy="2281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7701" name="Text Box 53"/>
          <p:cNvSpPr txBox="1">
            <a:spLocks noChangeArrowheads="1"/>
          </p:cNvSpPr>
          <p:nvPr/>
        </p:nvSpPr>
        <p:spPr bwMode="auto">
          <a:xfrm>
            <a:off x="1120775" y="3921125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x=0</a:t>
            </a:r>
          </a:p>
        </p:txBody>
      </p:sp>
      <p:sp>
        <p:nvSpPr>
          <p:cNvPr id="27707" name="Freeform 59"/>
          <p:cNvSpPr>
            <a:spLocks/>
          </p:cNvSpPr>
          <p:nvPr/>
        </p:nvSpPr>
        <p:spPr bwMode="auto">
          <a:xfrm>
            <a:off x="771526" y="2320925"/>
            <a:ext cx="1309842" cy="701182"/>
          </a:xfrm>
          <a:custGeom>
            <a:avLst/>
            <a:gdLst>
              <a:gd name="T0" fmla="*/ 0 w 838"/>
              <a:gd name="T1" fmla="*/ 446 h 468"/>
              <a:gd name="T2" fmla="*/ 412 w 838"/>
              <a:gd name="T3" fmla="*/ 4 h 468"/>
              <a:gd name="T4" fmla="*/ 838 w 838"/>
              <a:gd name="T5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8" h="468">
                <a:moveTo>
                  <a:pt x="0" y="446"/>
                </a:moveTo>
                <a:cubicBezTo>
                  <a:pt x="136" y="223"/>
                  <a:pt x="272" y="0"/>
                  <a:pt x="412" y="4"/>
                </a:cubicBezTo>
                <a:cubicBezTo>
                  <a:pt x="552" y="8"/>
                  <a:pt x="695" y="238"/>
                  <a:pt x="838" y="468"/>
                </a:cubicBezTo>
              </a:path>
            </a:pathLst>
          </a:cu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pSp>
        <p:nvGrpSpPr>
          <p:cNvPr id="27710" name="Group 62"/>
          <p:cNvGrpSpPr>
            <a:grpSpLocks/>
          </p:cNvGrpSpPr>
          <p:nvPr/>
        </p:nvGrpSpPr>
        <p:grpSpPr bwMode="auto">
          <a:xfrm>
            <a:off x="1460500" y="1071563"/>
            <a:ext cx="1009650" cy="1173162"/>
            <a:chOff x="920" y="675"/>
            <a:chExt cx="636" cy="739"/>
          </a:xfrm>
        </p:grpSpPr>
        <p:sp>
          <p:nvSpPr>
            <p:cNvPr id="27708" name="Line 60"/>
            <p:cNvSpPr>
              <a:spLocks noChangeShapeType="1"/>
            </p:cNvSpPr>
            <p:nvPr/>
          </p:nvSpPr>
          <p:spPr bwMode="auto">
            <a:xfrm flipH="1">
              <a:off x="920" y="1025"/>
              <a:ext cx="247" cy="3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27709" name="Object 61"/>
            <p:cNvGraphicFramePr>
              <a:graphicFrameLocks noChangeAspect="1"/>
            </p:cNvGraphicFramePr>
            <p:nvPr/>
          </p:nvGraphicFramePr>
          <p:xfrm>
            <a:off x="1037" y="675"/>
            <a:ext cx="51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2" name="Equation" r:id="rId9" imgW="304560" imgH="215640" progId="Equation.3">
                    <p:embed/>
                  </p:oleObj>
                </mc:Choice>
                <mc:Fallback>
                  <p:oleObj name="Equation" r:id="rId9" imgW="304560" imgH="21564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675"/>
                          <a:ext cx="51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747195" y="4986270"/>
            <a:ext cx="4648971" cy="1248873"/>
            <a:chOff x="747195" y="4986270"/>
            <a:chExt cx="4648971" cy="1248873"/>
          </a:xfrm>
        </p:grpSpPr>
        <p:graphicFrame>
          <p:nvGraphicFramePr>
            <p:cNvPr id="27695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4344690"/>
                </p:ext>
              </p:extLst>
            </p:nvPr>
          </p:nvGraphicFramePr>
          <p:xfrm>
            <a:off x="747195" y="4986270"/>
            <a:ext cx="1638300" cy="121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3" name="Equation" r:id="rId11" imgW="1155600" imgH="863280" progId="Equation.DSMT4">
                    <p:embed/>
                  </p:oleObj>
                </mc:Choice>
                <mc:Fallback>
                  <p:oleObj name="Equation" r:id="rId11" imgW="1155600" imgH="86328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195" y="4986270"/>
                          <a:ext cx="1638300" cy="1219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2933632" y="5496479"/>
              <a:ext cx="246253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An extra boundary condition,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kind of “virtual/created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but realistic!!!</a:t>
              </a:r>
            </a:p>
          </p:txBody>
        </p:sp>
        <p:sp>
          <p:nvSpPr>
            <p:cNvPr id="46" name="AutoShape 49"/>
            <p:cNvSpPr>
              <a:spLocks noChangeArrowheads="1"/>
            </p:cNvSpPr>
            <p:nvPr/>
          </p:nvSpPr>
          <p:spPr bwMode="auto">
            <a:xfrm rot="10800000">
              <a:off x="2362872" y="5782075"/>
              <a:ext cx="491867" cy="212553"/>
            </a:xfrm>
            <a:prstGeom prst="rightArrow">
              <a:avLst>
                <a:gd name="adj1" fmla="val 50000"/>
                <a:gd name="adj2" fmla="val 7376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16948" y="4760920"/>
            <a:ext cx="3218848" cy="1504238"/>
            <a:chOff x="5416948" y="4760920"/>
            <a:chExt cx="3218848" cy="1504238"/>
          </a:xfrm>
        </p:grpSpPr>
        <p:sp>
          <p:nvSpPr>
            <p:cNvPr id="27697" name="AutoShape 49"/>
            <p:cNvSpPr>
              <a:spLocks noChangeArrowheads="1"/>
            </p:cNvSpPr>
            <p:nvPr/>
          </p:nvSpPr>
          <p:spPr bwMode="auto">
            <a:xfrm>
              <a:off x="5416948" y="5479015"/>
              <a:ext cx="665163" cy="225425"/>
            </a:xfrm>
            <a:prstGeom prst="rightArrow">
              <a:avLst>
                <a:gd name="adj1" fmla="val 50000"/>
                <a:gd name="adj2" fmla="val 7376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27698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286236"/>
                </p:ext>
              </p:extLst>
            </p:nvPr>
          </p:nvGraphicFramePr>
          <p:xfrm>
            <a:off x="6397421" y="4760920"/>
            <a:ext cx="2238375" cy="79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4" name="Equation" r:id="rId13" imgW="1358640" imgH="482400" progId="Equation.DSMT4">
                    <p:embed/>
                  </p:oleObj>
                </mc:Choice>
                <mc:Fallback>
                  <p:oleObj name="Equation" r:id="rId13" imgW="1358640" imgH="4824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7421" y="4760920"/>
                          <a:ext cx="2238375" cy="790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11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9279717"/>
                </p:ext>
              </p:extLst>
            </p:nvPr>
          </p:nvGraphicFramePr>
          <p:xfrm>
            <a:off x="6399725" y="5579357"/>
            <a:ext cx="1508125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5" name="Equation" r:id="rId15" imgW="914400" imgH="419040" progId="Equation.DSMT4">
                    <p:embed/>
                  </p:oleObj>
                </mc:Choice>
                <mc:Fallback>
                  <p:oleObj name="Equation" r:id="rId15" imgW="914400" imgH="41904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9725" y="5579357"/>
                          <a:ext cx="1508125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AutoShape 48"/>
            <p:cNvSpPr>
              <a:spLocks/>
            </p:cNvSpPr>
            <p:nvPr/>
          </p:nvSpPr>
          <p:spPr bwMode="auto">
            <a:xfrm>
              <a:off x="6230149" y="4872036"/>
              <a:ext cx="104961" cy="1393122"/>
            </a:xfrm>
            <a:prstGeom prst="leftBrace">
              <a:avLst>
                <a:gd name="adj1" fmla="val 7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ABE 308</a:t>
            </a: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8972-0C54-4B57-A3A2-CD7EC28D9D45}" type="slidenum">
              <a:rPr lang="en-US"/>
              <a:pPr/>
              <a:t>9</a:t>
            </a:fld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76275" y="415925"/>
            <a:ext cx="7402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/>
              <a:t>Steady State Heat with Heat Generation</a:t>
            </a:r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261938" y="1055688"/>
            <a:ext cx="2044700" cy="2208212"/>
            <a:chOff x="283" y="1242"/>
            <a:chExt cx="1288" cy="1391"/>
          </a:xfrm>
        </p:grpSpPr>
        <p:sp>
          <p:nvSpPr>
            <p:cNvPr id="52229" name="Line 5"/>
            <p:cNvSpPr>
              <a:spLocks noChangeShapeType="1"/>
            </p:cNvSpPr>
            <p:nvPr/>
          </p:nvSpPr>
          <p:spPr bwMode="auto">
            <a:xfrm>
              <a:off x="553" y="1272"/>
              <a:ext cx="0" cy="1054"/>
            </a:xfrm>
            <a:prstGeom prst="line">
              <a:avLst/>
            </a:prstGeom>
            <a:noFill/>
            <a:ln w="508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2230" name="Line 6"/>
            <p:cNvSpPr>
              <a:spLocks noChangeShapeType="1"/>
            </p:cNvSpPr>
            <p:nvPr/>
          </p:nvSpPr>
          <p:spPr bwMode="auto">
            <a:xfrm>
              <a:off x="1337" y="1286"/>
              <a:ext cx="0" cy="1054"/>
            </a:xfrm>
            <a:prstGeom prst="line">
              <a:avLst/>
            </a:prstGeom>
            <a:noFill/>
            <a:ln w="508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>
              <a:off x="951" y="1242"/>
              <a:ext cx="0" cy="1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283" y="2331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x=-L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1219" y="2390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x=L</a:t>
              </a: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789" y="2402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x=0</a:t>
              </a:r>
            </a:p>
          </p:txBody>
        </p:sp>
        <p:sp>
          <p:nvSpPr>
            <p:cNvPr id="52235" name="Freeform 11"/>
            <p:cNvSpPr>
              <a:spLocks/>
            </p:cNvSpPr>
            <p:nvPr/>
          </p:nvSpPr>
          <p:spPr bwMode="auto">
            <a:xfrm>
              <a:off x="569" y="1596"/>
              <a:ext cx="763" cy="371"/>
            </a:xfrm>
            <a:custGeom>
              <a:avLst/>
              <a:gdLst>
                <a:gd name="T0" fmla="*/ 0 w 763"/>
                <a:gd name="T1" fmla="*/ 341 h 371"/>
                <a:gd name="T2" fmla="*/ 389 w 763"/>
                <a:gd name="T3" fmla="*/ 5 h 371"/>
                <a:gd name="T4" fmla="*/ 763 w 763"/>
                <a:gd name="T5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3" h="371">
                  <a:moveTo>
                    <a:pt x="0" y="341"/>
                  </a:moveTo>
                  <a:cubicBezTo>
                    <a:pt x="131" y="170"/>
                    <a:pt x="262" y="0"/>
                    <a:pt x="389" y="5"/>
                  </a:cubicBezTo>
                  <a:cubicBezTo>
                    <a:pt x="516" y="10"/>
                    <a:pt x="639" y="190"/>
                    <a:pt x="763" y="371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>
              <a:off x="958" y="2027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1404938" y="1914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</a:p>
        </p:txBody>
      </p:sp>
      <p:graphicFrame>
        <p:nvGraphicFramePr>
          <p:cNvPr id="522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950582"/>
              </p:ext>
            </p:extLst>
          </p:nvPr>
        </p:nvGraphicFramePr>
        <p:xfrm>
          <a:off x="3263900" y="1990725"/>
          <a:ext cx="364331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" name="Equation" r:id="rId3" imgW="1434960" imgH="444240" progId="Equation.DSMT4">
                  <p:embed/>
                </p:oleObj>
              </mc:Choice>
              <mc:Fallback>
                <p:oleObj name="Equation" r:id="rId3" imgW="1434960" imgH="4442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990725"/>
                        <a:ext cx="3643313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756524" y="4837857"/>
            <a:ext cx="72420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Under </a:t>
            </a:r>
            <a:r>
              <a:rPr lang="en-US" b="1" u="sng" dirty="0">
                <a:solidFill>
                  <a:srgbClr val="C00000"/>
                </a:solidFill>
              </a:rPr>
              <a:t>Steady State</a:t>
            </a:r>
            <a:r>
              <a:rPr lang="en-US" b="1" dirty="0">
                <a:solidFill>
                  <a:srgbClr val="C00000"/>
                </a:solidFill>
              </a:rPr>
              <a:t> the Heat Flow through one of the surfaces is equal to the heat generated in half of the slab. </a:t>
            </a:r>
            <a:r>
              <a:rPr lang="en-US" b="1" i="1" dirty="0" err="1">
                <a:solidFill>
                  <a:srgbClr val="C00000"/>
                </a:solidFill>
              </a:rPr>
              <a:t>Symetric</a:t>
            </a:r>
            <a:r>
              <a:rPr lang="en-US" b="1" i="1" dirty="0">
                <a:solidFill>
                  <a:srgbClr val="C00000"/>
                </a:solidFill>
              </a:rPr>
              <a:t> problem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graphicFrame>
        <p:nvGraphicFramePr>
          <p:cNvPr id="522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935491"/>
              </p:ext>
            </p:extLst>
          </p:nvPr>
        </p:nvGraphicFramePr>
        <p:xfrm>
          <a:off x="1844675" y="3313113"/>
          <a:ext cx="61261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" name="Equation" r:id="rId5" imgW="2412720" imgH="203040" progId="Equation.DSMT4">
                  <p:embed/>
                </p:oleObj>
              </mc:Choice>
              <mc:Fallback>
                <p:oleObj name="Equation" r:id="rId5" imgW="241272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313113"/>
                        <a:ext cx="61261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320310"/>
              </p:ext>
            </p:extLst>
          </p:nvPr>
        </p:nvGraphicFramePr>
        <p:xfrm>
          <a:off x="3475038" y="3773488"/>
          <a:ext cx="25479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Equation" r:id="rId7" imgW="1002960" imgH="393480" progId="Equation.DSMT4">
                  <p:embed/>
                </p:oleObj>
              </mc:Choice>
              <mc:Fallback>
                <p:oleObj name="Equation" r:id="rId7" imgW="1002960" imgH="393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3773488"/>
                        <a:ext cx="25479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 1"/>
          <p:cNvSpPr/>
          <p:nvPr/>
        </p:nvSpPr>
        <p:spPr>
          <a:xfrm>
            <a:off x="1463040" y="1382968"/>
            <a:ext cx="996696" cy="253808"/>
          </a:xfrm>
          <a:custGeom>
            <a:avLst/>
            <a:gdLst>
              <a:gd name="connsiteX0" fmla="*/ 996696 w 996696"/>
              <a:gd name="connsiteY0" fmla="*/ 16064 h 253808"/>
              <a:gd name="connsiteX1" fmla="*/ 274320 w 996696"/>
              <a:gd name="connsiteY1" fmla="*/ 25208 h 253808"/>
              <a:gd name="connsiteX2" fmla="*/ 0 w 996696"/>
              <a:gd name="connsiteY2" fmla="*/ 253808 h 25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696" h="253808">
                <a:moveTo>
                  <a:pt x="996696" y="16064"/>
                </a:moveTo>
                <a:cubicBezTo>
                  <a:pt x="718566" y="824"/>
                  <a:pt x="440436" y="-14416"/>
                  <a:pt x="274320" y="25208"/>
                </a:cubicBezTo>
                <a:cubicBezTo>
                  <a:pt x="108204" y="64832"/>
                  <a:pt x="54102" y="159320"/>
                  <a:pt x="0" y="253808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TextBox 2"/>
          <p:cNvSpPr txBox="1"/>
          <p:nvPr/>
        </p:nvSpPr>
        <p:spPr>
          <a:xfrm>
            <a:off x="2459736" y="1173542"/>
            <a:ext cx="2394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Temperature Profile T(x)</a:t>
            </a:r>
            <a:endParaRPr lang="es-AR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6788</TotalTime>
  <Words>454</Words>
  <Application>Microsoft Office PowerPoint</Application>
  <PresentationFormat>On-screen Show (4:3)</PresentationFormat>
  <Paragraphs>148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Proxima Nova</vt:lpstr>
      <vt:lpstr>Wingdings</vt:lpstr>
      <vt:lpstr>Default Design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localadmin</dc:creator>
  <cp:lastModifiedBy>Campanella, Osvaldo H</cp:lastModifiedBy>
  <cp:revision>53</cp:revision>
  <cp:lastPrinted>2013-01-16T17:52:32Z</cp:lastPrinted>
  <dcterms:created xsi:type="dcterms:W3CDTF">2007-01-19T01:44:30Z</dcterms:created>
  <dcterms:modified xsi:type="dcterms:W3CDTF">2018-01-24T23:57:31Z</dcterms:modified>
</cp:coreProperties>
</file>