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88" r:id="rId4"/>
    <p:sldId id="289" r:id="rId5"/>
    <p:sldId id="290" r:id="rId6"/>
    <p:sldId id="259" r:id="rId7"/>
    <p:sldId id="257" r:id="rId8"/>
    <p:sldId id="258" r:id="rId9"/>
    <p:sldId id="260" r:id="rId10"/>
    <p:sldId id="261" r:id="rId11"/>
    <p:sldId id="262" r:id="rId12"/>
    <p:sldId id="263" r:id="rId13"/>
    <p:sldId id="29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7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  <a:srgbClr val="DDDDDD"/>
    <a:srgbClr val="777777"/>
    <a:srgbClr val="BBE0E3"/>
    <a:srgbClr val="000099"/>
    <a:srgbClr val="33CC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 autoAdjust="0"/>
    <p:restoredTop sz="94858" autoAdjust="0"/>
  </p:normalViewPr>
  <p:slideViewPr>
    <p:cSldViewPr snapToGrid="0">
      <p:cViewPr varScale="1">
        <p:scale>
          <a:sx n="61" d="100"/>
          <a:sy n="61" d="100"/>
        </p:scale>
        <p:origin x="48" y="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8.wmf"/><Relationship Id="rId3" Type="http://schemas.openxmlformats.org/officeDocument/2006/relationships/image" Target="../media/image60.emf"/><Relationship Id="rId7" Type="http://schemas.openxmlformats.org/officeDocument/2006/relationships/image" Target="../media/image63.emf"/><Relationship Id="rId12" Type="http://schemas.openxmlformats.org/officeDocument/2006/relationships/image" Target="../media/image67.e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2.emf"/><Relationship Id="rId11" Type="http://schemas.openxmlformats.org/officeDocument/2006/relationships/image" Target="../media/image66.wmf"/><Relationship Id="rId5" Type="http://schemas.openxmlformats.org/officeDocument/2006/relationships/image" Target="../media/image52.wmf"/><Relationship Id="rId10" Type="http://schemas.openxmlformats.org/officeDocument/2006/relationships/image" Target="../media/image65.wmf"/><Relationship Id="rId4" Type="http://schemas.openxmlformats.org/officeDocument/2006/relationships/image" Target="../media/image61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4.wmf"/><Relationship Id="rId2" Type="http://schemas.openxmlformats.org/officeDocument/2006/relationships/image" Target="../media/image70.emf"/><Relationship Id="rId1" Type="http://schemas.openxmlformats.org/officeDocument/2006/relationships/image" Target="../media/image52.wmf"/><Relationship Id="rId6" Type="http://schemas.openxmlformats.org/officeDocument/2006/relationships/image" Target="../media/image73.emf"/><Relationship Id="rId5" Type="http://schemas.openxmlformats.org/officeDocument/2006/relationships/image" Target="../media/image72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e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emf"/><Relationship Id="rId2" Type="http://schemas.openxmlformats.org/officeDocument/2006/relationships/image" Target="../media/image87.wmf"/><Relationship Id="rId1" Type="http://schemas.openxmlformats.org/officeDocument/2006/relationships/image" Target="../media/image83.wmf"/><Relationship Id="rId6" Type="http://schemas.openxmlformats.org/officeDocument/2006/relationships/image" Target="../media/image91.wmf"/><Relationship Id="rId11" Type="http://schemas.openxmlformats.org/officeDocument/2006/relationships/image" Target="../media/image96.emf"/><Relationship Id="rId5" Type="http://schemas.openxmlformats.org/officeDocument/2006/relationships/image" Target="../media/image90.wmf"/><Relationship Id="rId10" Type="http://schemas.openxmlformats.org/officeDocument/2006/relationships/image" Target="../media/image95.e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4" Type="http://schemas.openxmlformats.org/officeDocument/2006/relationships/image" Target="../media/image11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wmf"/><Relationship Id="rId7" Type="http://schemas.openxmlformats.org/officeDocument/2006/relationships/image" Target="../media/image161.e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w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16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16.wmf"/><Relationship Id="rId6" Type="http://schemas.openxmlformats.org/officeDocument/2006/relationships/image" Target="../media/image38.emf"/><Relationship Id="rId11" Type="http://schemas.openxmlformats.org/officeDocument/2006/relationships/image" Target="../media/image43.wmf"/><Relationship Id="rId5" Type="http://schemas.openxmlformats.org/officeDocument/2006/relationships/image" Target="../media/image37.emf"/><Relationship Id="rId10" Type="http://schemas.openxmlformats.org/officeDocument/2006/relationships/image" Target="../media/image42.wmf"/><Relationship Id="rId4" Type="http://schemas.openxmlformats.org/officeDocument/2006/relationships/image" Target="../media/image36.e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3329FE4-4A9A-4C16-87F9-BB04676C31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BE17A-97C0-4651-BC5B-FBB5C75621D3}" type="datetime1">
              <a:rPr lang="es-AR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1F706-9EBF-41C0-BE12-A67338A2F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A122-5BCC-45B4-B83F-3ED19E2C91DB}" type="datetime1">
              <a:rPr lang="es-AR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816E7-F99B-4A09-87CF-6CED47BB75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DC98C-DA66-4C52-9E56-D7ABB255BAEB}" type="datetime1">
              <a:rPr lang="es-AR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C6FF9-0E8A-4C30-8F49-53856F7B6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F8C22C-9EFF-48B1-94D7-E31FC4615C2C}" type="datetime1">
              <a:rPr lang="es-AR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D1187-4A34-46D3-8CA4-61FEFD918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E2157-05BD-4791-B14C-AC496FEFA9A0}" type="datetime1">
              <a:rPr lang="es-AR" smtClean="0"/>
              <a:t>21/02/2018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EEF2A-CA1E-472C-99CA-BCF036E61E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5893CA-81FF-4462-BD4A-61ED2CB43174}" type="datetime1">
              <a:rPr lang="es-AR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71AD8-075E-41AF-BCAE-2B181A1F0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FBAD31-4437-4946-A708-B21D9DAAD5EC}" type="datetime1">
              <a:rPr lang="es-AR" smtClean="0"/>
              <a:t>21/02/2018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0075-C11F-426F-A0C5-21CD3401AE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C03C5-8C1C-4BDF-BE33-E4AFB66C2D32}" type="datetime1">
              <a:rPr lang="es-AR" smtClean="0"/>
              <a:t>21/02/2018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FF2B-4FFC-45AE-A4F9-5618840C48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E027E-EA86-4279-A088-80383C963774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03734-4E3E-4E6A-97B9-CA28FC064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6254F-2035-4951-9AE4-E7FB54A5492F}" type="datetime1">
              <a:rPr lang="es-AR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58BAF-EC87-43E7-B740-24FF2D2862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08254-F1D0-46B6-B598-4083C929C996}" type="datetime1">
              <a:rPr lang="es-AR" smtClean="0"/>
              <a:t>21/02/2018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E2EA9-B109-4AC8-AD16-F2A7D8E923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A7CAE1B-FCA9-494F-8921-731ACD39BE10}" type="datetime1">
              <a:rPr lang="es-AR" smtClean="0"/>
              <a:t>21/02/2018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ABE 308 Lecture 5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4A3B08-3AF6-42AD-A0BB-37DA791495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emf"/><Relationship Id="rId22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5.w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8.w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e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78.bin"/><Relationship Id="rId7" Type="http://schemas.openxmlformats.org/officeDocument/2006/relationships/image" Target="../media/image86.png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0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3.w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wmf"/><Relationship Id="rId22" Type="http://schemas.openxmlformats.org/officeDocument/2006/relationships/image" Target="../media/image9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rc.nasa.gov/WWW/K-12/airplane/boundlay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1.e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6.bin"/><Relationship Id="rId3" Type="http://schemas.openxmlformats.org/officeDocument/2006/relationships/image" Target="../media/image149.png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6.wmf"/><Relationship Id="rId4" Type="http://schemas.openxmlformats.org/officeDocument/2006/relationships/image" Target="../media/image150.png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2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70.emf"/><Relationship Id="rId3" Type="http://schemas.openxmlformats.org/officeDocument/2006/relationships/image" Target="../media/image171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9.emf"/><Relationship Id="rId5" Type="http://schemas.openxmlformats.org/officeDocument/2006/relationships/image" Target="../media/image166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c.nasa.gov/WWW/K-12/airplane/boundlay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26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emf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1148080" cy="277495"/>
          </a:xfrm>
        </p:spPr>
        <p:txBody>
          <a:bodyPr/>
          <a:lstStyle/>
          <a:p>
            <a:fld id="{7F3067AF-14A9-4002-A387-1895118978FD}" type="datetime1">
              <a:rPr lang="es-AR" smtClean="0"/>
              <a:t>21/02/2018</a:t>
            </a:fld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139700"/>
            <a:ext cx="8880475" cy="592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747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4239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811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3383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955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527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7099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71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3200" dirty="0"/>
              <a:t>Lecture 5 (Chapter 6)</a:t>
            </a:r>
          </a:p>
          <a:p>
            <a:pPr>
              <a:lnSpc>
                <a:spcPct val="135000"/>
              </a:lnSpc>
              <a:spcAft>
                <a:spcPct val="50000"/>
              </a:spcAft>
            </a:pPr>
            <a:r>
              <a:rPr lang="en-US" sz="3200" b="1" u="sng" dirty="0"/>
              <a:t>Objectives</a:t>
            </a:r>
          </a:p>
          <a:p>
            <a:pPr>
              <a:lnSpc>
                <a:spcPct val="135000"/>
              </a:lnSpc>
              <a:spcAft>
                <a:spcPct val="50000"/>
              </a:spcAft>
              <a:buFontTx/>
              <a:buAutoNum type="arabicPeriod"/>
            </a:pPr>
            <a:r>
              <a:rPr lang="en-US" sz="3200" dirty="0"/>
              <a:t>Explain the mechanism of convection heat transfer in a fluid over a surface (</a:t>
            </a:r>
            <a:r>
              <a:rPr lang="en-US" sz="3200" b="1" u="sng" dirty="0">
                <a:solidFill>
                  <a:srgbClr val="FF0000"/>
                </a:solidFill>
              </a:rPr>
              <a:t>external convection</a:t>
            </a:r>
            <a:r>
              <a:rPr lang="en-US" sz="3200" dirty="0"/>
              <a:t>) in terms of a </a:t>
            </a:r>
            <a:r>
              <a:rPr lang="en-US" sz="3200" dirty="0">
                <a:solidFill>
                  <a:schemeClr val="accent2"/>
                </a:solidFill>
              </a:rPr>
              <a:t>stagnant fluid </a:t>
            </a:r>
            <a:r>
              <a:rPr lang="en-US" sz="3200" dirty="0"/>
              <a:t>layer</a:t>
            </a:r>
            <a:br>
              <a:rPr lang="en-US" sz="3200" dirty="0"/>
            </a:br>
            <a:r>
              <a:rPr lang="en-US" sz="3200" dirty="0"/>
              <a:t>over the surface called </a:t>
            </a:r>
            <a:r>
              <a:rPr lang="en-US" sz="3200" b="1" u="sng" dirty="0">
                <a:solidFill>
                  <a:srgbClr val="FF0000"/>
                </a:solidFill>
              </a:rPr>
              <a:t>the boundary layer</a:t>
            </a:r>
          </a:p>
          <a:p>
            <a:pPr>
              <a:lnSpc>
                <a:spcPct val="135000"/>
              </a:lnSpc>
              <a:spcAft>
                <a:spcPct val="50000"/>
              </a:spcAft>
              <a:buFontTx/>
              <a:buAutoNum type="arabicPeriod"/>
            </a:pPr>
            <a:r>
              <a:rPr lang="en-US" sz="3200" dirty="0"/>
              <a:t>Calculate/predict convective heat transfer </a:t>
            </a:r>
            <a:br>
              <a:rPr lang="en-US" sz="3200" dirty="0"/>
            </a:br>
            <a:r>
              <a:rPr lang="en-US" sz="3200" dirty="0"/>
              <a:t>coefficients </a:t>
            </a:r>
            <a:r>
              <a:rPr lang="en-US" sz="3200" i="1" dirty="0"/>
              <a:t>h</a:t>
            </a:r>
            <a:r>
              <a:rPr lang="en-US" sz="3200" dirty="0"/>
              <a:t> knowing the flow situation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2B9-B28A-4828-B308-BDF5A484137F}" type="datetime1">
              <a:rPr lang="es-AR" smtClean="0"/>
              <a:t>21/02/2018</a:t>
            </a:fld>
            <a:endParaRPr 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85763" y="238125"/>
            <a:ext cx="845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Temperature Profiles and Boundary Layer over a Surface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2741613" y="2851150"/>
            <a:ext cx="3413125" cy="508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2518" name="Freeform 6"/>
          <p:cNvSpPr>
            <a:spLocks/>
          </p:cNvSpPr>
          <p:nvPr/>
        </p:nvSpPr>
        <p:spPr bwMode="auto">
          <a:xfrm>
            <a:off x="2747963" y="1693863"/>
            <a:ext cx="3167062" cy="1157287"/>
          </a:xfrm>
          <a:custGeom>
            <a:avLst/>
            <a:gdLst>
              <a:gd name="T0" fmla="*/ 0 w 2496"/>
              <a:gd name="T1" fmla="*/ 960 h 960"/>
              <a:gd name="T2" fmla="*/ 352 w 2496"/>
              <a:gd name="T3" fmla="*/ 544 h 960"/>
              <a:gd name="T4" fmla="*/ 820 w 2496"/>
              <a:gd name="T5" fmla="*/ 249 h 960"/>
              <a:gd name="T6" fmla="*/ 1517 w 2496"/>
              <a:gd name="T7" fmla="*/ 70 h 960"/>
              <a:gd name="T8" fmla="*/ 2068 w 2496"/>
              <a:gd name="T9" fmla="*/ 19 h 960"/>
              <a:gd name="T10" fmla="*/ 2496 w 2496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6" h="960">
                <a:moveTo>
                  <a:pt x="0" y="960"/>
                </a:moveTo>
                <a:cubicBezTo>
                  <a:pt x="107" y="811"/>
                  <a:pt x="215" y="663"/>
                  <a:pt x="352" y="544"/>
                </a:cubicBezTo>
                <a:cubicBezTo>
                  <a:pt x="489" y="425"/>
                  <a:pt x="626" y="328"/>
                  <a:pt x="820" y="249"/>
                </a:cubicBezTo>
                <a:cubicBezTo>
                  <a:pt x="1014" y="170"/>
                  <a:pt x="1309" y="108"/>
                  <a:pt x="1517" y="70"/>
                </a:cubicBezTo>
                <a:cubicBezTo>
                  <a:pt x="1725" y="32"/>
                  <a:pt x="1905" y="31"/>
                  <a:pt x="2068" y="19"/>
                </a:cubicBezTo>
                <a:cubicBezTo>
                  <a:pt x="2231" y="7"/>
                  <a:pt x="2363" y="3"/>
                  <a:pt x="2496" y="0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5068888" y="1408113"/>
            <a:ext cx="0" cy="1430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0" name="Freeform 8"/>
          <p:cNvSpPr>
            <a:spLocks/>
          </p:cNvSpPr>
          <p:nvPr/>
        </p:nvSpPr>
        <p:spPr bwMode="auto">
          <a:xfrm>
            <a:off x="5062538" y="1382713"/>
            <a:ext cx="385762" cy="1460500"/>
          </a:xfrm>
          <a:custGeom>
            <a:avLst/>
            <a:gdLst>
              <a:gd name="T0" fmla="*/ 0 w 330"/>
              <a:gd name="T1" fmla="*/ 1446 h 1446"/>
              <a:gd name="T2" fmla="*/ 166 w 330"/>
              <a:gd name="T3" fmla="*/ 1133 h 1446"/>
              <a:gd name="T4" fmla="*/ 301 w 330"/>
              <a:gd name="T5" fmla="*/ 576 h 1446"/>
              <a:gd name="T6" fmla="*/ 326 w 330"/>
              <a:gd name="T7" fmla="*/ 314 h 1446"/>
              <a:gd name="T8" fmla="*/ 326 w 330"/>
              <a:gd name="T9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446">
                <a:moveTo>
                  <a:pt x="0" y="1446"/>
                </a:moveTo>
                <a:cubicBezTo>
                  <a:pt x="58" y="1362"/>
                  <a:pt x="116" y="1278"/>
                  <a:pt x="166" y="1133"/>
                </a:cubicBezTo>
                <a:cubicBezTo>
                  <a:pt x="216" y="988"/>
                  <a:pt x="274" y="712"/>
                  <a:pt x="301" y="576"/>
                </a:cubicBezTo>
                <a:cubicBezTo>
                  <a:pt x="328" y="440"/>
                  <a:pt x="322" y="410"/>
                  <a:pt x="326" y="314"/>
                </a:cubicBezTo>
                <a:cubicBezTo>
                  <a:pt x="330" y="218"/>
                  <a:pt x="328" y="109"/>
                  <a:pt x="326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>
            <a:off x="5068888" y="2598738"/>
            <a:ext cx="165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5076825" y="2476500"/>
            <a:ext cx="193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5062538" y="2352675"/>
            <a:ext cx="247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>
            <a:off x="6192838" y="287655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>
            <a:off x="5062538" y="2243138"/>
            <a:ext cx="2936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>
            <a:off x="5070475" y="2127250"/>
            <a:ext cx="3079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7" name="Line 15"/>
          <p:cNvSpPr>
            <a:spLocks noChangeShapeType="1"/>
          </p:cNvSpPr>
          <p:nvPr/>
        </p:nvSpPr>
        <p:spPr bwMode="auto">
          <a:xfrm>
            <a:off x="5070475" y="1978025"/>
            <a:ext cx="3619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8" name="Line 16"/>
          <p:cNvSpPr>
            <a:spLocks noChangeShapeType="1"/>
          </p:cNvSpPr>
          <p:nvPr/>
        </p:nvSpPr>
        <p:spPr bwMode="auto">
          <a:xfrm>
            <a:off x="5070475" y="1854200"/>
            <a:ext cx="376238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>
            <a:off x="5062538" y="1738313"/>
            <a:ext cx="390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30" name="Line 18"/>
          <p:cNvSpPr>
            <a:spLocks noChangeShapeType="1"/>
          </p:cNvSpPr>
          <p:nvPr/>
        </p:nvSpPr>
        <p:spPr bwMode="auto">
          <a:xfrm>
            <a:off x="5062538" y="1616075"/>
            <a:ext cx="381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5070475" y="1485900"/>
            <a:ext cx="381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32" name="Object 20"/>
          <p:cNvGraphicFramePr>
            <a:graphicFrameLocks noChangeAspect="1"/>
          </p:cNvGraphicFramePr>
          <p:nvPr/>
        </p:nvGraphicFramePr>
        <p:xfrm>
          <a:off x="5103813" y="1185863"/>
          <a:ext cx="3286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1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1185863"/>
                        <a:ext cx="3286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3" name="Line 21"/>
          <p:cNvSpPr>
            <a:spLocks noChangeShapeType="1"/>
          </p:cNvSpPr>
          <p:nvPr/>
        </p:nvSpPr>
        <p:spPr bwMode="auto">
          <a:xfrm flipH="1" flipV="1">
            <a:off x="5443538" y="2132013"/>
            <a:ext cx="727075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34" name="Text Box 22"/>
          <p:cNvSpPr txBox="1">
            <a:spLocks noChangeArrowheads="1"/>
          </p:cNvSpPr>
          <p:nvPr/>
        </p:nvSpPr>
        <p:spPr bwMode="auto">
          <a:xfrm>
            <a:off x="6205538" y="1884363"/>
            <a:ext cx="893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Velocity</a:t>
            </a:r>
          </a:p>
          <a:p>
            <a:r>
              <a:rPr lang="en-US" sz="1600"/>
              <a:t>Profile</a:t>
            </a:r>
          </a:p>
        </p:txBody>
      </p:sp>
      <p:sp>
        <p:nvSpPr>
          <p:cNvPr id="192535" name="Freeform 23"/>
          <p:cNvSpPr>
            <a:spLocks/>
          </p:cNvSpPr>
          <p:nvPr/>
        </p:nvSpPr>
        <p:spPr bwMode="auto">
          <a:xfrm>
            <a:off x="2763838" y="1930400"/>
            <a:ext cx="3098800" cy="908050"/>
          </a:xfrm>
          <a:custGeom>
            <a:avLst/>
            <a:gdLst>
              <a:gd name="T0" fmla="*/ 0 w 2650"/>
              <a:gd name="T1" fmla="*/ 898 h 898"/>
              <a:gd name="T2" fmla="*/ 346 w 2650"/>
              <a:gd name="T3" fmla="*/ 591 h 898"/>
              <a:gd name="T4" fmla="*/ 615 w 2650"/>
              <a:gd name="T5" fmla="*/ 405 h 898"/>
              <a:gd name="T6" fmla="*/ 1152 w 2650"/>
              <a:gd name="T7" fmla="*/ 168 h 898"/>
              <a:gd name="T8" fmla="*/ 1754 w 2650"/>
              <a:gd name="T9" fmla="*/ 53 h 898"/>
              <a:gd name="T10" fmla="*/ 2451 w 2650"/>
              <a:gd name="T11" fmla="*/ 8 h 898"/>
              <a:gd name="T12" fmla="*/ 2650 w 2650"/>
              <a:gd name="T13" fmla="*/ 2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0" h="898">
                <a:moveTo>
                  <a:pt x="0" y="898"/>
                </a:moveTo>
                <a:cubicBezTo>
                  <a:pt x="121" y="785"/>
                  <a:pt x="243" y="673"/>
                  <a:pt x="346" y="591"/>
                </a:cubicBezTo>
                <a:cubicBezTo>
                  <a:pt x="449" y="509"/>
                  <a:pt x="481" y="475"/>
                  <a:pt x="615" y="405"/>
                </a:cubicBezTo>
                <a:cubicBezTo>
                  <a:pt x="749" y="335"/>
                  <a:pt x="962" y="227"/>
                  <a:pt x="1152" y="168"/>
                </a:cubicBezTo>
                <a:cubicBezTo>
                  <a:pt x="1342" y="109"/>
                  <a:pt x="1537" y="80"/>
                  <a:pt x="1754" y="53"/>
                </a:cubicBezTo>
                <a:cubicBezTo>
                  <a:pt x="1971" y="26"/>
                  <a:pt x="2302" y="16"/>
                  <a:pt x="2451" y="8"/>
                </a:cubicBezTo>
                <a:cubicBezTo>
                  <a:pt x="2600" y="0"/>
                  <a:pt x="2625" y="1"/>
                  <a:pt x="2650" y="2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4027488" y="700088"/>
            <a:ext cx="10302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Velocity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boundary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192537" name="Line 25"/>
          <p:cNvSpPr>
            <a:spLocks noChangeShapeType="1"/>
          </p:cNvSpPr>
          <p:nvPr/>
        </p:nvSpPr>
        <p:spPr bwMode="auto">
          <a:xfrm>
            <a:off x="4476750" y="1471613"/>
            <a:ext cx="98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2427288" y="1238250"/>
            <a:ext cx="10302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Thermal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boundary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2943225" y="2005013"/>
            <a:ext cx="45720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0" name="Line 28"/>
          <p:cNvSpPr>
            <a:spLocks noChangeShapeType="1"/>
          </p:cNvSpPr>
          <p:nvPr/>
        </p:nvSpPr>
        <p:spPr bwMode="auto">
          <a:xfrm>
            <a:off x="1949450" y="1479550"/>
            <a:ext cx="376238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>
            <a:off x="1941513" y="1628775"/>
            <a:ext cx="3698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2" name="Line 30"/>
          <p:cNvSpPr>
            <a:spLocks noChangeShapeType="1"/>
          </p:cNvSpPr>
          <p:nvPr/>
        </p:nvSpPr>
        <p:spPr bwMode="auto">
          <a:xfrm>
            <a:off x="1935163" y="1797050"/>
            <a:ext cx="37623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3" name="Line 31"/>
          <p:cNvSpPr>
            <a:spLocks noChangeShapeType="1"/>
          </p:cNvSpPr>
          <p:nvPr/>
        </p:nvSpPr>
        <p:spPr bwMode="auto">
          <a:xfrm>
            <a:off x="1941513" y="1958975"/>
            <a:ext cx="37623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4" name="Line 32"/>
          <p:cNvSpPr>
            <a:spLocks noChangeShapeType="1"/>
          </p:cNvSpPr>
          <p:nvPr/>
        </p:nvSpPr>
        <p:spPr bwMode="auto">
          <a:xfrm>
            <a:off x="1955800" y="2133600"/>
            <a:ext cx="376238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1931988" y="2314575"/>
            <a:ext cx="37623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>
            <a:off x="1947863" y="2497138"/>
            <a:ext cx="376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7" name="Line 35"/>
          <p:cNvSpPr>
            <a:spLocks noChangeShapeType="1"/>
          </p:cNvSpPr>
          <p:nvPr/>
        </p:nvSpPr>
        <p:spPr bwMode="auto">
          <a:xfrm>
            <a:off x="1947863" y="2649538"/>
            <a:ext cx="376237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8" name="Line 36"/>
          <p:cNvSpPr>
            <a:spLocks noChangeShapeType="1"/>
          </p:cNvSpPr>
          <p:nvPr/>
        </p:nvSpPr>
        <p:spPr bwMode="auto">
          <a:xfrm>
            <a:off x="1939925" y="2813050"/>
            <a:ext cx="376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49" name="Line 37"/>
          <p:cNvSpPr>
            <a:spLocks noChangeShapeType="1"/>
          </p:cNvSpPr>
          <p:nvPr/>
        </p:nvSpPr>
        <p:spPr bwMode="auto">
          <a:xfrm>
            <a:off x="2320925" y="1466850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50" name="Object 38"/>
          <p:cNvGraphicFramePr>
            <a:graphicFrameLocks noChangeAspect="1"/>
          </p:cNvGraphicFramePr>
          <p:nvPr/>
        </p:nvGraphicFramePr>
        <p:xfrm>
          <a:off x="1930400" y="1192213"/>
          <a:ext cx="3794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2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192213"/>
                        <a:ext cx="3794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1" name="Freeform 39"/>
          <p:cNvSpPr>
            <a:spLocks/>
          </p:cNvSpPr>
          <p:nvPr/>
        </p:nvSpPr>
        <p:spPr bwMode="auto">
          <a:xfrm>
            <a:off x="1347788" y="1479550"/>
            <a:ext cx="412750" cy="1331913"/>
          </a:xfrm>
          <a:custGeom>
            <a:avLst/>
            <a:gdLst>
              <a:gd name="T0" fmla="*/ 0 w 352"/>
              <a:gd name="T1" fmla="*/ 0 h 1318"/>
              <a:gd name="T2" fmla="*/ 352 w 352"/>
              <a:gd name="T3" fmla="*/ 0 h 1318"/>
              <a:gd name="T4" fmla="*/ 352 w 352"/>
              <a:gd name="T5" fmla="*/ 1318 h 1318"/>
              <a:gd name="T6" fmla="*/ 19 w 352"/>
              <a:gd name="T7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1318">
                <a:moveTo>
                  <a:pt x="0" y="0"/>
                </a:moveTo>
                <a:lnTo>
                  <a:pt x="352" y="0"/>
                </a:lnTo>
                <a:lnTo>
                  <a:pt x="352" y="1318"/>
                </a:lnTo>
                <a:lnTo>
                  <a:pt x="19" y="1318"/>
                </a:lnTo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52" name="Line 40"/>
          <p:cNvSpPr>
            <a:spLocks noChangeShapeType="1"/>
          </p:cNvSpPr>
          <p:nvPr/>
        </p:nvSpPr>
        <p:spPr bwMode="auto">
          <a:xfrm>
            <a:off x="1341438" y="1485900"/>
            <a:ext cx="0" cy="13382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53" name="Object 41"/>
          <p:cNvGraphicFramePr>
            <a:graphicFrameLocks noChangeAspect="1"/>
          </p:cNvGraphicFramePr>
          <p:nvPr/>
        </p:nvGraphicFramePr>
        <p:xfrm>
          <a:off x="1384300" y="1160463"/>
          <a:ext cx="3794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3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160463"/>
                        <a:ext cx="3794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4" name="Freeform 42"/>
          <p:cNvSpPr>
            <a:spLocks/>
          </p:cNvSpPr>
          <p:nvPr/>
        </p:nvSpPr>
        <p:spPr bwMode="auto">
          <a:xfrm>
            <a:off x="4010025" y="1479550"/>
            <a:ext cx="542925" cy="1370013"/>
          </a:xfrm>
          <a:custGeom>
            <a:avLst/>
            <a:gdLst>
              <a:gd name="T0" fmla="*/ 464 w 464"/>
              <a:gd name="T1" fmla="*/ 1357 h 1357"/>
              <a:gd name="T2" fmla="*/ 336 w 464"/>
              <a:gd name="T3" fmla="*/ 1325 h 1357"/>
              <a:gd name="T4" fmla="*/ 157 w 464"/>
              <a:gd name="T5" fmla="*/ 1184 h 1357"/>
              <a:gd name="T6" fmla="*/ 61 w 464"/>
              <a:gd name="T7" fmla="*/ 1024 h 1357"/>
              <a:gd name="T8" fmla="*/ 10 w 464"/>
              <a:gd name="T9" fmla="*/ 813 h 1357"/>
              <a:gd name="T10" fmla="*/ 3 w 464"/>
              <a:gd name="T11" fmla="*/ 628 h 1357"/>
              <a:gd name="T12" fmla="*/ 3 w 464"/>
              <a:gd name="T13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4" h="1357">
                <a:moveTo>
                  <a:pt x="464" y="1357"/>
                </a:moveTo>
                <a:cubicBezTo>
                  <a:pt x="425" y="1355"/>
                  <a:pt x="387" y="1354"/>
                  <a:pt x="336" y="1325"/>
                </a:cubicBezTo>
                <a:cubicBezTo>
                  <a:pt x="285" y="1296"/>
                  <a:pt x="203" y="1234"/>
                  <a:pt x="157" y="1184"/>
                </a:cubicBezTo>
                <a:cubicBezTo>
                  <a:pt x="111" y="1134"/>
                  <a:pt x="85" y="1086"/>
                  <a:pt x="61" y="1024"/>
                </a:cubicBezTo>
                <a:cubicBezTo>
                  <a:pt x="37" y="962"/>
                  <a:pt x="20" y="879"/>
                  <a:pt x="10" y="813"/>
                </a:cubicBezTo>
                <a:cubicBezTo>
                  <a:pt x="0" y="747"/>
                  <a:pt x="4" y="763"/>
                  <a:pt x="3" y="628"/>
                </a:cubicBezTo>
                <a:cubicBezTo>
                  <a:pt x="2" y="493"/>
                  <a:pt x="2" y="246"/>
                  <a:pt x="3" y="0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55" name="Line 43"/>
          <p:cNvSpPr>
            <a:spLocks noChangeShapeType="1"/>
          </p:cNvSpPr>
          <p:nvPr/>
        </p:nvSpPr>
        <p:spPr bwMode="auto">
          <a:xfrm>
            <a:off x="3600450" y="1473200"/>
            <a:ext cx="412750" cy="635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56" name="Object 44"/>
          <p:cNvGraphicFramePr>
            <a:graphicFrameLocks noChangeAspect="1"/>
          </p:cNvGraphicFramePr>
          <p:nvPr/>
        </p:nvGraphicFramePr>
        <p:xfrm>
          <a:off x="3570288" y="1127125"/>
          <a:ext cx="379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4" name="Equation" r:id="rId9" imgW="190440" imgH="203040" progId="Equation.3">
                  <p:embed/>
                </p:oleObj>
              </mc:Choice>
              <mc:Fallback>
                <p:oleObj name="Equation" r:id="rId9" imgW="19044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127125"/>
                        <a:ext cx="3794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7" name="Line 45"/>
          <p:cNvSpPr>
            <a:spLocks noChangeShapeType="1"/>
          </p:cNvSpPr>
          <p:nvPr/>
        </p:nvSpPr>
        <p:spPr bwMode="auto">
          <a:xfrm>
            <a:off x="3609975" y="146685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58" name="Line 46"/>
          <p:cNvSpPr>
            <a:spLocks noChangeShapeType="1"/>
          </p:cNvSpPr>
          <p:nvPr/>
        </p:nvSpPr>
        <p:spPr bwMode="auto">
          <a:xfrm>
            <a:off x="4545013" y="2901950"/>
            <a:ext cx="7937" cy="41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59" name="Line 47"/>
          <p:cNvSpPr>
            <a:spLocks noChangeShapeType="1"/>
          </p:cNvSpPr>
          <p:nvPr/>
        </p:nvSpPr>
        <p:spPr bwMode="auto">
          <a:xfrm>
            <a:off x="3609975" y="290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60" name="Line 48"/>
          <p:cNvSpPr>
            <a:spLocks noChangeShapeType="1"/>
          </p:cNvSpPr>
          <p:nvPr/>
        </p:nvSpPr>
        <p:spPr bwMode="auto">
          <a:xfrm>
            <a:off x="3616325" y="32766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61" name="Line 49"/>
          <p:cNvSpPr>
            <a:spLocks noChangeShapeType="1"/>
          </p:cNvSpPr>
          <p:nvPr/>
        </p:nvSpPr>
        <p:spPr bwMode="auto">
          <a:xfrm>
            <a:off x="3990975" y="1485900"/>
            <a:ext cx="0" cy="1544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62" name="Line 50"/>
          <p:cNvSpPr>
            <a:spLocks noChangeShapeType="1"/>
          </p:cNvSpPr>
          <p:nvPr/>
        </p:nvSpPr>
        <p:spPr bwMode="auto">
          <a:xfrm>
            <a:off x="3990975" y="29797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63" name="Object 51"/>
          <p:cNvGraphicFramePr>
            <a:graphicFrameLocks noChangeAspect="1"/>
          </p:cNvGraphicFramePr>
          <p:nvPr/>
        </p:nvGraphicFramePr>
        <p:xfrm>
          <a:off x="3995738" y="3006725"/>
          <a:ext cx="56991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5" name="Equation" r:id="rId11" imgW="444240" imgH="215640" progId="Equation.3">
                  <p:embed/>
                </p:oleObj>
              </mc:Choice>
              <mc:Fallback>
                <p:oleObj name="Equation" r:id="rId11" imgW="44424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06725"/>
                        <a:ext cx="569912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64" name="Line 52"/>
          <p:cNvSpPr>
            <a:spLocks noChangeShapeType="1"/>
          </p:cNvSpPr>
          <p:nvPr/>
        </p:nvSpPr>
        <p:spPr bwMode="auto">
          <a:xfrm flipH="1" flipV="1">
            <a:off x="4148138" y="2552700"/>
            <a:ext cx="1025525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65" name="Text Box 53"/>
          <p:cNvSpPr txBox="1">
            <a:spLocks noChangeArrowheads="1"/>
          </p:cNvSpPr>
          <p:nvPr/>
        </p:nvSpPr>
        <p:spPr bwMode="auto">
          <a:xfrm>
            <a:off x="5186363" y="2994025"/>
            <a:ext cx="1404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Temperature </a:t>
            </a:r>
          </a:p>
          <a:p>
            <a:r>
              <a:rPr lang="en-US" sz="1600"/>
              <a:t>profile</a:t>
            </a:r>
          </a:p>
        </p:txBody>
      </p:sp>
      <p:sp>
        <p:nvSpPr>
          <p:cNvPr id="192566" name="Line 54"/>
          <p:cNvSpPr>
            <a:spLocks noChangeShapeType="1"/>
          </p:cNvSpPr>
          <p:nvPr/>
        </p:nvSpPr>
        <p:spPr bwMode="auto">
          <a:xfrm flipV="1">
            <a:off x="6207125" y="2443163"/>
            <a:ext cx="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2567" name="Text Box 55"/>
          <p:cNvSpPr txBox="1">
            <a:spLocks noChangeArrowheads="1"/>
          </p:cNvSpPr>
          <p:nvPr/>
        </p:nvSpPr>
        <p:spPr bwMode="auto">
          <a:xfrm>
            <a:off x="6789738" y="2690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</a:p>
        </p:txBody>
      </p:sp>
      <p:sp>
        <p:nvSpPr>
          <p:cNvPr id="192568" name="Text Box 56"/>
          <p:cNvSpPr txBox="1">
            <a:spLocks noChangeArrowheads="1"/>
          </p:cNvSpPr>
          <p:nvPr/>
        </p:nvSpPr>
        <p:spPr bwMode="auto">
          <a:xfrm>
            <a:off x="6203950" y="2303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</a:p>
        </p:txBody>
      </p:sp>
      <p:sp>
        <p:nvSpPr>
          <p:cNvPr id="192569" name="Line 57"/>
          <p:cNvSpPr>
            <a:spLocks noChangeShapeType="1"/>
          </p:cNvSpPr>
          <p:nvPr/>
        </p:nvSpPr>
        <p:spPr bwMode="auto">
          <a:xfrm flipH="1" flipV="1">
            <a:off x="5653088" y="1704975"/>
            <a:ext cx="7937" cy="11509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70" name="Object 58"/>
          <p:cNvGraphicFramePr>
            <a:graphicFrameLocks noChangeAspect="1"/>
          </p:cNvGraphicFramePr>
          <p:nvPr/>
        </p:nvGraphicFramePr>
        <p:xfrm>
          <a:off x="5651500" y="2154238"/>
          <a:ext cx="6064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6" name="Equation" r:id="rId13" imgW="406080" imgH="228600" progId="Equation.3">
                  <p:embed/>
                </p:oleObj>
              </mc:Choice>
              <mc:Fallback>
                <p:oleObj name="Equation" r:id="rId13" imgW="40608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154238"/>
                        <a:ext cx="6064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71" name="Line 59"/>
          <p:cNvSpPr>
            <a:spLocks noChangeShapeType="1"/>
          </p:cNvSpPr>
          <p:nvPr/>
        </p:nvSpPr>
        <p:spPr bwMode="auto">
          <a:xfrm flipH="1" flipV="1">
            <a:off x="4873625" y="1976438"/>
            <a:ext cx="7938" cy="9048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2572" name="Object 60"/>
          <p:cNvGraphicFramePr>
            <a:graphicFrameLocks noChangeAspect="1"/>
          </p:cNvGraphicFramePr>
          <p:nvPr/>
        </p:nvGraphicFramePr>
        <p:xfrm>
          <a:off x="4237038" y="2193925"/>
          <a:ext cx="604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7" name="Equation" r:id="rId15" imgW="406080" imgH="215640" progId="Equation.3">
                  <p:embed/>
                </p:oleObj>
              </mc:Choice>
              <mc:Fallback>
                <p:oleObj name="Equation" r:id="rId15" imgW="406080" imgH="2156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2193925"/>
                        <a:ext cx="60483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74" name="Text Box 62"/>
          <p:cNvSpPr txBox="1">
            <a:spLocks noChangeArrowheads="1"/>
          </p:cNvSpPr>
          <p:nvPr/>
        </p:nvSpPr>
        <p:spPr bwMode="auto">
          <a:xfrm>
            <a:off x="649288" y="3609975"/>
            <a:ext cx="355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Fluid-dynamic Problem</a:t>
            </a:r>
          </a:p>
        </p:txBody>
      </p:sp>
      <p:graphicFrame>
        <p:nvGraphicFramePr>
          <p:cNvPr id="192576" name="Object 64"/>
          <p:cNvGraphicFramePr>
            <a:graphicFrameLocks noChangeAspect="1"/>
          </p:cNvGraphicFramePr>
          <p:nvPr/>
        </p:nvGraphicFramePr>
        <p:xfrm>
          <a:off x="4495800" y="3321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8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210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80" name="Line 68"/>
          <p:cNvSpPr>
            <a:spLocks noChangeShapeType="1"/>
          </p:cNvSpPr>
          <p:nvPr/>
        </p:nvSpPr>
        <p:spPr bwMode="auto">
          <a:xfrm flipH="1">
            <a:off x="2154238" y="4521200"/>
            <a:ext cx="54768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4" name="Group 3"/>
          <p:cNvGrpSpPr/>
          <p:nvPr/>
        </p:nvGrpSpPr>
        <p:grpSpPr>
          <a:xfrm>
            <a:off x="598488" y="4079875"/>
            <a:ext cx="4546600" cy="2097088"/>
            <a:chOff x="598488" y="4079875"/>
            <a:chExt cx="4546600" cy="2097088"/>
          </a:xfrm>
        </p:grpSpPr>
        <p:sp>
          <p:nvSpPr>
            <p:cNvPr id="192575" name="Text Box 63"/>
            <p:cNvSpPr txBox="1">
              <a:spLocks noChangeArrowheads="1"/>
            </p:cNvSpPr>
            <p:nvPr/>
          </p:nvSpPr>
          <p:spPr bwMode="auto">
            <a:xfrm>
              <a:off x="598488" y="4079875"/>
              <a:ext cx="2139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Reynolds Number</a:t>
              </a:r>
            </a:p>
          </p:txBody>
        </p:sp>
        <p:graphicFrame>
          <p:nvGraphicFramePr>
            <p:cNvPr id="192577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606441"/>
                </p:ext>
              </p:extLst>
            </p:nvPr>
          </p:nvGraphicFramePr>
          <p:xfrm>
            <a:off x="681038" y="4578350"/>
            <a:ext cx="1797050" cy="971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59" name="Equation" r:id="rId19" imgW="774360" imgH="419040" progId="Equation.3">
                    <p:embed/>
                  </p:oleObj>
                </mc:Choice>
                <mc:Fallback>
                  <p:oleObj name="Equation" r:id="rId19" imgW="774360" imgH="41904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038" y="4578350"/>
                          <a:ext cx="1797050" cy="971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78" name="Line 66"/>
            <p:cNvSpPr>
              <a:spLocks noChangeShapeType="1"/>
            </p:cNvSpPr>
            <p:nvPr/>
          </p:nvSpPr>
          <p:spPr bwMode="auto">
            <a:xfrm flipH="1" flipV="1">
              <a:off x="2092325" y="5475288"/>
              <a:ext cx="244475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1889125" y="5840413"/>
              <a:ext cx="1479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Fluid Viscosity</a:t>
              </a:r>
            </a:p>
          </p:txBody>
        </p:sp>
        <p:sp>
          <p:nvSpPr>
            <p:cNvPr id="192581" name="Text Box 69"/>
            <p:cNvSpPr txBox="1">
              <a:spLocks noChangeArrowheads="1"/>
            </p:cNvSpPr>
            <p:nvPr/>
          </p:nvSpPr>
          <p:spPr bwMode="auto">
            <a:xfrm>
              <a:off x="2732088" y="4346575"/>
              <a:ext cx="1355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Fluid Density</a:t>
              </a:r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>
              <a:off x="2478088" y="4916488"/>
              <a:ext cx="427037" cy="223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862263" y="4975225"/>
              <a:ext cx="2282825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Distance along the flow</a:t>
              </a:r>
            </a:p>
            <a:p>
              <a:r>
                <a:rPr lang="en-US" sz="1600"/>
                <a:t>from the leading edge</a:t>
              </a:r>
            </a:p>
            <a:p>
              <a:r>
                <a:rPr lang="en-US" sz="1600"/>
                <a:t>of the plate</a:t>
              </a:r>
            </a:p>
          </p:txBody>
        </p:sp>
      </p:grpSp>
      <p:sp>
        <p:nvSpPr>
          <p:cNvPr id="192584" name="Text Box 72"/>
          <p:cNvSpPr txBox="1">
            <a:spLocks noChangeArrowheads="1"/>
          </p:cNvSpPr>
          <p:nvPr/>
        </p:nvSpPr>
        <p:spPr bwMode="auto">
          <a:xfrm>
            <a:off x="5584825" y="356870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Energy Problem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97475" y="4089400"/>
            <a:ext cx="3625850" cy="2187575"/>
            <a:chOff x="5197475" y="4089400"/>
            <a:chExt cx="3625850" cy="2187575"/>
          </a:xfrm>
        </p:grpSpPr>
        <p:sp>
          <p:nvSpPr>
            <p:cNvPr id="192585" name="Text Box 73"/>
            <p:cNvSpPr txBox="1">
              <a:spLocks noChangeArrowheads="1"/>
            </p:cNvSpPr>
            <p:nvPr/>
          </p:nvSpPr>
          <p:spPr bwMode="auto">
            <a:xfrm>
              <a:off x="5922963" y="4089400"/>
              <a:ext cx="189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u="sng" dirty="0" err="1">
                  <a:solidFill>
                    <a:schemeClr val="accent2"/>
                  </a:solidFill>
                </a:rPr>
                <a:t>Prandtl</a:t>
              </a:r>
              <a:r>
                <a:rPr lang="en-US" b="1" u="sng" dirty="0">
                  <a:solidFill>
                    <a:schemeClr val="accent2"/>
                  </a:solidFill>
                </a:rPr>
                <a:t> Number</a:t>
              </a:r>
            </a:p>
          </p:txBody>
        </p:sp>
        <p:graphicFrame>
          <p:nvGraphicFramePr>
            <p:cNvPr id="19258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232122"/>
                </p:ext>
              </p:extLst>
            </p:nvPr>
          </p:nvGraphicFramePr>
          <p:xfrm>
            <a:off x="5197475" y="4605338"/>
            <a:ext cx="3625850" cy="865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60" name="Equation" r:id="rId21" imgW="1917360" imgH="457200" progId="Equation.3">
                    <p:embed/>
                  </p:oleObj>
                </mc:Choice>
                <mc:Fallback>
                  <p:oleObj name="Equation" r:id="rId21" imgW="1917360" imgH="4572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475" y="4605338"/>
                          <a:ext cx="3625850" cy="865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587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0294588"/>
                </p:ext>
              </p:extLst>
            </p:nvPr>
          </p:nvGraphicFramePr>
          <p:xfrm>
            <a:off x="5451475" y="5508625"/>
            <a:ext cx="3073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61" name="Equation" r:id="rId23" imgW="1726920" imgH="431640" progId="Equation.3">
                    <p:embed/>
                  </p:oleObj>
                </mc:Choice>
                <mc:Fallback>
                  <p:oleObj name="Equation" r:id="rId23" imgW="1726920" imgH="43164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475" y="5508625"/>
                          <a:ext cx="3073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D54-22AB-4286-807C-BA514C271D29}" type="datetime1">
              <a:rPr lang="es-AR" smtClean="0"/>
              <a:t>21/02/2018</a:t>
            </a:fld>
            <a:endParaRPr lang="en-US"/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85763" y="238125"/>
            <a:ext cx="845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Temperature Profiles and Boundary Layer over a Surface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57200" y="845948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For Laminar Flow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62077"/>
              </p:ext>
            </p:extLst>
          </p:nvPr>
        </p:nvGraphicFramePr>
        <p:xfrm>
          <a:off x="2590800" y="1134336"/>
          <a:ext cx="34147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8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34336"/>
                        <a:ext cx="341471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1732"/>
              </p:ext>
            </p:extLst>
          </p:nvPr>
        </p:nvGraphicFramePr>
        <p:xfrm>
          <a:off x="2676525" y="2357587"/>
          <a:ext cx="348297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9" name="Equation" r:id="rId5" imgW="1143000" imgH="444240" progId="Equation.3">
                  <p:embed/>
                </p:oleObj>
              </mc:Choice>
              <mc:Fallback>
                <p:oleObj name="Equation" r:id="rId5" imgW="11430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357587"/>
                        <a:ext cx="348297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174079" y="4009629"/>
            <a:ext cx="3592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Using water properties 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Pr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= 5</a:t>
            </a: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40073"/>
              </p:ext>
            </p:extLst>
          </p:nvPr>
        </p:nvGraphicFramePr>
        <p:xfrm>
          <a:off x="3346450" y="4454199"/>
          <a:ext cx="2528888" cy="62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0" name="Equation" r:id="rId7" imgW="927000" imgH="228600" progId="Equation.DSMT4">
                  <p:embed/>
                </p:oleObj>
              </mc:Choice>
              <mc:Fallback>
                <p:oleObj name="Equation" r:id="rId7" imgW="927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54199"/>
                        <a:ext cx="2528888" cy="62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558800" y="5062022"/>
            <a:ext cx="3207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Using air properties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Pr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= 1</a:t>
            </a:r>
          </a:p>
        </p:txBody>
      </p:sp>
      <p:graphicFrame>
        <p:nvGraphicFramePr>
          <p:cNvPr id="193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16781"/>
              </p:ext>
            </p:extLst>
          </p:nvPr>
        </p:nvGraphicFramePr>
        <p:xfrm>
          <a:off x="3333750" y="5419090"/>
          <a:ext cx="28257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1" name="Equation" r:id="rId9" imgW="927000" imgH="228600" progId="Equation.3">
                  <p:embed/>
                </p:oleObj>
              </mc:Choice>
              <mc:Fallback>
                <p:oleObj name="Equation" r:id="rId9" imgW="927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419090"/>
                        <a:ext cx="28257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09296"/>
              </p:ext>
            </p:extLst>
          </p:nvPr>
        </p:nvGraphicFramePr>
        <p:xfrm>
          <a:off x="4084637" y="3934297"/>
          <a:ext cx="4602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02" name="Equation" r:id="rId11" imgW="2425680" imgH="253800" progId="Equation.DSMT4">
                  <p:embed/>
                </p:oleObj>
              </mc:Choice>
              <mc:Fallback>
                <p:oleObj name="Equation" r:id="rId11" imgW="24256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7" y="3934297"/>
                        <a:ext cx="4602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73DB-3B6D-4323-863B-131520213C7E}" type="datetime1">
              <a:rPr lang="es-AR" smtClean="0"/>
              <a:t>21/02/2018</a:t>
            </a:fld>
            <a:endParaRPr lang="en-US"/>
          </a:p>
        </p:txBody>
      </p:sp>
      <p:pic>
        <p:nvPicPr>
          <p:cNvPr id="194564" name="Picture 4" descr="boundary 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087438"/>
            <a:ext cx="3967162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09600" y="393700"/>
            <a:ext cx="810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LAMINAR AND TURBULENT FLOWS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4103688" y="2905125"/>
            <a:ext cx="4664075" cy="682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4567" name="Freeform 7"/>
          <p:cNvSpPr>
            <a:spLocks/>
          </p:cNvSpPr>
          <p:nvPr/>
        </p:nvSpPr>
        <p:spPr bwMode="auto">
          <a:xfrm>
            <a:off x="4114800" y="1066800"/>
            <a:ext cx="4175125" cy="1819275"/>
          </a:xfrm>
          <a:custGeom>
            <a:avLst/>
            <a:gdLst>
              <a:gd name="T0" fmla="*/ 0 w 2630"/>
              <a:gd name="T1" fmla="*/ 1146 h 1146"/>
              <a:gd name="T2" fmla="*/ 301 w 2630"/>
              <a:gd name="T3" fmla="*/ 902 h 1146"/>
              <a:gd name="T4" fmla="*/ 781 w 2630"/>
              <a:gd name="T5" fmla="*/ 698 h 1146"/>
              <a:gd name="T6" fmla="*/ 1242 w 2630"/>
              <a:gd name="T7" fmla="*/ 570 h 1146"/>
              <a:gd name="T8" fmla="*/ 1370 w 2630"/>
              <a:gd name="T9" fmla="*/ 493 h 1146"/>
              <a:gd name="T10" fmla="*/ 1466 w 2630"/>
              <a:gd name="T11" fmla="*/ 429 h 1146"/>
              <a:gd name="T12" fmla="*/ 1562 w 2630"/>
              <a:gd name="T13" fmla="*/ 448 h 1146"/>
              <a:gd name="T14" fmla="*/ 1677 w 2630"/>
              <a:gd name="T15" fmla="*/ 480 h 1146"/>
              <a:gd name="T16" fmla="*/ 1811 w 2630"/>
              <a:gd name="T17" fmla="*/ 352 h 1146"/>
              <a:gd name="T18" fmla="*/ 1869 w 2630"/>
              <a:gd name="T19" fmla="*/ 275 h 1146"/>
              <a:gd name="T20" fmla="*/ 1990 w 2630"/>
              <a:gd name="T21" fmla="*/ 230 h 1146"/>
              <a:gd name="T22" fmla="*/ 2093 w 2630"/>
              <a:gd name="T23" fmla="*/ 154 h 1146"/>
              <a:gd name="T24" fmla="*/ 2138 w 2630"/>
              <a:gd name="T25" fmla="*/ 96 h 1146"/>
              <a:gd name="T26" fmla="*/ 2246 w 2630"/>
              <a:gd name="T27" fmla="*/ 70 h 1146"/>
              <a:gd name="T28" fmla="*/ 2381 w 2630"/>
              <a:gd name="T29" fmla="*/ 83 h 1146"/>
              <a:gd name="T30" fmla="*/ 2445 w 2630"/>
              <a:gd name="T31" fmla="*/ 51 h 1146"/>
              <a:gd name="T32" fmla="*/ 2554 w 2630"/>
              <a:gd name="T33" fmla="*/ 6 h 1146"/>
              <a:gd name="T34" fmla="*/ 2630 w 2630"/>
              <a:gd name="T35" fmla="*/ 13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0" h="1146">
                <a:moveTo>
                  <a:pt x="0" y="1146"/>
                </a:moveTo>
                <a:cubicBezTo>
                  <a:pt x="85" y="1061"/>
                  <a:pt x="171" y="977"/>
                  <a:pt x="301" y="902"/>
                </a:cubicBezTo>
                <a:cubicBezTo>
                  <a:pt x="431" y="827"/>
                  <a:pt x="624" y="753"/>
                  <a:pt x="781" y="698"/>
                </a:cubicBezTo>
                <a:cubicBezTo>
                  <a:pt x="938" y="643"/>
                  <a:pt x="1144" y="604"/>
                  <a:pt x="1242" y="570"/>
                </a:cubicBezTo>
                <a:cubicBezTo>
                  <a:pt x="1340" y="536"/>
                  <a:pt x="1333" y="516"/>
                  <a:pt x="1370" y="493"/>
                </a:cubicBezTo>
                <a:cubicBezTo>
                  <a:pt x="1407" y="470"/>
                  <a:pt x="1434" y="436"/>
                  <a:pt x="1466" y="429"/>
                </a:cubicBezTo>
                <a:cubicBezTo>
                  <a:pt x="1498" y="422"/>
                  <a:pt x="1527" y="440"/>
                  <a:pt x="1562" y="448"/>
                </a:cubicBezTo>
                <a:cubicBezTo>
                  <a:pt x="1597" y="456"/>
                  <a:pt x="1636" y="496"/>
                  <a:pt x="1677" y="480"/>
                </a:cubicBezTo>
                <a:cubicBezTo>
                  <a:pt x="1718" y="464"/>
                  <a:pt x="1779" y="386"/>
                  <a:pt x="1811" y="352"/>
                </a:cubicBezTo>
                <a:cubicBezTo>
                  <a:pt x="1843" y="318"/>
                  <a:pt x="1839" y="295"/>
                  <a:pt x="1869" y="275"/>
                </a:cubicBezTo>
                <a:cubicBezTo>
                  <a:pt x="1899" y="255"/>
                  <a:pt x="1953" y="250"/>
                  <a:pt x="1990" y="230"/>
                </a:cubicBezTo>
                <a:cubicBezTo>
                  <a:pt x="2027" y="210"/>
                  <a:pt x="2068" y="176"/>
                  <a:pt x="2093" y="154"/>
                </a:cubicBezTo>
                <a:cubicBezTo>
                  <a:pt x="2118" y="132"/>
                  <a:pt x="2113" y="110"/>
                  <a:pt x="2138" y="96"/>
                </a:cubicBezTo>
                <a:cubicBezTo>
                  <a:pt x="2163" y="82"/>
                  <a:pt x="2206" y="72"/>
                  <a:pt x="2246" y="70"/>
                </a:cubicBezTo>
                <a:cubicBezTo>
                  <a:pt x="2286" y="68"/>
                  <a:pt x="2348" y="86"/>
                  <a:pt x="2381" y="83"/>
                </a:cubicBezTo>
                <a:cubicBezTo>
                  <a:pt x="2414" y="80"/>
                  <a:pt x="2416" y="64"/>
                  <a:pt x="2445" y="51"/>
                </a:cubicBezTo>
                <a:cubicBezTo>
                  <a:pt x="2474" y="38"/>
                  <a:pt x="2523" y="12"/>
                  <a:pt x="2554" y="6"/>
                </a:cubicBezTo>
                <a:cubicBezTo>
                  <a:pt x="2585" y="0"/>
                  <a:pt x="2607" y="6"/>
                  <a:pt x="2630" y="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68" name="Freeform 8"/>
          <p:cNvSpPr>
            <a:spLocks/>
          </p:cNvSpPr>
          <p:nvPr/>
        </p:nvSpPr>
        <p:spPr bwMode="auto">
          <a:xfrm>
            <a:off x="4124325" y="2590800"/>
            <a:ext cx="558800" cy="304800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69" name="Freeform 9"/>
          <p:cNvSpPr>
            <a:spLocks/>
          </p:cNvSpPr>
          <p:nvPr/>
        </p:nvSpPr>
        <p:spPr bwMode="auto">
          <a:xfrm>
            <a:off x="4722813" y="2244725"/>
            <a:ext cx="785812" cy="295275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0" name="Freeform 10"/>
          <p:cNvSpPr>
            <a:spLocks/>
          </p:cNvSpPr>
          <p:nvPr/>
        </p:nvSpPr>
        <p:spPr bwMode="auto">
          <a:xfrm>
            <a:off x="5567363" y="2052638"/>
            <a:ext cx="774700" cy="163512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1" name="Freeform 11"/>
          <p:cNvSpPr>
            <a:spLocks/>
          </p:cNvSpPr>
          <p:nvPr/>
        </p:nvSpPr>
        <p:spPr bwMode="auto">
          <a:xfrm>
            <a:off x="4816475" y="2495550"/>
            <a:ext cx="623888" cy="144463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2" name="Freeform 12"/>
          <p:cNvSpPr>
            <a:spLocks/>
          </p:cNvSpPr>
          <p:nvPr/>
        </p:nvSpPr>
        <p:spPr bwMode="auto">
          <a:xfrm rot="-677047">
            <a:off x="4152900" y="2770188"/>
            <a:ext cx="658813" cy="53975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3" name="Freeform 13"/>
          <p:cNvSpPr>
            <a:spLocks/>
          </p:cNvSpPr>
          <p:nvPr/>
        </p:nvSpPr>
        <p:spPr bwMode="auto">
          <a:xfrm>
            <a:off x="5589588" y="2262188"/>
            <a:ext cx="746125" cy="195262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4" name="Freeform 14"/>
          <p:cNvSpPr>
            <a:spLocks/>
          </p:cNvSpPr>
          <p:nvPr/>
        </p:nvSpPr>
        <p:spPr bwMode="auto">
          <a:xfrm>
            <a:off x="5667375" y="2495550"/>
            <a:ext cx="815975" cy="190500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5" name="Freeform 15"/>
          <p:cNvSpPr>
            <a:spLocks/>
          </p:cNvSpPr>
          <p:nvPr/>
        </p:nvSpPr>
        <p:spPr bwMode="auto">
          <a:xfrm>
            <a:off x="4918075" y="2678113"/>
            <a:ext cx="623888" cy="144462"/>
          </a:xfrm>
          <a:custGeom>
            <a:avLst/>
            <a:gdLst>
              <a:gd name="T0" fmla="*/ 0 w 468"/>
              <a:gd name="T1" fmla="*/ 237 h 237"/>
              <a:gd name="T2" fmla="*/ 224 w 468"/>
              <a:gd name="T3" fmla="*/ 96 h 237"/>
              <a:gd name="T4" fmla="*/ 468 w 468"/>
              <a:gd name="T5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237">
                <a:moveTo>
                  <a:pt x="0" y="237"/>
                </a:moveTo>
                <a:cubicBezTo>
                  <a:pt x="73" y="186"/>
                  <a:pt x="146" y="135"/>
                  <a:pt x="224" y="96"/>
                </a:cubicBezTo>
                <a:cubicBezTo>
                  <a:pt x="302" y="57"/>
                  <a:pt x="385" y="28"/>
                  <a:pt x="4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>
            <a:off x="6461125" y="1828800"/>
            <a:ext cx="895350" cy="288925"/>
          </a:xfrm>
          <a:custGeom>
            <a:avLst/>
            <a:gdLst>
              <a:gd name="T0" fmla="*/ 0 w 564"/>
              <a:gd name="T1" fmla="*/ 147 h 182"/>
              <a:gd name="T2" fmla="*/ 103 w 564"/>
              <a:gd name="T3" fmla="*/ 179 h 182"/>
              <a:gd name="T4" fmla="*/ 282 w 564"/>
              <a:gd name="T5" fmla="*/ 128 h 182"/>
              <a:gd name="T6" fmla="*/ 372 w 564"/>
              <a:gd name="T7" fmla="*/ 51 h 182"/>
              <a:gd name="T8" fmla="*/ 564 w 564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" h="182">
                <a:moveTo>
                  <a:pt x="0" y="147"/>
                </a:moveTo>
                <a:cubicBezTo>
                  <a:pt x="28" y="164"/>
                  <a:pt x="56" y="182"/>
                  <a:pt x="103" y="179"/>
                </a:cubicBezTo>
                <a:cubicBezTo>
                  <a:pt x="150" y="176"/>
                  <a:pt x="237" y="149"/>
                  <a:pt x="282" y="128"/>
                </a:cubicBezTo>
                <a:cubicBezTo>
                  <a:pt x="327" y="107"/>
                  <a:pt x="325" y="72"/>
                  <a:pt x="372" y="51"/>
                </a:cubicBezTo>
                <a:cubicBezTo>
                  <a:pt x="419" y="30"/>
                  <a:pt x="491" y="15"/>
                  <a:pt x="5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6492875" y="2133600"/>
            <a:ext cx="882650" cy="230188"/>
          </a:xfrm>
          <a:custGeom>
            <a:avLst/>
            <a:gdLst>
              <a:gd name="T0" fmla="*/ 0 w 556"/>
              <a:gd name="T1" fmla="*/ 122 h 145"/>
              <a:gd name="T2" fmla="*/ 192 w 556"/>
              <a:gd name="T3" fmla="*/ 134 h 145"/>
              <a:gd name="T4" fmla="*/ 313 w 556"/>
              <a:gd name="T5" fmla="*/ 58 h 145"/>
              <a:gd name="T6" fmla="*/ 480 w 556"/>
              <a:gd name="T7" fmla="*/ 19 h 145"/>
              <a:gd name="T8" fmla="*/ 556 w 556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45">
                <a:moveTo>
                  <a:pt x="0" y="122"/>
                </a:moveTo>
                <a:cubicBezTo>
                  <a:pt x="70" y="133"/>
                  <a:pt x="140" y="145"/>
                  <a:pt x="192" y="134"/>
                </a:cubicBezTo>
                <a:cubicBezTo>
                  <a:pt x="244" y="123"/>
                  <a:pt x="265" y="77"/>
                  <a:pt x="313" y="58"/>
                </a:cubicBezTo>
                <a:cubicBezTo>
                  <a:pt x="361" y="39"/>
                  <a:pt x="440" y="29"/>
                  <a:pt x="480" y="19"/>
                </a:cubicBezTo>
                <a:cubicBezTo>
                  <a:pt x="520" y="9"/>
                  <a:pt x="538" y="4"/>
                  <a:pt x="5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8" name="Freeform 18"/>
          <p:cNvSpPr>
            <a:spLocks/>
          </p:cNvSpPr>
          <p:nvPr/>
        </p:nvSpPr>
        <p:spPr bwMode="auto">
          <a:xfrm>
            <a:off x="6675438" y="2346325"/>
            <a:ext cx="842962" cy="247650"/>
          </a:xfrm>
          <a:custGeom>
            <a:avLst/>
            <a:gdLst>
              <a:gd name="T0" fmla="*/ 0 w 531"/>
              <a:gd name="T1" fmla="*/ 103 h 156"/>
              <a:gd name="T2" fmla="*/ 224 w 531"/>
              <a:gd name="T3" fmla="*/ 141 h 156"/>
              <a:gd name="T4" fmla="*/ 390 w 531"/>
              <a:gd name="T5" fmla="*/ 13 h 156"/>
              <a:gd name="T6" fmla="*/ 531 w 531"/>
              <a:gd name="T7" fmla="*/ 6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1" h="156">
                <a:moveTo>
                  <a:pt x="0" y="103"/>
                </a:moveTo>
                <a:cubicBezTo>
                  <a:pt x="79" y="129"/>
                  <a:pt x="159" y="156"/>
                  <a:pt x="224" y="141"/>
                </a:cubicBezTo>
                <a:cubicBezTo>
                  <a:pt x="289" y="126"/>
                  <a:pt x="339" y="26"/>
                  <a:pt x="390" y="13"/>
                </a:cubicBezTo>
                <a:cubicBezTo>
                  <a:pt x="441" y="0"/>
                  <a:pt x="486" y="32"/>
                  <a:pt x="531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79" name="Freeform 19"/>
          <p:cNvSpPr>
            <a:spLocks/>
          </p:cNvSpPr>
          <p:nvPr/>
        </p:nvSpPr>
        <p:spPr bwMode="auto">
          <a:xfrm>
            <a:off x="7213600" y="1228725"/>
            <a:ext cx="528638" cy="482600"/>
          </a:xfrm>
          <a:custGeom>
            <a:avLst/>
            <a:gdLst>
              <a:gd name="T0" fmla="*/ 0 w 333"/>
              <a:gd name="T1" fmla="*/ 295 h 304"/>
              <a:gd name="T2" fmla="*/ 90 w 333"/>
              <a:gd name="T3" fmla="*/ 160 h 304"/>
              <a:gd name="T4" fmla="*/ 198 w 333"/>
              <a:gd name="T5" fmla="*/ 295 h 304"/>
              <a:gd name="T6" fmla="*/ 294 w 333"/>
              <a:gd name="T7" fmla="*/ 109 h 304"/>
              <a:gd name="T8" fmla="*/ 333 w 333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304">
                <a:moveTo>
                  <a:pt x="0" y="295"/>
                </a:moveTo>
                <a:cubicBezTo>
                  <a:pt x="28" y="227"/>
                  <a:pt x="57" y="160"/>
                  <a:pt x="90" y="160"/>
                </a:cubicBezTo>
                <a:cubicBezTo>
                  <a:pt x="123" y="160"/>
                  <a:pt x="164" y="304"/>
                  <a:pt x="198" y="295"/>
                </a:cubicBezTo>
                <a:cubicBezTo>
                  <a:pt x="232" y="286"/>
                  <a:pt x="272" y="158"/>
                  <a:pt x="294" y="109"/>
                </a:cubicBezTo>
                <a:cubicBezTo>
                  <a:pt x="316" y="60"/>
                  <a:pt x="324" y="30"/>
                  <a:pt x="33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0" name="Freeform 20"/>
          <p:cNvSpPr>
            <a:spLocks/>
          </p:cNvSpPr>
          <p:nvPr/>
        </p:nvSpPr>
        <p:spPr bwMode="auto">
          <a:xfrm>
            <a:off x="7678738" y="1506538"/>
            <a:ext cx="363537" cy="331787"/>
          </a:xfrm>
          <a:custGeom>
            <a:avLst/>
            <a:gdLst>
              <a:gd name="T0" fmla="*/ 187 w 229"/>
              <a:gd name="T1" fmla="*/ 30 h 209"/>
              <a:gd name="T2" fmla="*/ 206 w 229"/>
              <a:gd name="T3" fmla="*/ 158 h 209"/>
              <a:gd name="T4" fmla="*/ 46 w 229"/>
              <a:gd name="T5" fmla="*/ 190 h 209"/>
              <a:gd name="T6" fmla="*/ 14 w 229"/>
              <a:gd name="T7" fmla="*/ 43 h 209"/>
              <a:gd name="T8" fmla="*/ 129 w 229"/>
              <a:gd name="T9" fmla="*/ 11 h 209"/>
              <a:gd name="T10" fmla="*/ 135 w 229"/>
              <a:gd name="T11" fmla="*/ 10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" h="209">
                <a:moveTo>
                  <a:pt x="187" y="30"/>
                </a:moveTo>
                <a:cubicBezTo>
                  <a:pt x="208" y="80"/>
                  <a:pt x="229" y="131"/>
                  <a:pt x="206" y="158"/>
                </a:cubicBezTo>
                <a:cubicBezTo>
                  <a:pt x="183" y="185"/>
                  <a:pt x="78" y="209"/>
                  <a:pt x="46" y="190"/>
                </a:cubicBezTo>
                <a:cubicBezTo>
                  <a:pt x="14" y="171"/>
                  <a:pt x="0" y="73"/>
                  <a:pt x="14" y="43"/>
                </a:cubicBezTo>
                <a:cubicBezTo>
                  <a:pt x="28" y="13"/>
                  <a:pt x="109" y="0"/>
                  <a:pt x="129" y="11"/>
                </a:cubicBezTo>
                <a:cubicBezTo>
                  <a:pt x="149" y="22"/>
                  <a:pt x="142" y="64"/>
                  <a:pt x="135" y="1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1" name="Freeform 21"/>
          <p:cNvSpPr>
            <a:spLocks/>
          </p:cNvSpPr>
          <p:nvPr/>
        </p:nvSpPr>
        <p:spPr bwMode="auto">
          <a:xfrm>
            <a:off x="7853363" y="2032000"/>
            <a:ext cx="384175" cy="233363"/>
          </a:xfrm>
          <a:custGeom>
            <a:avLst/>
            <a:gdLst>
              <a:gd name="T0" fmla="*/ 0 w 242"/>
              <a:gd name="T1" fmla="*/ 0 h 147"/>
              <a:gd name="T2" fmla="*/ 237 w 242"/>
              <a:gd name="T3" fmla="*/ 32 h 147"/>
              <a:gd name="T4" fmla="*/ 32 w 242"/>
              <a:gd name="T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147">
                <a:moveTo>
                  <a:pt x="0" y="0"/>
                </a:moveTo>
                <a:cubicBezTo>
                  <a:pt x="116" y="4"/>
                  <a:pt x="232" y="8"/>
                  <a:pt x="237" y="32"/>
                </a:cubicBezTo>
                <a:cubicBezTo>
                  <a:pt x="242" y="56"/>
                  <a:pt x="137" y="101"/>
                  <a:pt x="32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2" name="Freeform 22"/>
          <p:cNvSpPr>
            <a:spLocks/>
          </p:cNvSpPr>
          <p:nvPr/>
        </p:nvSpPr>
        <p:spPr bwMode="auto">
          <a:xfrm>
            <a:off x="7439025" y="2452688"/>
            <a:ext cx="638175" cy="304800"/>
          </a:xfrm>
          <a:custGeom>
            <a:avLst/>
            <a:gdLst>
              <a:gd name="T0" fmla="*/ 0 w 326"/>
              <a:gd name="T1" fmla="*/ 157 h 192"/>
              <a:gd name="T2" fmla="*/ 38 w 326"/>
              <a:gd name="T3" fmla="*/ 81 h 192"/>
              <a:gd name="T4" fmla="*/ 115 w 326"/>
              <a:gd name="T5" fmla="*/ 177 h 192"/>
              <a:gd name="T6" fmla="*/ 160 w 326"/>
              <a:gd name="T7" fmla="*/ 81 h 192"/>
              <a:gd name="T8" fmla="*/ 230 w 326"/>
              <a:gd name="T9" fmla="*/ 189 h 192"/>
              <a:gd name="T10" fmla="*/ 250 w 326"/>
              <a:gd name="T11" fmla="*/ 61 h 192"/>
              <a:gd name="T12" fmla="*/ 269 w 326"/>
              <a:gd name="T13" fmla="*/ 4 h 192"/>
              <a:gd name="T14" fmla="*/ 326 w 326"/>
              <a:gd name="T15" fmla="*/ 3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192">
                <a:moveTo>
                  <a:pt x="0" y="157"/>
                </a:moveTo>
                <a:cubicBezTo>
                  <a:pt x="9" y="117"/>
                  <a:pt x="19" y="78"/>
                  <a:pt x="38" y="81"/>
                </a:cubicBezTo>
                <a:cubicBezTo>
                  <a:pt x="57" y="84"/>
                  <a:pt x="95" y="177"/>
                  <a:pt x="115" y="177"/>
                </a:cubicBezTo>
                <a:cubicBezTo>
                  <a:pt x="135" y="177"/>
                  <a:pt x="141" y="79"/>
                  <a:pt x="160" y="81"/>
                </a:cubicBezTo>
                <a:cubicBezTo>
                  <a:pt x="179" y="83"/>
                  <a:pt x="215" y="192"/>
                  <a:pt x="230" y="189"/>
                </a:cubicBezTo>
                <a:cubicBezTo>
                  <a:pt x="245" y="186"/>
                  <a:pt x="244" y="92"/>
                  <a:pt x="250" y="61"/>
                </a:cubicBezTo>
                <a:cubicBezTo>
                  <a:pt x="256" y="30"/>
                  <a:pt x="256" y="8"/>
                  <a:pt x="269" y="4"/>
                </a:cubicBezTo>
                <a:cubicBezTo>
                  <a:pt x="282" y="0"/>
                  <a:pt x="304" y="18"/>
                  <a:pt x="326" y="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3" name="Freeform 23"/>
          <p:cNvSpPr>
            <a:spLocks/>
          </p:cNvSpPr>
          <p:nvPr/>
        </p:nvSpPr>
        <p:spPr bwMode="auto">
          <a:xfrm>
            <a:off x="7518400" y="2184400"/>
            <a:ext cx="720725" cy="204788"/>
          </a:xfrm>
          <a:custGeom>
            <a:avLst/>
            <a:gdLst>
              <a:gd name="T0" fmla="*/ 0 w 454"/>
              <a:gd name="T1" fmla="*/ 0 h 129"/>
              <a:gd name="T2" fmla="*/ 186 w 454"/>
              <a:gd name="T3" fmla="*/ 115 h 129"/>
              <a:gd name="T4" fmla="*/ 454 w 454"/>
              <a:gd name="T5" fmla="*/ 8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129">
                <a:moveTo>
                  <a:pt x="0" y="0"/>
                </a:moveTo>
                <a:cubicBezTo>
                  <a:pt x="55" y="50"/>
                  <a:pt x="110" y="101"/>
                  <a:pt x="186" y="115"/>
                </a:cubicBezTo>
                <a:cubicBezTo>
                  <a:pt x="262" y="129"/>
                  <a:pt x="358" y="106"/>
                  <a:pt x="454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>
            <a:off x="6481763" y="2976563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>
            <a:off x="7446963" y="29559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8705850" y="2976563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>
            <a:off x="7446963" y="3178175"/>
            <a:ext cx="12398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88" name="Text Box 28"/>
          <p:cNvSpPr txBox="1">
            <a:spLocks noChangeArrowheads="1"/>
          </p:cNvSpPr>
          <p:nvPr/>
        </p:nvSpPr>
        <p:spPr bwMode="auto">
          <a:xfrm>
            <a:off x="7629525" y="316865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Turbulent</a:t>
            </a:r>
          </a:p>
        </p:txBody>
      </p:sp>
      <p:sp>
        <p:nvSpPr>
          <p:cNvPr id="194589" name="Line 29"/>
          <p:cNvSpPr>
            <a:spLocks noChangeShapeType="1"/>
          </p:cNvSpPr>
          <p:nvPr/>
        </p:nvSpPr>
        <p:spPr bwMode="auto">
          <a:xfrm>
            <a:off x="6481763" y="3187700"/>
            <a:ext cx="9350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6442075" y="3228975"/>
            <a:ext cx="1074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Transition</a:t>
            </a:r>
          </a:p>
        </p:txBody>
      </p:sp>
      <p:sp>
        <p:nvSpPr>
          <p:cNvPr id="194591" name="Line 31"/>
          <p:cNvSpPr>
            <a:spLocks noChangeShapeType="1"/>
          </p:cNvSpPr>
          <p:nvPr/>
        </p:nvSpPr>
        <p:spPr bwMode="auto">
          <a:xfrm>
            <a:off x="4103688" y="297815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>
            <a:off x="4103688" y="3178175"/>
            <a:ext cx="23987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4775200" y="3240088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Laminar</a:t>
            </a:r>
          </a:p>
        </p:txBody>
      </p:sp>
      <p:graphicFrame>
        <p:nvGraphicFramePr>
          <p:cNvPr id="1945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78268"/>
              </p:ext>
            </p:extLst>
          </p:nvPr>
        </p:nvGraphicFramePr>
        <p:xfrm>
          <a:off x="996950" y="4065588"/>
          <a:ext cx="7313613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7" name="Equation" r:id="rId4" imgW="2705040" imgH="736560" progId="Equation.DSMT4">
                  <p:embed/>
                </p:oleObj>
              </mc:Choice>
              <mc:Fallback>
                <p:oleObj name="Equation" r:id="rId4" imgW="2705040" imgH="7365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065588"/>
                        <a:ext cx="7313613" cy="1990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27E-EA86-4279-A088-80383C963774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65135" y="1852656"/>
            <a:ext cx="6613729" cy="2128409"/>
          </a:xfrm>
          <a:custGeom>
            <a:avLst/>
            <a:gdLst>
              <a:gd name="connsiteX0" fmla="*/ 972 w 6613729"/>
              <a:gd name="connsiteY0" fmla="*/ 1579476 h 2128409"/>
              <a:gd name="connsiteX1" fmla="*/ 1491570 w 6613729"/>
              <a:gd name="connsiteY1" fmla="*/ 727706 h 2128409"/>
              <a:gd name="connsiteX2" fmla="*/ 3495734 w 6613729"/>
              <a:gd name="connsiteY2" fmla="*/ 189086 h 2128409"/>
              <a:gd name="connsiteX3" fmla="*/ 5637685 w 6613729"/>
              <a:gd name="connsiteY3" fmla="*/ 1196 h 2128409"/>
              <a:gd name="connsiteX4" fmla="*/ 6439351 w 6613729"/>
              <a:gd name="connsiteY4" fmla="*/ 226665 h 2128409"/>
              <a:gd name="connsiteX5" fmla="*/ 6501981 w 6613729"/>
              <a:gd name="connsiteY5" fmla="*/ 1667158 h 2128409"/>
              <a:gd name="connsiteX6" fmla="*/ 5161696 w 6613729"/>
              <a:gd name="connsiteY6" fmla="*/ 2105569 h 2128409"/>
              <a:gd name="connsiteX7" fmla="*/ 1704512 w 6613729"/>
              <a:gd name="connsiteY7" fmla="*/ 2017886 h 2128409"/>
              <a:gd name="connsiteX8" fmla="*/ 972 w 6613729"/>
              <a:gd name="connsiteY8" fmla="*/ 1579476 h 212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13729" h="2128409">
                <a:moveTo>
                  <a:pt x="972" y="1579476"/>
                </a:moveTo>
                <a:cubicBezTo>
                  <a:pt x="-34518" y="1364446"/>
                  <a:pt x="909110" y="959438"/>
                  <a:pt x="1491570" y="727706"/>
                </a:cubicBezTo>
                <a:cubicBezTo>
                  <a:pt x="2074030" y="495974"/>
                  <a:pt x="2804715" y="310171"/>
                  <a:pt x="3495734" y="189086"/>
                </a:cubicBezTo>
                <a:cubicBezTo>
                  <a:pt x="4186753" y="68001"/>
                  <a:pt x="5147082" y="-5067"/>
                  <a:pt x="5637685" y="1196"/>
                </a:cubicBezTo>
                <a:cubicBezTo>
                  <a:pt x="6128288" y="7459"/>
                  <a:pt x="6295302" y="-50995"/>
                  <a:pt x="6439351" y="226665"/>
                </a:cubicBezTo>
                <a:cubicBezTo>
                  <a:pt x="6583400" y="504325"/>
                  <a:pt x="6714923" y="1354007"/>
                  <a:pt x="6501981" y="1667158"/>
                </a:cubicBezTo>
                <a:cubicBezTo>
                  <a:pt x="6289039" y="1980309"/>
                  <a:pt x="5961274" y="2047114"/>
                  <a:pt x="5161696" y="2105569"/>
                </a:cubicBezTo>
                <a:cubicBezTo>
                  <a:pt x="4362118" y="2164024"/>
                  <a:pt x="2562545" y="2101393"/>
                  <a:pt x="1704512" y="2017886"/>
                </a:cubicBezTo>
                <a:cubicBezTo>
                  <a:pt x="846479" y="1934379"/>
                  <a:pt x="36462" y="1794506"/>
                  <a:pt x="972" y="1579476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1117" y="858456"/>
            <a:ext cx="2221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Cold </a:t>
            </a:r>
            <a:r>
              <a:rPr lang="en-US" sz="3200" dirty="0" err="1"/>
              <a:t>Air,T</a:t>
            </a:r>
            <a:r>
              <a:rPr lang="en-US" sz="3200" baseline="-25000" dirty="0" err="1"/>
              <a:t>air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>
          <a:xfrm>
            <a:off x="1741117" y="1201077"/>
            <a:ext cx="5974915" cy="778036"/>
          </a:xfrm>
          <a:custGeom>
            <a:avLst/>
            <a:gdLst>
              <a:gd name="connsiteX0" fmla="*/ 0 w 5974915"/>
              <a:gd name="connsiteY0" fmla="*/ 778036 h 778036"/>
              <a:gd name="connsiteX1" fmla="*/ 588724 w 5974915"/>
              <a:gd name="connsiteY1" fmla="*/ 389729 h 778036"/>
              <a:gd name="connsiteX2" fmla="*/ 1590806 w 5974915"/>
              <a:gd name="connsiteY2" fmla="*/ 489937 h 778036"/>
              <a:gd name="connsiteX3" fmla="*/ 2680570 w 5974915"/>
              <a:gd name="connsiteY3" fmla="*/ 377203 h 778036"/>
              <a:gd name="connsiteX4" fmla="*/ 3544866 w 5974915"/>
              <a:gd name="connsiteY4" fmla="*/ 13948 h 778036"/>
              <a:gd name="connsiteX5" fmla="*/ 4434214 w 5974915"/>
              <a:gd name="connsiteY5" fmla="*/ 452359 h 778036"/>
              <a:gd name="connsiteX6" fmla="*/ 5148198 w 5974915"/>
              <a:gd name="connsiteY6" fmla="*/ 13948 h 778036"/>
              <a:gd name="connsiteX7" fmla="*/ 5974915 w 5974915"/>
              <a:gd name="connsiteY7" fmla="*/ 151735 h 7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915" h="778036">
                <a:moveTo>
                  <a:pt x="0" y="778036"/>
                </a:moveTo>
                <a:cubicBezTo>
                  <a:pt x="161795" y="607891"/>
                  <a:pt x="323590" y="437746"/>
                  <a:pt x="588724" y="389729"/>
                </a:cubicBezTo>
                <a:cubicBezTo>
                  <a:pt x="853858" y="341712"/>
                  <a:pt x="1242165" y="492025"/>
                  <a:pt x="1590806" y="489937"/>
                </a:cubicBezTo>
                <a:cubicBezTo>
                  <a:pt x="1939447" y="487849"/>
                  <a:pt x="2354894" y="456534"/>
                  <a:pt x="2680570" y="377203"/>
                </a:cubicBezTo>
                <a:cubicBezTo>
                  <a:pt x="3006246" y="297872"/>
                  <a:pt x="3252592" y="1422"/>
                  <a:pt x="3544866" y="13948"/>
                </a:cubicBezTo>
                <a:cubicBezTo>
                  <a:pt x="3837140" y="26474"/>
                  <a:pt x="4166992" y="452359"/>
                  <a:pt x="4434214" y="452359"/>
                </a:cubicBezTo>
                <a:cubicBezTo>
                  <a:pt x="4701436" y="452359"/>
                  <a:pt x="4891415" y="64052"/>
                  <a:pt x="5148198" y="13948"/>
                </a:cubicBezTo>
                <a:cubicBezTo>
                  <a:pt x="5404981" y="-36156"/>
                  <a:pt x="5689948" y="57789"/>
                  <a:pt x="5974915" y="1517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24000" y="266316"/>
            <a:ext cx="5974915" cy="778036"/>
          </a:xfrm>
          <a:custGeom>
            <a:avLst/>
            <a:gdLst>
              <a:gd name="connsiteX0" fmla="*/ 0 w 5974915"/>
              <a:gd name="connsiteY0" fmla="*/ 778036 h 778036"/>
              <a:gd name="connsiteX1" fmla="*/ 588724 w 5974915"/>
              <a:gd name="connsiteY1" fmla="*/ 389729 h 778036"/>
              <a:gd name="connsiteX2" fmla="*/ 1590806 w 5974915"/>
              <a:gd name="connsiteY2" fmla="*/ 489937 h 778036"/>
              <a:gd name="connsiteX3" fmla="*/ 2680570 w 5974915"/>
              <a:gd name="connsiteY3" fmla="*/ 377203 h 778036"/>
              <a:gd name="connsiteX4" fmla="*/ 3544866 w 5974915"/>
              <a:gd name="connsiteY4" fmla="*/ 13948 h 778036"/>
              <a:gd name="connsiteX5" fmla="*/ 4434214 w 5974915"/>
              <a:gd name="connsiteY5" fmla="*/ 452359 h 778036"/>
              <a:gd name="connsiteX6" fmla="*/ 5148198 w 5974915"/>
              <a:gd name="connsiteY6" fmla="*/ 13948 h 778036"/>
              <a:gd name="connsiteX7" fmla="*/ 5974915 w 5974915"/>
              <a:gd name="connsiteY7" fmla="*/ 151735 h 7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915" h="778036">
                <a:moveTo>
                  <a:pt x="0" y="778036"/>
                </a:moveTo>
                <a:cubicBezTo>
                  <a:pt x="161795" y="607891"/>
                  <a:pt x="323590" y="437746"/>
                  <a:pt x="588724" y="389729"/>
                </a:cubicBezTo>
                <a:cubicBezTo>
                  <a:pt x="853858" y="341712"/>
                  <a:pt x="1242165" y="492025"/>
                  <a:pt x="1590806" y="489937"/>
                </a:cubicBezTo>
                <a:cubicBezTo>
                  <a:pt x="1939447" y="487849"/>
                  <a:pt x="2354894" y="456534"/>
                  <a:pt x="2680570" y="377203"/>
                </a:cubicBezTo>
                <a:cubicBezTo>
                  <a:pt x="3006246" y="297872"/>
                  <a:pt x="3252592" y="1422"/>
                  <a:pt x="3544866" y="13948"/>
                </a:cubicBezTo>
                <a:cubicBezTo>
                  <a:pt x="3837140" y="26474"/>
                  <a:pt x="4166992" y="452359"/>
                  <a:pt x="4434214" y="452359"/>
                </a:cubicBezTo>
                <a:cubicBezTo>
                  <a:pt x="4701436" y="452359"/>
                  <a:pt x="4891415" y="64052"/>
                  <a:pt x="5148198" y="13948"/>
                </a:cubicBezTo>
                <a:cubicBezTo>
                  <a:pt x="5404981" y="-36156"/>
                  <a:pt x="5689948" y="57789"/>
                  <a:pt x="5974915" y="1517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3949" y="4434880"/>
            <a:ext cx="5974915" cy="778036"/>
          </a:xfrm>
          <a:custGeom>
            <a:avLst/>
            <a:gdLst>
              <a:gd name="connsiteX0" fmla="*/ 0 w 5974915"/>
              <a:gd name="connsiteY0" fmla="*/ 778036 h 778036"/>
              <a:gd name="connsiteX1" fmla="*/ 588724 w 5974915"/>
              <a:gd name="connsiteY1" fmla="*/ 389729 h 778036"/>
              <a:gd name="connsiteX2" fmla="*/ 1590806 w 5974915"/>
              <a:gd name="connsiteY2" fmla="*/ 489937 h 778036"/>
              <a:gd name="connsiteX3" fmla="*/ 2680570 w 5974915"/>
              <a:gd name="connsiteY3" fmla="*/ 377203 h 778036"/>
              <a:gd name="connsiteX4" fmla="*/ 3544866 w 5974915"/>
              <a:gd name="connsiteY4" fmla="*/ 13948 h 778036"/>
              <a:gd name="connsiteX5" fmla="*/ 4434214 w 5974915"/>
              <a:gd name="connsiteY5" fmla="*/ 452359 h 778036"/>
              <a:gd name="connsiteX6" fmla="*/ 5148198 w 5974915"/>
              <a:gd name="connsiteY6" fmla="*/ 13948 h 778036"/>
              <a:gd name="connsiteX7" fmla="*/ 5974915 w 5974915"/>
              <a:gd name="connsiteY7" fmla="*/ 151735 h 7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915" h="778036">
                <a:moveTo>
                  <a:pt x="0" y="778036"/>
                </a:moveTo>
                <a:cubicBezTo>
                  <a:pt x="161795" y="607891"/>
                  <a:pt x="323590" y="437746"/>
                  <a:pt x="588724" y="389729"/>
                </a:cubicBezTo>
                <a:cubicBezTo>
                  <a:pt x="853858" y="341712"/>
                  <a:pt x="1242165" y="492025"/>
                  <a:pt x="1590806" y="489937"/>
                </a:cubicBezTo>
                <a:cubicBezTo>
                  <a:pt x="1939447" y="487849"/>
                  <a:pt x="2354894" y="456534"/>
                  <a:pt x="2680570" y="377203"/>
                </a:cubicBezTo>
                <a:cubicBezTo>
                  <a:pt x="3006246" y="297872"/>
                  <a:pt x="3252592" y="1422"/>
                  <a:pt x="3544866" y="13948"/>
                </a:cubicBezTo>
                <a:cubicBezTo>
                  <a:pt x="3837140" y="26474"/>
                  <a:pt x="4166992" y="452359"/>
                  <a:pt x="4434214" y="452359"/>
                </a:cubicBezTo>
                <a:cubicBezTo>
                  <a:pt x="4701436" y="452359"/>
                  <a:pt x="4891415" y="64052"/>
                  <a:pt x="5148198" y="13948"/>
                </a:cubicBezTo>
                <a:cubicBezTo>
                  <a:pt x="5404981" y="-36156"/>
                  <a:pt x="5689948" y="57789"/>
                  <a:pt x="5974915" y="1517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03948" y="5340052"/>
            <a:ext cx="5974915" cy="778036"/>
          </a:xfrm>
          <a:custGeom>
            <a:avLst/>
            <a:gdLst>
              <a:gd name="connsiteX0" fmla="*/ 0 w 5974915"/>
              <a:gd name="connsiteY0" fmla="*/ 778036 h 778036"/>
              <a:gd name="connsiteX1" fmla="*/ 588724 w 5974915"/>
              <a:gd name="connsiteY1" fmla="*/ 389729 h 778036"/>
              <a:gd name="connsiteX2" fmla="*/ 1590806 w 5974915"/>
              <a:gd name="connsiteY2" fmla="*/ 489937 h 778036"/>
              <a:gd name="connsiteX3" fmla="*/ 2680570 w 5974915"/>
              <a:gd name="connsiteY3" fmla="*/ 377203 h 778036"/>
              <a:gd name="connsiteX4" fmla="*/ 3544866 w 5974915"/>
              <a:gd name="connsiteY4" fmla="*/ 13948 h 778036"/>
              <a:gd name="connsiteX5" fmla="*/ 4434214 w 5974915"/>
              <a:gd name="connsiteY5" fmla="*/ 452359 h 778036"/>
              <a:gd name="connsiteX6" fmla="*/ 5148198 w 5974915"/>
              <a:gd name="connsiteY6" fmla="*/ 13948 h 778036"/>
              <a:gd name="connsiteX7" fmla="*/ 5974915 w 5974915"/>
              <a:gd name="connsiteY7" fmla="*/ 151735 h 77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4915" h="778036">
                <a:moveTo>
                  <a:pt x="0" y="778036"/>
                </a:moveTo>
                <a:cubicBezTo>
                  <a:pt x="161795" y="607891"/>
                  <a:pt x="323590" y="437746"/>
                  <a:pt x="588724" y="389729"/>
                </a:cubicBezTo>
                <a:cubicBezTo>
                  <a:pt x="853858" y="341712"/>
                  <a:pt x="1242165" y="492025"/>
                  <a:pt x="1590806" y="489937"/>
                </a:cubicBezTo>
                <a:cubicBezTo>
                  <a:pt x="1939447" y="487849"/>
                  <a:pt x="2354894" y="456534"/>
                  <a:pt x="2680570" y="377203"/>
                </a:cubicBezTo>
                <a:cubicBezTo>
                  <a:pt x="3006246" y="297872"/>
                  <a:pt x="3252592" y="1422"/>
                  <a:pt x="3544866" y="13948"/>
                </a:cubicBezTo>
                <a:cubicBezTo>
                  <a:pt x="3837140" y="26474"/>
                  <a:pt x="4166992" y="452359"/>
                  <a:pt x="4434214" y="452359"/>
                </a:cubicBezTo>
                <a:cubicBezTo>
                  <a:pt x="4701436" y="452359"/>
                  <a:pt x="4891415" y="64052"/>
                  <a:pt x="5148198" y="13948"/>
                </a:cubicBezTo>
                <a:cubicBezTo>
                  <a:pt x="5404981" y="-36156"/>
                  <a:pt x="5689948" y="57789"/>
                  <a:pt x="5974915" y="1517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5467" y="277687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 </a:t>
            </a:r>
            <a:r>
              <a:rPr lang="en-US" sz="3200" dirty="0" err="1"/>
              <a:t>Surface,T</a:t>
            </a:r>
            <a:r>
              <a:rPr lang="en-US" sz="3200" baseline="-25000" dirty="0" err="1"/>
              <a:t>S</a:t>
            </a:r>
            <a:endParaRPr lang="en-US" sz="3200" dirty="0"/>
          </a:p>
        </p:txBody>
      </p:sp>
      <p:sp>
        <p:nvSpPr>
          <p:cNvPr id="14" name="Down Arrow 13"/>
          <p:cNvSpPr/>
          <p:nvPr/>
        </p:nvSpPr>
        <p:spPr>
          <a:xfrm>
            <a:off x="4877248" y="4159406"/>
            <a:ext cx="472728" cy="13589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4891405" y="415306"/>
            <a:ext cx="472728" cy="13589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33160" y="68648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Heat, 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7030" y="469390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Heat, q</a:t>
            </a:r>
          </a:p>
        </p:txBody>
      </p:sp>
    </p:spTree>
    <p:extLst>
      <p:ext uri="{BB962C8B-B14F-4D97-AF65-F5344CB8AC3E}">
        <p14:creationId xmlns:p14="http://schemas.microsoft.com/office/powerpoint/2010/main" val="197358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E64-BE6E-411E-86C2-5FD325019E98}" type="datetime1">
              <a:rPr lang="es-AR" smtClean="0"/>
              <a:t>21/02/2018</a:t>
            </a:fld>
            <a:endParaRPr lang="en-US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93688" y="288925"/>
            <a:ext cx="8596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Definition of Convective Heat Transfer Coefficient</a:t>
            </a:r>
          </a:p>
        </p:txBody>
      </p:sp>
      <p:sp>
        <p:nvSpPr>
          <p:cNvPr id="195611" name="Line 27"/>
          <p:cNvSpPr>
            <a:spLocks noChangeShapeType="1"/>
          </p:cNvSpPr>
          <p:nvPr/>
        </p:nvSpPr>
        <p:spPr bwMode="auto">
          <a:xfrm flipH="1" flipV="1">
            <a:off x="4225924" y="1761193"/>
            <a:ext cx="973137" cy="1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191125" y="2068513"/>
            <a:ext cx="3473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b="1" i="1" dirty="0"/>
              <a:t>There is no fluid motion</a:t>
            </a:r>
            <a:r>
              <a:rPr lang="en-US" dirty="0"/>
              <a:t>”</a:t>
            </a:r>
          </a:p>
          <a:p>
            <a:r>
              <a:rPr lang="en-US" dirty="0"/>
              <a:t>at the interface and the heat</a:t>
            </a:r>
          </a:p>
          <a:p>
            <a:r>
              <a:rPr lang="en-US" dirty="0"/>
              <a:t>is transferred only by conduction</a:t>
            </a:r>
          </a:p>
        </p:txBody>
      </p:sp>
      <p:graphicFrame>
        <p:nvGraphicFramePr>
          <p:cNvPr id="195619" name="Object 35"/>
          <p:cNvGraphicFramePr>
            <a:graphicFrameLocks noChangeAspect="1"/>
          </p:cNvGraphicFramePr>
          <p:nvPr/>
        </p:nvGraphicFramePr>
        <p:xfrm>
          <a:off x="762000" y="3432175"/>
          <a:ext cx="30035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6" name="Equation" r:id="rId3" imgW="1282680" imgH="507960" progId="Equation.3">
                  <p:embed/>
                </p:oleObj>
              </mc:Choice>
              <mc:Fallback>
                <p:oleObj name="Equation" r:id="rId3" imgW="1282680" imgH="5079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32175"/>
                        <a:ext cx="30035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625" name="Group 41"/>
          <p:cNvGrpSpPr>
            <a:grpSpLocks/>
          </p:cNvGrpSpPr>
          <p:nvPr/>
        </p:nvGrpSpPr>
        <p:grpSpPr bwMode="auto">
          <a:xfrm>
            <a:off x="295275" y="1014413"/>
            <a:ext cx="4511675" cy="2073275"/>
            <a:chOff x="186" y="639"/>
            <a:chExt cx="2842" cy="1306"/>
          </a:xfrm>
        </p:grpSpPr>
        <p:grpSp>
          <p:nvGrpSpPr>
            <p:cNvPr id="195604" name="Group 20"/>
            <p:cNvGrpSpPr>
              <a:grpSpLocks/>
            </p:cNvGrpSpPr>
            <p:nvPr/>
          </p:nvGrpSpPr>
          <p:grpSpPr bwMode="auto">
            <a:xfrm>
              <a:off x="672" y="896"/>
              <a:ext cx="2195" cy="717"/>
              <a:chOff x="672" y="896"/>
              <a:chExt cx="2195" cy="717"/>
            </a:xfrm>
          </p:grpSpPr>
          <p:sp>
            <p:nvSpPr>
              <p:cNvPr id="195589" name="Rectangle 5"/>
              <p:cNvSpPr>
                <a:spLocks noChangeArrowheads="1"/>
              </p:cNvSpPr>
              <p:nvPr/>
            </p:nvSpPr>
            <p:spPr bwMode="auto">
              <a:xfrm>
                <a:off x="678" y="1543"/>
                <a:ext cx="2189" cy="7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95592" name="Freeform 8"/>
              <p:cNvSpPr>
                <a:spLocks/>
              </p:cNvSpPr>
              <p:nvPr/>
            </p:nvSpPr>
            <p:spPr bwMode="auto">
              <a:xfrm>
                <a:off x="672" y="929"/>
                <a:ext cx="2003" cy="607"/>
              </a:xfrm>
              <a:custGeom>
                <a:avLst/>
                <a:gdLst>
                  <a:gd name="T0" fmla="*/ 0 w 2003"/>
                  <a:gd name="T1" fmla="*/ 627 h 627"/>
                  <a:gd name="T2" fmla="*/ 192 w 2003"/>
                  <a:gd name="T3" fmla="*/ 467 h 627"/>
                  <a:gd name="T4" fmla="*/ 550 w 2003"/>
                  <a:gd name="T5" fmla="*/ 269 h 627"/>
                  <a:gd name="T6" fmla="*/ 992 w 2003"/>
                  <a:gd name="T7" fmla="*/ 121 h 627"/>
                  <a:gd name="T8" fmla="*/ 1536 w 2003"/>
                  <a:gd name="T9" fmla="*/ 32 h 627"/>
                  <a:gd name="T10" fmla="*/ 2003 w 2003"/>
                  <a:gd name="T11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3" h="627">
                    <a:moveTo>
                      <a:pt x="0" y="627"/>
                    </a:moveTo>
                    <a:cubicBezTo>
                      <a:pt x="50" y="577"/>
                      <a:pt x="100" y="527"/>
                      <a:pt x="192" y="467"/>
                    </a:cubicBezTo>
                    <a:cubicBezTo>
                      <a:pt x="284" y="407"/>
                      <a:pt x="417" y="327"/>
                      <a:pt x="550" y="269"/>
                    </a:cubicBezTo>
                    <a:cubicBezTo>
                      <a:pt x="683" y="211"/>
                      <a:pt x="828" y="160"/>
                      <a:pt x="992" y="121"/>
                    </a:cubicBezTo>
                    <a:cubicBezTo>
                      <a:pt x="1156" y="82"/>
                      <a:pt x="1368" y="52"/>
                      <a:pt x="1536" y="32"/>
                    </a:cubicBezTo>
                    <a:cubicBezTo>
                      <a:pt x="1704" y="12"/>
                      <a:pt x="1853" y="6"/>
                      <a:pt x="2003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3" name="Line 9"/>
              <p:cNvSpPr>
                <a:spLocks noChangeShapeType="1"/>
              </p:cNvSpPr>
              <p:nvPr/>
            </p:nvSpPr>
            <p:spPr bwMode="auto">
              <a:xfrm flipV="1">
                <a:off x="1203" y="903"/>
                <a:ext cx="0" cy="6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4" name="Line 10"/>
              <p:cNvSpPr>
                <a:spLocks noChangeShapeType="1"/>
              </p:cNvSpPr>
              <p:nvPr/>
            </p:nvSpPr>
            <p:spPr bwMode="auto">
              <a:xfrm>
                <a:off x="1211" y="909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5" name="Line 11"/>
              <p:cNvSpPr>
                <a:spLocks noChangeShapeType="1"/>
              </p:cNvSpPr>
              <p:nvPr/>
            </p:nvSpPr>
            <p:spPr bwMode="auto">
              <a:xfrm>
                <a:off x="1215" y="992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6" name="Line 12"/>
              <p:cNvSpPr>
                <a:spLocks noChangeShapeType="1"/>
              </p:cNvSpPr>
              <p:nvPr/>
            </p:nvSpPr>
            <p:spPr bwMode="auto">
              <a:xfrm>
                <a:off x="1210" y="1076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8" name="Freeform 14"/>
              <p:cNvSpPr>
                <a:spLocks/>
              </p:cNvSpPr>
              <p:nvPr/>
            </p:nvSpPr>
            <p:spPr bwMode="auto">
              <a:xfrm>
                <a:off x="1503" y="1094"/>
                <a:ext cx="392" cy="455"/>
              </a:xfrm>
              <a:custGeom>
                <a:avLst/>
                <a:gdLst>
                  <a:gd name="T0" fmla="*/ 1 w 392"/>
                  <a:gd name="T1" fmla="*/ 0 h 455"/>
                  <a:gd name="T2" fmla="*/ 8 w 392"/>
                  <a:gd name="T3" fmla="*/ 116 h 455"/>
                  <a:gd name="T4" fmla="*/ 52 w 392"/>
                  <a:gd name="T5" fmla="*/ 244 h 455"/>
                  <a:gd name="T6" fmla="*/ 129 w 392"/>
                  <a:gd name="T7" fmla="*/ 327 h 455"/>
                  <a:gd name="T8" fmla="*/ 219 w 392"/>
                  <a:gd name="T9" fmla="*/ 384 h 455"/>
                  <a:gd name="T10" fmla="*/ 289 w 392"/>
                  <a:gd name="T11" fmla="*/ 423 h 455"/>
                  <a:gd name="T12" fmla="*/ 392 w 392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455">
                    <a:moveTo>
                      <a:pt x="1" y="0"/>
                    </a:moveTo>
                    <a:cubicBezTo>
                      <a:pt x="0" y="37"/>
                      <a:pt x="0" y="75"/>
                      <a:pt x="8" y="116"/>
                    </a:cubicBezTo>
                    <a:cubicBezTo>
                      <a:pt x="16" y="157"/>
                      <a:pt x="32" y="209"/>
                      <a:pt x="52" y="244"/>
                    </a:cubicBezTo>
                    <a:cubicBezTo>
                      <a:pt x="72" y="279"/>
                      <a:pt x="101" y="304"/>
                      <a:pt x="129" y="327"/>
                    </a:cubicBezTo>
                    <a:cubicBezTo>
                      <a:pt x="157" y="350"/>
                      <a:pt x="193" y="368"/>
                      <a:pt x="219" y="384"/>
                    </a:cubicBezTo>
                    <a:cubicBezTo>
                      <a:pt x="245" y="400"/>
                      <a:pt x="260" y="411"/>
                      <a:pt x="289" y="423"/>
                    </a:cubicBezTo>
                    <a:cubicBezTo>
                      <a:pt x="318" y="435"/>
                      <a:pt x="355" y="445"/>
                      <a:pt x="392" y="45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599" name="Line 15"/>
              <p:cNvSpPr>
                <a:spLocks noChangeShapeType="1"/>
              </p:cNvSpPr>
              <p:nvPr/>
            </p:nvSpPr>
            <p:spPr bwMode="auto">
              <a:xfrm>
                <a:off x="1504" y="896"/>
                <a:ext cx="0" cy="2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600" name="Line 16"/>
              <p:cNvSpPr>
                <a:spLocks noChangeShapeType="1"/>
              </p:cNvSpPr>
              <p:nvPr/>
            </p:nvSpPr>
            <p:spPr bwMode="auto">
              <a:xfrm>
                <a:off x="1191" y="1165"/>
                <a:ext cx="30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601" name="Line 17"/>
              <p:cNvSpPr>
                <a:spLocks noChangeShapeType="1"/>
              </p:cNvSpPr>
              <p:nvPr/>
            </p:nvSpPr>
            <p:spPr bwMode="auto">
              <a:xfrm>
                <a:off x="1204" y="1267"/>
                <a:ext cx="32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602" name="Line 18"/>
              <p:cNvSpPr>
                <a:spLocks noChangeShapeType="1"/>
              </p:cNvSpPr>
              <p:nvPr/>
            </p:nvSpPr>
            <p:spPr bwMode="auto">
              <a:xfrm>
                <a:off x="1204" y="1363"/>
                <a:ext cx="36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5603" name="Line 19"/>
              <p:cNvSpPr>
                <a:spLocks noChangeShapeType="1"/>
              </p:cNvSpPr>
              <p:nvPr/>
            </p:nvSpPr>
            <p:spPr bwMode="auto">
              <a:xfrm flipV="1">
                <a:off x="1210" y="1465"/>
                <a:ext cx="48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95605" name="Line 21"/>
            <p:cNvSpPr>
              <a:spLocks noChangeShapeType="1"/>
            </p:cNvSpPr>
            <p:nvPr/>
          </p:nvSpPr>
          <p:spPr bwMode="auto">
            <a:xfrm>
              <a:off x="1197" y="163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5606" name="Line 22"/>
            <p:cNvSpPr>
              <a:spLocks noChangeShapeType="1"/>
            </p:cNvSpPr>
            <p:nvPr/>
          </p:nvSpPr>
          <p:spPr bwMode="auto">
            <a:xfrm>
              <a:off x="1888" y="1619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5607" name="Line 23"/>
            <p:cNvSpPr>
              <a:spLocks noChangeShapeType="1"/>
            </p:cNvSpPr>
            <p:nvPr/>
          </p:nvSpPr>
          <p:spPr bwMode="auto">
            <a:xfrm>
              <a:off x="1203" y="1683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5608" name="Object 24"/>
            <p:cNvGraphicFramePr>
              <a:graphicFrameLocks noChangeAspect="1"/>
            </p:cNvGraphicFramePr>
            <p:nvPr/>
          </p:nvGraphicFramePr>
          <p:xfrm>
            <a:off x="1456" y="1688"/>
            <a:ext cx="19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7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688"/>
                          <a:ext cx="19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09" name="Line 25"/>
            <p:cNvSpPr>
              <a:spLocks noChangeShapeType="1"/>
            </p:cNvSpPr>
            <p:nvPr/>
          </p:nvSpPr>
          <p:spPr bwMode="auto">
            <a:xfrm flipV="1">
              <a:off x="2426" y="954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5610" name="Object 26"/>
            <p:cNvGraphicFramePr>
              <a:graphicFrameLocks noChangeAspect="1"/>
            </p:cNvGraphicFramePr>
            <p:nvPr/>
          </p:nvGraphicFramePr>
          <p:xfrm>
            <a:off x="2408" y="1099"/>
            <a:ext cx="6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8" name="Equation" r:id="rId7" imgW="393480" imgH="215640" progId="Equation.3">
                    <p:embed/>
                  </p:oleObj>
                </mc:Choice>
                <mc:Fallback>
                  <p:oleObj name="Equation" r:id="rId7" imgW="3934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099"/>
                          <a:ext cx="6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13" name="Line 29"/>
            <p:cNvSpPr>
              <a:spLocks noChangeShapeType="1"/>
            </p:cNvSpPr>
            <p:nvPr/>
          </p:nvSpPr>
          <p:spPr bwMode="auto">
            <a:xfrm>
              <a:off x="192" y="1581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5614" name="Line 30"/>
            <p:cNvSpPr>
              <a:spLocks noChangeShapeType="1"/>
            </p:cNvSpPr>
            <p:nvPr/>
          </p:nvSpPr>
          <p:spPr bwMode="auto">
            <a:xfrm flipV="1">
              <a:off x="186" y="1082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384" y="15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</a:p>
          </p:txBody>
        </p:sp>
        <p:sp>
          <p:nvSpPr>
            <p:cNvPr id="195616" name="Text Box 32"/>
            <p:cNvSpPr txBox="1">
              <a:spLocks noChangeArrowheads="1"/>
            </p:cNvSpPr>
            <p:nvPr/>
          </p:nvSpPr>
          <p:spPr bwMode="auto">
            <a:xfrm>
              <a:off x="205" y="10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</a:p>
          </p:txBody>
        </p:sp>
        <p:sp>
          <p:nvSpPr>
            <p:cNvPr id="195617" name="AutoShape 33"/>
            <p:cNvSpPr>
              <a:spLocks noChangeArrowheads="1"/>
            </p:cNvSpPr>
            <p:nvPr/>
          </p:nvSpPr>
          <p:spPr bwMode="auto">
            <a:xfrm>
              <a:off x="2048" y="1336"/>
              <a:ext cx="70" cy="199"/>
            </a:xfrm>
            <a:prstGeom prst="upArrow">
              <a:avLst>
                <a:gd name="adj1" fmla="val 50000"/>
                <a:gd name="adj2" fmla="val 7107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AR"/>
            </a:p>
          </p:txBody>
        </p:sp>
        <p:graphicFrame>
          <p:nvGraphicFramePr>
            <p:cNvPr id="195618" name="Object 34"/>
            <p:cNvGraphicFramePr>
              <a:graphicFrameLocks noChangeAspect="1"/>
            </p:cNvGraphicFramePr>
            <p:nvPr/>
          </p:nvGraphicFramePr>
          <p:xfrm>
            <a:off x="2094" y="1085"/>
            <a:ext cx="26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69" name="Equation" r:id="rId9" imgW="164880" imgH="241200" progId="Equation.3">
                    <p:embed/>
                  </p:oleObj>
                </mc:Choice>
                <mc:Fallback>
                  <p:oleObj name="Equation" r:id="rId9" imgW="16488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1085"/>
                          <a:ext cx="26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20" name="Object 36"/>
            <p:cNvGraphicFramePr>
              <a:graphicFrameLocks noChangeAspect="1"/>
            </p:cNvGraphicFramePr>
            <p:nvPr/>
          </p:nvGraphicFramePr>
          <p:xfrm>
            <a:off x="1217" y="639"/>
            <a:ext cx="22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70" name="Equation" r:id="rId11" imgW="190440" imgH="203040" progId="Equation.3">
                    <p:embed/>
                  </p:oleObj>
                </mc:Choice>
                <mc:Fallback>
                  <p:oleObj name="Equation" r:id="rId11" imgW="19044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639"/>
                          <a:ext cx="22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6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25257"/>
              </p:ext>
            </p:extLst>
          </p:nvPr>
        </p:nvGraphicFramePr>
        <p:xfrm>
          <a:off x="5429885" y="3655844"/>
          <a:ext cx="241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1" name="Equation" r:id="rId13" imgW="965160" imgH="241200" progId="Equation.3">
                  <p:embed/>
                </p:oleObj>
              </mc:Choice>
              <mc:Fallback>
                <p:oleObj name="Equation" r:id="rId13" imgW="96516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885" y="3655844"/>
                        <a:ext cx="241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39975"/>
              </p:ext>
            </p:extLst>
          </p:nvPr>
        </p:nvGraphicFramePr>
        <p:xfrm>
          <a:off x="3778250" y="4464843"/>
          <a:ext cx="31496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2" name="Equation" r:id="rId15" imgW="1257120" imgH="711000" progId="Equation.3">
                  <p:embed/>
                </p:oleObj>
              </mc:Choice>
              <mc:Fallback>
                <p:oleObj name="Equation" r:id="rId15" imgW="1257120" imgH="711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464843"/>
                        <a:ext cx="3149600" cy="178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3" name="Line 39"/>
          <p:cNvSpPr>
            <a:spLocks noChangeShapeType="1"/>
          </p:cNvSpPr>
          <p:nvPr/>
        </p:nvSpPr>
        <p:spPr bwMode="auto">
          <a:xfrm>
            <a:off x="2584450" y="5049839"/>
            <a:ext cx="116205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5624" name="Text Box 40"/>
          <p:cNvSpPr txBox="1">
            <a:spLocks noChangeArrowheads="1"/>
          </p:cNvSpPr>
          <p:nvPr/>
        </p:nvSpPr>
        <p:spPr bwMode="auto">
          <a:xfrm>
            <a:off x="1044575" y="4608513"/>
            <a:ext cx="207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heat transfer</a:t>
            </a:r>
          </a:p>
          <a:p>
            <a:r>
              <a:rPr lang="en-US"/>
              <a:t>coefficient</a:t>
            </a:r>
          </a:p>
        </p:txBody>
      </p:sp>
      <p:sp>
        <p:nvSpPr>
          <p:cNvPr id="195626" name="Text Box 42"/>
          <p:cNvSpPr txBox="1">
            <a:spLocks noChangeArrowheads="1"/>
          </p:cNvSpPr>
          <p:nvPr/>
        </p:nvSpPr>
        <p:spPr bwMode="auto">
          <a:xfrm>
            <a:off x="479425" y="3059113"/>
            <a:ext cx="377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Conductive heat transfer in the fluid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4492625" y="3033713"/>
            <a:ext cx="376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Convective heat transfer in the fluid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9015" y="3757414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compare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13844" y="3957469"/>
            <a:ext cx="54848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50749" y="3957469"/>
            <a:ext cx="68325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3187" y="161607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boundary layer is stagnant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1B37-197F-4EDA-8309-4BFAB59E8A3B}" type="datetime1">
              <a:rPr lang="es-AR" smtClean="0"/>
              <a:t>21/02/2018</a:t>
            </a:fld>
            <a:endParaRPr lang="en-US"/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889000" y="1077913"/>
          <a:ext cx="31496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5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077913"/>
                        <a:ext cx="3149600" cy="178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93688" y="288925"/>
            <a:ext cx="8596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Definition of Convective Heat Transfer Coefficient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66949"/>
              </p:ext>
            </p:extLst>
          </p:nvPr>
        </p:nvGraphicFramePr>
        <p:xfrm>
          <a:off x="4597400" y="873125"/>
          <a:ext cx="3962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6" name="Equation" r:id="rId5" imgW="1815840" imgH="253800" progId="Equation.DSMT4">
                  <p:embed/>
                </p:oleObj>
              </mc:Choice>
              <mc:Fallback>
                <p:oleObj name="Equation" r:id="rId5" imgW="18158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873125"/>
                        <a:ext cx="3962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5064"/>
              </p:ext>
            </p:extLst>
          </p:nvPr>
        </p:nvGraphicFramePr>
        <p:xfrm>
          <a:off x="4962474" y="2015332"/>
          <a:ext cx="8477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7" name="Equation" r:id="rId7" imgW="444240" imgH="507960" progId="Equation.3">
                  <p:embed/>
                </p:oleObj>
              </mc:Choice>
              <mc:Fallback>
                <p:oleObj name="Equation" r:id="rId7" imgW="4442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474" y="2015332"/>
                        <a:ext cx="8477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53840"/>
              </p:ext>
            </p:extLst>
          </p:nvPr>
        </p:nvGraphicFramePr>
        <p:xfrm>
          <a:off x="4842618" y="1312068"/>
          <a:ext cx="984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8" name="Equation" r:id="rId9" imgW="393480" imgH="215640" progId="Equation.3">
                  <p:embed/>
                </p:oleObj>
              </mc:Choice>
              <mc:Fallback>
                <p:oleObj name="Equation" r:id="rId9" imgW="3934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618" y="1312068"/>
                        <a:ext cx="984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5842000" y="1398586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increases with x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5842000" y="2179637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decreases with x</a:t>
            </a:r>
          </a:p>
        </p:txBody>
      </p:sp>
      <p:grpSp>
        <p:nvGrpSpPr>
          <p:cNvPr id="196645" name="Group 37"/>
          <p:cNvGrpSpPr>
            <a:grpSpLocks/>
          </p:cNvGrpSpPr>
          <p:nvPr/>
        </p:nvGrpSpPr>
        <p:grpSpPr bwMode="auto">
          <a:xfrm>
            <a:off x="294963" y="2972379"/>
            <a:ext cx="3740150" cy="1779588"/>
            <a:chOff x="186" y="639"/>
            <a:chExt cx="2842" cy="1306"/>
          </a:xfrm>
        </p:grpSpPr>
        <p:grpSp>
          <p:nvGrpSpPr>
            <p:cNvPr id="196646" name="Group 38"/>
            <p:cNvGrpSpPr>
              <a:grpSpLocks/>
            </p:cNvGrpSpPr>
            <p:nvPr/>
          </p:nvGrpSpPr>
          <p:grpSpPr bwMode="auto">
            <a:xfrm>
              <a:off x="672" y="896"/>
              <a:ext cx="2195" cy="717"/>
              <a:chOff x="672" y="896"/>
              <a:chExt cx="2195" cy="717"/>
            </a:xfrm>
          </p:grpSpPr>
          <p:sp>
            <p:nvSpPr>
              <p:cNvPr id="196647" name="Rectangle 39"/>
              <p:cNvSpPr>
                <a:spLocks noChangeArrowheads="1"/>
              </p:cNvSpPr>
              <p:nvPr/>
            </p:nvSpPr>
            <p:spPr bwMode="auto">
              <a:xfrm>
                <a:off x="678" y="1543"/>
                <a:ext cx="2189" cy="7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96648" name="Freeform 40"/>
              <p:cNvSpPr>
                <a:spLocks/>
              </p:cNvSpPr>
              <p:nvPr/>
            </p:nvSpPr>
            <p:spPr bwMode="auto">
              <a:xfrm>
                <a:off x="672" y="929"/>
                <a:ext cx="2003" cy="607"/>
              </a:xfrm>
              <a:custGeom>
                <a:avLst/>
                <a:gdLst>
                  <a:gd name="T0" fmla="*/ 0 w 2003"/>
                  <a:gd name="T1" fmla="*/ 627 h 627"/>
                  <a:gd name="T2" fmla="*/ 192 w 2003"/>
                  <a:gd name="T3" fmla="*/ 467 h 627"/>
                  <a:gd name="T4" fmla="*/ 550 w 2003"/>
                  <a:gd name="T5" fmla="*/ 269 h 627"/>
                  <a:gd name="T6" fmla="*/ 992 w 2003"/>
                  <a:gd name="T7" fmla="*/ 121 h 627"/>
                  <a:gd name="T8" fmla="*/ 1536 w 2003"/>
                  <a:gd name="T9" fmla="*/ 32 h 627"/>
                  <a:gd name="T10" fmla="*/ 2003 w 2003"/>
                  <a:gd name="T11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3" h="627">
                    <a:moveTo>
                      <a:pt x="0" y="627"/>
                    </a:moveTo>
                    <a:cubicBezTo>
                      <a:pt x="50" y="577"/>
                      <a:pt x="100" y="527"/>
                      <a:pt x="192" y="467"/>
                    </a:cubicBezTo>
                    <a:cubicBezTo>
                      <a:pt x="284" y="407"/>
                      <a:pt x="417" y="327"/>
                      <a:pt x="550" y="269"/>
                    </a:cubicBezTo>
                    <a:cubicBezTo>
                      <a:pt x="683" y="211"/>
                      <a:pt x="828" y="160"/>
                      <a:pt x="992" y="121"/>
                    </a:cubicBezTo>
                    <a:cubicBezTo>
                      <a:pt x="1156" y="82"/>
                      <a:pt x="1368" y="52"/>
                      <a:pt x="1536" y="32"/>
                    </a:cubicBezTo>
                    <a:cubicBezTo>
                      <a:pt x="1704" y="12"/>
                      <a:pt x="1853" y="6"/>
                      <a:pt x="2003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49" name="Line 41"/>
              <p:cNvSpPr>
                <a:spLocks noChangeShapeType="1"/>
              </p:cNvSpPr>
              <p:nvPr/>
            </p:nvSpPr>
            <p:spPr bwMode="auto">
              <a:xfrm flipV="1">
                <a:off x="1203" y="903"/>
                <a:ext cx="0" cy="6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0" name="Line 42"/>
              <p:cNvSpPr>
                <a:spLocks noChangeShapeType="1"/>
              </p:cNvSpPr>
              <p:nvPr/>
            </p:nvSpPr>
            <p:spPr bwMode="auto">
              <a:xfrm>
                <a:off x="1211" y="909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1" name="Line 43"/>
              <p:cNvSpPr>
                <a:spLocks noChangeShapeType="1"/>
              </p:cNvSpPr>
              <p:nvPr/>
            </p:nvSpPr>
            <p:spPr bwMode="auto">
              <a:xfrm>
                <a:off x="1215" y="992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2" name="Line 44"/>
              <p:cNvSpPr>
                <a:spLocks noChangeShapeType="1"/>
              </p:cNvSpPr>
              <p:nvPr/>
            </p:nvSpPr>
            <p:spPr bwMode="auto">
              <a:xfrm>
                <a:off x="1210" y="1076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3" name="Freeform 45"/>
              <p:cNvSpPr>
                <a:spLocks/>
              </p:cNvSpPr>
              <p:nvPr/>
            </p:nvSpPr>
            <p:spPr bwMode="auto">
              <a:xfrm>
                <a:off x="1503" y="1094"/>
                <a:ext cx="392" cy="455"/>
              </a:xfrm>
              <a:custGeom>
                <a:avLst/>
                <a:gdLst>
                  <a:gd name="T0" fmla="*/ 1 w 392"/>
                  <a:gd name="T1" fmla="*/ 0 h 455"/>
                  <a:gd name="T2" fmla="*/ 8 w 392"/>
                  <a:gd name="T3" fmla="*/ 116 h 455"/>
                  <a:gd name="T4" fmla="*/ 52 w 392"/>
                  <a:gd name="T5" fmla="*/ 244 h 455"/>
                  <a:gd name="T6" fmla="*/ 129 w 392"/>
                  <a:gd name="T7" fmla="*/ 327 h 455"/>
                  <a:gd name="T8" fmla="*/ 219 w 392"/>
                  <a:gd name="T9" fmla="*/ 384 h 455"/>
                  <a:gd name="T10" fmla="*/ 289 w 392"/>
                  <a:gd name="T11" fmla="*/ 423 h 455"/>
                  <a:gd name="T12" fmla="*/ 392 w 392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455">
                    <a:moveTo>
                      <a:pt x="1" y="0"/>
                    </a:moveTo>
                    <a:cubicBezTo>
                      <a:pt x="0" y="37"/>
                      <a:pt x="0" y="75"/>
                      <a:pt x="8" y="116"/>
                    </a:cubicBezTo>
                    <a:cubicBezTo>
                      <a:pt x="16" y="157"/>
                      <a:pt x="32" y="209"/>
                      <a:pt x="52" y="244"/>
                    </a:cubicBezTo>
                    <a:cubicBezTo>
                      <a:pt x="72" y="279"/>
                      <a:pt x="101" y="304"/>
                      <a:pt x="129" y="327"/>
                    </a:cubicBezTo>
                    <a:cubicBezTo>
                      <a:pt x="157" y="350"/>
                      <a:pt x="193" y="368"/>
                      <a:pt x="219" y="384"/>
                    </a:cubicBezTo>
                    <a:cubicBezTo>
                      <a:pt x="245" y="400"/>
                      <a:pt x="260" y="411"/>
                      <a:pt x="289" y="423"/>
                    </a:cubicBezTo>
                    <a:cubicBezTo>
                      <a:pt x="318" y="435"/>
                      <a:pt x="355" y="445"/>
                      <a:pt x="392" y="45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4" name="Line 46"/>
              <p:cNvSpPr>
                <a:spLocks noChangeShapeType="1"/>
              </p:cNvSpPr>
              <p:nvPr/>
            </p:nvSpPr>
            <p:spPr bwMode="auto">
              <a:xfrm>
                <a:off x="1504" y="896"/>
                <a:ext cx="0" cy="2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5" name="Line 47"/>
              <p:cNvSpPr>
                <a:spLocks noChangeShapeType="1"/>
              </p:cNvSpPr>
              <p:nvPr/>
            </p:nvSpPr>
            <p:spPr bwMode="auto">
              <a:xfrm>
                <a:off x="1191" y="1165"/>
                <a:ext cx="30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6" name="Line 48"/>
              <p:cNvSpPr>
                <a:spLocks noChangeShapeType="1"/>
              </p:cNvSpPr>
              <p:nvPr/>
            </p:nvSpPr>
            <p:spPr bwMode="auto">
              <a:xfrm>
                <a:off x="1204" y="1267"/>
                <a:ext cx="32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7" name="Line 49"/>
              <p:cNvSpPr>
                <a:spLocks noChangeShapeType="1"/>
              </p:cNvSpPr>
              <p:nvPr/>
            </p:nvSpPr>
            <p:spPr bwMode="auto">
              <a:xfrm>
                <a:off x="1204" y="1363"/>
                <a:ext cx="36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6658" name="Line 50"/>
              <p:cNvSpPr>
                <a:spLocks noChangeShapeType="1"/>
              </p:cNvSpPr>
              <p:nvPr/>
            </p:nvSpPr>
            <p:spPr bwMode="auto">
              <a:xfrm flipV="1">
                <a:off x="1210" y="1465"/>
                <a:ext cx="48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96659" name="Line 51"/>
            <p:cNvSpPr>
              <a:spLocks noChangeShapeType="1"/>
            </p:cNvSpPr>
            <p:nvPr/>
          </p:nvSpPr>
          <p:spPr bwMode="auto">
            <a:xfrm>
              <a:off x="1197" y="163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6660" name="Line 52"/>
            <p:cNvSpPr>
              <a:spLocks noChangeShapeType="1"/>
            </p:cNvSpPr>
            <p:nvPr/>
          </p:nvSpPr>
          <p:spPr bwMode="auto">
            <a:xfrm>
              <a:off x="1888" y="1619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6661" name="Line 53"/>
            <p:cNvSpPr>
              <a:spLocks noChangeShapeType="1"/>
            </p:cNvSpPr>
            <p:nvPr/>
          </p:nvSpPr>
          <p:spPr bwMode="auto">
            <a:xfrm>
              <a:off x="1203" y="1683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6662" name="Object 54"/>
            <p:cNvGraphicFramePr>
              <a:graphicFrameLocks noChangeAspect="1"/>
            </p:cNvGraphicFramePr>
            <p:nvPr/>
          </p:nvGraphicFramePr>
          <p:xfrm>
            <a:off x="1456" y="1688"/>
            <a:ext cx="19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49" name="Equation" r:id="rId11" imgW="164880" imgH="215640" progId="Equation.3">
                    <p:embed/>
                  </p:oleObj>
                </mc:Choice>
                <mc:Fallback>
                  <p:oleObj name="Equation" r:id="rId11" imgW="164880" imgH="2156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688"/>
                          <a:ext cx="19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 flipV="1">
              <a:off x="2426" y="954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6664" name="Object 56"/>
            <p:cNvGraphicFramePr>
              <a:graphicFrameLocks noChangeAspect="1"/>
            </p:cNvGraphicFramePr>
            <p:nvPr/>
          </p:nvGraphicFramePr>
          <p:xfrm>
            <a:off x="2408" y="1099"/>
            <a:ext cx="6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50" name="Equation" r:id="rId13" imgW="393480" imgH="215640" progId="Equation.3">
                    <p:embed/>
                  </p:oleObj>
                </mc:Choice>
                <mc:Fallback>
                  <p:oleObj name="Equation" r:id="rId13" imgW="393480" imgH="2156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099"/>
                          <a:ext cx="6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65" name="Line 57"/>
            <p:cNvSpPr>
              <a:spLocks noChangeShapeType="1"/>
            </p:cNvSpPr>
            <p:nvPr/>
          </p:nvSpPr>
          <p:spPr bwMode="auto">
            <a:xfrm>
              <a:off x="192" y="1581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6666" name="Line 58"/>
            <p:cNvSpPr>
              <a:spLocks noChangeShapeType="1"/>
            </p:cNvSpPr>
            <p:nvPr/>
          </p:nvSpPr>
          <p:spPr bwMode="auto">
            <a:xfrm flipV="1">
              <a:off x="186" y="1082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6667" name="Text Box 59"/>
            <p:cNvSpPr txBox="1">
              <a:spLocks noChangeArrowheads="1"/>
            </p:cNvSpPr>
            <p:nvPr/>
          </p:nvSpPr>
          <p:spPr bwMode="auto">
            <a:xfrm>
              <a:off x="384" y="1543"/>
              <a:ext cx="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</a:p>
          </p:txBody>
        </p:sp>
        <p:sp>
          <p:nvSpPr>
            <p:cNvPr id="196668" name="Text Box 60"/>
            <p:cNvSpPr txBox="1">
              <a:spLocks noChangeArrowheads="1"/>
            </p:cNvSpPr>
            <p:nvPr/>
          </p:nvSpPr>
          <p:spPr bwMode="auto">
            <a:xfrm>
              <a:off x="205" y="1018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</a:p>
          </p:txBody>
        </p:sp>
        <p:sp>
          <p:nvSpPr>
            <p:cNvPr id="196669" name="AutoShape 61"/>
            <p:cNvSpPr>
              <a:spLocks noChangeArrowheads="1"/>
            </p:cNvSpPr>
            <p:nvPr/>
          </p:nvSpPr>
          <p:spPr bwMode="auto">
            <a:xfrm>
              <a:off x="2048" y="1336"/>
              <a:ext cx="70" cy="199"/>
            </a:xfrm>
            <a:prstGeom prst="upArrow">
              <a:avLst>
                <a:gd name="adj1" fmla="val 50000"/>
                <a:gd name="adj2" fmla="val 7107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AR"/>
            </a:p>
          </p:txBody>
        </p:sp>
        <p:graphicFrame>
          <p:nvGraphicFramePr>
            <p:cNvPr id="196670" name="Object 62"/>
            <p:cNvGraphicFramePr>
              <a:graphicFrameLocks noChangeAspect="1"/>
            </p:cNvGraphicFramePr>
            <p:nvPr/>
          </p:nvGraphicFramePr>
          <p:xfrm>
            <a:off x="2094" y="1085"/>
            <a:ext cx="26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51" name="Equation" r:id="rId15" imgW="164880" imgH="241200" progId="Equation.3">
                    <p:embed/>
                  </p:oleObj>
                </mc:Choice>
                <mc:Fallback>
                  <p:oleObj name="Equation" r:id="rId15" imgW="164880" imgH="2412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1085"/>
                          <a:ext cx="26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1" name="Object 63"/>
            <p:cNvGraphicFramePr>
              <a:graphicFrameLocks noChangeAspect="1"/>
            </p:cNvGraphicFramePr>
            <p:nvPr/>
          </p:nvGraphicFramePr>
          <p:xfrm>
            <a:off x="1217" y="639"/>
            <a:ext cx="22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52" name="Equation" r:id="rId17" imgW="190440" imgH="203040" progId="Equation.3">
                    <p:embed/>
                  </p:oleObj>
                </mc:Choice>
                <mc:Fallback>
                  <p:oleObj name="Equation" r:id="rId17" imgW="190440" imgH="2030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639"/>
                          <a:ext cx="22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67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36658"/>
              </p:ext>
            </p:extLst>
          </p:nvPr>
        </p:nvGraphicFramePr>
        <p:xfrm>
          <a:off x="4995017" y="3042727"/>
          <a:ext cx="317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3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017" y="3042727"/>
                        <a:ext cx="3175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73" name="Text Box 65"/>
          <p:cNvSpPr txBox="1">
            <a:spLocks noChangeArrowheads="1"/>
          </p:cNvSpPr>
          <p:nvPr/>
        </p:nvSpPr>
        <p:spPr bwMode="auto">
          <a:xfrm>
            <a:off x="5289499" y="3108476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decreases with x</a:t>
            </a:r>
          </a:p>
        </p:txBody>
      </p:sp>
      <p:graphicFrame>
        <p:nvGraphicFramePr>
          <p:cNvPr id="196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55090"/>
              </p:ext>
            </p:extLst>
          </p:nvPr>
        </p:nvGraphicFramePr>
        <p:xfrm>
          <a:off x="4772025" y="3560763"/>
          <a:ext cx="25050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4" name="Equation" r:id="rId21" imgW="1143000" imgH="241200" progId="Equation.DSMT4">
                  <p:embed/>
                </p:oleObj>
              </mc:Choice>
              <mc:Fallback>
                <p:oleObj name="Equation" r:id="rId21" imgW="1143000" imgH="2412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560763"/>
                        <a:ext cx="25050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26924"/>
              </p:ext>
            </p:extLst>
          </p:nvPr>
        </p:nvGraphicFramePr>
        <p:xfrm>
          <a:off x="3862388" y="4071938"/>
          <a:ext cx="49577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5" name="Equation" r:id="rId23" imgW="2057400" imgH="393480" progId="Equation.DSMT4">
                  <p:embed/>
                </p:oleObj>
              </mc:Choice>
              <mc:Fallback>
                <p:oleObj name="Equation" r:id="rId23" imgW="2057400" imgH="3934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071938"/>
                        <a:ext cx="49577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7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952836"/>
              </p:ext>
            </p:extLst>
          </p:nvPr>
        </p:nvGraphicFramePr>
        <p:xfrm>
          <a:off x="2116345" y="4955960"/>
          <a:ext cx="25098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6" name="Equation" r:id="rId25" imgW="1041120" imgH="241200" progId="Equation.3">
                  <p:embed/>
                </p:oleObj>
              </mc:Choice>
              <mc:Fallback>
                <p:oleObj name="Equation" r:id="rId25" imgW="1041120" imgH="241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345" y="4955960"/>
                        <a:ext cx="25098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77" name="AutoShape 69"/>
          <p:cNvSpPr>
            <a:spLocks noChangeArrowheads="1"/>
          </p:cNvSpPr>
          <p:nvPr/>
        </p:nvSpPr>
        <p:spPr bwMode="auto">
          <a:xfrm>
            <a:off x="4725936" y="5129792"/>
            <a:ext cx="538163" cy="233363"/>
          </a:xfrm>
          <a:prstGeom prst="rightArrow">
            <a:avLst>
              <a:gd name="adj1" fmla="val 50000"/>
              <a:gd name="adj2" fmla="val 576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9667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84507"/>
              </p:ext>
            </p:extLst>
          </p:nvPr>
        </p:nvGraphicFramePr>
        <p:xfrm>
          <a:off x="5460155" y="4916488"/>
          <a:ext cx="34305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7" name="Equation" r:id="rId27" imgW="1422360" imgH="457200" progId="Equation.DSMT4">
                  <p:embed/>
                </p:oleObj>
              </mc:Choice>
              <mc:Fallback>
                <p:oleObj name="Equation" r:id="rId27" imgW="1422360" imgH="4572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155" y="4916488"/>
                        <a:ext cx="3430587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79" name="Line 71"/>
          <p:cNvSpPr>
            <a:spLocks noChangeShapeType="1"/>
          </p:cNvSpPr>
          <p:nvPr/>
        </p:nvSpPr>
        <p:spPr bwMode="auto">
          <a:xfrm flipV="1">
            <a:off x="4265586" y="5466557"/>
            <a:ext cx="1182714" cy="507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6680" name="Text Box 72"/>
          <p:cNvSpPr txBox="1">
            <a:spLocks noChangeArrowheads="1"/>
          </p:cNvSpPr>
          <p:nvPr/>
        </p:nvSpPr>
        <p:spPr bwMode="auto">
          <a:xfrm>
            <a:off x="2351037" y="5466557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Average Convective</a:t>
            </a:r>
          </a:p>
          <a:p>
            <a:r>
              <a:rPr lang="en-US" dirty="0"/>
              <a:t>coefficient</a:t>
            </a:r>
          </a:p>
        </p:txBody>
      </p:sp>
      <p:sp>
        <p:nvSpPr>
          <p:cNvPr id="196681" name="Freeform 73"/>
          <p:cNvSpPr>
            <a:spLocks/>
          </p:cNvSpPr>
          <p:nvPr/>
        </p:nvSpPr>
        <p:spPr bwMode="auto">
          <a:xfrm>
            <a:off x="1087125" y="4358267"/>
            <a:ext cx="1920875" cy="771525"/>
          </a:xfrm>
          <a:custGeom>
            <a:avLst/>
            <a:gdLst>
              <a:gd name="T0" fmla="*/ 0 w 1210"/>
              <a:gd name="T1" fmla="*/ 486 h 486"/>
              <a:gd name="T2" fmla="*/ 704 w 1210"/>
              <a:gd name="T3" fmla="*/ 390 h 486"/>
              <a:gd name="T4" fmla="*/ 1210 w 1210"/>
              <a:gd name="T5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0" h="486">
                <a:moveTo>
                  <a:pt x="0" y="486"/>
                </a:moveTo>
                <a:cubicBezTo>
                  <a:pt x="251" y="478"/>
                  <a:pt x="502" y="471"/>
                  <a:pt x="704" y="390"/>
                </a:cubicBezTo>
                <a:cubicBezTo>
                  <a:pt x="906" y="309"/>
                  <a:pt x="1058" y="154"/>
                  <a:pt x="1210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668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47785"/>
              </p:ext>
            </p:extLst>
          </p:nvPr>
        </p:nvGraphicFramePr>
        <p:xfrm>
          <a:off x="599763" y="4883729"/>
          <a:ext cx="428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8" name="Equation" r:id="rId29" imgW="177480" imgH="215640" progId="Equation.3">
                  <p:embed/>
                </p:oleObj>
              </mc:Choice>
              <mc:Fallback>
                <p:oleObj name="Equation" r:id="rId29" imgW="177480" imgH="2156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63" y="4883729"/>
                        <a:ext cx="428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55360" y="1765299"/>
            <a:ext cx="0" cy="4143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8CC6-2ED1-447D-B373-8BEF1F87A780}" type="datetime1">
              <a:rPr lang="es-AR" smtClean="0"/>
              <a:t>21/02/2018</a:t>
            </a:fld>
            <a:endParaRPr lang="en-US"/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639763" y="1041400"/>
            <a:ext cx="3740150" cy="1779588"/>
            <a:chOff x="186" y="639"/>
            <a:chExt cx="2842" cy="1306"/>
          </a:xfrm>
        </p:grpSpPr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672" y="896"/>
              <a:ext cx="2195" cy="717"/>
              <a:chOff x="672" y="896"/>
              <a:chExt cx="2195" cy="717"/>
            </a:xfrm>
          </p:grpSpPr>
          <p:sp>
            <p:nvSpPr>
              <p:cNvPr id="197638" name="Rectangle 6"/>
              <p:cNvSpPr>
                <a:spLocks noChangeArrowheads="1"/>
              </p:cNvSpPr>
              <p:nvPr/>
            </p:nvSpPr>
            <p:spPr bwMode="auto">
              <a:xfrm>
                <a:off x="678" y="1543"/>
                <a:ext cx="2189" cy="7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97639" name="Freeform 7"/>
              <p:cNvSpPr>
                <a:spLocks/>
              </p:cNvSpPr>
              <p:nvPr/>
            </p:nvSpPr>
            <p:spPr bwMode="auto">
              <a:xfrm>
                <a:off x="672" y="929"/>
                <a:ext cx="2003" cy="607"/>
              </a:xfrm>
              <a:custGeom>
                <a:avLst/>
                <a:gdLst>
                  <a:gd name="T0" fmla="*/ 0 w 2003"/>
                  <a:gd name="T1" fmla="*/ 627 h 627"/>
                  <a:gd name="T2" fmla="*/ 192 w 2003"/>
                  <a:gd name="T3" fmla="*/ 467 h 627"/>
                  <a:gd name="T4" fmla="*/ 550 w 2003"/>
                  <a:gd name="T5" fmla="*/ 269 h 627"/>
                  <a:gd name="T6" fmla="*/ 992 w 2003"/>
                  <a:gd name="T7" fmla="*/ 121 h 627"/>
                  <a:gd name="T8" fmla="*/ 1536 w 2003"/>
                  <a:gd name="T9" fmla="*/ 32 h 627"/>
                  <a:gd name="T10" fmla="*/ 2003 w 2003"/>
                  <a:gd name="T11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3" h="627">
                    <a:moveTo>
                      <a:pt x="0" y="627"/>
                    </a:moveTo>
                    <a:cubicBezTo>
                      <a:pt x="50" y="577"/>
                      <a:pt x="100" y="527"/>
                      <a:pt x="192" y="467"/>
                    </a:cubicBezTo>
                    <a:cubicBezTo>
                      <a:pt x="284" y="407"/>
                      <a:pt x="417" y="327"/>
                      <a:pt x="550" y="269"/>
                    </a:cubicBezTo>
                    <a:cubicBezTo>
                      <a:pt x="683" y="211"/>
                      <a:pt x="828" y="160"/>
                      <a:pt x="992" y="121"/>
                    </a:cubicBezTo>
                    <a:cubicBezTo>
                      <a:pt x="1156" y="82"/>
                      <a:pt x="1368" y="52"/>
                      <a:pt x="1536" y="32"/>
                    </a:cubicBezTo>
                    <a:cubicBezTo>
                      <a:pt x="1704" y="12"/>
                      <a:pt x="1853" y="6"/>
                      <a:pt x="2003" y="0"/>
                    </a:cubicBezTo>
                  </a:path>
                </a:pathLst>
              </a:cu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0" name="Line 8"/>
              <p:cNvSpPr>
                <a:spLocks noChangeShapeType="1"/>
              </p:cNvSpPr>
              <p:nvPr/>
            </p:nvSpPr>
            <p:spPr bwMode="auto">
              <a:xfrm flipV="1">
                <a:off x="1203" y="903"/>
                <a:ext cx="0" cy="6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1" name="Line 9"/>
              <p:cNvSpPr>
                <a:spLocks noChangeShapeType="1"/>
              </p:cNvSpPr>
              <p:nvPr/>
            </p:nvSpPr>
            <p:spPr bwMode="auto">
              <a:xfrm>
                <a:off x="1211" y="909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2" name="Line 10"/>
              <p:cNvSpPr>
                <a:spLocks noChangeShapeType="1"/>
              </p:cNvSpPr>
              <p:nvPr/>
            </p:nvSpPr>
            <p:spPr bwMode="auto">
              <a:xfrm>
                <a:off x="1215" y="992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3" name="Line 11"/>
              <p:cNvSpPr>
                <a:spLocks noChangeShapeType="1"/>
              </p:cNvSpPr>
              <p:nvPr/>
            </p:nvSpPr>
            <p:spPr bwMode="auto">
              <a:xfrm>
                <a:off x="1210" y="1076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4" name="Freeform 12"/>
              <p:cNvSpPr>
                <a:spLocks/>
              </p:cNvSpPr>
              <p:nvPr/>
            </p:nvSpPr>
            <p:spPr bwMode="auto">
              <a:xfrm>
                <a:off x="1503" y="1094"/>
                <a:ext cx="392" cy="455"/>
              </a:xfrm>
              <a:custGeom>
                <a:avLst/>
                <a:gdLst>
                  <a:gd name="T0" fmla="*/ 1 w 392"/>
                  <a:gd name="T1" fmla="*/ 0 h 455"/>
                  <a:gd name="T2" fmla="*/ 8 w 392"/>
                  <a:gd name="T3" fmla="*/ 116 h 455"/>
                  <a:gd name="T4" fmla="*/ 52 w 392"/>
                  <a:gd name="T5" fmla="*/ 244 h 455"/>
                  <a:gd name="T6" fmla="*/ 129 w 392"/>
                  <a:gd name="T7" fmla="*/ 327 h 455"/>
                  <a:gd name="T8" fmla="*/ 219 w 392"/>
                  <a:gd name="T9" fmla="*/ 384 h 455"/>
                  <a:gd name="T10" fmla="*/ 289 w 392"/>
                  <a:gd name="T11" fmla="*/ 423 h 455"/>
                  <a:gd name="T12" fmla="*/ 392 w 392"/>
                  <a:gd name="T13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455">
                    <a:moveTo>
                      <a:pt x="1" y="0"/>
                    </a:moveTo>
                    <a:cubicBezTo>
                      <a:pt x="0" y="37"/>
                      <a:pt x="0" y="75"/>
                      <a:pt x="8" y="116"/>
                    </a:cubicBezTo>
                    <a:cubicBezTo>
                      <a:pt x="16" y="157"/>
                      <a:pt x="32" y="209"/>
                      <a:pt x="52" y="244"/>
                    </a:cubicBezTo>
                    <a:cubicBezTo>
                      <a:pt x="72" y="279"/>
                      <a:pt x="101" y="304"/>
                      <a:pt x="129" y="327"/>
                    </a:cubicBezTo>
                    <a:cubicBezTo>
                      <a:pt x="157" y="350"/>
                      <a:pt x="193" y="368"/>
                      <a:pt x="219" y="384"/>
                    </a:cubicBezTo>
                    <a:cubicBezTo>
                      <a:pt x="245" y="400"/>
                      <a:pt x="260" y="411"/>
                      <a:pt x="289" y="423"/>
                    </a:cubicBezTo>
                    <a:cubicBezTo>
                      <a:pt x="318" y="435"/>
                      <a:pt x="355" y="445"/>
                      <a:pt x="392" y="45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5" name="Line 13"/>
              <p:cNvSpPr>
                <a:spLocks noChangeShapeType="1"/>
              </p:cNvSpPr>
              <p:nvPr/>
            </p:nvSpPr>
            <p:spPr bwMode="auto">
              <a:xfrm>
                <a:off x="1504" y="896"/>
                <a:ext cx="0" cy="2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6" name="Line 14"/>
              <p:cNvSpPr>
                <a:spLocks noChangeShapeType="1"/>
              </p:cNvSpPr>
              <p:nvPr/>
            </p:nvSpPr>
            <p:spPr bwMode="auto">
              <a:xfrm>
                <a:off x="1191" y="1165"/>
                <a:ext cx="30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7" name="Line 15"/>
              <p:cNvSpPr>
                <a:spLocks noChangeShapeType="1"/>
              </p:cNvSpPr>
              <p:nvPr/>
            </p:nvSpPr>
            <p:spPr bwMode="auto">
              <a:xfrm>
                <a:off x="1204" y="1267"/>
                <a:ext cx="32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8" name="Line 16"/>
              <p:cNvSpPr>
                <a:spLocks noChangeShapeType="1"/>
              </p:cNvSpPr>
              <p:nvPr/>
            </p:nvSpPr>
            <p:spPr bwMode="auto">
              <a:xfrm>
                <a:off x="1204" y="1363"/>
                <a:ext cx="36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7649" name="Line 17"/>
              <p:cNvSpPr>
                <a:spLocks noChangeShapeType="1"/>
              </p:cNvSpPr>
              <p:nvPr/>
            </p:nvSpPr>
            <p:spPr bwMode="auto">
              <a:xfrm flipV="1">
                <a:off x="1210" y="1465"/>
                <a:ext cx="48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1197" y="163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>
              <a:off x="1888" y="1619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7652" name="Line 20"/>
            <p:cNvSpPr>
              <a:spLocks noChangeShapeType="1"/>
            </p:cNvSpPr>
            <p:nvPr/>
          </p:nvSpPr>
          <p:spPr bwMode="auto">
            <a:xfrm>
              <a:off x="1203" y="1683"/>
              <a:ext cx="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7653" name="Object 21"/>
            <p:cNvGraphicFramePr>
              <a:graphicFrameLocks noChangeAspect="1"/>
            </p:cNvGraphicFramePr>
            <p:nvPr/>
          </p:nvGraphicFramePr>
          <p:xfrm>
            <a:off x="1456" y="1688"/>
            <a:ext cx="19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0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688"/>
                          <a:ext cx="19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2426" y="954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97655" name="Object 23"/>
            <p:cNvGraphicFramePr>
              <a:graphicFrameLocks noChangeAspect="1"/>
            </p:cNvGraphicFramePr>
            <p:nvPr/>
          </p:nvGraphicFramePr>
          <p:xfrm>
            <a:off x="2408" y="1099"/>
            <a:ext cx="6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1" name="Equation" r:id="rId5" imgW="393480" imgH="215640" progId="Equation.3">
                    <p:embed/>
                  </p:oleObj>
                </mc:Choice>
                <mc:Fallback>
                  <p:oleObj name="Equation" r:id="rId5" imgW="39348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099"/>
                          <a:ext cx="6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192" y="1581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7657" name="Line 25"/>
            <p:cNvSpPr>
              <a:spLocks noChangeShapeType="1"/>
            </p:cNvSpPr>
            <p:nvPr/>
          </p:nvSpPr>
          <p:spPr bwMode="auto">
            <a:xfrm flipV="1">
              <a:off x="186" y="1082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7658" name="Text Box 26"/>
            <p:cNvSpPr txBox="1">
              <a:spLocks noChangeArrowheads="1"/>
            </p:cNvSpPr>
            <p:nvPr/>
          </p:nvSpPr>
          <p:spPr bwMode="auto">
            <a:xfrm>
              <a:off x="384" y="1543"/>
              <a:ext cx="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</a:p>
          </p:txBody>
        </p:sp>
        <p:sp>
          <p:nvSpPr>
            <p:cNvPr id="197659" name="Text Box 27"/>
            <p:cNvSpPr txBox="1">
              <a:spLocks noChangeArrowheads="1"/>
            </p:cNvSpPr>
            <p:nvPr/>
          </p:nvSpPr>
          <p:spPr bwMode="auto">
            <a:xfrm>
              <a:off x="205" y="1018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</a:p>
          </p:txBody>
        </p:sp>
        <p:sp>
          <p:nvSpPr>
            <p:cNvPr id="197660" name="AutoShape 28"/>
            <p:cNvSpPr>
              <a:spLocks noChangeArrowheads="1"/>
            </p:cNvSpPr>
            <p:nvPr/>
          </p:nvSpPr>
          <p:spPr bwMode="auto">
            <a:xfrm>
              <a:off x="2048" y="1336"/>
              <a:ext cx="70" cy="199"/>
            </a:xfrm>
            <a:prstGeom prst="upArrow">
              <a:avLst>
                <a:gd name="adj1" fmla="val 50000"/>
                <a:gd name="adj2" fmla="val 7107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AR"/>
            </a:p>
          </p:txBody>
        </p:sp>
        <p:graphicFrame>
          <p:nvGraphicFramePr>
            <p:cNvPr id="197661" name="Object 29"/>
            <p:cNvGraphicFramePr>
              <a:graphicFrameLocks noChangeAspect="1"/>
            </p:cNvGraphicFramePr>
            <p:nvPr/>
          </p:nvGraphicFramePr>
          <p:xfrm>
            <a:off x="2094" y="1085"/>
            <a:ext cx="26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2" name="Equation" r:id="rId7" imgW="164880" imgH="241200" progId="Equation.3">
                    <p:embed/>
                  </p:oleObj>
                </mc:Choice>
                <mc:Fallback>
                  <p:oleObj name="Equation" r:id="rId7" imgW="16488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1085"/>
                          <a:ext cx="26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2" name="Object 30"/>
            <p:cNvGraphicFramePr>
              <a:graphicFrameLocks noChangeAspect="1"/>
            </p:cNvGraphicFramePr>
            <p:nvPr/>
          </p:nvGraphicFramePr>
          <p:xfrm>
            <a:off x="1217" y="639"/>
            <a:ext cx="22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3" name="Equation" r:id="rId9" imgW="190440" imgH="203040" progId="Equation.3">
                    <p:embed/>
                  </p:oleObj>
                </mc:Choice>
                <mc:Fallback>
                  <p:oleObj name="Equation" r:id="rId9" imgW="190440" imgH="2030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639"/>
                          <a:ext cx="22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293688" y="288925"/>
            <a:ext cx="8596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Definition of Convective Heat Transfer Coefficient</a:t>
            </a:r>
          </a:p>
        </p:txBody>
      </p:sp>
      <p:sp>
        <p:nvSpPr>
          <p:cNvPr id="197669" name="Freeform 37"/>
          <p:cNvSpPr>
            <a:spLocks/>
          </p:cNvSpPr>
          <p:nvPr/>
        </p:nvSpPr>
        <p:spPr bwMode="auto">
          <a:xfrm>
            <a:off x="517525" y="3221038"/>
            <a:ext cx="3544888" cy="660400"/>
          </a:xfrm>
          <a:custGeom>
            <a:avLst/>
            <a:gdLst>
              <a:gd name="T0" fmla="*/ 70 w 2035"/>
              <a:gd name="T1" fmla="*/ 608 h 672"/>
              <a:gd name="T2" fmla="*/ 563 w 2035"/>
              <a:gd name="T3" fmla="*/ 0 h 672"/>
              <a:gd name="T4" fmla="*/ 2035 w 2035"/>
              <a:gd name="T5" fmla="*/ 0 h 672"/>
              <a:gd name="T6" fmla="*/ 1536 w 2035"/>
              <a:gd name="T7" fmla="*/ 672 h 672"/>
              <a:gd name="T8" fmla="*/ 0 w 2035"/>
              <a:gd name="T9" fmla="*/ 672 h 672"/>
              <a:gd name="T10" fmla="*/ 70 w 2035"/>
              <a:gd name="T11" fmla="*/ 608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5" h="672">
                <a:moveTo>
                  <a:pt x="70" y="608"/>
                </a:moveTo>
                <a:lnTo>
                  <a:pt x="563" y="0"/>
                </a:lnTo>
                <a:lnTo>
                  <a:pt x="2035" y="0"/>
                </a:lnTo>
                <a:lnTo>
                  <a:pt x="1536" y="672"/>
                </a:lnTo>
                <a:lnTo>
                  <a:pt x="0" y="672"/>
                </a:lnTo>
                <a:lnTo>
                  <a:pt x="70" y="608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7670" name="Text Box 38"/>
          <p:cNvSpPr txBox="1">
            <a:spLocks noChangeArrowheads="1"/>
          </p:cNvSpPr>
          <p:nvPr/>
        </p:nvSpPr>
        <p:spPr bwMode="auto">
          <a:xfrm>
            <a:off x="2122488" y="3500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A</a:t>
            </a:r>
            <a:r>
              <a:rPr lang="en-US" i="1" baseline="-25000"/>
              <a:t>s</a:t>
            </a:r>
            <a:endParaRPr lang="en-US" i="1"/>
          </a:p>
        </p:txBody>
      </p:sp>
      <p:graphicFrame>
        <p:nvGraphicFramePr>
          <p:cNvPr id="19767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230825"/>
              </p:ext>
            </p:extLst>
          </p:nvPr>
        </p:nvGraphicFramePr>
        <p:xfrm>
          <a:off x="4710113" y="1244600"/>
          <a:ext cx="272573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4" name="Equation" r:id="rId11" imgW="1130040" imgH="457200" progId="Equation.DSMT4">
                  <p:embed/>
                </p:oleObj>
              </mc:Choice>
              <mc:Fallback>
                <p:oleObj name="Equation" r:id="rId11" imgW="113004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244600"/>
                        <a:ext cx="2725737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72" name="Line 40"/>
          <p:cNvSpPr>
            <a:spLocks noChangeShapeType="1"/>
          </p:cNvSpPr>
          <p:nvPr/>
        </p:nvSpPr>
        <p:spPr bwMode="auto">
          <a:xfrm>
            <a:off x="549275" y="4052888"/>
            <a:ext cx="2570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7673" name="Line 41"/>
          <p:cNvSpPr>
            <a:spLocks noChangeShapeType="1"/>
          </p:cNvSpPr>
          <p:nvPr/>
        </p:nvSpPr>
        <p:spPr bwMode="auto">
          <a:xfrm flipV="1">
            <a:off x="974725" y="3230563"/>
            <a:ext cx="844550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1401763" y="3460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w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1708150" y="4087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L</a:t>
            </a:r>
          </a:p>
        </p:txBody>
      </p:sp>
      <p:graphicFrame>
        <p:nvGraphicFramePr>
          <p:cNvPr id="19767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61072"/>
              </p:ext>
            </p:extLst>
          </p:nvPr>
        </p:nvGraphicFramePr>
        <p:xfrm>
          <a:off x="3587664" y="4978670"/>
          <a:ext cx="2663245" cy="120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5" name="Equation" r:id="rId13" imgW="977760" imgH="444240" progId="Equation.3">
                  <p:embed/>
                </p:oleObj>
              </mc:Choice>
              <mc:Fallback>
                <p:oleObj name="Equation" r:id="rId13" imgW="977760" imgH="4442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664" y="4978670"/>
                        <a:ext cx="2663245" cy="1208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4794250" y="2566988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h varies </a:t>
            </a:r>
            <a:r>
              <a:rPr lang="en-US" b="1" u="sng" dirty="0"/>
              <a:t>only</a:t>
            </a:r>
            <a:r>
              <a:rPr lang="en-US" dirty="0"/>
              <a:t> with x</a:t>
            </a:r>
          </a:p>
        </p:txBody>
      </p:sp>
      <p:sp>
        <p:nvSpPr>
          <p:cNvPr id="197678" name="Line 46"/>
          <p:cNvSpPr>
            <a:spLocks noChangeShapeType="1"/>
          </p:cNvSpPr>
          <p:nvPr/>
        </p:nvSpPr>
        <p:spPr bwMode="auto">
          <a:xfrm>
            <a:off x="1177925" y="3435350"/>
            <a:ext cx="1808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7679" name="Text Box 47"/>
          <p:cNvSpPr txBox="1">
            <a:spLocks noChangeArrowheads="1"/>
          </p:cNvSpPr>
          <p:nvPr/>
        </p:nvSpPr>
        <p:spPr bwMode="auto">
          <a:xfrm>
            <a:off x="2995613" y="3257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822580"/>
              </p:ext>
            </p:extLst>
          </p:nvPr>
        </p:nvGraphicFramePr>
        <p:xfrm>
          <a:off x="3408363" y="3827463"/>
          <a:ext cx="56340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6" name="Equation" r:id="rId15" imgW="2336760" imgH="469800" progId="Equation.DSMT4">
                  <p:embed/>
                </p:oleObj>
              </mc:Choice>
              <mc:Fallback>
                <p:oleObj name="Equation" r:id="rId15" imgW="2336760" imgH="469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827463"/>
                        <a:ext cx="56340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3255-9409-432E-95DD-F6378E25B6F3}" type="datetime1">
              <a:rPr lang="es-AR" smtClean="0"/>
              <a:t>21/02/2018</a:t>
            </a:fld>
            <a:endParaRPr lang="en-US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42888" y="287338"/>
            <a:ext cx="8097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Rigorous Solution of Convective Heat Transfer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28638" y="1012825"/>
            <a:ext cx="58871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consider a 2D – </a:t>
            </a:r>
            <a:r>
              <a:rPr lang="en-US" b="1" u="sng" dirty="0"/>
              <a:t>Steady state </a:t>
            </a:r>
            <a:r>
              <a:rPr lang="en-US" dirty="0"/>
              <a:t>rectangular problem</a:t>
            </a:r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359025" y="1854200"/>
          <a:ext cx="37020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5" name="Equation" r:id="rId3" imgW="1879560" imgH="482400" progId="Equation.3">
                  <p:embed/>
                </p:oleObj>
              </mc:Choice>
              <mc:Fallback>
                <p:oleObj name="Equation" r:id="rId3" imgW="1879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854200"/>
                        <a:ext cx="37020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1770063" y="3038475"/>
          <a:ext cx="52927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6" name="Equation" r:id="rId5" imgW="2438280" imgH="482400" progId="Equation.3">
                  <p:embed/>
                </p:oleObj>
              </mc:Choice>
              <mc:Fallback>
                <p:oleObj name="Equation" r:id="rId5" imgW="2438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038475"/>
                        <a:ext cx="52927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690563" y="1509713"/>
            <a:ext cx="5917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Energy Equation</a:t>
            </a:r>
            <a:r>
              <a:rPr lang="en-US" dirty="0"/>
              <a:t> (</a:t>
            </a:r>
            <a:r>
              <a:rPr lang="en-US" i="1" dirty="0">
                <a:solidFill>
                  <a:schemeClr val="accent2"/>
                </a:solidFill>
              </a:rPr>
              <a:t>steady state and no heat generation</a:t>
            </a:r>
            <a:r>
              <a:rPr lang="en-US" dirty="0"/>
              <a:t>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39763" y="2638425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Motion Equations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1662113" y="4116388"/>
          <a:ext cx="52641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7" name="Equation" r:id="rId7" imgW="2425680" imgH="482400" progId="Equation.3">
                  <p:embed/>
                </p:oleObj>
              </mc:Choice>
              <mc:Fallback>
                <p:oleObj name="Equation" r:id="rId7" imgW="24256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116388"/>
                        <a:ext cx="52641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3521075" y="5270500"/>
          <a:ext cx="17907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8" name="Equation" r:id="rId9" imgW="825480" imgH="431640" progId="Equation.3">
                  <p:embed/>
                </p:oleObj>
              </mc:Choice>
              <mc:Fallback>
                <p:oleObj name="Equation" r:id="rId9" imgW="8254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270500"/>
                        <a:ext cx="17907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9" name="Freeform 13"/>
          <p:cNvSpPr>
            <a:spLocks/>
          </p:cNvSpPr>
          <p:nvPr/>
        </p:nvSpPr>
        <p:spPr bwMode="auto">
          <a:xfrm>
            <a:off x="6477000" y="2260600"/>
            <a:ext cx="2324100" cy="2413000"/>
          </a:xfrm>
          <a:custGeom>
            <a:avLst/>
            <a:gdLst>
              <a:gd name="T0" fmla="*/ 0 w 624"/>
              <a:gd name="T1" fmla="*/ 0 h 1176"/>
              <a:gd name="T2" fmla="*/ 624 w 624"/>
              <a:gd name="T3" fmla="*/ 0 h 1176"/>
              <a:gd name="T4" fmla="*/ 624 w 624"/>
              <a:gd name="T5" fmla="*/ 1176 h 1176"/>
              <a:gd name="T6" fmla="*/ 232 w 624"/>
              <a:gd name="T7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1176">
                <a:moveTo>
                  <a:pt x="0" y="0"/>
                </a:moveTo>
                <a:lnTo>
                  <a:pt x="624" y="0"/>
                </a:lnTo>
                <a:lnTo>
                  <a:pt x="624" y="1176"/>
                </a:lnTo>
                <a:lnTo>
                  <a:pt x="232" y="1176"/>
                </a:ln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8670" name="AutoShape 14"/>
          <p:cNvSpPr>
            <a:spLocks/>
          </p:cNvSpPr>
          <p:nvPr/>
        </p:nvSpPr>
        <p:spPr bwMode="auto">
          <a:xfrm>
            <a:off x="6985000" y="3086100"/>
            <a:ext cx="330200" cy="3213100"/>
          </a:xfrm>
          <a:prstGeom prst="rightBrace">
            <a:avLst>
              <a:gd name="adj1" fmla="val 8109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6689725" y="1890713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Linked equations</a:t>
            </a:r>
          </a:p>
        </p:txBody>
      </p:sp>
      <p:grpSp>
        <p:nvGrpSpPr>
          <p:cNvPr id="198674" name="Group 18"/>
          <p:cNvGrpSpPr>
            <a:grpSpLocks/>
          </p:cNvGrpSpPr>
          <p:nvPr/>
        </p:nvGrpSpPr>
        <p:grpSpPr bwMode="auto">
          <a:xfrm>
            <a:off x="6289675" y="2284413"/>
            <a:ext cx="2039938" cy="581025"/>
            <a:chOff x="3962" y="1439"/>
            <a:chExt cx="1285" cy="366"/>
          </a:xfrm>
        </p:grpSpPr>
        <p:graphicFrame>
          <p:nvGraphicFramePr>
            <p:cNvPr id="198672" name="Object 16"/>
            <p:cNvGraphicFramePr>
              <a:graphicFrameLocks noChangeAspect="1"/>
            </p:cNvGraphicFramePr>
            <p:nvPr/>
          </p:nvGraphicFramePr>
          <p:xfrm>
            <a:off x="3962" y="1465"/>
            <a:ext cx="55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39" name="Equation" r:id="rId11" imgW="622080" imgH="203040" progId="Equation.3">
                    <p:embed/>
                  </p:oleObj>
                </mc:Choice>
                <mc:Fallback>
                  <p:oleObj name="Equation" r:id="rId11" imgW="62208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1465"/>
                          <a:ext cx="55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73" name="Text Box 17"/>
            <p:cNvSpPr txBox="1">
              <a:spLocks noChangeArrowheads="1"/>
            </p:cNvSpPr>
            <p:nvPr/>
          </p:nvSpPr>
          <p:spPr bwMode="auto">
            <a:xfrm>
              <a:off x="4422" y="1439"/>
              <a:ext cx="82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are function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of </a:t>
              </a:r>
              <a:r>
                <a:rPr lang="en-US" sz="1600" i="1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70A2-A53D-4609-B64A-7DE730D078F0}" type="datetime1">
              <a:rPr lang="es-AR" smtClean="0"/>
              <a:t>21/02/2018</a:t>
            </a:fld>
            <a:endParaRPr lang="en-US"/>
          </a:p>
        </p:txBody>
      </p: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242888" y="287338"/>
            <a:ext cx="823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Simplified Solution of Convective Heat Transfer</a:t>
            </a:r>
          </a:p>
        </p:txBody>
      </p:sp>
      <p:graphicFrame>
        <p:nvGraphicFramePr>
          <p:cNvPr id="1997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65617"/>
              </p:ext>
            </p:extLst>
          </p:nvPr>
        </p:nvGraphicFramePr>
        <p:xfrm>
          <a:off x="5543550" y="1806575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5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806575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28415"/>
              </p:ext>
            </p:extLst>
          </p:nvPr>
        </p:nvGraphicFramePr>
        <p:xfrm>
          <a:off x="5453063" y="2162175"/>
          <a:ext cx="2730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6" name="Equation" r:id="rId5" imgW="1333440" imgH="431640" progId="Equation.3">
                  <p:embed/>
                </p:oleObj>
              </mc:Choice>
              <mc:Fallback>
                <p:oleObj name="Equation" r:id="rId5" imgW="133344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2162175"/>
                        <a:ext cx="27305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714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84250"/>
            <a:ext cx="39782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97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24518"/>
              </p:ext>
            </p:extLst>
          </p:nvPr>
        </p:nvGraphicFramePr>
        <p:xfrm>
          <a:off x="5499100" y="3025775"/>
          <a:ext cx="1482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7" name="Equation" r:id="rId8" imgW="723600" imgH="431640" progId="Equation.DSMT4">
                  <p:embed/>
                </p:oleObj>
              </mc:Choice>
              <mc:Fallback>
                <p:oleObj name="Equation" r:id="rId8" imgW="723600" imgH="431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3025775"/>
                        <a:ext cx="1482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6" name="AutoShape 36"/>
          <p:cNvSpPr>
            <a:spLocks/>
          </p:cNvSpPr>
          <p:nvPr/>
        </p:nvSpPr>
        <p:spPr bwMode="auto">
          <a:xfrm>
            <a:off x="5278438" y="1739900"/>
            <a:ext cx="263525" cy="2101850"/>
          </a:xfrm>
          <a:prstGeom prst="leftBrace">
            <a:avLst>
              <a:gd name="adj1" fmla="val 664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99717" name="Object 37"/>
          <p:cNvGraphicFramePr>
            <a:graphicFrameLocks noChangeAspect="1"/>
          </p:cNvGraphicFramePr>
          <p:nvPr/>
        </p:nvGraphicFramePr>
        <p:xfrm>
          <a:off x="2022475" y="3798888"/>
          <a:ext cx="26257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8" name="Equation" r:id="rId10" imgW="1333440" imgH="457200" progId="Equation.3">
                  <p:embed/>
                </p:oleObj>
              </mc:Choice>
              <mc:Fallback>
                <p:oleObj name="Equation" r:id="rId10" imgW="133344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798888"/>
                        <a:ext cx="26257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8" name="Object 38"/>
          <p:cNvGraphicFramePr>
            <a:graphicFrameLocks noChangeAspect="1"/>
          </p:cNvGraphicFramePr>
          <p:nvPr/>
        </p:nvGraphicFramePr>
        <p:xfrm>
          <a:off x="1939925" y="4710113"/>
          <a:ext cx="39973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9" name="Equation" r:id="rId12" imgW="1841400" imgH="457200" progId="Equation.3">
                  <p:embed/>
                </p:oleObj>
              </mc:Choice>
              <mc:Fallback>
                <p:oleObj name="Equation" r:id="rId12" imgW="18414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710113"/>
                        <a:ext cx="39973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9" name="Object 39"/>
          <p:cNvGraphicFramePr>
            <a:graphicFrameLocks noChangeAspect="1"/>
          </p:cNvGraphicFramePr>
          <p:nvPr/>
        </p:nvGraphicFramePr>
        <p:xfrm>
          <a:off x="7045325" y="4657725"/>
          <a:ext cx="9413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20" name="Equation" r:id="rId14" imgW="406080" imgH="419040" progId="Equation.3">
                  <p:embed/>
                </p:oleObj>
              </mc:Choice>
              <mc:Fallback>
                <p:oleObj name="Equation" r:id="rId14" imgW="406080" imgH="419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4657725"/>
                        <a:ext cx="9413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20" name="AutoShape 40"/>
          <p:cNvSpPr>
            <a:spLocks/>
          </p:cNvSpPr>
          <p:nvPr/>
        </p:nvSpPr>
        <p:spPr bwMode="auto">
          <a:xfrm>
            <a:off x="1717675" y="3911600"/>
            <a:ext cx="263525" cy="1798638"/>
          </a:xfrm>
          <a:prstGeom prst="leftBrace">
            <a:avLst>
              <a:gd name="adj1" fmla="val 568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9721" name="Line 41"/>
          <p:cNvSpPr>
            <a:spLocks noChangeShapeType="1"/>
          </p:cNvSpPr>
          <p:nvPr/>
        </p:nvSpPr>
        <p:spPr bwMode="auto">
          <a:xfrm flipV="1">
            <a:off x="6616700" y="5273675"/>
            <a:ext cx="47466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4464050" y="5710238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3522" y="984250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 few considerations to use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to simplify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D520-7131-4FBF-9449-DFF676D284F1}" type="datetime1">
              <a:rPr lang="es-AR" smtClean="0"/>
              <a:t>21/02/2018</a:t>
            </a:fld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331912" y="127636"/>
            <a:ext cx="64790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Solution of Convective Heat Transfer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25373"/>
              </p:ext>
            </p:extLst>
          </p:nvPr>
        </p:nvGraphicFramePr>
        <p:xfrm>
          <a:off x="1373187" y="633730"/>
          <a:ext cx="26257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2" name="Equation" r:id="rId3" imgW="1333440" imgH="457200" progId="Equation.3">
                  <p:embed/>
                </p:oleObj>
              </mc:Choice>
              <mc:Fallback>
                <p:oleObj name="Equation" r:id="rId3" imgW="13334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7" y="633730"/>
                        <a:ext cx="26257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937902"/>
              </p:ext>
            </p:extLst>
          </p:nvPr>
        </p:nvGraphicFramePr>
        <p:xfrm>
          <a:off x="1290637" y="1544955"/>
          <a:ext cx="39973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3" name="Equation" r:id="rId5" imgW="1841400" imgH="457200" progId="Equation.3">
                  <p:embed/>
                </p:oleObj>
              </mc:Choice>
              <mc:Fallback>
                <p:oleObj name="Equation" r:id="rId5" imgW="1841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7" y="1544955"/>
                        <a:ext cx="39973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AutoShape 7"/>
          <p:cNvSpPr>
            <a:spLocks/>
          </p:cNvSpPr>
          <p:nvPr/>
        </p:nvSpPr>
        <p:spPr bwMode="auto">
          <a:xfrm>
            <a:off x="1068387" y="746443"/>
            <a:ext cx="263525" cy="1798637"/>
          </a:xfrm>
          <a:prstGeom prst="leftBrace">
            <a:avLst>
              <a:gd name="adj1" fmla="val 56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852488" y="2555080"/>
            <a:ext cx="540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It is simpler to work with non-dimensional equations</a:t>
            </a:r>
          </a:p>
        </p:txBody>
      </p:sp>
      <p:graphicFrame>
        <p:nvGraphicFramePr>
          <p:cNvPr id="200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46946"/>
              </p:ext>
            </p:extLst>
          </p:nvPr>
        </p:nvGraphicFramePr>
        <p:xfrm>
          <a:off x="900113" y="2945606"/>
          <a:ext cx="1250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4" name="Equation" r:id="rId7" imgW="634680" imgH="215640" progId="Equation.3">
                  <p:embed/>
                </p:oleObj>
              </mc:Choice>
              <mc:Fallback>
                <p:oleObj name="Equation" r:id="rId7" imgW="634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45606"/>
                        <a:ext cx="12509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11390"/>
              </p:ext>
            </p:extLst>
          </p:nvPr>
        </p:nvGraphicFramePr>
        <p:xfrm>
          <a:off x="896938" y="3329781"/>
          <a:ext cx="1276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5" name="Equation" r:id="rId9" imgW="647640" imgH="228600" progId="Equation.3">
                  <p:embed/>
                </p:oleObj>
              </mc:Choice>
              <mc:Fallback>
                <p:oleObj name="Equation" r:id="rId9" imgW="6476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329781"/>
                        <a:ext cx="1276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017702"/>
              </p:ext>
            </p:extLst>
          </p:nvPr>
        </p:nvGraphicFramePr>
        <p:xfrm>
          <a:off x="884238" y="3715544"/>
          <a:ext cx="1325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6" name="Equation" r:id="rId11" imgW="672840" imgH="228600" progId="Equation.3">
                  <p:embed/>
                </p:oleObj>
              </mc:Choice>
              <mc:Fallback>
                <p:oleObj name="Equation" r:id="rId11" imgW="6728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715544"/>
                        <a:ext cx="13255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25703"/>
              </p:ext>
            </p:extLst>
          </p:nvPr>
        </p:nvGraphicFramePr>
        <p:xfrm>
          <a:off x="822325" y="4639469"/>
          <a:ext cx="2924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7" name="Equation" r:id="rId13" imgW="1485720" imgH="241200" progId="Equation.3">
                  <p:embed/>
                </p:oleObj>
              </mc:Choice>
              <mc:Fallback>
                <p:oleObj name="Equation" r:id="rId13" imgW="148572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639469"/>
                        <a:ext cx="29241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222788"/>
              </p:ext>
            </p:extLst>
          </p:nvPr>
        </p:nvGraphicFramePr>
        <p:xfrm>
          <a:off x="863600" y="4194969"/>
          <a:ext cx="1274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8" name="Equation" r:id="rId15" imgW="647640" imgH="228600" progId="Equation.3">
                  <p:embed/>
                </p:oleObj>
              </mc:Choice>
              <mc:Fallback>
                <p:oleObj name="Equation" r:id="rId15" imgW="6476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194969"/>
                        <a:ext cx="12747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AutoShape 14"/>
          <p:cNvSpPr>
            <a:spLocks/>
          </p:cNvSpPr>
          <p:nvPr/>
        </p:nvSpPr>
        <p:spPr bwMode="auto">
          <a:xfrm>
            <a:off x="568325" y="3034506"/>
            <a:ext cx="261938" cy="2022475"/>
          </a:xfrm>
          <a:prstGeom prst="leftBrace">
            <a:avLst>
              <a:gd name="adj1" fmla="val 643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00719" name="AutoShape 15"/>
          <p:cNvSpPr>
            <a:spLocks noChangeArrowheads="1"/>
          </p:cNvSpPr>
          <p:nvPr/>
        </p:nvSpPr>
        <p:spPr bwMode="auto">
          <a:xfrm>
            <a:off x="2466975" y="3794919"/>
            <a:ext cx="1147763" cy="274637"/>
          </a:xfrm>
          <a:prstGeom prst="rightArrow">
            <a:avLst>
              <a:gd name="adj1" fmla="val 50000"/>
              <a:gd name="adj2" fmla="val 10448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00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47048"/>
              </p:ext>
            </p:extLst>
          </p:nvPr>
        </p:nvGraphicFramePr>
        <p:xfrm>
          <a:off x="4075113" y="3014663"/>
          <a:ext cx="34512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9" name="Equation" r:id="rId17" imgW="1752480" imgH="457200" progId="Equation.DSMT4">
                  <p:embed/>
                </p:oleObj>
              </mc:Choice>
              <mc:Fallback>
                <p:oleObj name="Equation" r:id="rId17" imgW="175248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3014663"/>
                        <a:ext cx="34512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57308"/>
              </p:ext>
            </p:extLst>
          </p:nvPr>
        </p:nvGraphicFramePr>
        <p:xfrm>
          <a:off x="3998912" y="3805634"/>
          <a:ext cx="49291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0" name="Equation" r:id="rId19" imgW="2323800" imgH="457200" progId="Equation.DSMT4">
                  <p:embed/>
                </p:oleObj>
              </mc:Choice>
              <mc:Fallback>
                <p:oleObj name="Equation" r:id="rId19" imgW="23238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2" y="3805634"/>
                        <a:ext cx="49291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2" name="AutoShape 18"/>
          <p:cNvSpPr>
            <a:spLocks/>
          </p:cNvSpPr>
          <p:nvPr/>
        </p:nvSpPr>
        <p:spPr bwMode="auto">
          <a:xfrm>
            <a:off x="3778250" y="3188494"/>
            <a:ext cx="354013" cy="1554162"/>
          </a:xfrm>
          <a:prstGeom prst="leftBrace">
            <a:avLst>
              <a:gd name="adj1" fmla="val 36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007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73929"/>
              </p:ext>
            </p:extLst>
          </p:nvPr>
        </p:nvGraphicFramePr>
        <p:xfrm>
          <a:off x="4154488" y="4826794"/>
          <a:ext cx="1778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1" name="Equation" r:id="rId21" imgW="838080" imgH="228600" progId="Equation.3">
                  <p:embed/>
                </p:oleObj>
              </mc:Choice>
              <mc:Fallback>
                <p:oleObj name="Equation" r:id="rId21" imgW="8380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4826794"/>
                        <a:ext cx="1778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83492"/>
              </p:ext>
            </p:extLst>
          </p:nvPr>
        </p:nvGraphicFramePr>
        <p:xfrm>
          <a:off x="6186488" y="4725194"/>
          <a:ext cx="17240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2" name="Equation" r:id="rId23" imgW="812520" imgH="419040" progId="Equation.3">
                  <p:embed/>
                </p:oleObj>
              </mc:Choice>
              <mc:Fallback>
                <p:oleObj name="Equation" r:id="rId23" imgW="8125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725194"/>
                        <a:ext cx="17240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65547"/>
              </p:ext>
            </p:extLst>
          </p:nvPr>
        </p:nvGraphicFramePr>
        <p:xfrm>
          <a:off x="4132263" y="5244306"/>
          <a:ext cx="11858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3" name="Equation" r:id="rId25" imgW="558720" imgH="393480" progId="Equation.3">
                  <p:embed/>
                </p:oleObj>
              </mc:Choice>
              <mc:Fallback>
                <p:oleObj name="Equation" r:id="rId25" imgW="5587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5244306"/>
                        <a:ext cx="11858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6753-D6EA-4027-9B9E-F49BF74BCE13}"/>
              </a:ext>
            </a:extLst>
          </p:cNvPr>
          <p:cNvSpPr txBox="1"/>
          <p:nvPr/>
        </p:nvSpPr>
        <p:spPr>
          <a:xfrm>
            <a:off x="4725194" y="79894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Energy Equation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39388-357F-4EA8-9D3E-54723F387D91}"/>
              </a:ext>
            </a:extLst>
          </p:cNvPr>
          <p:cNvSpPr/>
          <p:nvPr/>
        </p:nvSpPr>
        <p:spPr>
          <a:xfrm>
            <a:off x="5734444" y="174307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Fluid motion equation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FE50EE-9D97-4F2D-891B-9C877C318F62}"/>
              </a:ext>
            </a:extLst>
          </p:cNvPr>
          <p:cNvSpPr/>
          <p:nvPr/>
        </p:nvSpPr>
        <p:spPr>
          <a:xfrm>
            <a:off x="7265096" y="3806030"/>
            <a:ext cx="946489" cy="10207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027E-EA86-4279-A088-80383C963774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2028" y="187890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Stagnant 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2562" y="772665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NASA Information</a:t>
            </a:r>
            <a:endParaRPr lang="en-US" dirty="0"/>
          </a:p>
        </p:txBody>
      </p:sp>
      <p:pic>
        <p:nvPicPr>
          <p:cNvPr id="219138" name="Picture 2" descr="http://www.pilotfriend.com/training/flight_training/aero/images/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4" y="1267964"/>
            <a:ext cx="33337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40" name="Picture 4" descr="Comparing the laminar and turbulent airflow around a car and a boxy truck in a wind tunnel at NASA Am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1680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9" y="3889482"/>
            <a:ext cx="3540051" cy="23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2B3C-F6CC-432B-B214-D40D3BEEB7B2}" type="datetime1">
              <a:rPr lang="es-AR" smtClean="0"/>
              <a:t>21/02/2018</a:t>
            </a:fld>
            <a:endParaRPr 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76102" y="269876"/>
            <a:ext cx="64790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Solution of Convective Heat Transfer</a:t>
            </a:r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215170"/>
              </p:ext>
            </p:extLst>
          </p:nvPr>
        </p:nvGraphicFramePr>
        <p:xfrm>
          <a:off x="1117600" y="1168400"/>
          <a:ext cx="3476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7" name="Equation" r:id="rId3" imgW="1765080" imgH="457200" progId="Equation.DSMT4">
                  <p:embed/>
                </p:oleObj>
              </mc:Choice>
              <mc:Fallback>
                <p:oleObj name="Equation" r:id="rId3" imgW="17650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168400"/>
                        <a:ext cx="34766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09893"/>
              </p:ext>
            </p:extLst>
          </p:nvPr>
        </p:nvGraphicFramePr>
        <p:xfrm>
          <a:off x="927100" y="2089150"/>
          <a:ext cx="4848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8" name="Equation" r:id="rId5" imgW="2286000" imgH="457200" progId="Equation.DSMT4">
                  <p:embed/>
                </p:oleObj>
              </mc:Choice>
              <mc:Fallback>
                <p:oleObj name="Equation" r:id="rId5" imgW="2286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089150"/>
                        <a:ext cx="48482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6096000" y="1101725"/>
          <a:ext cx="1778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9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01725"/>
                        <a:ext cx="1778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6015038" y="1681163"/>
          <a:ext cx="17240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0" name="Equation" r:id="rId9" imgW="812520" imgH="419040" progId="Equation.3">
                  <p:embed/>
                </p:oleObj>
              </mc:Choice>
              <mc:Fallback>
                <p:oleObj name="Equation" r:id="rId9" imgW="8125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1681163"/>
                        <a:ext cx="17240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6107113" y="2432050"/>
          <a:ext cx="11858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1" name="Equation" r:id="rId11" imgW="558720" imgH="393480" progId="Equation.3">
                  <p:embed/>
                </p:oleObj>
              </mc:Choice>
              <mc:Fallback>
                <p:oleObj name="Equation" r:id="rId11" imgW="5587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2432050"/>
                        <a:ext cx="11858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AutoShape 11"/>
          <p:cNvSpPr>
            <a:spLocks/>
          </p:cNvSpPr>
          <p:nvPr/>
        </p:nvSpPr>
        <p:spPr bwMode="auto">
          <a:xfrm rot="16200000">
            <a:off x="4393406" y="-3968"/>
            <a:ext cx="244475" cy="6989762"/>
          </a:xfrm>
          <a:prstGeom prst="leftBrace">
            <a:avLst>
              <a:gd name="adj1" fmla="val 2382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01740" name="Object 12"/>
          <p:cNvGraphicFramePr>
            <a:graphicFrameLocks noChangeAspect="1"/>
          </p:cNvGraphicFramePr>
          <p:nvPr/>
        </p:nvGraphicFramePr>
        <p:xfrm>
          <a:off x="1668463" y="3789363"/>
          <a:ext cx="47561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2" name="Equation" r:id="rId13" imgW="1930320" imgH="482400" progId="Equation.3">
                  <p:embed/>
                </p:oleObj>
              </mc:Choice>
              <mc:Fallback>
                <p:oleObj name="Equation" r:id="rId13" imgW="193032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789363"/>
                        <a:ext cx="47561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79016"/>
              </p:ext>
            </p:extLst>
          </p:nvPr>
        </p:nvGraphicFramePr>
        <p:xfrm>
          <a:off x="1546225" y="5075238"/>
          <a:ext cx="5556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3" name="Equation" r:id="rId15" imgW="2222280" imgH="457200" progId="Equation.DSMT4">
                  <p:embed/>
                </p:oleObj>
              </mc:Choice>
              <mc:Fallback>
                <p:oleObj name="Equation" r:id="rId15" imgW="222228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075238"/>
                        <a:ext cx="5556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AutoShape 14"/>
          <p:cNvSpPr>
            <a:spLocks/>
          </p:cNvSpPr>
          <p:nvPr/>
        </p:nvSpPr>
        <p:spPr bwMode="auto">
          <a:xfrm>
            <a:off x="1330325" y="3860800"/>
            <a:ext cx="314325" cy="2112963"/>
          </a:xfrm>
          <a:prstGeom prst="leftBrace">
            <a:avLst>
              <a:gd name="adj1" fmla="val 56019"/>
              <a:gd name="adj2" fmla="val 50000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3C8-F1AF-4EF3-A358-91FB0297B648}" type="datetime1">
              <a:rPr lang="es-AR" smtClean="0"/>
              <a:t>21/02/2018</a:t>
            </a:fld>
            <a:endParaRPr lang="en-US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689100" y="1046163"/>
          <a:ext cx="47561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29" name="Equation" r:id="rId3" imgW="1930320" imgH="482400" progId="Equation.3">
                  <p:embed/>
                </p:oleObj>
              </mc:Choice>
              <mc:Fallback>
                <p:oleObj name="Equation" r:id="rId3" imgW="19303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046163"/>
                        <a:ext cx="47561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1630363" y="2057400"/>
          <a:ext cx="5365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0" name="Equation" r:id="rId5" imgW="2145960" imgH="457200" progId="Equation.3">
                  <p:embed/>
                </p:oleObj>
              </mc:Choice>
              <mc:Fallback>
                <p:oleObj name="Equation" r:id="rId5" imgW="21459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057400"/>
                        <a:ext cx="5365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AutoShape 6"/>
          <p:cNvSpPr>
            <a:spLocks/>
          </p:cNvSpPr>
          <p:nvPr/>
        </p:nvSpPr>
        <p:spPr bwMode="auto">
          <a:xfrm>
            <a:off x="1401763" y="1228725"/>
            <a:ext cx="303212" cy="1838325"/>
          </a:xfrm>
          <a:prstGeom prst="leftBrace">
            <a:avLst>
              <a:gd name="adj1" fmla="val 50524"/>
              <a:gd name="adj2" fmla="val 50000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999084" y="287338"/>
            <a:ext cx="64790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Solution of Convective Heat Transfer</a:t>
            </a:r>
          </a:p>
        </p:txBody>
      </p:sp>
      <p:grpSp>
        <p:nvGrpSpPr>
          <p:cNvPr id="202762" name="Group 10"/>
          <p:cNvGrpSpPr>
            <a:grpSpLocks/>
          </p:cNvGrpSpPr>
          <p:nvPr/>
        </p:nvGrpSpPr>
        <p:grpSpPr bwMode="auto">
          <a:xfrm>
            <a:off x="4337050" y="1625600"/>
            <a:ext cx="1870075" cy="1717675"/>
            <a:chOff x="2732" y="1024"/>
            <a:chExt cx="1178" cy="1082"/>
          </a:xfrm>
        </p:grpSpPr>
        <p:sp>
          <p:nvSpPr>
            <p:cNvPr id="202760" name="Oval 8"/>
            <p:cNvSpPr>
              <a:spLocks noChangeArrowheads="1"/>
            </p:cNvSpPr>
            <p:nvPr/>
          </p:nvSpPr>
          <p:spPr bwMode="auto">
            <a:xfrm>
              <a:off x="3436" y="1677"/>
              <a:ext cx="474" cy="42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2761" name="Oval 9"/>
            <p:cNvSpPr>
              <a:spLocks noChangeArrowheads="1"/>
            </p:cNvSpPr>
            <p:nvPr/>
          </p:nvSpPr>
          <p:spPr bwMode="auto">
            <a:xfrm>
              <a:off x="2732" y="1024"/>
              <a:ext cx="774" cy="33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02763" name="AutoShape 11"/>
          <p:cNvSpPr>
            <a:spLocks noChangeArrowheads="1"/>
          </p:cNvSpPr>
          <p:nvPr/>
        </p:nvSpPr>
        <p:spPr bwMode="auto">
          <a:xfrm>
            <a:off x="4135438" y="3119438"/>
            <a:ext cx="314325" cy="974725"/>
          </a:xfrm>
          <a:prstGeom prst="downArrow">
            <a:avLst>
              <a:gd name="adj1" fmla="val 50000"/>
              <a:gd name="adj2" fmla="val 7752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1809750" y="4203700"/>
          <a:ext cx="46624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1" name="Equation" r:id="rId7" imgW="1892160" imgH="228600" progId="Equation.3">
                  <p:embed/>
                </p:oleObj>
              </mc:Choice>
              <mc:Fallback>
                <p:oleObj name="Equation" r:id="rId7" imgW="18921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203700"/>
                        <a:ext cx="46624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2536825" y="5624513"/>
          <a:ext cx="3411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2" name="Equation" r:id="rId9" imgW="1384200" imgH="228600" progId="Equation.3">
                  <p:embed/>
                </p:oleObj>
              </mc:Choice>
              <mc:Fallback>
                <p:oleObj name="Equation" r:id="rId9" imgW="1384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624513"/>
                        <a:ext cx="3411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AutoShape 14"/>
          <p:cNvSpPr>
            <a:spLocks noChangeArrowheads="1"/>
          </p:cNvSpPr>
          <p:nvPr/>
        </p:nvSpPr>
        <p:spPr bwMode="auto">
          <a:xfrm>
            <a:off x="4238625" y="4806950"/>
            <a:ext cx="242888" cy="781050"/>
          </a:xfrm>
          <a:prstGeom prst="downArrow">
            <a:avLst>
              <a:gd name="adj1" fmla="val 50000"/>
              <a:gd name="adj2" fmla="val 803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4572000" y="4895850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33" name="Equation" r:id="rId11" imgW="952200" imgH="228600" progId="Equation.3">
                  <p:embed/>
                </p:oleObj>
              </mc:Choice>
              <mc:Fallback>
                <p:oleObj name="Equation" r:id="rId11" imgW="952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95850"/>
                        <a:ext cx="213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C2E-B8DD-4DCE-A745-B5606C784B58}" type="datetime1">
              <a:rPr lang="es-AR" smtClean="0"/>
              <a:t>21/02/2018</a:t>
            </a:fld>
            <a:endParaRPr 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203450" y="195263"/>
            <a:ext cx="448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Convective Heat Transfer</a:t>
            </a:r>
          </a:p>
        </p:txBody>
      </p:sp>
      <p:graphicFrame>
        <p:nvGraphicFramePr>
          <p:cNvPr id="203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39104"/>
              </p:ext>
            </p:extLst>
          </p:nvPr>
        </p:nvGraphicFramePr>
        <p:xfrm>
          <a:off x="604838" y="1619250"/>
          <a:ext cx="8304212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19" name="Equation" r:id="rId3" imgW="3657600" imgH="990360" progId="Equation.DSMT4">
                  <p:embed/>
                </p:oleObj>
              </mc:Choice>
              <mc:Fallback>
                <p:oleObj name="Equation" r:id="rId3" imgW="365760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619250"/>
                        <a:ext cx="8304212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1668"/>
              </p:ext>
            </p:extLst>
          </p:nvPr>
        </p:nvGraphicFramePr>
        <p:xfrm>
          <a:off x="673893" y="4061402"/>
          <a:ext cx="2682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0" name="Equation" r:id="rId5" imgW="1180800" imgH="520560" progId="Equation.DSMT4">
                  <p:embed/>
                </p:oleObj>
              </mc:Choice>
              <mc:Fallback>
                <p:oleObj name="Equation" r:id="rId5" imgW="118080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" y="4061402"/>
                        <a:ext cx="2682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2465388" y="949325"/>
          <a:ext cx="34115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1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949325"/>
                        <a:ext cx="34115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AutoShape 9"/>
          <p:cNvSpPr>
            <a:spLocks noChangeArrowheads="1"/>
          </p:cNvSpPr>
          <p:nvPr/>
        </p:nvSpPr>
        <p:spPr bwMode="auto">
          <a:xfrm>
            <a:off x="3124200" y="4519396"/>
            <a:ext cx="935038" cy="265112"/>
          </a:xfrm>
          <a:prstGeom prst="rightArrow">
            <a:avLst>
              <a:gd name="adj1" fmla="val 50000"/>
              <a:gd name="adj2" fmla="val 881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03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66556"/>
              </p:ext>
            </p:extLst>
          </p:nvPr>
        </p:nvGraphicFramePr>
        <p:xfrm>
          <a:off x="4259263" y="3941763"/>
          <a:ext cx="4902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22" name="Equation" r:id="rId9" imgW="1536480" imgH="507960" progId="Equation.DSMT4">
                  <p:embed/>
                </p:oleObj>
              </mc:Choice>
              <mc:Fallback>
                <p:oleObj name="Equation" r:id="rId9" imgW="153648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941763"/>
                        <a:ext cx="49022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72FD-8797-47D2-8714-78D91471D981}" type="datetime1">
              <a:rPr lang="es-AR" smtClean="0"/>
              <a:t>21/02/2018</a:t>
            </a:fld>
            <a:endParaRPr lang="en-US"/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203450" y="195263"/>
            <a:ext cx="448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Convective Heat Transfer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2105025" y="833438"/>
          <a:ext cx="3929063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3" name="Equation" r:id="rId3" imgW="1231560" imgH="457200" progId="Equation.3">
                  <p:embed/>
                </p:oleObj>
              </mc:Choice>
              <mc:Fallback>
                <p:oleObj name="Equation" r:id="rId3" imgW="1231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833438"/>
                        <a:ext cx="3929063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Freeform 6"/>
          <p:cNvSpPr>
            <a:spLocks/>
          </p:cNvSpPr>
          <p:nvPr/>
        </p:nvSpPr>
        <p:spPr bwMode="auto">
          <a:xfrm>
            <a:off x="1390650" y="1260475"/>
            <a:ext cx="742950" cy="812800"/>
          </a:xfrm>
          <a:custGeom>
            <a:avLst/>
            <a:gdLst>
              <a:gd name="T0" fmla="*/ 0 w 461"/>
              <a:gd name="T1" fmla="*/ 774 h 774"/>
              <a:gd name="T2" fmla="*/ 96 w 461"/>
              <a:gd name="T3" fmla="*/ 288 h 774"/>
              <a:gd name="T4" fmla="*/ 461 w 461"/>
              <a:gd name="T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1" h="774">
                <a:moveTo>
                  <a:pt x="0" y="774"/>
                </a:moveTo>
                <a:cubicBezTo>
                  <a:pt x="9" y="595"/>
                  <a:pt x="19" y="417"/>
                  <a:pt x="96" y="288"/>
                </a:cubicBezTo>
                <a:cubicBezTo>
                  <a:pt x="173" y="159"/>
                  <a:pt x="317" y="79"/>
                  <a:pt x="46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741363" y="22002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coefficient</a:t>
            </a: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90366"/>
              </p:ext>
            </p:extLst>
          </p:nvPr>
        </p:nvGraphicFramePr>
        <p:xfrm>
          <a:off x="608013" y="2603500"/>
          <a:ext cx="8054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4" name="Equation" r:id="rId5" imgW="3073320" imgH="406080" progId="Equation.DSMT4">
                  <p:embed/>
                </p:oleObj>
              </mc:Choice>
              <mc:Fallback>
                <p:oleObj name="Equation" r:id="rId5" imgW="30733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603500"/>
                        <a:ext cx="80549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9" name="Line 9"/>
          <p:cNvSpPr>
            <a:spLocks noChangeShapeType="1"/>
          </p:cNvSpPr>
          <p:nvPr/>
        </p:nvSpPr>
        <p:spPr bwMode="auto">
          <a:xfrm flipH="1" flipV="1">
            <a:off x="842963" y="3414713"/>
            <a:ext cx="4572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538163" y="412115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 coefficient</a:t>
            </a:r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 flipV="1">
            <a:off x="1392238" y="3454400"/>
            <a:ext cx="17303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4812" name="AutoShape 12"/>
          <p:cNvSpPr>
            <a:spLocks/>
          </p:cNvSpPr>
          <p:nvPr/>
        </p:nvSpPr>
        <p:spPr bwMode="auto">
          <a:xfrm rot="16200000">
            <a:off x="6450013" y="1808162"/>
            <a:ext cx="128588" cy="4043363"/>
          </a:xfrm>
          <a:prstGeom prst="leftBrace">
            <a:avLst>
              <a:gd name="adj1" fmla="val 262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5478463" y="3937000"/>
          <a:ext cx="193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5" name="Equation" r:id="rId7" imgW="736560" imgH="203040" progId="Equation.3">
                  <p:embed/>
                </p:oleObj>
              </mc:Choice>
              <mc:Fallback>
                <p:oleObj name="Equation" r:id="rId7" imgW="7365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3937000"/>
                        <a:ext cx="193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2400300" y="4635500"/>
          <a:ext cx="526256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6" name="Equation" r:id="rId9" imgW="1536480" imgH="457200" progId="Equation.3">
                  <p:embed/>
                </p:oleObj>
              </mc:Choice>
              <mc:Fallback>
                <p:oleObj name="Equation" r:id="rId9" imgW="15364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635500"/>
                        <a:ext cx="5262563" cy="1563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04813" y="195263"/>
            <a:ext cx="843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Convective Heat Transfer Coefficient Calculation</a:t>
            </a:r>
          </a:p>
        </p:txBody>
      </p:sp>
      <p:graphicFrame>
        <p:nvGraphicFramePr>
          <p:cNvPr id="205911" name="Group 87"/>
          <p:cNvGraphicFramePr>
            <a:graphicFrameLocks noGrp="1"/>
          </p:cNvGraphicFramePr>
          <p:nvPr/>
        </p:nvGraphicFramePr>
        <p:xfrm>
          <a:off x="528638" y="904875"/>
          <a:ext cx="8229600" cy="5292727"/>
        </p:xfrm>
        <a:graphic>
          <a:graphicData uri="http://schemas.openxmlformats.org/drawingml/2006/table">
            <a:tbl>
              <a:tblPr/>
              <a:tblGrid>
                <a:gridCol w="372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Dimensionless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Definition and Physical Significance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Reynolds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Nusselt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Prandtl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Biot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Grashof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Rayleigh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867" name="Object 43"/>
          <p:cNvGraphicFramePr>
            <a:graphicFrameLocks noChangeAspect="1"/>
          </p:cNvGraphicFramePr>
          <p:nvPr/>
        </p:nvGraphicFramePr>
        <p:xfrm>
          <a:off x="2728913" y="1700213"/>
          <a:ext cx="10985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4" name="Equation" r:id="rId3" imgW="723600" imgH="419040" progId="Equation.3">
                  <p:embed/>
                </p:oleObj>
              </mc:Choice>
              <mc:Fallback>
                <p:oleObj name="Equation" r:id="rId3" imgW="72360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700213"/>
                        <a:ext cx="10985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69" name="Object 45"/>
          <p:cNvGraphicFramePr>
            <a:graphicFrameLocks noChangeAspect="1"/>
          </p:cNvGraphicFramePr>
          <p:nvPr/>
        </p:nvGraphicFramePr>
        <p:xfrm>
          <a:off x="2774950" y="2495550"/>
          <a:ext cx="9826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5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495550"/>
                        <a:ext cx="9826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0" name="Object 46"/>
          <p:cNvGraphicFramePr>
            <a:graphicFrameLocks noChangeAspect="1"/>
          </p:cNvGraphicFramePr>
          <p:nvPr/>
        </p:nvGraphicFramePr>
        <p:xfrm>
          <a:off x="2479675" y="3427413"/>
          <a:ext cx="16398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6" name="Equation" r:id="rId7" imgW="1079280" imgH="457200" progId="Equation.3">
                  <p:embed/>
                </p:oleObj>
              </mc:Choice>
              <mc:Fallback>
                <p:oleObj name="Equation" r:id="rId7" imgW="1079280" imgH="457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3427413"/>
                        <a:ext cx="1639888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1" name="Object 47"/>
          <p:cNvGraphicFramePr>
            <a:graphicFrameLocks noChangeAspect="1"/>
          </p:cNvGraphicFramePr>
          <p:nvPr/>
        </p:nvGraphicFramePr>
        <p:xfrm>
          <a:off x="2489200" y="4210050"/>
          <a:ext cx="9652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7" name="Equation" r:id="rId9" imgW="622080" imgH="431640" progId="Equation.3">
                  <p:embed/>
                </p:oleObj>
              </mc:Choice>
              <mc:Fallback>
                <p:oleObj name="Equation" r:id="rId9" imgW="622080" imgH="431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210050"/>
                        <a:ext cx="9652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2" name="Object 48"/>
          <p:cNvGraphicFramePr>
            <a:graphicFrameLocks noChangeAspect="1"/>
          </p:cNvGraphicFramePr>
          <p:nvPr/>
        </p:nvGraphicFramePr>
        <p:xfrm>
          <a:off x="2568575" y="4989513"/>
          <a:ext cx="15811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8" name="Equation" r:id="rId11" imgW="1041120" imgH="419040" progId="Equation.3">
                  <p:embed/>
                </p:oleObj>
              </mc:Choice>
              <mc:Fallback>
                <p:oleObj name="Equation" r:id="rId11" imgW="1041120" imgH="419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989513"/>
                        <a:ext cx="15811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5" name="Object 51"/>
          <p:cNvGraphicFramePr>
            <a:graphicFrameLocks noChangeAspect="1"/>
          </p:cNvGraphicFramePr>
          <p:nvPr/>
        </p:nvGraphicFramePr>
        <p:xfrm>
          <a:off x="2832100" y="5722938"/>
          <a:ext cx="12160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9" name="Equation" r:id="rId13" imgW="799920" imgH="190440" progId="Equation.3">
                  <p:embed/>
                </p:oleObj>
              </mc:Choice>
              <mc:Fallback>
                <p:oleObj name="Equation" r:id="rId13" imgW="799920" imgH="1904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722938"/>
                        <a:ext cx="121602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6" name="Object 52"/>
          <p:cNvGraphicFramePr>
            <a:graphicFrameLocks noChangeAspect="1"/>
          </p:cNvGraphicFramePr>
          <p:nvPr/>
        </p:nvGraphicFramePr>
        <p:xfrm>
          <a:off x="4670425" y="1679575"/>
          <a:ext cx="17922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0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679575"/>
                        <a:ext cx="17922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7" name="Object 53"/>
          <p:cNvGraphicFramePr>
            <a:graphicFrameLocks noChangeAspect="1"/>
          </p:cNvGraphicFramePr>
          <p:nvPr/>
        </p:nvGraphicFramePr>
        <p:xfrm>
          <a:off x="4640263" y="2530475"/>
          <a:ext cx="26400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1" name="Equation" r:id="rId17" imgW="1739880" imgH="431640" progId="Equation.3">
                  <p:embed/>
                </p:oleObj>
              </mc:Choice>
              <mc:Fallback>
                <p:oleObj name="Equation" r:id="rId17" imgW="1739880" imgH="431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530475"/>
                        <a:ext cx="26400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8" name="Object 54"/>
          <p:cNvGraphicFramePr>
            <a:graphicFrameLocks noChangeAspect="1"/>
          </p:cNvGraphicFramePr>
          <p:nvPr/>
        </p:nvGraphicFramePr>
        <p:xfrm>
          <a:off x="4619625" y="3359150"/>
          <a:ext cx="2759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2" name="Equation" r:id="rId19" imgW="1815840" imgH="431640" progId="Equation.3">
                  <p:embed/>
                </p:oleObj>
              </mc:Choice>
              <mc:Fallback>
                <p:oleObj name="Equation" r:id="rId19" imgW="1815840" imgH="431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3359150"/>
                        <a:ext cx="2759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9" name="Object 55"/>
          <p:cNvGraphicFramePr>
            <a:graphicFrameLocks noChangeAspect="1"/>
          </p:cNvGraphicFramePr>
          <p:nvPr/>
        </p:nvGraphicFramePr>
        <p:xfrm>
          <a:off x="4652963" y="4171950"/>
          <a:ext cx="34194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3" name="Equation" r:id="rId21" imgW="2222280" imgH="431640" progId="Equation.3">
                  <p:embed/>
                </p:oleObj>
              </mc:Choice>
              <mc:Fallback>
                <p:oleObj name="Equation" r:id="rId21" imgW="2222280" imgH="431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4171950"/>
                        <a:ext cx="34194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80" name="Object 56"/>
          <p:cNvGraphicFramePr>
            <a:graphicFrameLocks noChangeAspect="1"/>
          </p:cNvGraphicFramePr>
          <p:nvPr/>
        </p:nvGraphicFramePr>
        <p:xfrm>
          <a:off x="4826000" y="5013325"/>
          <a:ext cx="2120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4" name="Equation" r:id="rId23" imgW="1396800" imgH="431640" progId="Equation.3">
                  <p:embed/>
                </p:oleObj>
              </mc:Choice>
              <mc:Fallback>
                <p:oleObj name="Equation" r:id="rId23" imgW="1396800" imgH="431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013325"/>
                        <a:ext cx="21209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F6A2-E1F1-4EAB-B716-2E894A709570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1BC-5C6E-4D64-8F3B-0EF7BD5DA766}" type="datetime1">
              <a:rPr lang="es-AR" smtClean="0"/>
              <a:t>21/02/2018</a:t>
            </a:fld>
            <a:endParaRPr lang="en-US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81038" y="319088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Some Comments on Convection Coefficient Values</a:t>
            </a: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2036763" y="863600"/>
          <a:ext cx="31496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4" name="Equation" r:id="rId3" imgW="1257120" imgH="711000" progId="Equation.3">
                  <p:embed/>
                </p:oleObj>
              </mc:Choice>
              <mc:Fallback>
                <p:oleObj name="Equation" r:id="rId3" imgW="12571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863600"/>
                        <a:ext cx="31496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/>
        </p:nvGraphicFramePr>
        <p:xfrm>
          <a:off x="717550" y="2867025"/>
          <a:ext cx="6743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5" name="Equation" r:id="rId5" imgW="2692080" imgH="253800" progId="Equation.3">
                  <p:embed/>
                </p:oleObj>
              </mc:Choice>
              <mc:Fallback>
                <p:oleObj name="Equation" r:id="rId5" imgW="26920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867025"/>
                        <a:ext cx="67437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744538" y="3586163"/>
          <a:ext cx="4803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6" name="Equation" r:id="rId7" imgW="1917360" imgH="190440" progId="Equation.3">
                  <p:embed/>
                </p:oleObj>
              </mc:Choice>
              <mc:Fallback>
                <p:oleObj name="Equation" r:id="rId7" imgW="191736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586163"/>
                        <a:ext cx="48037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731838" y="4202113"/>
            <a:ext cx="8255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Correlations could be for a local </a:t>
            </a:r>
            <a:r>
              <a:rPr lang="en-US" b="1" i="1" dirty="0"/>
              <a:t>h(x) </a:t>
            </a:r>
            <a:r>
              <a:rPr lang="en-US" dirty="0"/>
              <a:t>or for the average </a:t>
            </a:r>
            <a:r>
              <a:rPr lang="en-US" b="1" i="1" dirty="0" err="1"/>
              <a:t>h</a:t>
            </a:r>
            <a:r>
              <a:rPr lang="en-US" b="1" i="1" baseline="-25000" dirty="0" err="1"/>
              <a:t>L</a:t>
            </a:r>
            <a:r>
              <a:rPr lang="en-US" dirty="0"/>
              <a:t> over a certain length</a:t>
            </a:r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1003300" y="5099050"/>
          <a:ext cx="19208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7" name="Equation" r:id="rId9" imgW="863280" imgH="457200" progId="Equation.3">
                  <p:embed/>
                </p:oleObj>
              </mc:Choice>
              <mc:Fallback>
                <p:oleObj name="Equation" r:id="rId9" imgW="863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099050"/>
                        <a:ext cx="19208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3968750" y="5089525"/>
          <a:ext cx="1638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8" name="Equation" r:id="rId11" imgW="736560" imgH="457200" progId="Equation.3">
                  <p:embed/>
                </p:oleObj>
              </mc:Choice>
              <mc:Fallback>
                <p:oleObj name="Equation" r:id="rId11" imgW="7365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5089525"/>
                        <a:ext cx="1638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1077913" y="4675188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5354638" y="4646613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FF0000"/>
                </a:solidFill>
              </a:rPr>
              <a:t>Average</a:t>
            </a:r>
          </a:p>
        </p:txBody>
      </p:sp>
      <p:graphicFrame>
        <p:nvGraphicFramePr>
          <p:cNvPr id="206861" name="Object 13"/>
          <p:cNvGraphicFramePr>
            <a:graphicFrameLocks noChangeAspect="1"/>
          </p:cNvGraphicFramePr>
          <p:nvPr/>
        </p:nvGraphicFramePr>
        <p:xfrm>
          <a:off x="6072188" y="5019675"/>
          <a:ext cx="17224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9" name="Equation" r:id="rId13" imgW="774360" imgH="457200" progId="Equation.3">
                  <p:embed/>
                </p:oleObj>
              </mc:Choice>
              <mc:Fallback>
                <p:oleObj name="Equation" r:id="rId13" imgW="7743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019675"/>
                        <a:ext cx="17224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499360" cy="476250"/>
          </a:xfrm>
        </p:spPr>
        <p:txBody>
          <a:bodyPr/>
          <a:lstStyle/>
          <a:p>
            <a:fld id="{73178BE7-7DD2-40E4-9A83-2EE522AFECB0}" type="datetime1">
              <a:rPr lang="es-AR" smtClean="0"/>
              <a:t>21/02/2018</a:t>
            </a:fld>
            <a:endParaRPr lang="en-US" dirty="0"/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81038" y="319088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Some Comments on Convection Coefficient Values</a:t>
            </a:r>
          </a:p>
        </p:txBody>
      </p:sp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873125"/>
            <a:ext cx="6030913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1349375" y="4519613"/>
            <a:ext cx="7146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Properties of the fluid vary with temperature</a:t>
            </a:r>
          </a:p>
          <a:p>
            <a:pPr>
              <a:buFontTx/>
              <a:buChar char="•"/>
            </a:pPr>
            <a:r>
              <a:rPr lang="en-US"/>
              <a:t> Properties of the fluid should be calculated at </a:t>
            </a:r>
            <a:r>
              <a:rPr lang="en-US" b="1" u="sng"/>
              <a:t>the film temperature</a:t>
            </a:r>
          </a:p>
        </p:txBody>
      </p:sp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3754438" y="5319713"/>
          <a:ext cx="17795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4" name="Equation" r:id="rId4" imgW="799920" imgH="393480" progId="Equation.3">
                  <p:embed/>
                </p:oleObj>
              </mc:Choice>
              <mc:Fallback>
                <p:oleObj name="Equation" r:id="rId4" imgW="7999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319713"/>
                        <a:ext cx="177958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3159125" y="5629275"/>
            <a:ext cx="57943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1258888" y="5370513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Film temperature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315-362D-4E6A-A997-9947676229A2}" type="datetime1">
              <a:rPr lang="es-AR" smtClean="0"/>
              <a:t>21/02/2018</a:t>
            </a:fld>
            <a:endParaRPr lang="en-US"/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479550" y="249238"/>
            <a:ext cx="5822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Calculation of convective </a:t>
            </a:r>
          </a:p>
          <a:p>
            <a:r>
              <a:rPr lang="en-US" sz="3600" b="1" u="sng"/>
              <a:t>heat transfer coefficients</a:t>
            </a:r>
            <a:r>
              <a:rPr lang="en-US" sz="2800" b="1" u="sng"/>
              <a:t> 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355600" y="1670050"/>
            <a:ext cx="4679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Flat Plate – Forced Convection</a:t>
            </a:r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630238" y="2417763"/>
          <a:ext cx="3486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0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417763"/>
                        <a:ext cx="3486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4206875" y="2454275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for laminar</a:t>
            </a:r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6065838" y="2378075"/>
          <a:ext cx="2540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1" name="Equation" r:id="rId5" imgW="952200" imgH="241200" progId="Equation.3">
                  <p:embed/>
                </p:oleObj>
              </mc:Choice>
              <mc:Fallback>
                <p:oleObj name="Equation" r:id="rId5" imgW="9522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2378075"/>
                        <a:ext cx="2540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623888" y="3186113"/>
          <a:ext cx="3517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2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186113"/>
                        <a:ext cx="3517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4278313" y="3236913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for laminar</a:t>
            </a:r>
          </a:p>
        </p:txBody>
      </p:sp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6048375" y="3155950"/>
          <a:ext cx="2573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3" name="Equation" r:id="rId9" imgW="965160" imgH="228600" progId="Equation.3">
                  <p:embed/>
                </p:oleObj>
              </mc:Choice>
              <mc:Fallback>
                <p:oleObj name="Equation" r:id="rId9" imgW="9651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3155950"/>
                        <a:ext cx="2573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603250" y="4276725"/>
          <a:ext cx="3679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4" name="Equation" r:id="rId11" imgW="1447560" imgH="241200" progId="Equation.3">
                  <p:embed/>
                </p:oleObj>
              </mc:Choice>
              <mc:Fallback>
                <p:oleObj name="Equation" r:id="rId11" imgW="14475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276725"/>
                        <a:ext cx="3679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577850" y="5105400"/>
          <a:ext cx="3711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5" name="Equation" r:id="rId13" imgW="1460160" imgH="228600" progId="Equation.3">
                  <p:embed/>
                </p:oleObj>
              </mc:Choice>
              <mc:Fallback>
                <p:oleObj name="Equation" r:id="rId13" imgW="1460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105400"/>
                        <a:ext cx="3711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4360863" y="4354513"/>
            <a:ext cx="181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for turbulent</a:t>
            </a:r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6240463" y="4246563"/>
          <a:ext cx="24717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6" name="Equation" r:id="rId15" imgW="927000" imgH="241200" progId="Equation.3">
                  <p:embed/>
                </p:oleObj>
              </mc:Choice>
              <mc:Fallback>
                <p:oleObj name="Equation" r:id="rId15" imgW="92700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246563"/>
                        <a:ext cx="24717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4421188" y="5116513"/>
            <a:ext cx="181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for turbulent</a:t>
            </a:r>
          </a:p>
        </p:txBody>
      </p:sp>
      <p:graphicFrame>
        <p:nvGraphicFramePr>
          <p:cNvPr id="208913" name="Object 17"/>
          <p:cNvGraphicFramePr>
            <a:graphicFrameLocks noChangeAspect="1"/>
          </p:cNvGraphicFramePr>
          <p:nvPr/>
        </p:nvGraphicFramePr>
        <p:xfrm>
          <a:off x="6245225" y="5024438"/>
          <a:ext cx="2505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7" name="Equation" r:id="rId17" imgW="939600" imgH="228600" progId="Equation.3">
                  <p:embed/>
                </p:oleObj>
              </mc:Choice>
              <mc:Fallback>
                <p:oleObj name="Equation" r:id="rId17" imgW="939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5024438"/>
                        <a:ext cx="2505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4200" y="2362200"/>
            <a:ext cx="8153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4200" y="4227513"/>
            <a:ext cx="8153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419839" y="6094913"/>
            <a:ext cx="2133600" cy="476250"/>
          </a:xfrm>
        </p:spPr>
        <p:txBody>
          <a:bodyPr/>
          <a:lstStyle/>
          <a:p>
            <a:fld id="{56AC1718-F7FA-4214-A6B5-50CDC5D1D6F0}" type="datetime1">
              <a:rPr lang="es-AR" smtClean="0"/>
              <a:t>21/02/2018</a:t>
            </a:fld>
            <a:endParaRPr lang="en-US"/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1479550" y="249238"/>
            <a:ext cx="5822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Calculation of convective </a:t>
            </a:r>
          </a:p>
          <a:p>
            <a:r>
              <a:rPr lang="en-US" sz="3600" b="1" u="sng"/>
              <a:t>heat transfer coefficients</a:t>
            </a:r>
            <a:r>
              <a:rPr lang="en-US" sz="2800" b="1" u="sng"/>
              <a:t> 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98475" y="1630363"/>
            <a:ext cx="277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/>
              <a:t>Natural Convection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681038" y="2967038"/>
            <a:ext cx="1849437" cy="1111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2682875" y="27892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Hot Plate</a:t>
            </a:r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 flipV="1">
            <a:off x="1401763" y="24479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 flipV="1">
            <a:off x="1808163" y="2468563"/>
            <a:ext cx="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 flipV="1">
            <a:off x="2193925" y="2478088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1036638" y="24479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210957" name="Picture 13" descr="low ra nu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232025"/>
            <a:ext cx="2025650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58" name="Picture 14" descr="high ra numb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234406"/>
            <a:ext cx="2108200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3656013" y="1789113"/>
            <a:ext cx="2598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Low Rayleigh (Ra) number</a:t>
            </a: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6216650" y="1789113"/>
            <a:ext cx="2643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High Rayleigh (Ra) number</a:t>
            </a:r>
          </a:p>
        </p:txBody>
      </p:sp>
      <p:graphicFrame>
        <p:nvGraphicFramePr>
          <p:cNvPr id="210961" name="Object 17"/>
          <p:cNvGraphicFramePr>
            <a:graphicFrameLocks noChangeAspect="1"/>
          </p:cNvGraphicFramePr>
          <p:nvPr/>
        </p:nvGraphicFramePr>
        <p:xfrm>
          <a:off x="782638" y="3724275"/>
          <a:ext cx="21828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8" name="Equation" r:id="rId5" imgW="1155600" imgH="444240" progId="Equation.3">
                  <p:embed/>
                </p:oleObj>
              </mc:Choice>
              <mc:Fallback>
                <p:oleObj name="Equation" r:id="rId5" imgW="115560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724275"/>
                        <a:ext cx="21828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6944"/>
              </p:ext>
            </p:extLst>
          </p:nvPr>
        </p:nvGraphicFramePr>
        <p:xfrm>
          <a:off x="1176338" y="4718050"/>
          <a:ext cx="612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9" name="Equation" r:id="rId7" imgW="406080" imgH="393480" progId="Equation.DSMT4">
                  <p:embed/>
                </p:oleObj>
              </mc:Choice>
              <mc:Fallback>
                <p:oleObj name="Equation" r:id="rId7" imgW="40608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718050"/>
                        <a:ext cx="6127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3" name="Text Box 19"/>
          <p:cNvSpPr txBox="1">
            <a:spLocks noChangeArrowheads="1"/>
          </p:cNvSpPr>
          <p:nvPr/>
        </p:nvSpPr>
        <p:spPr bwMode="auto">
          <a:xfrm>
            <a:off x="1979613" y="4848529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for gas ideal</a:t>
            </a:r>
          </a:p>
        </p:txBody>
      </p:sp>
      <p:graphicFrame>
        <p:nvGraphicFramePr>
          <p:cNvPr id="210964" name="Object 20"/>
          <p:cNvGraphicFramePr>
            <a:graphicFrameLocks noChangeAspect="1"/>
          </p:cNvGraphicFramePr>
          <p:nvPr/>
        </p:nvGraphicFramePr>
        <p:xfrm>
          <a:off x="4610100" y="3624263"/>
          <a:ext cx="25495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0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624263"/>
                        <a:ext cx="25495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5" name="Object 21"/>
          <p:cNvGraphicFramePr>
            <a:graphicFrameLocks noChangeAspect="1"/>
          </p:cNvGraphicFramePr>
          <p:nvPr/>
        </p:nvGraphicFramePr>
        <p:xfrm>
          <a:off x="4637088" y="5492750"/>
          <a:ext cx="1784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1" name="Equation" r:id="rId11" imgW="799920" imgH="190440" progId="Equation.3">
                  <p:embed/>
                </p:oleObj>
              </mc:Choice>
              <mc:Fallback>
                <p:oleObj name="Equation" r:id="rId11" imgW="79992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5492750"/>
                        <a:ext cx="1784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6" name="Object 22"/>
          <p:cNvGraphicFramePr>
            <a:graphicFrameLocks noChangeAspect="1"/>
          </p:cNvGraphicFramePr>
          <p:nvPr/>
        </p:nvGraphicFramePr>
        <p:xfrm>
          <a:off x="4660900" y="4521200"/>
          <a:ext cx="12461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2" name="Equation" r:id="rId13" imgW="558720" imgH="393480" progId="Equation.3">
                  <p:embed/>
                </p:oleObj>
              </mc:Choice>
              <mc:Fallback>
                <p:oleObj name="Equation" r:id="rId13" imgW="55872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521200"/>
                        <a:ext cx="12461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7" name="AutoShape 23"/>
          <p:cNvSpPr>
            <a:spLocks/>
          </p:cNvSpPr>
          <p:nvPr/>
        </p:nvSpPr>
        <p:spPr bwMode="auto">
          <a:xfrm>
            <a:off x="4338638" y="3851275"/>
            <a:ext cx="304800" cy="2122488"/>
          </a:xfrm>
          <a:prstGeom prst="leftBrace">
            <a:avLst>
              <a:gd name="adj1" fmla="val 58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1830-68F6-472D-9328-A8BCAF6C579B}" type="datetime1">
              <a:rPr lang="es-AR" smtClean="0"/>
              <a:t>21/02/2018</a:t>
            </a:fld>
            <a:endParaRPr lang="en-US"/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1479550" y="249238"/>
            <a:ext cx="5822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Calculation of convective </a:t>
            </a:r>
          </a:p>
          <a:p>
            <a:r>
              <a:rPr lang="en-US" sz="3600" b="1" u="sng"/>
              <a:t>heat transfer coefficients</a:t>
            </a:r>
            <a:r>
              <a:rPr lang="en-US" sz="2800" b="1" u="sng"/>
              <a:t> 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04800" y="1547813"/>
            <a:ext cx="4714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Flat Plate – Natural Convection</a:t>
            </a:r>
          </a:p>
          <a:p>
            <a:r>
              <a:rPr lang="en-US" sz="2400" b="1" dirty="0"/>
              <a:t>Vertical Surface</a:t>
            </a:r>
          </a:p>
        </p:txBody>
      </p:sp>
      <p:grpSp>
        <p:nvGrpSpPr>
          <p:cNvPr id="209929" name="Group 9"/>
          <p:cNvGrpSpPr>
            <a:grpSpLocks/>
          </p:cNvGrpSpPr>
          <p:nvPr/>
        </p:nvGrpSpPr>
        <p:grpSpPr bwMode="auto">
          <a:xfrm>
            <a:off x="895350" y="2632075"/>
            <a:ext cx="1341438" cy="2976563"/>
            <a:chOff x="429" y="1632"/>
            <a:chExt cx="845" cy="1875"/>
          </a:xfrm>
        </p:grpSpPr>
        <p:sp>
          <p:nvSpPr>
            <p:cNvPr id="209926" name="Freeform 6"/>
            <p:cNvSpPr>
              <a:spLocks/>
            </p:cNvSpPr>
            <p:nvPr/>
          </p:nvSpPr>
          <p:spPr bwMode="auto">
            <a:xfrm>
              <a:off x="429" y="2138"/>
              <a:ext cx="173" cy="1350"/>
            </a:xfrm>
            <a:custGeom>
              <a:avLst/>
              <a:gdLst>
                <a:gd name="T0" fmla="*/ 0 w 237"/>
                <a:gd name="T1" fmla="*/ 0 h 966"/>
                <a:gd name="T2" fmla="*/ 237 w 237"/>
                <a:gd name="T3" fmla="*/ 0 h 966"/>
                <a:gd name="T4" fmla="*/ 237 w 237"/>
                <a:gd name="T5" fmla="*/ 966 h 966"/>
                <a:gd name="T6" fmla="*/ 0 w 237"/>
                <a:gd name="T7" fmla="*/ 966 h 966"/>
                <a:gd name="T8" fmla="*/ 0 w 237"/>
                <a:gd name="T9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966">
                  <a:moveTo>
                    <a:pt x="0" y="0"/>
                  </a:moveTo>
                  <a:lnTo>
                    <a:pt x="237" y="0"/>
                  </a:lnTo>
                  <a:lnTo>
                    <a:pt x="237" y="966"/>
                  </a:lnTo>
                  <a:lnTo>
                    <a:pt x="0" y="96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9927" name="Freeform 7"/>
            <p:cNvSpPr>
              <a:spLocks/>
            </p:cNvSpPr>
            <p:nvPr/>
          </p:nvSpPr>
          <p:spPr bwMode="auto">
            <a:xfrm>
              <a:off x="435" y="1632"/>
              <a:ext cx="832" cy="506"/>
            </a:xfrm>
            <a:custGeom>
              <a:avLst/>
              <a:gdLst>
                <a:gd name="T0" fmla="*/ 0 w 832"/>
                <a:gd name="T1" fmla="*/ 506 h 506"/>
                <a:gd name="T2" fmla="*/ 173 w 832"/>
                <a:gd name="T3" fmla="*/ 506 h 506"/>
                <a:gd name="T4" fmla="*/ 832 w 832"/>
                <a:gd name="T5" fmla="*/ 0 h 506"/>
                <a:gd name="T6" fmla="*/ 653 w 832"/>
                <a:gd name="T7" fmla="*/ 0 h 506"/>
                <a:gd name="T8" fmla="*/ 0 w 832"/>
                <a:gd name="T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506">
                  <a:moveTo>
                    <a:pt x="0" y="506"/>
                  </a:moveTo>
                  <a:lnTo>
                    <a:pt x="173" y="506"/>
                  </a:lnTo>
                  <a:lnTo>
                    <a:pt x="832" y="0"/>
                  </a:lnTo>
                  <a:lnTo>
                    <a:pt x="653" y="0"/>
                  </a:lnTo>
                  <a:lnTo>
                    <a:pt x="0" y="506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9928" name="Freeform 8"/>
            <p:cNvSpPr>
              <a:spLocks/>
            </p:cNvSpPr>
            <p:nvPr/>
          </p:nvSpPr>
          <p:spPr bwMode="auto">
            <a:xfrm>
              <a:off x="608" y="1632"/>
              <a:ext cx="666" cy="1875"/>
            </a:xfrm>
            <a:custGeom>
              <a:avLst/>
              <a:gdLst>
                <a:gd name="T0" fmla="*/ 0 w 666"/>
                <a:gd name="T1" fmla="*/ 518 h 1875"/>
                <a:gd name="T2" fmla="*/ 666 w 666"/>
                <a:gd name="T3" fmla="*/ 0 h 1875"/>
                <a:gd name="T4" fmla="*/ 621 w 666"/>
                <a:gd name="T5" fmla="*/ 1331 h 1875"/>
                <a:gd name="T6" fmla="*/ 0 w 666"/>
                <a:gd name="T7" fmla="*/ 1875 h 1875"/>
                <a:gd name="T8" fmla="*/ 0 w 666"/>
                <a:gd name="T9" fmla="*/ 518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875">
                  <a:moveTo>
                    <a:pt x="0" y="518"/>
                  </a:moveTo>
                  <a:lnTo>
                    <a:pt x="666" y="0"/>
                  </a:lnTo>
                  <a:lnTo>
                    <a:pt x="621" y="1331"/>
                  </a:lnTo>
                  <a:lnTo>
                    <a:pt x="0" y="1875"/>
                  </a:lnTo>
                  <a:lnTo>
                    <a:pt x="0" y="518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1616075" y="4246563"/>
            <a:ext cx="1330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2" name="Freeform 12"/>
          <p:cNvSpPr>
            <a:spLocks/>
          </p:cNvSpPr>
          <p:nvPr/>
        </p:nvSpPr>
        <p:spPr bwMode="auto">
          <a:xfrm>
            <a:off x="1604963" y="3536950"/>
            <a:ext cx="1027112" cy="700088"/>
          </a:xfrm>
          <a:custGeom>
            <a:avLst/>
            <a:gdLst>
              <a:gd name="T0" fmla="*/ 0 w 647"/>
              <a:gd name="T1" fmla="*/ 441 h 441"/>
              <a:gd name="T2" fmla="*/ 103 w 647"/>
              <a:gd name="T3" fmla="*/ 89 h 441"/>
              <a:gd name="T4" fmla="*/ 218 w 647"/>
              <a:gd name="T5" fmla="*/ 6 h 441"/>
              <a:gd name="T6" fmla="*/ 346 w 647"/>
              <a:gd name="T7" fmla="*/ 50 h 441"/>
              <a:gd name="T8" fmla="*/ 410 w 647"/>
              <a:gd name="T9" fmla="*/ 210 h 441"/>
              <a:gd name="T10" fmla="*/ 493 w 647"/>
              <a:gd name="T11" fmla="*/ 332 h 441"/>
              <a:gd name="T12" fmla="*/ 557 w 647"/>
              <a:gd name="T13" fmla="*/ 396 h 441"/>
              <a:gd name="T14" fmla="*/ 647 w 647"/>
              <a:gd name="T15" fmla="*/ 43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7" h="441">
                <a:moveTo>
                  <a:pt x="0" y="441"/>
                </a:moveTo>
                <a:cubicBezTo>
                  <a:pt x="33" y="301"/>
                  <a:pt x="67" y="162"/>
                  <a:pt x="103" y="89"/>
                </a:cubicBezTo>
                <a:cubicBezTo>
                  <a:pt x="139" y="16"/>
                  <a:pt x="178" y="12"/>
                  <a:pt x="218" y="6"/>
                </a:cubicBezTo>
                <a:cubicBezTo>
                  <a:pt x="258" y="0"/>
                  <a:pt x="314" y="16"/>
                  <a:pt x="346" y="50"/>
                </a:cubicBezTo>
                <a:cubicBezTo>
                  <a:pt x="378" y="84"/>
                  <a:pt x="385" y="163"/>
                  <a:pt x="410" y="210"/>
                </a:cubicBezTo>
                <a:cubicBezTo>
                  <a:pt x="435" y="257"/>
                  <a:pt x="469" y="301"/>
                  <a:pt x="493" y="332"/>
                </a:cubicBezTo>
                <a:cubicBezTo>
                  <a:pt x="517" y="363"/>
                  <a:pt x="531" y="379"/>
                  <a:pt x="557" y="396"/>
                </a:cubicBezTo>
                <a:cubicBezTo>
                  <a:pt x="583" y="413"/>
                  <a:pt x="615" y="423"/>
                  <a:pt x="647" y="4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V="1">
            <a:off x="1685925" y="392112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V="1">
            <a:off x="1787525" y="366712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 flipV="1">
            <a:off x="1900238" y="3565525"/>
            <a:ext cx="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V="1">
            <a:off x="2030413" y="3536950"/>
            <a:ext cx="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V="1">
            <a:off x="2141538" y="3598863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V="1">
            <a:off x="2252663" y="3830638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 flipH="1" flipV="1">
            <a:off x="2363788" y="4003675"/>
            <a:ext cx="20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2193925" y="4327525"/>
            <a:ext cx="16748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Fluid movement</a:t>
            </a:r>
          </a:p>
          <a:p>
            <a:r>
              <a:rPr lang="en-US" sz="1600"/>
              <a:t>due to buoyancy</a:t>
            </a:r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 flipH="1" flipV="1">
            <a:off x="1403350" y="4703763"/>
            <a:ext cx="517525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2030413" y="5202238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Surface at</a:t>
            </a:r>
          </a:p>
        </p:txBody>
      </p:sp>
      <p:graphicFrame>
        <p:nvGraphicFramePr>
          <p:cNvPr id="209943" name="Object 23"/>
          <p:cNvGraphicFramePr>
            <a:graphicFrameLocks noChangeAspect="1"/>
          </p:cNvGraphicFramePr>
          <p:nvPr/>
        </p:nvGraphicFramePr>
        <p:xfrm>
          <a:off x="3094038" y="5202238"/>
          <a:ext cx="800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3" name="Equation" r:id="rId3" imgW="457200" imgH="215640" progId="Equation.3">
                  <p:embed/>
                </p:oleObj>
              </mc:Choice>
              <mc:Fallback>
                <p:oleObj name="Equation" r:id="rId3" imgW="45720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5202238"/>
                        <a:ext cx="8001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2416175" y="2803525"/>
            <a:ext cx="849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Fluid at</a:t>
            </a:r>
          </a:p>
          <a:p>
            <a:r>
              <a:rPr lang="en-US" sz="1600"/>
              <a:t>rest at </a:t>
            </a:r>
          </a:p>
        </p:txBody>
      </p:sp>
      <p:graphicFrame>
        <p:nvGraphicFramePr>
          <p:cNvPr id="209945" name="Object 25"/>
          <p:cNvGraphicFramePr>
            <a:graphicFrameLocks noChangeAspect="1"/>
          </p:cNvGraphicFramePr>
          <p:nvPr/>
        </p:nvGraphicFramePr>
        <p:xfrm>
          <a:off x="3143250" y="3055938"/>
          <a:ext cx="3476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4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055938"/>
                        <a:ext cx="3476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6" name="Object 26"/>
          <p:cNvGraphicFramePr>
            <a:graphicFrameLocks noChangeAspect="1"/>
          </p:cNvGraphicFramePr>
          <p:nvPr/>
        </p:nvGraphicFramePr>
        <p:xfrm>
          <a:off x="3975100" y="2908300"/>
          <a:ext cx="488315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5" name="Equation" r:id="rId7" imgW="2705040" imgH="1104840" progId="Equation.3">
                  <p:embed/>
                </p:oleObj>
              </mc:Choice>
              <mc:Fallback>
                <p:oleObj name="Equation" r:id="rId7" imgW="2705040" imgH="1104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908300"/>
                        <a:ext cx="4883150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3929-CFA9-4D46-AAE4-AA9736533537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AutoShape 2" descr="data:image/jpeg;base64,/9j/4AAQSkZJRgABAQAAAQABAAD/2wCEAAkGBxQSERUUEhQVFRQXFRoYFxgYFRgZIRcdFxccFxcZGBscHSsgIBslHhgYITMiJyorLi4uHR8zODMsNygtLisBCgoKBQUFDgUFDisZExkrKysrKysrKysrKysrKysrKysrKysrKysrKysrKysrKysrKysrKysrKysrKysrKysrK//AABEIALABHgMBIgACEQEDEQH/xAAbAAEAAwEBAQEAAAAAAAAAAAAABAUGAwECB//EAEcQAAIBAwIDBgEHCAYKAwAAAAECAwAEERIhBRMxBiJBUWFxgRQjMjNScpEHQkNigpKhsRUkNGNzkxZTg6KjsrPBwtElNVT/xAAUAQEAAAAAAAAAAAAAAAAAAAAA/8QAFBEBAAAAAAAAAAAAAAAAAAAAAP/aAAwDAQACEQMRAD8A/bZJlX6TAZ6ZIGfxrpWZ43YNc3kSYxHFDI+totSl5fmgFJ7uoJzOufpDY1NubeeGKGK00FUQIebljhFCpvrUk7HJOc0FzXxzBnTkasZxnfHniocslwFTSkTNp7+qRkAbAzpAR9s58fxqot7gi9nkkhlyFigjIicggAySOH040anxk4zy+nTIWXHuIiGP84Fs4IIGAqF2OSCOikDY5JA9Rn+FSXdy5ZZDGY3t0kBYFVZFWW6XQAQWYScsnOARkYI309yzsEMcccg+l845TH2SBy23/DFcka4HSCAZOTidtz5/U0FlSvBXtApSlApSlApSlApSlApSlApSlApSlApSlApSlApSlApSlApSlApSlApSlApUbiUZaGRR1MbD8VIrpbPqRT5qD+IoOtfEsYYFT0IwfY190oK/isrRQ/Ngk5Rdwz6VZgrMQO82FJPr/Gqjs0jowR3kTqRCIgEAcsYwG0fSVFGoB8avfe/vL2OFdUsiRr9p2Cj8SapD2tSTItIZ7ojxjj0J7iWUrGw+6TQaOlZ4R8QmPeeC1TyQGeT07zaUH7rVR8Q4I8fELRfll587FOpk525kUI6EJp5X0RJtox6UG9pVAYb+I92SC5XykUwv++mUP7g96i3vadkAWa3ntSzaTIUEyKPFw0OsD0LhQOp6YIXd/f8ALaJFXU0rlRvgDShdmJ9AvQdSR6kQuJcf5EchdcyojtoUsR3Vd01Pp7upUJ3Gx23yM9bFbWeNOS6SKjalZJNRVt8tqBzqOps+eTnrXS44JC5csrHXGY3+cca1OR3gG3OGYA9Rmg43HGWWCeUR55LsCurqsZGtht105OPMYz41FsO1CyFu6O5JIr6WLYVWAicd0bOrBvId7c4q7htEQMFGzsWbcnJbr1/lUJez1uFCrEFAESjSWU4gBEQyDnCgkexoIa9qE1tkARDUeZk/REEUwbGNhibHpjPtewyhlDDoRkfGq+34DBHjQpXAwCHfI7iR+f2Y0Hw96m2lssSKiDSijCgeAFB2pUKPi0LacSA62Kr17zAkEA+YIP4GpmaD2lcLq8SPTrYLqbSv6zYJwPM4BPwr7gnV1DowZWAKsDkEHoQfKg6UqHLxSJSwZwNAJbY4UKMnJxjYVLBoPaUpQKV5mmaD2leZpmg9pXma+J51RWdyFVQWYnoABkk+gFB0pUPh/Ekm1aM5XGoMpUjUoZTg+BBB/EdQQJlApSlApSlB4ah8J2iVPGPMZ/Y7oPxAB+NTagTnlSGT9G+Nf6pGwc+hGxPhhT0yaCq7YdpnsjCsVs9xJMXChTgLoUMS2AzHbJwqsTpO1QeHTTXpIbiEceMaobWMLImfCRpsuP3ENd+3Z0GxuB+ivog33Z9Vuf8AqA/Cr3iPCILjHOiVyPokjvKfNWHeB9QaCDZdlLSNg5i5sg6STs07jzw8hYj4Yq7xVF/RFxD/AGa6YqP0dyDMPYSZEoPqzP7UHHZYtrq1dBjeSE8+MfgBKPcx49aC+rMds10y8Pl6aL5QT6SxSxH8Sy1ecO4nDcLqglSRfNGBwehBx0Poaovyk7cPkk8YXinH+xmSQ/wBoNRSlKCov+zVrM2t4VEmMcxMxyf5iEP/ABqKeDXUX9mvGI+xdIJhjyDqUkz6szexrQ0oM8OM3UWflNmxUfn2ziYe5jIWQewDe9SbDtPazNoWZVlxnlSZikHvHIA/8KuKi8Q4bDOuiaJJF8nUN/MUEqlZ09lRH/ZLi4tvJVfmR+3Ll1AD0XT8K8E3EYfpR292vi0bNA/wjfUhP7a0Hxb9mnWFUEhDiZ5C2t2ChmlK6FOwYc0dAM4r4n4Az93nCNym6rkgAx6C4z0JkWN/2D1yTXRu29tHtdCS0bGdNwmj8HBMZ+DVa8Hw6mXILSd44IOB+YmRt3QfxLHxoI/EOEtItuAwzHMsjnddXdcNpx0JL5qFH2Z0M3L0hC2FjJbAj5CxhfQh1L/tHx3rS0oMs3ZqXlPHzFJbnamORrMsQjDMAN2yMmrLg3DJIpJGkYPqZtLamyVaRnVWU90aA2gEZyAOnSrelAr4mBKnTjVg4z0zjbPpX3SgzvBeASQpIrSYLQxQoUz82I1YbdN9Ts2rxz4bCuqcAbkTxPPJNzYyoMhJ05Ujb8QfhV7SgrDws8lkEjJI5DPIndJbbJAztsoHt51Gfgb/ACWSEzu7sdSySd4ow0lDjO+llDD1q8rEdpu0DgS8kspKtCmXAHMaUW8ZIAypMr7HJ7sbHA8Q0HCuD8oSZcszs+lj1VXdnAz1JBcnPsB0qI3ZgtBcQyXM0izwtES5zo1qVLLk9d6ncEs5YtfMcsCw0KXZyoCBTl2GSWYFsdBmrSgq+E8PdJJJZCuuQRrhc4AiUgdfElmPpkDfGTaV8qwPTevqgUpSgUpSgUNKUGR/KBwsjhtyYWK8uPnKmxXVCRMMA7jdOgIHpVkpvJDC8clsImXU4aKQs2rBXRiQAbZ3OfarW9txJG8Z6OjKfZgQf51R/k7uTJwy1LHLLHy2P60JMTfxQ0GjpSlBV8R7P287a3jAkxgSoTHIB5CRCGxsNs4qh7TcBujZ3EUdyJo5IZFKXCjUAUOAksYByPDUrE+J8a03E+KQ26655Y4lzjLsFyT0Az1PoKqG7QSzgi0tJJAcjmTZt4/LI1KZGHsmD50EXgfbBTbQSXMM0CvEjCQrzI2DIG1F4ywQff01p7S7SVQ8Tq6HoysGB+IrKcDW84fbRQSwC5iijVBLbt38KMDVC+M4GN1Yk/Zr22Th13IeS3ye6xlgha1nGNsvGdLNj9ZWHuKDYUrPci/g+hJFdoPzZRyZPX5xAUb25a+9fMnbCGIH5Wk1oR1MsZ0dcd2VNUZ9tWfSg0dfMkgUEsQAOpJwB8ay992iuHH9Vt2bYkO5CBgOjID3j7afEelZPiNrdztme4IXPdWIafQrzHzg58NK/wDoNjxrtva24OX1NuMDz8vM/AGsje9tLy4yIE5CH89wQSDgghM6/TJ0iolvwVIjlUww+kxyX2zjUxJceO+SvWuj25/79P4jHX3XB9KCBbTNFcJM5abBzIXIPMBP0QOgH523dJVM+NfoNt2bsZ1E9sphL78y3doST+uEIBIPgwODX5rc34YlIBznzg6TlEP67jbI+yO/6Vadk+MPw8hWJkhY5kAH5xOWkQeeSSV8sDwzQbk2HEIfqbmO5X7NzHob0xLCAPxjND2nki/tdncQgfnxqLhD7crMgH3kFX1ndJLGskbB0YAqwOQQa70FdwrjttcjME8cnmFYEj3XqD7irGqvinZ21uCDNBG7Do+kB1+64ww+BqsHZqeH+x30yAdI7j+sp16ZYiX0+s2oNPSsyeK38H19ms6jrJayDPqTDLgj2Dsa7WfbOzdgjS8iUnAjuFaByfRZANXuMig0FK8DZ3Fe0HlVZhn37ttuc9G3Pn74q1rLcYgnmuO7iERM2mUoM6eTkMsh23lZQU+zG2eowF7Fz8Nr5edPd06uvhnPhVLInEJba6RxEkrQOsBjyuJGRgpJLtjB01c8Hkd4VeQMrOA+lsZTUAdJx5fH3pwg5iDddTOwz5NIzD+BFBW9mrYrJMyoY4WWEKhXT3kQrIdPtoXPjo+NX9KUClKUClKUClKr+L3rQhGC6lMgRsZJXX3YyAOoMhRT5Bs9BQWFZLsXMsC3sTsqJBfS4LEABZQtwOvQfOn8K008TMoAcofEqAT8NQI/gawd32FkNw9w7LLJrBR9ActhNOZ4ZTymYAAaozG2AMdcUGgPa5JDizilvD9qIARj3mchCPu6j6V58hv5/rp0tU8Y7Ya29jPIox+zGD5GuNr2lkj2uYSQvWS3V3Cjw1wEc9Pgrj9atBw/iMU6a4ZEkTzRgfgcdD6UELhvZq2hbmLHqlxgyyMZZDnr33JbHoMCrelKBULifCILhdM8SSAHI1KDg+anqD6iptKDNf6PTwf2O7cKP0Vzm4T2DswlXy+mQPKutvxG5J5VzatGSCebCyzxHHh3gHB9CmPWtBXC8UFDn/nKeP2huKD89bs9Ek7wx3BsztLE6I0WrU3eBQsI2ZWxvpPddRnrXa6biCy6Fe0uDpY5C6HmQAfo+Zy2ZSd+8uMjGxxVp2lZ4lhufnkMEqBtWh1McpEUpJXvEAMH3I3QVM4rarcAoTbs2QyEjQ6Ebq2CGzv4EYIyD1oMxFcoxSOe4e2mJ+pkhSFxt0heTUrj0ViD5jGKkS9kYiup2adST3pHZkJPg8YwiN4ZC+eeuKsjZx3UTJJZjWjFHCcpgrDBOVcjVGw0sARupXoelVJ2chw3ycT2dwuNcaK8sLA7A8nDLoYLsVAIwR1BFB7dcKEYwQEAHQgDA6DbZXX1GCPes1eTK4xb/PsdgUOUzvjVL0OPs7uPDNXFrOYmPMsY51GNXJt3jliPUEJIuPLZZD0yoHQ2A7SWcrCPW4lcbK8EiF99OmRGUd7O2pdtvDoQpOyvGX4cQjkyQH6YAOx/OdB79V6/Hc/q9tOsiK6MGRgCrA5BB6EV+b8W4PLJqWOJogANTSFSygj6SopJceTHBB88EU7J8WNjKtvIcW7kKuT9WxHdIP2Gx16Z323oP02lKUCo97ZRzKUljSRDsVdQwPuCKkUoMy3YqFN7SSezPlDKdH+S+qP/AHRXmnikHQ216vrqtpP4B0Y/uitPSgy47axx7XkNxZn7UseU+EsZZPxIq7trmC5QNG8UyZDAqVcZG4IxkZ9amms/xHsZZzNzDCI5f9bCzQv+/GQT8c0F3cy6EZvsqT+AzXPhsWiGNfsoo/BQKyvFODX0MTCC95yNhOXdxq20hCYEsYVs97qwapI7SXMO13YSgDrJbMLhPfSMSgfsGg1VKpuEdqrO5OmG4Rn8YydDj0Mb4cfEVc0ClKUClKUCq7jvdheZUMkkMcjxr3u8wQkDA65IA/lVjXhFBw4fc82KOTBXWitg7EagDg+ozUioXBfqEX7GY/8ALJT/AMam0HC5tEkxrUEjoehX1VhuD6g1n+JdlQzGSMlZcfWK3KlHl84ow4H2ZFYHJyd609KDIx8UvLchZFFyvTBCwTfDJ5Mx+4ye1XHC+0MFwxRH0yjdoZFMci+GTG+Gx6jI9as5YlYFWAYHqCAQfcGqXinZqKZQCFYKcqsgLhT0yjZ1xnG2VYY8qC9pWMMd5afVy64x+juWZ1/ZulXmL/tUbfxqxte10WQtyr2rnAXm45b52HLmUmNs+AyG6bDNBoq53Ayp9j+bq/h4+1fatkZHSjCgynaC3D2twiiMu0EgIVmiO8ZweWevxNSOEXRltoXLMweKOQGSESKQyBs5THn4717xqcx20rHXpWKRu8FlUgISRkd7w8ai9mYhDZ20WoApBEh0ysjaljUHMbbZyPGg5y6UvYnjCFZkaNxDIUJkQcyMkAgfQEoOSc93yqVxlXj+ej+UCSLJA0CQOnWRMqCdwMjJ2YLUPjh5t1aI2o6JHncPEHwiwvCMlNt2lXHsfKrRriNELMyIigtlLhhgAZJKtgbD3oOdzc6tM0M8QcKCA6aeapGQp7423yD4H0JBjcQtBNFzGW2uIXXU8bRkgg4y6qWOHA6gbnHmBXTs0si2dsh5qFYEXS8aOBhRgHTvkDbrXLgcq6JQxiI+US6C8TAEFyWxk9NZcfCgrE7N3EMqG3vTFExJjBVp41JAITvvqVGwcaWA3x10k0fGI5VZvlsPMbLKHt2DhdXRktsCTSw6kcwjfcYNaS2nRbSU/wBV2afQ2QDhZH5ekadwMKF8wBXS74+gJEZSR+S2tLeJpm8CBtt9vr60EvsH2ljurdEMqmdBpeNmxINJwpdDhgSMZ265rU1h+zltw+8hEcjQ3E4YyOG7ssbvu2AQsiY6ZwOlWR4Bcw72l4+kforkGdfYSZEq+5Zvag01KzP+kk8G17ZyIPGW3JuI/iABKPimB51b8K4zBcqWt5o5QOulgSpHUMOoPoaCfSlKBSlKCt45wz5Qsa62QJPHKSpIJEbB9O3gcYNWVKUFdxfgVtdLi4gilH66AkeoPUH1FUv+h7xZNle3Nv4iN2+UR5+5LlgPRWWtXXhoMq1/xS3+stobxB+dbycl8f4UpKk+z19xdvLQHTcM9o/2bmNoc+zsNDfAmovFu3SmU23Doje3Q2YI2Iod8Zml6DGD3Rk7Y2rKdvey0p4bc3fEp/lFwseY40ykNuzEL82v5zb/AEm3oP1uNwwBUggjIIOQQehBr6rM8MsSt0YxGEhS2hZWRymZNThtSqRkYVeuehrTUClKUEHhuxlT7MpP74En83NTqgw7XEg+1GjD3BZW/hoqVPOqDLsqjzYgfzoOlKg/Ly31UbP+s3za/iw1H3CmuXDIboPI1xLGyljy0jjI0r4a2Yks3hsFHp5BPimVvosG9iD/ACrpUDhfDuSZMNlXfXpwBpZvpkejHvY8CT51PoFV1zweNgwA0avpAAFWz11xsCjZ88Z9asaUGMbs9LbHNo7wDc6YxzYT962c6kH+Cw8akW3aqSMf1uA6AcGe2zNGPvoBzYz4nKkD7Vauo1zYo51EYcdHUlWHpqG+PTpQZTiC/LYwLRYpYXYGSRSEDBWDaAysSdWAp2+iW8akXHDL91wGgT3keT/mj3/GnEOyY1mWLUkp6zQFYZTjpr25UvXGHUV5bcTvoc8yMXkando05MyD9aJzok8e8jDONlNBEteyN0mTzoQzHLMEfUfLJUqMDwAwB5bmvuXsfcvjmXgYAgheTkAjoSGc5x65wcEb1f8ABu0dvdErFJ84PpRODHInh3o3AYe+MVbUGPbsXIRg3jgeISJEz8Rv+GK+k7DDAU3dzoAwFRlQAYwAMLsMeVa6lBn4uxtqMaleTTjAeWQjbp3dWn+FXVtapGNMaKg8lUD+VdqUFXxns9bXYHyiFHI+i2MOvkUdcMp9QRVSeA3lv/Y7wunhDdgyLjyWZcSj3YvWqpQZQ9rng2v7Sa3A6yxjnxe+qMa1H31FSJeFcP4iBMvKlbwnhk0uvtLGQw9s1o6z3E+xtrK5kVDBMf01uxhfbpkrs3swIoOB4Vf2/wDZrpbhP9VdrvjwCzRgN8WV6Htfydr62mtcdZMc6L1PMjyVA83Va5/JeJ231csV9GPzZhyZcekqDlt8UHvX3B24gUhLxJbKQ+FwulCemFmGY2/eoNBYcQinQPDIkqHoyMGH4ipNZ287J2c550a8qRsHn2zmJjjoSybP+0CK4/JeJW/1c0V7GPzZxyZf82MaD8Yx70GopWWHbiGLa9jmsmA35yEoceCzJmMnyGQTttVQePX3FO7w5Da2p63kyHU484Ijj95v4UGh7T9r7axAErF5W+rgjGuSQ+AVB/M4FZ88Hv8AihzeubK0PS1hb5yQZyOfKPogjYqvn4davezHY62siXQNLO31lxKdcj565Y9BsNhjoK0VBC4PwmG1iEVvGsUa9FUY+JPUn1O9Zj8r5/8AipV+3JAn706A/wAK2lYn8rW9pAn2762X8ZQf+1BqLf6+X0SJfwLn/wAqnVXcOuY3Mkits0pj7w096I8sgZ695T71YKwO43oPaUpQQOJWbuVaOTluAR0B1KxBI9D3R3t8b7VFgaOI5ljKP/rHJkHwlO6j0bT7Vc0oPFOdxuK9qqv+Eko3yaQ20hGzKoZQc9TG3dJ9dj60u757e21zFHkGFOkFBIzHSqoCThmYgAE9T1oLWlcrWTUisdOSoJ0nUM43wfEZ8a60ClKUClKUCqbi2oXNqwDlFMuvSGIGY+7qC+vTNXNKDLz8NS9kf5RASir8yXjMbhiAWZJVAZPpKowckqx8BUFfltocRy81OghvGwfaO8UEH0Eilj51tq8ZcjB3FBnbTthDqEdyr2cpOAlwAoc/3coJjfp0DZ9K0QOarLvgiMhRcBD1jZQ8behjbYD7pWs3/QMtpvaSyWwBzo3ubc+QKN87EPuEKPWg3FKyMfbBoVBvoDGn/wCmAmeA79SVGtB6suBvvWmsr2OZBJC6SIejIwYH2I2oPOI3yQRPLK2mONSzt5Abk7V7w+65sSSaWUOoYKwwQGGRqHgcY28KjAc9/wC6Rv8AMdT/AMqn8WH6u9jQKUpQK5zwK6lXVWUjBVgCD7g7V0pQZWbsPEhLWUkti/8AcN82T+tA2Yz8AK5/LuJ2v10Ed9GP0lueVJj1hc6T8H+Fa6lB+VflO7YWtxwi6iRyk5WP5iZTFIPnkz3HAJxg9M9DX6ZwxcQxjyjUf7orE/lygVuDzsVUsrRaSQMrmZAcHwyMipkHZGa3RTw+9lh7q/Mzf1iI7dBrPMUfdeg2dKyH+kt3bbX1kxXP19oTMnu0ZxKo+DVdcD7R2t4ubaeOTzAPeX7yHvD4igtaxf5TBq/o5Pt8UtvwXU5/lW0rF9vt7vhK+d9q/cic/wDegnz8FfktEkgbVO8mQoVo3eQyq2SxHzbEHGMnArRxoFAA6AYFROF78w+cz/7p0f8AjU2gUpSgUpSgV4RXtKDwCvaUoFKUoFKUoFKUoFKUoFKh33E44QxkbSEjMjbHZVySdhvgAnHXavbDiMc2rQTlSAwKlSpKhhlWAIypB+NB5Pw5CSy5jc9WQ4J+8MYb9oGshxbsyOdmDVDMe9JPaHlMF6fORH5uRjggHr1IGwzsr660KMDU7HSi5xqbr8AACSfAA0srXlrudTE6nbGNTHqfbYADwAA8KDJ2PGLy2AR4kvIUAGu2XlSxjGBzLZzk/snP6tX/AAXtHbXeRBKrOv04zlHT0eNgGX4ip1zZJJjWuSOjDIZfusNx8DVFxrsuk+DIizMv0HJMc0f+HOmG+B6+JoNLSsPE99atpilF0vhBdnlTeeI7hQUlPhuD6tVpYds4GcRTh7Sc9I7heXq/w3zy3/ZY0GkpXgNe0ClKUGG/LUM8HmHnJAP+OlbWAd1fYfyrGfljH/xbjzmt/wDrpW1jGw9qD6rNcd4Jw65lCziH5RglWVxHMPElWUh60tQbqxg1c2SOLUqnMjomVHjliNhQZz+huI2o/ql4LmMYxFeDJx5LOmD0+0rVnOI9oHn4vw2G5gNrLC80jhpEdSDEVRldT0Jz9IA9Kl3PG5LtmThGIIFyJb5u7Cu+GEMZ7sj9e9sBgb71L4D2TTluiNNDIxU3FwWJuLjPXvkakiYA4IwfRSpyGm7LXLyQFnj5Z584AznIE7gN0Gxxn2xVxUWz4fHF9WugYxpUkL76c4z64zUqgUpSgUpSgUpSgUpSgUpSgUpSgUpSgUNKUGR4v2bnn1BpFIZyGy77xNMrOANOFPJTljHi7EnNaa1tEiDaBjUdTEkkk4xlmJydgBv4AVS8QS0hkRGRe9nPf3XClgSudRGFY5x4GrGwtIChaIDS4wSCcMD5E9Rv1FB8X95DCkt07ahFCzNghtKKC7aQPE4+OB5V04bxHmPJGyaHj0FhnVtIupSD+8vup8MGuK9nLYRyxCPuTIY5BqY6lIII3O2xNSOHcNERdizO76dTtpyQi6VHdAG259yfYBOpSlBzmhVwVZQynqCAQfgaq+IcCWRDGdLxnrFMvNQ+2rvL8DgeVXFKDB/0NNZ72k8lqo/Qzk3FsceCufnIh8VHpU2Ptk0GBxG3e2G3z6HnQNnoeYo1IDkfTUe9a+oD8LUZMZMROchcaWz11Ie6c+JGD60Eizu0lQPE6yI3RkYMD7EbV3rEXvZJY3MsPMtJTktLZ/RYnxltmBDb+QY+orpbcfvYBm4hW8hH6ez+kP8AEt2JbP3Sfag+Pyvf/XY87m3H/HWtrX5t2/7Q215YIbeVX/rlsGX6LJ86NnRsMvxFWXFO2MtxK1rwhFnlVtMtw2eTb+eT+e/6q/xwRQXnajtTb2CBpmJdto4kGqSU+Cog3O+2elZK54bc3zxPxUNHbSSqkVjEw3JDMrXb5BbpnSpwMDbrVl2Y7MLE5mDm5un2lvZQD7rbr0C+3dHm2NNaWbg6sIxqcFJRLqyCWYKVyxYHbB8MdBjA2oOdrawrII9SZjA5cKgKsS76SEHjse8fI4xvUi9Gl45B9oI3qrnA/BtJ9s+dfEfCgJVmMkhcBlJJXDKxzpYBRsDuPEb74Jrpxkf1eXzEbEe4UkfxFBNpXinIzXtApSlApSlApSlApSlApSlApSlArwNXxcKxRgpAYqdJPQHG2fTNUXBez7xJIrSY1QxRIUJBjWKMrgE+OpnbV1OfDoA0BNAapD2fPyeeEzSSc1CoMjE6cqQCPic/CpTcLzCycxldzqeRO6S2Rkjy6Ae1Bwn4AjStIXbvSa8YXYtGIWwSMjKDSCMEBmwd6n8NtBDEkQYsEUKC2M4UYXOPIDGfSq+TgbfJnh5zsxYMskneKMCrKR7FQRX3wrgvJWTLszO0mG8VV5HkUZO5ILk5/wDVBZXVwsaNJIwVEUszE4ChRkknyAFcbDiKTatGoFSAyspUjUoZcg+BBB/EdQRVTJ2X1W9xA9xM6zwtES7atGpSupc+O9TuFWDpJLLKV5kmgELnAEa4HXxJLH4geGSFnSlKBSlKBSlKBUG/4akgY5MchXAkQ6XHluOuOuDkelTqUGI4h+T+K9QLfBZGXZZgiLM4H0eZIox4k4A9fOpydlAvIhUhLWFtQjh+ZDn++UZ5infIyoOTkHw1NKDxRjpXtKUEe9vUhUNIwUFlQZzuznSijHiSQAPM1zaRZ4W5bqwdXUMNwDuhz6hgQR4EEVB45w555rYDaGN2kkIbB1BCsQA8ssWJ8NI6526XfCnWBYrSQQaWznTryDktnVuSWbUSdyc+dBMmukhVRIwGe6uerEKWIA6nuqzewJ8KkRyBgCpBBAIIOQQdwQfKqJ+Gzg20jOs0sPMD57msSAgEYGAR3R7avYzuznDTbWkFuW1GGFIy3TOhAuQPL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SERUUEhQVFRQXFRoYFxgYFRgZIRcdFxccFxcZGBscHSsgIBslHhgYITMiJyorLi4uHR8zODMsNygtLisBCgoKBQUFDgUFDisZExkrKysrKysrKysrKysrKysrKysrKysrKysrKysrKysrKysrKysrKysrKysrKysrKysrK//AABEIALABHgMBIgACEQEDEQH/xAAbAAEAAwEBAQEAAAAAAAAAAAAABAUGAwECB//EAEcQAAIBAwIDBgEHCAYKAwAAAAECAwAEERIhBRMxBiJBUWFxgRQjMjNScpEHQkNigpKhsRUkNGNzkxZTg6KjsrPBwtElNVT/xAAUAQEAAAAAAAAAAAAAAAAAAAAA/8QAFBEBAAAAAAAAAAAAAAAAAAAAAP/aAAwDAQACEQMRAD8A/bZJlX6TAZ6ZIGfxrpWZ43YNc3kSYxHFDI+totSl5fmgFJ7uoJzOufpDY1NubeeGKGK00FUQIebljhFCpvrUk7HJOc0FzXxzBnTkasZxnfHniocslwFTSkTNp7+qRkAbAzpAR9s58fxqot7gi9nkkhlyFigjIicggAySOH040anxk4zy+nTIWXHuIiGP84Fs4IIGAqF2OSCOikDY5JA9Rn+FSXdy5ZZDGY3t0kBYFVZFWW6XQAQWYScsnOARkYI309yzsEMcccg+l845TH2SBy23/DFcka4HSCAZOTidtz5/U0FlSvBXtApSlApSlApSlApSlApSlApSlApSlApSlApSlApSlApSlApSlApSlApSlApUbiUZaGRR1MbD8VIrpbPqRT5qD+IoOtfEsYYFT0IwfY190oK/isrRQ/Ngk5Rdwz6VZgrMQO82FJPr/Gqjs0jowR3kTqRCIgEAcsYwG0fSVFGoB8avfe/vL2OFdUsiRr9p2Cj8SapD2tSTItIZ7ojxjj0J7iWUrGw+6TQaOlZ4R8QmPeeC1TyQGeT07zaUH7rVR8Q4I8fELRfll587FOpk525kUI6EJp5X0RJtox6UG9pVAYb+I92SC5XykUwv++mUP7g96i3vadkAWa3ntSzaTIUEyKPFw0OsD0LhQOp6YIXd/f8ALaJFXU0rlRvgDShdmJ9AvQdSR6kQuJcf5EchdcyojtoUsR3Vd01Pp7upUJ3Gx23yM9bFbWeNOS6SKjalZJNRVt8tqBzqOps+eTnrXS44JC5csrHXGY3+cca1OR3gG3OGYA9Rmg43HGWWCeUR55LsCurqsZGtht105OPMYz41FsO1CyFu6O5JIr6WLYVWAicd0bOrBvId7c4q7htEQMFGzsWbcnJbr1/lUJez1uFCrEFAESjSWU4gBEQyDnCgkexoIa9qE1tkARDUeZk/REEUwbGNhibHpjPtewyhlDDoRkfGq+34DBHjQpXAwCHfI7iR+f2Y0Hw96m2lssSKiDSijCgeAFB2pUKPi0LacSA62Kr17zAkEA+YIP4GpmaD2lcLq8SPTrYLqbSv6zYJwPM4BPwr7gnV1DowZWAKsDkEHoQfKg6UqHLxSJSwZwNAJbY4UKMnJxjYVLBoPaUpQKV5mmaD2leZpmg9pXma+J51RWdyFVQWYnoABkk+gFB0pUPh/Ekm1aM5XGoMpUjUoZTg+BBB/EdQQJlApSlApSlB4ah8J2iVPGPMZ/Y7oPxAB+NTagTnlSGT9G+Nf6pGwc+hGxPhhT0yaCq7YdpnsjCsVs9xJMXChTgLoUMS2AzHbJwqsTpO1QeHTTXpIbiEceMaobWMLImfCRpsuP3ENd+3Z0GxuB+ivog33Z9Vuf8AqA/Cr3iPCILjHOiVyPokjvKfNWHeB9QaCDZdlLSNg5i5sg6STs07jzw8hYj4Yq7xVF/RFxD/AGa6YqP0dyDMPYSZEoPqzP7UHHZYtrq1dBjeSE8+MfgBKPcx49aC+rMds10y8Pl6aL5QT6SxSxH8Sy1ecO4nDcLqglSRfNGBwehBx0Poaovyk7cPkk8YXinH+xmSQ/wBoNRSlKCov+zVrM2t4VEmMcxMxyf5iEP/ABqKeDXUX9mvGI+xdIJhjyDqUkz6szexrQ0oM8OM3UWflNmxUfn2ziYe5jIWQewDe9SbDtPazNoWZVlxnlSZikHvHIA/8KuKi8Q4bDOuiaJJF8nUN/MUEqlZ09lRH/ZLi4tvJVfmR+3Ll1AD0XT8K8E3EYfpR292vi0bNA/wjfUhP7a0Hxb9mnWFUEhDiZ5C2t2ChmlK6FOwYc0dAM4r4n4Az93nCNym6rkgAx6C4z0JkWN/2D1yTXRu29tHtdCS0bGdNwmj8HBMZ+DVa8Hw6mXILSd44IOB+YmRt3QfxLHxoI/EOEtItuAwzHMsjnddXdcNpx0JL5qFH2Z0M3L0hC2FjJbAj5CxhfQh1L/tHx3rS0oMs3ZqXlPHzFJbnamORrMsQjDMAN2yMmrLg3DJIpJGkYPqZtLamyVaRnVWU90aA2gEZyAOnSrelAr4mBKnTjVg4z0zjbPpX3SgzvBeASQpIrSYLQxQoUz82I1YbdN9Ts2rxz4bCuqcAbkTxPPJNzYyoMhJ05Ujb8QfhV7SgrDws8lkEjJI5DPIndJbbJAztsoHt51Gfgb/ACWSEzu7sdSySd4ow0lDjO+llDD1q8rEdpu0DgS8kspKtCmXAHMaUW8ZIAypMr7HJ7sbHA8Q0HCuD8oSZcszs+lj1VXdnAz1JBcnPsB0qI3ZgtBcQyXM0izwtES5zo1qVLLk9d6ncEs5YtfMcsCw0KXZyoCBTl2GSWYFsdBmrSgq+E8PdJJJZCuuQRrhc4AiUgdfElmPpkDfGTaV8qwPTevqgUpSgUpSgUNKUGR/KBwsjhtyYWK8uPnKmxXVCRMMA7jdOgIHpVkpvJDC8clsImXU4aKQs2rBXRiQAbZ3OfarW9txJG8Z6OjKfZgQf51R/k7uTJwy1LHLLHy2P60JMTfxQ0GjpSlBV8R7P287a3jAkxgSoTHIB5CRCGxsNs4qh7TcBujZ3EUdyJo5IZFKXCjUAUOAksYByPDUrE+J8a03E+KQ26655Y4lzjLsFyT0Az1PoKqG7QSzgi0tJJAcjmTZt4/LI1KZGHsmD50EXgfbBTbQSXMM0CvEjCQrzI2DIG1F4ywQff01p7S7SVQ8Tq6HoysGB+IrKcDW84fbRQSwC5iijVBLbt38KMDVC+M4GN1Yk/Zr22Th13IeS3ye6xlgha1nGNsvGdLNj9ZWHuKDYUrPci/g+hJFdoPzZRyZPX5xAUb25a+9fMnbCGIH5Wk1oR1MsZ0dcd2VNUZ9tWfSg0dfMkgUEsQAOpJwB8ay992iuHH9Vt2bYkO5CBgOjID3j7afEelZPiNrdztme4IXPdWIafQrzHzg58NK/wDoNjxrtva24OX1NuMDz8vM/AGsje9tLy4yIE5CH89wQSDgghM6/TJ0iolvwVIjlUww+kxyX2zjUxJceO+SvWuj25/79P4jHX3XB9KCBbTNFcJM5abBzIXIPMBP0QOgH523dJVM+NfoNt2bsZ1E9sphL78y3doST+uEIBIPgwODX5rc34YlIBznzg6TlEP67jbI+yO/6Vadk+MPw8hWJkhY5kAH5xOWkQeeSSV8sDwzQbk2HEIfqbmO5X7NzHob0xLCAPxjND2nki/tdncQgfnxqLhD7crMgH3kFX1ndJLGskbB0YAqwOQQa70FdwrjttcjME8cnmFYEj3XqD7irGqvinZ21uCDNBG7Do+kB1+64ww+BqsHZqeH+x30yAdI7j+sp16ZYiX0+s2oNPSsyeK38H19ms6jrJayDPqTDLgj2Dsa7WfbOzdgjS8iUnAjuFaByfRZANXuMig0FK8DZ3Fe0HlVZhn37ttuc9G3Pn74q1rLcYgnmuO7iERM2mUoM6eTkMsh23lZQU+zG2eowF7Fz8Nr5edPd06uvhnPhVLInEJba6RxEkrQOsBjyuJGRgpJLtjB01c8Hkd4VeQMrOA+lsZTUAdJx5fH3pwg5iDddTOwz5NIzD+BFBW9mrYrJMyoY4WWEKhXT3kQrIdPtoXPjo+NX9KUClKUClKUClKr+L3rQhGC6lMgRsZJXX3YyAOoMhRT5Bs9BQWFZLsXMsC3sTsqJBfS4LEABZQtwOvQfOn8K008TMoAcofEqAT8NQI/gawd32FkNw9w7LLJrBR9ActhNOZ4ZTymYAAaozG2AMdcUGgPa5JDizilvD9qIARj3mchCPu6j6V58hv5/rp0tU8Y7Ya29jPIox+zGD5GuNr2lkj2uYSQvWS3V3Cjw1wEc9Pgrj9atBw/iMU6a4ZEkTzRgfgcdD6UELhvZq2hbmLHqlxgyyMZZDnr33JbHoMCrelKBULifCILhdM8SSAHI1KDg+anqD6iptKDNf6PTwf2O7cKP0Vzm4T2DswlXy+mQPKutvxG5J5VzatGSCebCyzxHHh3gHB9CmPWtBXC8UFDn/nKeP2huKD89bs9Ek7wx3BsztLE6I0WrU3eBQsI2ZWxvpPddRnrXa6biCy6Fe0uDpY5C6HmQAfo+Zy2ZSd+8uMjGxxVp2lZ4lhufnkMEqBtWh1McpEUpJXvEAMH3I3QVM4rarcAoTbs2QyEjQ6Ebq2CGzv4EYIyD1oMxFcoxSOe4e2mJ+pkhSFxt0heTUrj0ViD5jGKkS9kYiup2adST3pHZkJPg8YwiN4ZC+eeuKsjZx3UTJJZjWjFHCcpgrDBOVcjVGw0sARupXoelVJ2chw3ycT2dwuNcaK8sLA7A8nDLoYLsVAIwR1BFB7dcKEYwQEAHQgDA6DbZXX1GCPes1eTK4xb/PsdgUOUzvjVL0OPs7uPDNXFrOYmPMsY51GNXJt3jliPUEJIuPLZZD0yoHQ2A7SWcrCPW4lcbK8EiF99OmRGUd7O2pdtvDoQpOyvGX4cQjkyQH6YAOx/OdB79V6/Hc/q9tOsiK6MGRgCrA5BB6EV+b8W4PLJqWOJogANTSFSygj6SopJceTHBB88EU7J8WNjKtvIcW7kKuT9WxHdIP2Gx16Z323oP02lKUCo97ZRzKUljSRDsVdQwPuCKkUoMy3YqFN7SSezPlDKdH+S+qP/AHRXmnikHQ216vrqtpP4B0Y/uitPSgy47axx7XkNxZn7UseU+EsZZPxIq7trmC5QNG8UyZDAqVcZG4IxkZ9amms/xHsZZzNzDCI5f9bCzQv+/GQT8c0F3cy6EZvsqT+AzXPhsWiGNfsoo/BQKyvFODX0MTCC95yNhOXdxq20hCYEsYVs97qwapI7SXMO13YSgDrJbMLhPfSMSgfsGg1VKpuEdqrO5OmG4Rn8YydDj0Mb4cfEVc0ClKUClKUCq7jvdheZUMkkMcjxr3u8wQkDA65IA/lVjXhFBw4fc82KOTBXWitg7EagDg+ozUioXBfqEX7GY/8ALJT/AMam0HC5tEkxrUEjoehX1VhuD6g1n+JdlQzGSMlZcfWK3KlHl84ow4H2ZFYHJyd609KDIx8UvLchZFFyvTBCwTfDJ5Mx+4ye1XHC+0MFwxRH0yjdoZFMci+GTG+Gx6jI9as5YlYFWAYHqCAQfcGqXinZqKZQCFYKcqsgLhT0yjZ1xnG2VYY8qC9pWMMd5afVy64x+juWZ1/ZulXmL/tUbfxqxte10WQtyr2rnAXm45b52HLmUmNs+AyG6bDNBoq53Ayp9j+bq/h4+1fatkZHSjCgynaC3D2twiiMu0EgIVmiO8ZweWevxNSOEXRltoXLMweKOQGSESKQyBs5THn4717xqcx20rHXpWKRu8FlUgISRkd7w8ai9mYhDZ20WoApBEh0ysjaljUHMbbZyPGg5y6UvYnjCFZkaNxDIUJkQcyMkAgfQEoOSc93yqVxlXj+ej+UCSLJA0CQOnWRMqCdwMjJ2YLUPjh5t1aI2o6JHncPEHwiwvCMlNt2lXHsfKrRriNELMyIigtlLhhgAZJKtgbD3oOdzc6tM0M8QcKCA6aeapGQp7423yD4H0JBjcQtBNFzGW2uIXXU8bRkgg4y6qWOHA6gbnHmBXTs0si2dsh5qFYEXS8aOBhRgHTvkDbrXLgcq6JQxiI+US6C8TAEFyWxk9NZcfCgrE7N3EMqG3vTFExJjBVp41JAITvvqVGwcaWA3x10k0fGI5VZvlsPMbLKHt2DhdXRktsCTSw6kcwjfcYNaS2nRbSU/wBV2afQ2QDhZH5ekadwMKF8wBXS74+gJEZSR+S2tLeJpm8CBtt9vr60EvsH2ljurdEMqmdBpeNmxINJwpdDhgSMZ265rU1h+zltw+8hEcjQ3E4YyOG7ssbvu2AQsiY6ZwOlWR4Bcw72l4+kforkGdfYSZEq+5Zvag01KzP+kk8G17ZyIPGW3JuI/iABKPimB51b8K4zBcqWt5o5QOulgSpHUMOoPoaCfSlKBSlKCt45wz5Qsa62QJPHKSpIJEbB9O3gcYNWVKUFdxfgVtdLi4gilH66AkeoPUH1FUv+h7xZNle3Nv4iN2+UR5+5LlgPRWWtXXhoMq1/xS3+stobxB+dbycl8f4UpKk+z19xdvLQHTcM9o/2bmNoc+zsNDfAmovFu3SmU23Doje3Q2YI2Iod8Zml6DGD3Rk7Y2rKdvey0p4bc3fEp/lFwseY40ykNuzEL82v5zb/AEm3oP1uNwwBUggjIIOQQehBr6rM8MsSt0YxGEhS2hZWRymZNThtSqRkYVeuehrTUClKUEHhuxlT7MpP74En83NTqgw7XEg+1GjD3BZW/hoqVPOqDLsqjzYgfzoOlKg/Ly31UbP+s3za/iw1H3CmuXDIboPI1xLGyljy0jjI0r4a2Yks3hsFHp5BPimVvosG9iD/ACrpUDhfDuSZMNlXfXpwBpZvpkejHvY8CT51PoFV1zweNgwA0avpAAFWz11xsCjZ88Z9asaUGMbs9LbHNo7wDc6YxzYT962c6kH+Cw8akW3aqSMf1uA6AcGe2zNGPvoBzYz4nKkD7Vauo1zYo51EYcdHUlWHpqG+PTpQZTiC/LYwLRYpYXYGSRSEDBWDaAysSdWAp2+iW8akXHDL91wGgT3keT/mj3/GnEOyY1mWLUkp6zQFYZTjpr25UvXGHUV5bcTvoc8yMXkando05MyD9aJzok8e8jDONlNBEteyN0mTzoQzHLMEfUfLJUqMDwAwB5bmvuXsfcvjmXgYAgheTkAjoSGc5x65wcEb1f8ABu0dvdErFJ84PpRODHInh3o3AYe+MVbUGPbsXIRg3jgeISJEz8Rv+GK+k7DDAU3dzoAwFRlQAYwAMLsMeVa6lBn4uxtqMaleTTjAeWQjbp3dWn+FXVtapGNMaKg8lUD+VdqUFXxns9bXYHyiFHI+i2MOvkUdcMp9QRVSeA3lv/Y7wunhDdgyLjyWZcSj3YvWqpQZQ9rng2v7Sa3A6yxjnxe+qMa1H31FSJeFcP4iBMvKlbwnhk0uvtLGQw9s1o6z3E+xtrK5kVDBMf01uxhfbpkrs3swIoOB4Vf2/wDZrpbhP9VdrvjwCzRgN8WV6Htfydr62mtcdZMc6L1PMjyVA83Va5/JeJ231csV9GPzZhyZcekqDlt8UHvX3B24gUhLxJbKQ+FwulCemFmGY2/eoNBYcQinQPDIkqHoyMGH4ipNZ287J2c550a8qRsHn2zmJjjoSybP+0CK4/JeJW/1c0V7GPzZxyZf82MaD8Yx70GopWWHbiGLa9jmsmA35yEoceCzJmMnyGQTttVQePX3FO7w5Da2p63kyHU484Ijj95v4UGh7T9r7axAErF5W+rgjGuSQ+AVB/M4FZ88Hv8AihzeubK0PS1hb5yQZyOfKPogjYqvn4davezHY62siXQNLO31lxKdcj565Y9BsNhjoK0VBC4PwmG1iEVvGsUa9FUY+JPUn1O9Zj8r5/8AipV+3JAn706A/wAK2lYn8rW9pAn2762X8ZQf+1BqLf6+X0SJfwLn/wAqnVXcOuY3Mkits0pj7w096I8sgZ695T71YKwO43oPaUpQQOJWbuVaOTluAR0B1KxBI9D3R3t8b7VFgaOI5ljKP/rHJkHwlO6j0bT7Vc0oPFOdxuK9qqv+Eko3yaQ20hGzKoZQc9TG3dJ9dj60u757e21zFHkGFOkFBIzHSqoCThmYgAE9T1oLWlcrWTUisdOSoJ0nUM43wfEZ8a60ClKUClKUCqbi2oXNqwDlFMuvSGIGY+7qC+vTNXNKDLz8NS9kf5RASir8yXjMbhiAWZJVAZPpKowckqx8BUFfltocRy81OghvGwfaO8UEH0Eilj51tq8ZcjB3FBnbTthDqEdyr2cpOAlwAoc/3coJjfp0DZ9K0QOarLvgiMhRcBD1jZQ8behjbYD7pWs3/QMtpvaSyWwBzo3ubc+QKN87EPuEKPWg3FKyMfbBoVBvoDGn/wCmAmeA79SVGtB6suBvvWmsr2OZBJC6SIejIwYH2I2oPOI3yQRPLK2mONSzt5Abk7V7w+65sSSaWUOoYKwwQGGRqHgcY28KjAc9/wC6Rv8AMdT/AMqn8WH6u9jQKUpQK5zwK6lXVWUjBVgCD7g7V0pQZWbsPEhLWUkti/8AcN82T+tA2Yz8AK5/LuJ2v10Ed9GP0lueVJj1hc6T8H+Fa6lB+VflO7YWtxwi6iRyk5WP5iZTFIPnkz3HAJxg9M9DX6ZwxcQxjyjUf7orE/lygVuDzsVUsrRaSQMrmZAcHwyMipkHZGa3RTw+9lh7q/Mzf1iI7dBrPMUfdeg2dKyH+kt3bbX1kxXP19oTMnu0ZxKo+DVdcD7R2t4ubaeOTzAPeX7yHvD4igtaxf5TBq/o5Pt8UtvwXU5/lW0rF9vt7vhK+d9q/cic/wDegnz8FfktEkgbVO8mQoVo3eQyq2SxHzbEHGMnArRxoFAA6AYFROF78w+cz/7p0f8AjU2gUpSgUpSgV4RXtKDwCvaUoFKUoFKUoFKUoFKUoFKh33E44QxkbSEjMjbHZVySdhvgAnHXavbDiMc2rQTlSAwKlSpKhhlWAIypB+NB5Pw5CSy5jc9WQ4J+8MYb9oGshxbsyOdmDVDMe9JPaHlMF6fORH5uRjggHr1IGwzsr660KMDU7HSi5xqbr8AACSfAA0srXlrudTE6nbGNTHqfbYADwAA8KDJ2PGLy2AR4kvIUAGu2XlSxjGBzLZzk/snP6tX/AAXtHbXeRBKrOv04zlHT0eNgGX4ip1zZJJjWuSOjDIZfusNx8DVFxrsuk+DIizMv0HJMc0f+HOmG+B6+JoNLSsPE99atpilF0vhBdnlTeeI7hQUlPhuD6tVpYds4GcRTh7Sc9I7heXq/w3zy3/ZY0GkpXgNe0ClKUGG/LUM8HmHnJAP+OlbWAd1fYfyrGfljH/xbjzmt/wDrpW1jGw9qD6rNcd4Jw65lCziH5RglWVxHMPElWUh60tQbqxg1c2SOLUqnMjomVHjliNhQZz+huI2o/ql4LmMYxFeDJx5LOmD0+0rVnOI9oHn4vw2G5gNrLC80jhpEdSDEVRldT0Jz9IA9Kl3PG5LtmThGIIFyJb5u7Cu+GEMZ7sj9e9sBgb71L4D2TTluiNNDIxU3FwWJuLjPXvkakiYA4IwfRSpyGm7LXLyQFnj5Z584AznIE7gN0Gxxn2xVxUWz4fHF9WugYxpUkL76c4z64zUqgUpSgUpSgUpSgUpSgUpSgUpSgUpSgUNKUGR4v2bnn1BpFIZyGy77xNMrOANOFPJTljHi7EnNaa1tEiDaBjUdTEkkk4xlmJydgBv4AVS8QS0hkRGRe9nPf3XClgSudRGFY5x4GrGwtIChaIDS4wSCcMD5E9Rv1FB8X95DCkt07ahFCzNghtKKC7aQPE4+OB5V04bxHmPJGyaHj0FhnVtIupSD+8vup8MGuK9nLYRyxCPuTIY5BqY6lIII3O2xNSOHcNERdizO76dTtpyQi6VHdAG259yfYBOpSlBzmhVwVZQynqCAQfgaq+IcCWRDGdLxnrFMvNQ+2rvL8DgeVXFKDB/0NNZ72k8lqo/Qzk3FsceCufnIh8VHpU2Ptk0GBxG3e2G3z6HnQNnoeYo1IDkfTUe9a+oD8LUZMZMROchcaWz11Ie6c+JGD60Eizu0lQPE6yI3RkYMD7EbV3rEXvZJY3MsPMtJTktLZ/RYnxltmBDb+QY+orpbcfvYBm4hW8hH6ez+kP8AEt2JbP3Sfag+Pyvf/XY87m3H/HWtrX5t2/7Q215YIbeVX/rlsGX6LJ86NnRsMvxFWXFO2MtxK1rwhFnlVtMtw2eTb+eT+e/6q/xwRQXnajtTb2CBpmJdto4kGqSU+Cog3O+2elZK54bc3zxPxUNHbSSqkVjEw3JDMrXb5BbpnSpwMDbrVl2Y7MLE5mDm5un2lvZQD7rbr0C+3dHm2NNaWbg6sIxqcFJRLqyCWYKVyxYHbB8MdBjA2oOdrawrII9SZjA5cKgKsS76SEHjse8fI4xvUi9Gl45B9oI3qrnA/BtJ9s+dfEfCgJVmMkhcBlJJXDKxzpYBRsDuPEb74Jrpxkf1eXzEbEe4UkfxFBNpXinIzXtApSlApSlApSlApSlApSlApSlArwNXxcKxRgpAYqdJPQHG2fTNUXBez7xJIrSY1QxRIUJBjWKMrgE+OpnbV1OfDoA0BNAapD2fPyeeEzSSc1CoMjE6cqQCPic/CpTcLzCycxldzqeRO6S2Rkjy6Ae1Bwn4AjStIXbvSa8YXYtGIWwSMjKDSCMEBmwd6n8NtBDEkQYsEUKC2M4UYXOPIDGfSq+TgbfJnh5zsxYMskneKMCrKR7FQRX3wrgvJWTLszO0mG8VV5HkUZO5ILk5/wDVBZXVwsaNJIwVEUszE4ChRkknyAFcbDiKTatGoFSAyspUjUoZcg+BBB/EdQRVTJ2X1W9xA9xM6zwtES7atGpSupc+O9TuFWDpJLLKV5kmgELnAEa4HXxJLH4geGSFnSlKBSlKBSlKBUG/4akgY5MchXAkQ6XHluOuOuDkelTqUGI4h+T+K9QLfBZGXZZgiLM4H0eZIox4k4A9fOpydlAvIhUhLWFtQjh+ZDn++UZ5infIyoOTkHw1NKDxRjpXtKUEe9vUhUNIwUFlQZzuznSijHiSQAPM1zaRZ4W5bqwdXUMNwDuhz6hgQR4EEVB45w555rYDaGN2kkIbB1BCsQA8ssWJ8NI6526XfCnWBYrSQQaWznTryDktnVuSWbUSdyc+dBMmukhVRIwGe6uerEKWIA6nuqzewJ8KkRyBgCpBBAIIOQQdwQfKqJ+Gzg20jOs0sPMD57msSAgEYGAR3R7avYzuznDTbWkFuW1GGFIy3TOhAuQPLa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6070" name="Picture 6" descr="http://www.cheng.cam.ac.uk/research/groups/electrochem/research/boundco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46365"/>
            <a:ext cx="3695065" cy="22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13000" y="297784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Concepts on Convection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375" y="882134"/>
            <a:ext cx="8659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Convection is associated to a flow motion (</a:t>
            </a:r>
            <a:r>
              <a:rPr lang="en-US" b="1" dirty="0">
                <a:solidFill>
                  <a:schemeClr val="accent2"/>
                </a:solidFill>
              </a:rPr>
              <a:t>fluid velocity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fluid motion (velocity) is able to transfer energy by mixing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Transfer of energy by convection should associate </a:t>
            </a:r>
            <a:r>
              <a:rPr lang="en-US" b="1" dirty="0">
                <a:solidFill>
                  <a:srgbClr val="FF0000"/>
                </a:solidFill>
              </a:rPr>
              <a:t>the velocity of the fluid </a:t>
            </a:r>
            <a:r>
              <a:rPr lang="en-US" dirty="0">
                <a:solidFill>
                  <a:schemeClr val="accent2"/>
                </a:solidFill>
              </a:rPr>
              <a:t>with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temperatures of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fluid and the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Fluid Velocity </a:t>
            </a:r>
            <a:r>
              <a:rPr lang="en-US" dirty="0">
                <a:solidFill>
                  <a:schemeClr val="accent2"/>
                </a:solidFill>
              </a:rPr>
              <a:t>is a </a:t>
            </a:r>
            <a:r>
              <a:rPr lang="en-US" b="1" u="sng" dirty="0">
                <a:solidFill>
                  <a:schemeClr val="accent2"/>
                </a:solidFill>
              </a:rPr>
              <a:t>vector variable </a:t>
            </a:r>
            <a:r>
              <a:rPr lang="en-US" dirty="0">
                <a:solidFill>
                  <a:schemeClr val="accent2"/>
                </a:solidFill>
              </a:rPr>
              <a:t>whereas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emperature</a:t>
            </a:r>
            <a:r>
              <a:rPr lang="en-US" dirty="0">
                <a:solidFill>
                  <a:schemeClr val="accent2"/>
                </a:solidFill>
              </a:rPr>
              <a:t> is a scalar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62200" y="2631440"/>
            <a:ext cx="802640" cy="711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2960" y="2380104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velocity has only one significant </a:t>
            </a:r>
          </a:p>
          <a:p>
            <a:r>
              <a:rPr lang="en-US" dirty="0"/>
              <a:t>component in the direction </a:t>
            </a:r>
            <a:r>
              <a:rPr lang="en-US" i="1" dirty="0">
                <a:solidFill>
                  <a:srgbClr val="FF0000"/>
                </a:solidFill>
              </a:rPr>
              <a:t>z, </a:t>
            </a:r>
            <a:r>
              <a:rPr lang="en-US" dirty="0"/>
              <a:t>which is </a:t>
            </a:r>
            <a:r>
              <a:rPr lang="en-US" i="1" dirty="0" err="1">
                <a:solidFill>
                  <a:srgbClr val="FF0000"/>
                </a:solidFill>
              </a:rPr>
              <a:t>u</a:t>
            </a:r>
            <a:r>
              <a:rPr lang="en-US" i="1" baseline="-25000" dirty="0" err="1">
                <a:solidFill>
                  <a:srgbClr val="FF0000"/>
                </a:solidFill>
              </a:rPr>
              <a:t>z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216072" name="Picture 8" descr="http://spench.net/drupal/files/Image/fluid_velocity_gr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74" y="4517378"/>
            <a:ext cx="2551853" cy="19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19513" y="3074195"/>
            <a:ext cx="376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velocity </a:t>
            </a:r>
            <a:r>
              <a:rPr lang="en-US" b="1" u="sng" dirty="0"/>
              <a:t>has two</a:t>
            </a:r>
            <a:r>
              <a:rPr lang="en-US" dirty="0"/>
              <a:t> significant components in the directions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/>
              <a:t>, which are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u</a:t>
            </a:r>
            <a:r>
              <a:rPr lang="en-US" i="1" baseline="-25000" dirty="0" err="1">
                <a:solidFill>
                  <a:srgbClr val="FF0000"/>
                </a:solidFill>
              </a:rPr>
              <a:t>x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u</a:t>
            </a:r>
            <a:r>
              <a:rPr lang="en-US" i="1" baseline="-25000" dirty="0" err="1">
                <a:solidFill>
                  <a:srgbClr val="FF0000"/>
                </a:solidFill>
              </a:rPr>
              <a:t>y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27312" y="5080159"/>
            <a:ext cx="0" cy="1123990"/>
          </a:xfrm>
          <a:prstGeom prst="straightConnector1">
            <a:avLst/>
          </a:prstGeom>
          <a:ln w="25400"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44078" y="6100604"/>
            <a:ext cx="1017325" cy="0"/>
          </a:xfrm>
          <a:prstGeom prst="straightConnector1">
            <a:avLst/>
          </a:prstGeom>
          <a:ln w="25400"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91625" y="519596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61321" y="57036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10342" y="3955645"/>
            <a:ext cx="249215" cy="4704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99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58F-67D6-418E-A60F-4C2B69D0A782}" type="datetime1">
              <a:rPr lang="es-AR" smtClean="0"/>
              <a:t>21/02/2018</a:t>
            </a:fld>
            <a:endParaRPr lang="en-US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50577"/>
            <a:ext cx="5443538" cy="646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FEC-D500-47AF-828A-A70F62E527AF}" type="datetime1">
              <a:rPr lang="es-AR" smtClean="0"/>
              <a:t>21/02/2018</a:t>
            </a:fld>
            <a:endParaRPr 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479550" y="249238"/>
            <a:ext cx="5822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Calculation of convective </a:t>
            </a:r>
          </a:p>
          <a:p>
            <a:r>
              <a:rPr lang="en-US" sz="3600" b="1" u="sng"/>
              <a:t>heat transfer coefficients</a:t>
            </a:r>
            <a:r>
              <a:rPr lang="en-US" sz="2800" b="1" u="sng"/>
              <a:t> 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04800" y="1547813"/>
            <a:ext cx="4714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Flat Plate – Natural Convection</a:t>
            </a:r>
          </a:p>
          <a:p>
            <a:r>
              <a:rPr lang="en-US" sz="2400" b="1" dirty="0"/>
              <a:t>Horizontal Surface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 flipV="1">
            <a:off x="357188" y="4065588"/>
            <a:ext cx="1341437" cy="1698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468313" y="3524250"/>
            <a:ext cx="427037" cy="417513"/>
          </a:xfrm>
          <a:custGeom>
            <a:avLst/>
            <a:gdLst>
              <a:gd name="T0" fmla="*/ 0 w 448"/>
              <a:gd name="T1" fmla="*/ 263 h 263"/>
              <a:gd name="T2" fmla="*/ 236 w 448"/>
              <a:gd name="T3" fmla="*/ 237 h 263"/>
              <a:gd name="T4" fmla="*/ 409 w 448"/>
              <a:gd name="T5" fmla="*/ 128 h 263"/>
              <a:gd name="T6" fmla="*/ 448 w 448"/>
              <a:gd name="T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" h="263">
                <a:moveTo>
                  <a:pt x="0" y="263"/>
                </a:moveTo>
                <a:cubicBezTo>
                  <a:pt x="84" y="261"/>
                  <a:pt x="168" y="259"/>
                  <a:pt x="236" y="237"/>
                </a:cubicBezTo>
                <a:cubicBezTo>
                  <a:pt x="304" y="215"/>
                  <a:pt x="374" y="168"/>
                  <a:pt x="409" y="128"/>
                </a:cubicBezTo>
                <a:cubicBezTo>
                  <a:pt x="444" y="88"/>
                  <a:pt x="442" y="20"/>
                  <a:pt x="4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79" name="Freeform 11"/>
          <p:cNvSpPr>
            <a:spLocks/>
          </p:cNvSpPr>
          <p:nvPr/>
        </p:nvSpPr>
        <p:spPr bwMode="auto">
          <a:xfrm flipH="1">
            <a:off x="1098550" y="3546475"/>
            <a:ext cx="549275" cy="396875"/>
          </a:xfrm>
          <a:custGeom>
            <a:avLst/>
            <a:gdLst>
              <a:gd name="T0" fmla="*/ 0 w 448"/>
              <a:gd name="T1" fmla="*/ 263 h 263"/>
              <a:gd name="T2" fmla="*/ 236 w 448"/>
              <a:gd name="T3" fmla="*/ 237 h 263"/>
              <a:gd name="T4" fmla="*/ 409 w 448"/>
              <a:gd name="T5" fmla="*/ 128 h 263"/>
              <a:gd name="T6" fmla="*/ 448 w 448"/>
              <a:gd name="T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" h="263">
                <a:moveTo>
                  <a:pt x="0" y="263"/>
                </a:moveTo>
                <a:cubicBezTo>
                  <a:pt x="84" y="261"/>
                  <a:pt x="168" y="259"/>
                  <a:pt x="236" y="237"/>
                </a:cubicBezTo>
                <a:cubicBezTo>
                  <a:pt x="304" y="215"/>
                  <a:pt x="374" y="168"/>
                  <a:pt x="409" y="128"/>
                </a:cubicBezTo>
                <a:cubicBezTo>
                  <a:pt x="444" y="88"/>
                  <a:pt x="442" y="20"/>
                  <a:pt x="4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763588" y="3687763"/>
            <a:ext cx="204787" cy="314325"/>
          </a:xfrm>
          <a:custGeom>
            <a:avLst/>
            <a:gdLst>
              <a:gd name="T0" fmla="*/ 0 w 129"/>
              <a:gd name="T1" fmla="*/ 198 h 198"/>
              <a:gd name="T2" fmla="*/ 109 w 129"/>
              <a:gd name="T3" fmla="*/ 128 h 198"/>
              <a:gd name="T4" fmla="*/ 122 w 129"/>
              <a:gd name="T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98">
                <a:moveTo>
                  <a:pt x="0" y="198"/>
                </a:moveTo>
                <a:cubicBezTo>
                  <a:pt x="44" y="179"/>
                  <a:pt x="89" y="161"/>
                  <a:pt x="109" y="128"/>
                </a:cubicBezTo>
                <a:cubicBezTo>
                  <a:pt x="129" y="95"/>
                  <a:pt x="125" y="47"/>
                  <a:pt x="1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1038225" y="3697288"/>
            <a:ext cx="193675" cy="334962"/>
          </a:xfrm>
          <a:custGeom>
            <a:avLst/>
            <a:gdLst>
              <a:gd name="T0" fmla="*/ 122 w 122"/>
              <a:gd name="T1" fmla="*/ 192 h 211"/>
              <a:gd name="T2" fmla="*/ 45 w 122"/>
              <a:gd name="T3" fmla="*/ 179 h 211"/>
              <a:gd name="T4" fmla="*/ 0 w 122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211">
                <a:moveTo>
                  <a:pt x="122" y="192"/>
                </a:moveTo>
                <a:cubicBezTo>
                  <a:pt x="93" y="201"/>
                  <a:pt x="65" y="211"/>
                  <a:pt x="45" y="179"/>
                </a:cubicBezTo>
                <a:cubicBezTo>
                  <a:pt x="25" y="147"/>
                  <a:pt x="12" y="7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3" name="Freeform 15"/>
          <p:cNvSpPr>
            <a:spLocks/>
          </p:cNvSpPr>
          <p:nvPr/>
        </p:nvSpPr>
        <p:spPr bwMode="auto">
          <a:xfrm>
            <a:off x="2063750" y="4125913"/>
            <a:ext cx="600075" cy="466725"/>
          </a:xfrm>
          <a:custGeom>
            <a:avLst/>
            <a:gdLst>
              <a:gd name="T0" fmla="*/ 359 w 378"/>
              <a:gd name="T1" fmla="*/ 294 h 294"/>
              <a:gd name="T2" fmla="*/ 365 w 378"/>
              <a:gd name="T3" fmla="*/ 185 h 294"/>
              <a:gd name="T4" fmla="*/ 282 w 378"/>
              <a:gd name="T5" fmla="*/ 134 h 294"/>
              <a:gd name="T6" fmla="*/ 167 w 378"/>
              <a:gd name="T7" fmla="*/ 153 h 294"/>
              <a:gd name="T8" fmla="*/ 52 w 378"/>
              <a:gd name="T9" fmla="*/ 172 h 294"/>
              <a:gd name="T10" fmla="*/ 7 w 378"/>
              <a:gd name="T11" fmla="*/ 134 h 294"/>
              <a:gd name="T12" fmla="*/ 7 w 378"/>
              <a:gd name="T1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294">
                <a:moveTo>
                  <a:pt x="359" y="294"/>
                </a:moveTo>
                <a:cubicBezTo>
                  <a:pt x="368" y="253"/>
                  <a:pt x="378" y="212"/>
                  <a:pt x="365" y="185"/>
                </a:cubicBezTo>
                <a:cubicBezTo>
                  <a:pt x="352" y="158"/>
                  <a:pt x="315" y="139"/>
                  <a:pt x="282" y="134"/>
                </a:cubicBezTo>
                <a:cubicBezTo>
                  <a:pt x="249" y="129"/>
                  <a:pt x="205" y="147"/>
                  <a:pt x="167" y="153"/>
                </a:cubicBezTo>
                <a:cubicBezTo>
                  <a:pt x="129" y="159"/>
                  <a:pt x="79" y="175"/>
                  <a:pt x="52" y="172"/>
                </a:cubicBezTo>
                <a:cubicBezTo>
                  <a:pt x="25" y="169"/>
                  <a:pt x="14" y="163"/>
                  <a:pt x="7" y="134"/>
                </a:cubicBezTo>
                <a:cubicBezTo>
                  <a:pt x="0" y="105"/>
                  <a:pt x="3" y="52"/>
                  <a:pt x="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4" name="Freeform 16"/>
          <p:cNvSpPr>
            <a:spLocks/>
          </p:cNvSpPr>
          <p:nvPr/>
        </p:nvSpPr>
        <p:spPr bwMode="auto">
          <a:xfrm flipH="1">
            <a:off x="3252788" y="4157663"/>
            <a:ext cx="600075" cy="466725"/>
          </a:xfrm>
          <a:custGeom>
            <a:avLst/>
            <a:gdLst>
              <a:gd name="T0" fmla="*/ 359 w 378"/>
              <a:gd name="T1" fmla="*/ 294 h 294"/>
              <a:gd name="T2" fmla="*/ 365 w 378"/>
              <a:gd name="T3" fmla="*/ 185 h 294"/>
              <a:gd name="T4" fmla="*/ 282 w 378"/>
              <a:gd name="T5" fmla="*/ 134 h 294"/>
              <a:gd name="T6" fmla="*/ 167 w 378"/>
              <a:gd name="T7" fmla="*/ 153 h 294"/>
              <a:gd name="T8" fmla="*/ 52 w 378"/>
              <a:gd name="T9" fmla="*/ 172 h 294"/>
              <a:gd name="T10" fmla="*/ 7 w 378"/>
              <a:gd name="T11" fmla="*/ 134 h 294"/>
              <a:gd name="T12" fmla="*/ 7 w 378"/>
              <a:gd name="T1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294">
                <a:moveTo>
                  <a:pt x="359" y="294"/>
                </a:moveTo>
                <a:cubicBezTo>
                  <a:pt x="368" y="253"/>
                  <a:pt x="378" y="212"/>
                  <a:pt x="365" y="185"/>
                </a:cubicBezTo>
                <a:cubicBezTo>
                  <a:pt x="352" y="158"/>
                  <a:pt x="315" y="139"/>
                  <a:pt x="282" y="134"/>
                </a:cubicBezTo>
                <a:cubicBezTo>
                  <a:pt x="249" y="129"/>
                  <a:pt x="205" y="147"/>
                  <a:pt x="167" y="153"/>
                </a:cubicBezTo>
                <a:cubicBezTo>
                  <a:pt x="129" y="159"/>
                  <a:pt x="79" y="175"/>
                  <a:pt x="52" y="172"/>
                </a:cubicBezTo>
                <a:cubicBezTo>
                  <a:pt x="25" y="169"/>
                  <a:pt x="14" y="163"/>
                  <a:pt x="7" y="134"/>
                </a:cubicBezTo>
                <a:cubicBezTo>
                  <a:pt x="0" y="105"/>
                  <a:pt x="3" y="52"/>
                  <a:pt x="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5" name="Freeform 17"/>
          <p:cNvSpPr>
            <a:spLocks/>
          </p:cNvSpPr>
          <p:nvPr/>
        </p:nvSpPr>
        <p:spPr bwMode="auto">
          <a:xfrm>
            <a:off x="1939925" y="3708400"/>
            <a:ext cx="195263" cy="801688"/>
          </a:xfrm>
          <a:custGeom>
            <a:avLst/>
            <a:gdLst>
              <a:gd name="T0" fmla="*/ 78 w 123"/>
              <a:gd name="T1" fmla="*/ 505 h 505"/>
              <a:gd name="T2" fmla="*/ 27 w 123"/>
              <a:gd name="T3" fmla="*/ 422 h 505"/>
              <a:gd name="T4" fmla="*/ 8 w 123"/>
              <a:gd name="T5" fmla="*/ 256 h 505"/>
              <a:gd name="T6" fmla="*/ 78 w 123"/>
              <a:gd name="T7" fmla="*/ 96 h 505"/>
              <a:gd name="T8" fmla="*/ 123 w 123"/>
              <a:gd name="T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505">
                <a:moveTo>
                  <a:pt x="78" y="505"/>
                </a:moveTo>
                <a:cubicBezTo>
                  <a:pt x="58" y="484"/>
                  <a:pt x="39" y="463"/>
                  <a:pt x="27" y="422"/>
                </a:cubicBezTo>
                <a:cubicBezTo>
                  <a:pt x="15" y="381"/>
                  <a:pt x="0" y="310"/>
                  <a:pt x="8" y="256"/>
                </a:cubicBezTo>
                <a:cubicBezTo>
                  <a:pt x="16" y="202"/>
                  <a:pt x="59" y="139"/>
                  <a:pt x="78" y="96"/>
                </a:cubicBezTo>
                <a:cubicBezTo>
                  <a:pt x="97" y="53"/>
                  <a:pt x="110" y="26"/>
                  <a:pt x="12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6" name="Freeform 18"/>
          <p:cNvSpPr>
            <a:spLocks/>
          </p:cNvSpPr>
          <p:nvPr/>
        </p:nvSpPr>
        <p:spPr bwMode="auto">
          <a:xfrm flipH="1">
            <a:off x="3830638" y="3668713"/>
            <a:ext cx="195262" cy="801687"/>
          </a:xfrm>
          <a:custGeom>
            <a:avLst/>
            <a:gdLst>
              <a:gd name="T0" fmla="*/ 78 w 123"/>
              <a:gd name="T1" fmla="*/ 505 h 505"/>
              <a:gd name="T2" fmla="*/ 27 w 123"/>
              <a:gd name="T3" fmla="*/ 422 h 505"/>
              <a:gd name="T4" fmla="*/ 8 w 123"/>
              <a:gd name="T5" fmla="*/ 256 h 505"/>
              <a:gd name="T6" fmla="*/ 78 w 123"/>
              <a:gd name="T7" fmla="*/ 96 h 505"/>
              <a:gd name="T8" fmla="*/ 123 w 123"/>
              <a:gd name="T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505">
                <a:moveTo>
                  <a:pt x="78" y="505"/>
                </a:moveTo>
                <a:cubicBezTo>
                  <a:pt x="58" y="484"/>
                  <a:pt x="39" y="463"/>
                  <a:pt x="27" y="422"/>
                </a:cubicBezTo>
                <a:cubicBezTo>
                  <a:pt x="15" y="381"/>
                  <a:pt x="0" y="310"/>
                  <a:pt x="8" y="256"/>
                </a:cubicBezTo>
                <a:cubicBezTo>
                  <a:pt x="16" y="202"/>
                  <a:pt x="59" y="139"/>
                  <a:pt x="78" y="96"/>
                </a:cubicBezTo>
                <a:cubicBezTo>
                  <a:pt x="97" y="53"/>
                  <a:pt x="110" y="26"/>
                  <a:pt x="12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87" name="Rectangle 19"/>
          <p:cNvSpPr>
            <a:spLocks noChangeArrowheads="1"/>
          </p:cNvSpPr>
          <p:nvPr/>
        </p:nvSpPr>
        <p:spPr bwMode="auto">
          <a:xfrm>
            <a:off x="2276475" y="4065588"/>
            <a:ext cx="1341438" cy="1698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547688" y="5416550"/>
            <a:ext cx="1341437" cy="1698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 flipV="1">
            <a:off x="2600325" y="5395913"/>
            <a:ext cx="1341438" cy="1698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1990" name="Freeform 22"/>
          <p:cNvSpPr>
            <a:spLocks/>
          </p:cNvSpPr>
          <p:nvPr/>
        </p:nvSpPr>
        <p:spPr bwMode="auto">
          <a:xfrm>
            <a:off x="2581275" y="5678488"/>
            <a:ext cx="385763" cy="457200"/>
          </a:xfrm>
          <a:custGeom>
            <a:avLst/>
            <a:gdLst>
              <a:gd name="T0" fmla="*/ 0 w 243"/>
              <a:gd name="T1" fmla="*/ 0 h 288"/>
              <a:gd name="T2" fmla="*/ 128 w 243"/>
              <a:gd name="T3" fmla="*/ 38 h 288"/>
              <a:gd name="T4" fmla="*/ 217 w 243"/>
              <a:gd name="T5" fmla="*/ 160 h 288"/>
              <a:gd name="T6" fmla="*/ 243 w 243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" h="288">
                <a:moveTo>
                  <a:pt x="0" y="0"/>
                </a:moveTo>
                <a:cubicBezTo>
                  <a:pt x="46" y="5"/>
                  <a:pt x="92" y="11"/>
                  <a:pt x="128" y="38"/>
                </a:cubicBezTo>
                <a:cubicBezTo>
                  <a:pt x="164" y="65"/>
                  <a:pt x="198" y="118"/>
                  <a:pt x="217" y="160"/>
                </a:cubicBezTo>
                <a:cubicBezTo>
                  <a:pt x="236" y="202"/>
                  <a:pt x="239" y="245"/>
                  <a:pt x="243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1" name="Freeform 23"/>
          <p:cNvSpPr>
            <a:spLocks/>
          </p:cNvSpPr>
          <p:nvPr/>
        </p:nvSpPr>
        <p:spPr bwMode="auto">
          <a:xfrm flipH="1">
            <a:off x="3495675" y="5689600"/>
            <a:ext cx="385763" cy="457200"/>
          </a:xfrm>
          <a:custGeom>
            <a:avLst/>
            <a:gdLst>
              <a:gd name="T0" fmla="*/ 0 w 243"/>
              <a:gd name="T1" fmla="*/ 0 h 288"/>
              <a:gd name="T2" fmla="*/ 128 w 243"/>
              <a:gd name="T3" fmla="*/ 38 h 288"/>
              <a:gd name="T4" fmla="*/ 217 w 243"/>
              <a:gd name="T5" fmla="*/ 160 h 288"/>
              <a:gd name="T6" fmla="*/ 243 w 243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" h="288">
                <a:moveTo>
                  <a:pt x="0" y="0"/>
                </a:moveTo>
                <a:cubicBezTo>
                  <a:pt x="46" y="5"/>
                  <a:pt x="92" y="11"/>
                  <a:pt x="128" y="38"/>
                </a:cubicBezTo>
                <a:cubicBezTo>
                  <a:pt x="164" y="65"/>
                  <a:pt x="198" y="118"/>
                  <a:pt x="217" y="160"/>
                </a:cubicBezTo>
                <a:cubicBezTo>
                  <a:pt x="236" y="202"/>
                  <a:pt x="239" y="245"/>
                  <a:pt x="243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2" name="Freeform 24"/>
          <p:cNvSpPr>
            <a:spLocks/>
          </p:cNvSpPr>
          <p:nvPr/>
        </p:nvSpPr>
        <p:spPr bwMode="auto">
          <a:xfrm>
            <a:off x="3017838" y="5678488"/>
            <a:ext cx="131762" cy="396875"/>
          </a:xfrm>
          <a:custGeom>
            <a:avLst/>
            <a:gdLst>
              <a:gd name="T0" fmla="*/ 0 w 83"/>
              <a:gd name="T1" fmla="*/ 0 h 250"/>
              <a:gd name="T2" fmla="*/ 58 w 83"/>
              <a:gd name="T3" fmla="*/ 103 h 250"/>
              <a:gd name="T4" fmla="*/ 83 w 83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50">
                <a:moveTo>
                  <a:pt x="0" y="0"/>
                </a:moveTo>
                <a:cubicBezTo>
                  <a:pt x="22" y="30"/>
                  <a:pt x="44" y="61"/>
                  <a:pt x="58" y="103"/>
                </a:cubicBezTo>
                <a:cubicBezTo>
                  <a:pt x="72" y="145"/>
                  <a:pt x="77" y="197"/>
                  <a:pt x="83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3" name="Freeform 25"/>
          <p:cNvSpPr>
            <a:spLocks/>
          </p:cNvSpPr>
          <p:nvPr/>
        </p:nvSpPr>
        <p:spPr bwMode="auto">
          <a:xfrm flipH="1">
            <a:off x="3343275" y="5710238"/>
            <a:ext cx="131763" cy="396875"/>
          </a:xfrm>
          <a:custGeom>
            <a:avLst/>
            <a:gdLst>
              <a:gd name="T0" fmla="*/ 0 w 83"/>
              <a:gd name="T1" fmla="*/ 0 h 250"/>
              <a:gd name="T2" fmla="*/ 58 w 83"/>
              <a:gd name="T3" fmla="*/ 103 h 250"/>
              <a:gd name="T4" fmla="*/ 83 w 83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50">
                <a:moveTo>
                  <a:pt x="0" y="0"/>
                </a:moveTo>
                <a:cubicBezTo>
                  <a:pt x="22" y="30"/>
                  <a:pt x="44" y="61"/>
                  <a:pt x="58" y="103"/>
                </a:cubicBezTo>
                <a:cubicBezTo>
                  <a:pt x="72" y="145"/>
                  <a:pt x="77" y="197"/>
                  <a:pt x="83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1116013" y="2436813"/>
            <a:ext cx="23860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Red – high Temperature</a:t>
            </a:r>
          </a:p>
          <a:p>
            <a:r>
              <a:rPr lang="en-US" sz="1600"/>
              <a:t>Blue – low temperature</a:t>
            </a:r>
          </a:p>
        </p:txBody>
      </p:sp>
      <p:sp>
        <p:nvSpPr>
          <p:cNvPr id="211995" name="Freeform 27"/>
          <p:cNvSpPr>
            <a:spLocks/>
          </p:cNvSpPr>
          <p:nvPr/>
        </p:nvSpPr>
        <p:spPr bwMode="auto">
          <a:xfrm>
            <a:off x="354013" y="5110163"/>
            <a:ext cx="788987" cy="579437"/>
          </a:xfrm>
          <a:custGeom>
            <a:avLst/>
            <a:gdLst>
              <a:gd name="T0" fmla="*/ 481 w 497"/>
              <a:gd name="T1" fmla="*/ 0 h 365"/>
              <a:gd name="T2" fmla="*/ 488 w 497"/>
              <a:gd name="T3" fmla="*/ 89 h 365"/>
              <a:gd name="T4" fmla="*/ 424 w 497"/>
              <a:gd name="T5" fmla="*/ 134 h 365"/>
              <a:gd name="T6" fmla="*/ 276 w 497"/>
              <a:gd name="T7" fmla="*/ 89 h 365"/>
              <a:gd name="T8" fmla="*/ 104 w 497"/>
              <a:gd name="T9" fmla="*/ 83 h 365"/>
              <a:gd name="T10" fmla="*/ 33 w 497"/>
              <a:gd name="T11" fmla="*/ 121 h 365"/>
              <a:gd name="T12" fmla="*/ 1 w 497"/>
              <a:gd name="T13" fmla="*/ 249 h 365"/>
              <a:gd name="T14" fmla="*/ 40 w 497"/>
              <a:gd name="T15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7" h="365">
                <a:moveTo>
                  <a:pt x="481" y="0"/>
                </a:moveTo>
                <a:cubicBezTo>
                  <a:pt x="489" y="33"/>
                  <a:pt x="497" y="67"/>
                  <a:pt x="488" y="89"/>
                </a:cubicBezTo>
                <a:cubicBezTo>
                  <a:pt x="479" y="111"/>
                  <a:pt x="459" y="134"/>
                  <a:pt x="424" y="134"/>
                </a:cubicBezTo>
                <a:cubicBezTo>
                  <a:pt x="389" y="134"/>
                  <a:pt x="329" y="97"/>
                  <a:pt x="276" y="89"/>
                </a:cubicBezTo>
                <a:cubicBezTo>
                  <a:pt x="223" y="81"/>
                  <a:pt x="144" y="78"/>
                  <a:pt x="104" y="83"/>
                </a:cubicBezTo>
                <a:cubicBezTo>
                  <a:pt x="64" y="88"/>
                  <a:pt x="50" y="93"/>
                  <a:pt x="33" y="121"/>
                </a:cubicBezTo>
                <a:cubicBezTo>
                  <a:pt x="16" y="149"/>
                  <a:pt x="0" y="208"/>
                  <a:pt x="1" y="249"/>
                </a:cubicBezTo>
                <a:cubicBezTo>
                  <a:pt x="2" y="290"/>
                  <a:pt x="21" y="327"/>
                  <a:pt x="40" y="36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6" name="Freeform 28"/>
          <p:cNvSpPr>
            <a:spLocks/>
          </p:cNvSpPr>
          <p:nvPr/>
        </p:nvSpPr>
        <p:spPr bwMode="auto">
          <a:xfrm>
            <a:off x="1284288" y="5140325"/>
            <a:ext cx="836612" cy="528638"/>
          </a:xfrm>
          <a:custGeom>
            <a:avLst/>
            <a:gdLst>
              <a:gd name="T0" fmla="*/ 4 w 527"/>
              <a:gd name="T1" fmla="*/ 0 h 333"/>
              <a:gd name="T2" fmla="*/ 10 w 527"/>
              <a:gd name="T3" fmla="*/ 64 h 333"/>
              <a:gd name="T4" fmla="*/ 62 w 527"/>
              <a:gd name="T5" fmla="*/ 102 h 333"/>
              <a:gd name="T6" fmla="*/ 273 w 527"/>
              <a:gd name="T7" fmla="*/ 70 h 333"/>
              <a:gd name="T8" fmla="*/ 414 w 527"/>
              <a:gd name="T9" fmla="*/ 70 h 333"/>
              <a:gd name="T10" fmla="*/ 522 w 527"/>
              <a:gd name="T11" fmla="*/ 141 h 333"/>
              <a:gd name="T12" fmla="*/ 446 w 527"/>
              <a:gd name="T13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333">
                <a:moveTo>
                  <a:pt x="4" y="0"/>
                </a:moveTo>
                <a:cubicBezTo>
                  <a:pt x="2" y="23"/>
                  <a:pt x="0" y="47"/>
                  <a:pt x="10" y="64"/>
                </a:cubicBezTo>
                <a:cubicBezTo>
                  <a:pt x="20" y="81"/>
                  <a:pt x="18" y="101"/>
                  <a:pt x="62" y="102"/>
                </a:cubicBezTo>
                <a:cubicBezTo>
                  <a:pt x="106" y="103"/>
                  <a:pt x="214" y="75"/>
                  <a:pt x="273" y="70"/>
                </a:cubicBezTo>
                <a:cubicBezTo>
                  <a:pt x="332" y="65"/>
                  <a:pt x="373" y="58"/>
                  <a:pt x="414" y="70"/>
                </a:cubicBezTo>
                <a:cubicBezTo>
                  <a:pt x="455" y="82"/>
                  <a:pt x="517" y="97"/>
                  <a:pt x="522" y="141"/>
                </a:cubicBezTo>
                <a:cubicBezTo>
                  <a:pt x="527" y="185"/>
                  <a:pt x="486" y="259"/>
                  <a:pt x="446" y="3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7" name="Freeform 29"/>
          <p:cNvSpPr>
            <a:spLocks/>
          </p:cNvSpPr>
          <p:nvPr/>
        </p:nvSpPr>
        <p:spPr bwMode="auto">
          <a:xfrm>
            <a:off x="250825" y="5149850"/>
            <a:ext cx="146050" cy="782638"/>
          </a:xfrm>
          <a:custGeom>
            <a:avLst/>
            <a:gdLst>
              <a:gd name="T0" fmla="*/ 66 w 92"/>
              <a:gd name="T1" fmla="*/ 0 h 493"/>
              <a:gd name="T2" fmla="*/ 9 w 92"/>
              <a:gd name="T3" fmla="*/ 90 h 493"/>
              <a:gd name="T4" fmla="*/ 9 w 92"/>
              <a:gd name="T5" fmla="*/ 224 h 493"/>
              <a:gd name="T6" fmla="*/ 66 w 92"/>
              <a:gd name="T7" fmla="*/ 391 h 493"/>
              <a:gd name="T8" fmla="*/ 92 w 92"/>
              <a:gd name="T9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493">
                <a:moveTo>
                  <a:pt x="66" y="0"/>
                </a:moveTo>
                <a:cubicBezTo>
                  <a:pt x="42" y="26"/>
                  <a:pt x="18" y="53"/>
                  <a:pt x="9" y="90"/>
                </a:cubicBezTo>
                <a:cubicBezTo>
                  <a:pt x="0" y="127"/>
                  <a:pt x="0" y="174"/>
                  <a:pt x="9" y="224"/>
                </a:cubicBezTo>
                <a:cubicBezTo>
                  <a:pt x="18" y="274"/>
                  <a:pt x="52" y="346"/>
                  <a:pt x="66" y="391"/>
                </a:cubicBezTo>
                <a:cubicBezTo>
                  <a:pt x="80" y="436"/>
                  <a:pt x="86" y="464"/>
                  <a:pt x="92" y="4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1998" name="Freeform 30"/>
          <p:cNvSpPr>
            <a:spLocks/>
          </p:cNvSpPr>
          <p:nvPr/>
        </p:nvSpPr>
        <p:spPr bwMode="auto">
          <a:xfrm>
            <a:off x="2011363" y="5149850"/>
            <a:ext cx="220662" cy="722313"/>
          </a:xfrm>
          <a:custGeom>
            <a:avLst/>
            <a:gdLst>
              <a:gd name="T0" fmla="*/ 0 w 139"/>
              <a:gd name="T1" fmla="*/ 0 h 455"/>
              <a:gd name="T2" fmla="*/ 116 w 139"/>
              <a:gd name="T3" fmla="*/ 84 h 455"/>
              <a:gd name="T4" fmla="*/ 128 w 139"/>
              <a:gd name="T5" fmla="*/ 218 h 455"/>
              <a:gd name="T6" fmla="*/ 52 w 139"/>
              <a:gd name="T7" fmla="*/ 378 h 455"/>
              <a:gd name="T8" fmla="*/ 20 w 139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455">
                <a:moveTo>
                  <a:pt x="0" y="0"/>
                </a:moveTo>
                <a:cubicBezTo>
                  <a:pt x="47" y="24"/>
                  <a:pt x="95" y="48"/>
                  <a:pt x="116" y="84"/>
                </a:cubicBezTo>
                <a:cubicBezTo>
                  <a:pt x="137" y="120"/>
                  <a:pt x="139" y="169"/>
                  <a:pt x="128" y="218"/>
                </a:cubicBezTo>
                <a:cubicBezTo>
                  <a:pt x="117" y="267"/>
                  <a:pt x="70" y="338"/>
                  <a:pt x="52" y="378"/>
                </a:cubicBezTo>
                <a:cubicBezTo>
                  <a:pt x="34" y="418"/>
                  <a:pt x="27" y="436"/>
                  <a:pt x="20" y="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11999" name="Object 31"/>
          <p:cNvGraphicFramePr>
            <a:graphicFrameLocks noChangeAspect="1"/>
          </p:cNvGraphicFramePr>
          <p:nvPr/>
        </p:nvGraphicFramePr>
        <p:xfrm>
          <a:off x="4414838" y="2579688"/>
          <a:ext cx="1998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6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579688"/>
                        <a:ext cx="19986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1" name="Object 33"/>
          <p:cNvGraphicFramePr>
            <a:graphicFrameLocks noChangeAspect="1"/>
          </p:cNvGraphicFramePr>
          <p:nvPr/>
        </p:nvGraphicFramePr>
        <p:xfrm>
          <a:off x="6699250" y="2606675"/>
          <a:ext cx="20939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7" name="Equation" r:id="rId5" imgW="1193760" imgH="228600" progId="Equation.3">
                  <p:embed/>
                </p:oleObj>
              </mc:Choice>
              <mc:Fallback>
                <p:oleObj name="Equation" r:id="rId5" imgW="11937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606675"/>
                        <a:ext cx="20939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2" name="Object 34"/>
          <p:cNvGraphicFramePr>
            <a:graphicFrameLocks noChangeAspect="1"/>
          </p:cNvGraphicFramePr>
          <p:nvPr/>
        </p:nvGraphicFramePr>
        <p:xfrm>
          <a:off x="4384675" y="3159125"/>
          <a:ext cx="1998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8" name="Equation" r:id="rId7" imgW="1041120" imgH="228600" progId="Equation.3">
                  <p:embed/>
                </p:oleObj>
              </mc:Choice>
              <mc:Fallback>
                <p:oleObj name="Equation" r:id="rId7" imgW="104112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159125"/>
                        <a:ext cx="1998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3" name="Object 35"/>
          <p:cNvGraphicFramePr>
            <a:graphicFrameLocks noChangeAspect="1"/>
          </p:cNvGraphicFramePr>
          <p:nvPr/>
        </p:nvGraphicFramePr>
        <p:xfrm>
          <a:off x="6543675" y="3184525"/>
          <a:ext cx="242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69" name="Equation" r:id="rId9" imgW="1384200" imgH="228600" progId="Equation.3">
                  <p:embed/>
                </p:oleObj>
              </mc:Choice>
              <mc:Fallback>
                <p:oleObj name="Equation" r:id="rId9" imgW="13842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3184525"/>
                        <a:ext cx="24288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5068888" y="2130425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Hot side facing up</a:t>
            </a:r>
          </a:p>
        </p:txBody>
      </p: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5414963" y="3868738"/>
            <a:ext cx="248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Hot side facing down</a:t>
            </a:r>
          </a:p>
        </p:txBody>
      </p:sp>
      <p:graphicFrame>
        <p:nvGraphicFramePr>
          <p:cNvPr id="212006" name="Object 38"/>
          <p:cNvGraphicFramePr>
            <a:graphicFrameLocks noChangeAspect="1"/>
          </p:cNvGraphicFramePr>
          <p:nvPr/>
        </p:nvGraphicFramePr>
        <p:xfrm>
          <a:off x="4424363" y="4427538"/>
          <a:ext cx="1998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0" name="Equation" r:id="rId11" imgW="1041120" imgH="228600" progId="Equation.3">
                  <p:embed/>
                </p:oleObj>
              </mc:Choice>
              <mc:Fallback>
                <p:oleObj name="Equation" r:id="rId11" imgW="104112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427538"/>
                        <a:ext cx="19986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7" name="Object 39"/>
          <p:cNvGraphicFramePr>
            <a:graphicFrameLocks noChangeAspect="1"/>
          </p:cNvGraphicFramePr>
          <p:nvPr/>
        </p:nvGraphicFramePr>
        <p:xfrm>
          <a:off x="6634163" y="4454525"/>
          <a:ext cx="21605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1" name="Equation" r:id="rId13" imgW="1231560" imgH="228600" progId="Equation.3">
                  <p:embed/>
                </p:oleObj>
              </mc:Choice>
              <mc:Fallback>
                <p:oleObj name="Equation" r:id="rId13" imgW="123156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4454525"/>
                        <a:ext cx="21605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8" name="Object 40"/>
          <p:cNvGraphicFramePr>
            <a:graphicFrameLocks noChangeAspect="1"/>
          </p:cNvGraphicFramePr>
          <p:nvPr/>
        </p:nvGraphicFramePr>
        <p:xfrm>
          <a:off x="1552575" y="3194050"/>
          <a:ext cx="1120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2" name="Equation" r:id="rId15" imgW="457200" imgH="215640" progId="Equation.3">
                  <p:embed/>
                </p:oleObj>
              </mc:Choice>
              <mc:Fallback>
                <p:oleObj name="Equation" r:id="rId15" imgW="45720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194050"/>
                        <a:ext cx="11207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9" name="Object 41"/>
          <p:cNvGraphicFramePr>
            <a:graphicFrameLocks noChangeAspect="1"/>
          </p:cNvGraphicFramePr>
          <p:nvPr/>
        </p:nvGraphicFramePr>
        <p:xfrm>
          <a:off x="1512888" y="4595813"/>
          <a:ext cx="11207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3" name="Equation" r:id="rId17" imgW="457200" imgH="215640" progId="Equation.3">
                  <p:embed/>
                </p:oleObj>
              </mc:Choice>
              <mc:Fallback>
                <p:oleObj name="Equation" r:id="rId17" imgW="45720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595813"/>
                        <a:ext cx="11207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BF-D7DE-46BF-BA51-73550538AA99}" type="datetime1">
              <a:rPr lang="es-AR" smtClean="0"/>
              <a:t>21/02/2018</a:t>
            </a:fld>
            <a:endParaRPr lang="en-US"/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370966" y="46990"/>
            <a:ext cx="620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Laminar versus Turbulent Flow</a:t>
            </a:r>
          </a:p>
        </p:txBody>
      </p:sp>
      <p:grpSp>
        <p:nvGrpSpPr>
          <p:cNvPr id="213025" name="Group 33"/>
          <p:cNvGrpSpPr>
            <a:grpSpLocks/>
          </p:cNvGrpSpPr>
          <p:nvPr/>
        </p:nvGrpSpPr>
        <p:grpSpPr bwMode="auto">
          <a:xfrm>
            <a:off x="1957387" y="569913"/>
            <a:ext cx="4664075" cy="2509838"/>
            <a:chOff x="2585" y="672"/>
            <a:chExt cx="2938" cy="1581"/>
          </a:xfrm>
        </p:grpSpPr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2585" y="1830"/>
              <a:ext cx="2938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12998" name="Freeform 6"/>
            <p:cNvSpPr>
              <a:spLocks/>
            </p:cNvSpPr>
            <p:nvPr/>
          </p:nvSpPr>
          <p:spPr bwMode="auto">
            <a:xfrm>
              <a:off x="2592" y="672"/>
              <a:ext cx="2630" cy="1146"/>
            </a:xfrm>
            <a:custGeom>
              <a:avLst/>
              <a:gdLst>
                <a:gd name="T0" fmla="*/ 0 w 2630"/>
                <a:gd name="T1" fmla="*/ 1146 h 1146"/>
                <a:gd name="T2" fmla="*/ 301 w 2630"/>
                <a:gd name="T3" fmla="*/ 902 h 1146"/>
                <a:gd name="T4" fmla="*/ 781 w 2630"/>
                <a:gd name="T5" fmla="*/ 698 h 1146"/>
                <a:gd name="T6" fmla="*/ 1242 w 2630"/>
                <a:gd name="T7" fmla="*/ 570 h 1146"/>
                <a:gd name="T8" fmla="*/ 1370 w 2630"/>
                <a:gd name="T9" fmla="*/ 493 h 1146"/>
                <a:gd name="T10" fmla="*/ 1466 w 2630"/>
                <a:gd name="T11" fmla="*/ 429 h 1146"/>
                <a:gd name="T12" fmla="*/ 1562 w 2630"/>
                <a:gd name="T13" fmla="*/ 448 h 1146"/>
                <a:gd name="T14" fmla="*/ 1677 w 2630"/>
                <a:gd name="T15" fmla="*/ 480 h 1146"/>
                <a:gd name="T16" fmla="*/ 1811 w 2630"/>
                <a:gd name="T17" fmla="*/ 352 h 1146"/>
                <a:gd name="T18" fmla="*/ 1869 w 2630"/>
                <a:gd name="T19" fmla="*/ 275 h 1146"/>
                <a:gd name="T20" fmla="*/ 1990 w 2630"/>
                <a:gd name="T21" fmla="*/ 230 h 1146"/>
                <a:gd name="T22" fmla="*/ 2093 w 2630"/>
                <a:gd name="T23" fmla="*/ 154 h 1146"/>
                <a:gd name="T24" fmla="*/ 2138 w 2630"/>
                <a:gd name="T25" fmla="*/ 96 h 1146"/>
                <a:gd name="T26" fmla="*/ 2246 w 2630"/>
                <a:gd name="T27" fmla="*/ 70 h 1146"/>
                <a:gd name="T28" fmla="*/ 2381 w 2630"/>
                <a:gd name="T29" fmla="*/ 83 h 1146"/>
                <a:gd name="T30" fmla="*/ 2445 w 2630"/>
                <a:gd name="T31" fmla="*/ 51 h 1146"/>
                <a:gd name="T32" fmla="*/ 2554 w 2630"/>
                <a:gd name="T33" fmla="*/ 6 h 1146"/>
                <a:gd name="T34" fmla="*/ 2630 w 2630"/>
                <a:gd name="T35" fmla="*/ 13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0" h="1146">
                  <a:moveTo>
                    <a:pt x="0" y="1146"/>
                  </a:moveTo>
                  <a:cubicBezTo>
                    <a:pt x="85" y="1061"/>
                    <a:pt x="171" y="977"/>
                    <a:pt x="301" y="902"/>
                  </a:cubicBezTo>
                  <a:cubicBezTo>
                    <a:pt x="431" y="827"/>
                    <a:pt x="624" y="753"/>
                    <a:pt x="781" y="698"/>
                  </a:cubicBezTo>
                  <a:cubicBezTo>
                    <a:pt x="938" y="643"/>
                    <a:pt x="1144" y="604"/>
                    <a:pt x="1242" y="570"/>
                  </a:cubicBezTo>
                  <a:cubicBezTo>
                    <a:pt x="1340" y="536"/>
                    <a:pt x="1333" y="516"/>
                    <a:pt x="1370" y="493"/>
                  </a:cubicBezTo>
                  <a:cubicBezTo>
                    <a:pt x="1407" y="470"/>
                    <a:pt x="1434" y="436"/>
                    <a:pt x="1466" y="429"/>
                  </a:cubicBezTo>
                  <a:cubicBezTo>
                    <a:pt x="1498" y="422"/>
                    <a:pt x="1527" y="440"/>
                    <a:pt x="1562" y="448"/>
                  </a:cubicBezTo>
                  <a:cubicBezTo>
                    <a:pt x="1597" y="456"/>
                    <a:pt x="1636" y="496"/>
                    <a:pt x="1677" y="480"/>
                  </a:cubicBezTo>
                  <a:cubicBezTo>
                    <a:pt x="1718" y="464"/>
                    <a:pt x="1779" y="386"/>
                    <a:pt x="1811" y="352"/>
                  </a:cubicBezTo>
                  <a:cubicBezTo>
                    <a:pt x="1843" y="318"/>
                    <a:pt x="1839" y="295"/>
                    <a:pt x="1869" y="275"/>
                  </a:cubicBezTo>
                  <a:cubicBezTo>
                    <a:pt x="1899" y="255"/>
                    <a:pt x="1953" y="250"/>
                    <a:pt x="1990" y="230"/>
                  </a:cubicBezTo>
                  <a:cubicBezTo>
                    <a:pt x="2027" y="210"/>
                    <a:pt x="2068" y="176"/>
                    <a:pt x="2093" y="154"/>
                  </a:cubicBezTo>
                  <a:cubicBezTo>
                    <a:pt x="2118" y="132"/>
                    <a:pt x="2113" y="110"/>
                    <a:pt x="2138" y="96"/>
                  </a:cubicBezTo>
                  <a:cubicBezTo>
                    <a:pt x="2163" y="82"/>
                    <a:pt x="2206" y="72"/>
                    <a:pt x="2246" y="70"/>
                  </a:cubicBezTo>
                  <a:cubicBezTo>
                    <a:pt x="2286" y="68"/>
                    <a:pt x="2348" y="86"/>
                    <a:pt x="2381" y="83"/>
                  </a:cubicBezTo>
                  <a:cubicBezTo>
                    <a:pt x="2414" y="80"/>
                    <a:pt x="2416" y="64"/>
                    <a:pt x="2445" y="51"/>
                  </a:cubicBezTo>
                  <a:cubicBezTo>
                    <a:pt x="2474" y="38"/>
                    <a:pt x="2523" y="12"/>
                    <a:pt x="2554" y="6"/>
                  </a:cubicBezTo>
                  <a:cubicBezTo>
                    <a:pt x="2585" y="0"/>
                    <a:pt x="2607" y="6"/>
                    <a:pt x="2630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2999" name="Freeform 7"/>
            <p:cNvSpPr>
              <a:spLocks/>
            </p:cNvSpPr>
            <p:nvPr/>
          </p:nvSpPr>
          <p:spPr bwMode="auto">
            <a:xfrm>
              <a:off x="2598" y="1632"/>
              <a:ext cx="352" cy="192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0" name="Freeform 8"/>
            <p:cNvSpPr>
              <a:spLocks/>
            </p:cNvSpPr>
            <p:nvPr/>
          </p:nvSpPr>
          <p:spPr bwMode="auto">
            <a:xfrm>
              <a:off x="2975" y="1414"/>
              <a:ext cx="495" cy="186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1" name="Freeform 9"/>
            <p:cNvSpPr>
              <a:spLocks/>
            </p:cNvSpPr>
            <p:nvPr/>
          </p:nvSpPr>
          <p:spPr bwMode="auto">
            <a:xfrm>
              <a:off x="3507" y="1293"/>
              <a:ext cx="488" cy="103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2" name="Freeform 10"/>
            <p:cNvSpPr>
              <a:spLocks/>
            </p:cNvSpPr>
            <p:nvPr/>
          </p:nvSpPr>
          <p:spPr bwMode="auto">
            <a:xfrm>
              <a:off x="3034" y="1572"/>
              <a:ext cx="393" cy="91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3" name="Freeform 11"/>
            <p:cNvSpPr>
              <a:spLocks/>
            </p:cNvSpPr>
            <p:nvPr/>
          </p:nvSpPr>
          <p:spPr bwMode="auto">
            <a:xfrm rot="-677047">
              <a:off x="2616" y="1745"/>
              <a:ext cx="415" cy="34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4" name="Freeform 12"/>
            <p:cNvSpPr>
              <a:spLocks/>
            </p:cNvSpPr>
            <p:nvPr/>
          </p:nvSpPr>
          <p:spPr bwMode="auto">
            <a:xfrm>
              <a:off x="3521" y="1425"/>
              <a:ext cx="470" cy="123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5" name="Freeform 13"/>
            <p:cNvSpPr>
              <a:spLocks/>
            </p:cNvSpPr>
            <p:nvPr/>
          </p:nvSpPr>
          <p:spPr bwMode="auto">
            <a:xfrm>
              <a:off x="3570" y="1572"/>
              <a:ext cx="514" cy="120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6" name="Freeform 14"/>
            <p:cNvSpPr>
              <a:spLocks/>
            </p:cNvSpPr>
            <p:nvPr/>
          </p:nvSpPr>
          <p:spPr bwMode="auto">
            <a:xfrm>
              <a:off x="3098" y="1687"/>
              <a:ext cx="393" cy="91"/>
            </a:xfrm>
            <a:custGeom>
              <a:avLst/>
              <a:gdLst>
                <a:gd name="T0" fmla="*/ 0 w 468"/>
                <a:gd name="T1" fmla="*/ 237 h 237"/>
                <a:gd name="T2" fmla="*/ 224 w 468"/>
                <a:gd name="T3" fmla="*/ 96 h 237"/>
                <a:gd name="T4" fmla="*/ 468 w 468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237">
                  <a:moveTo>
                    <a:pt x="0" y="237"/>
                  </a:moveTo>
                  <a:cubicBezTo>
                    <a:pt x="73" y="186"/>
                    <a:pt x="146" y="135"/>
                    <a:pt x="224" y="96"/>
                  </a:cubicBezTo>
                  <a:cubicBezTo>
                    <a:pt x="302" y="57"/>
                    <a:pt x="385" y="28"/>
                    <a:pt x="46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7" name="Freeform 15"/>
            <p:cNvSpPr>
              <a:spLocks/>
            </p:cNvSpPr>
            <p:nvPr/>
          </p:nvSpPr>
          <p:spPr bwMode="auto">
            <a:xfrm>
              <a:off x="4070" y="1152"/>
              <a:ext cx="564" cy="182"/>
            </a:xfrm>
            <a:custGeom>
              <a:avLst/>
              <a:gdLst>
                <a:gd name="T0" fmla="*/ 0 w 564"/>
                <a:gd name="T1" fmla="*/ 147 h 182"/>
                <a:gd name="T2" fmla="*/ 103 w 564"/>
                <a:gd name="T3" fmla="*/ 179 h 182"/>
                <a:gd name="T4" fmla="*/ 282 w 564"/>
                <a:gd name="T5" fmla="*/ 128 h 182"/>
                <a:gd name="T6" fmla="*/ 372 w 564"/>
                <a:gd name="T7" fmla="*/ 51 h 182"/>
                <a:gd name="T8" fmla="*/ 564 w 564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182">
                  <a:moveTo>
                    <a:pt x="0" y="147"/>
                  </a:moveTo>
                  <a:cubicBezTo>
                    <a:pt x="28" y="164"/>
                    <a:pt x="56" y="182"/>
                    <a:pt x="103" y="179"/>
                  </a:cubicBezTo>
                  <a:cubicBezTo>
                    <a:pt x="150" y="176"/>
                    <a:pt x="237" y="149"/>
                    <a:pt x="282" y="128"/>
                  </a:cubicBezTo>
                  <a:cubicBezTo>
                    <a:pt x="327" y="107"/>
                    <a:pt x="325" y="72"/>
                    <a:pt x="372" y="51"/>
                  </a:cubicBezTo>
                  <a:cubicBezTo>
                    <a:pt x="419" y="30"/>
                    <a:pt x="491" y="15"/>
                    <a:pt x="56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8" name="Freeform 16"/>
            <p:cNvSpPr>
              <a:spLocks/>
            </p:cNvSpPr>
            <p:nvPr/>
          </p:nvSpPr>
          <p:spPr bwMode="auto">
            <a:xfrm>
              <a:off x="4090" y="1344"/>
              <a:ext cx="556" cy="145"/>
            </a:xfrm>
            <a:custGeom>
              <a:avLst/>
              <a:gdLst>
                <a:gd name="T0" fmla="*/ 0 w 556"/>
                <a:gd name="T1" fmla="*/ 122 h 145"/>
                <a:gd name="T2" fmla="*/ 192 w 556"/>
                <a:gd name="T3" fmla="*/ 134 h 145"/>
                <a:gd name="T4" fmla="*/ 313 w 556"/>
                <a:gd name="T5" fmla="*/ 58 h 145"/>
                <a:gd name="T6" fmla="*/ 480 w 556"/>
                <a:gd name="T7" fmla="*/ 19 h 145"/>
                <a:gd name="T8" fmla="*/ 556 w 556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145">
                  <a:moveTo>
                    <a:pt x="0" y="122"/>
                  </a:moveTo>
                  <a:cubicBezTo>
                    <a:pt x="70" y="133"/>
                    <a:pt x="140" y="145"/>
                    <a:pt x="192" y="134"/>
                  </a:cubicBezTo>
                  <a:cubicBezTo>
                    <a:pt x="244" y="123"/>
                    <a:pt x="265" y="77"/>
                    <a:pt x="313" y="58"/>
                  </a:cubicBezTo>
                  <a:cubicBezTo>
                    <a:pt x="361" y="39"/>
                    <a:pt x="440" y="29"/>
                    <a:pt x="480" y="19"/>
                  </a:cubicBezTo>
                  <a:cubicBezTo>
                    <a:pt x="520" y="9"/>
                    <a:pt x="538" y="4"/>
                    <a:pt x="55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09" name="Freeform 17"/>
            <p:cNvSpPr>
              <a:spLocks/>
            </p:cNvSpPr>
            <p:nvPr/>
          </p:nvSpPr>
          <p:spPr bwMode="auto">
            <a:xfrm>
              <a:off x="4205" y="1478"/>
              <a:ext cx="531" cy="156"/>
            </a:xfrm>
            <a:custGeom>
              <a:avLst/>
              <a:gdLst>
                <a:gd name="T0" fmla="*/ 0 w 531"/>
                <a:gd name="T1" fmla="*/ 103 h 156"/>
                <a:gd name="T2" fmla="*/ 224 w 531"/>
                <a:gd name="T3" fmla="*/ 141 h 156"/>
                <a:gd name="T4" fmla="*/ 390 w 531"/>
                <a:gd name="T5" fmla="*/ 13 h 156"/>
                <a:gd name="T6" fmla="*/ 531 w 531"/>
                <a:gd name="T7" fmla="*/ 6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" h="156">
                  <a:moveTo>
                    <a:pt x="0" y="103"/>
                  </a:moveTo>
                  <a:cubicBezTo>
                    <a:pt x="79" y="129"/>
                    <a:pt x="159" y="156"/>
                    <a:pt x="224" y="141"/>
                  </a:cubicBezTo>
                  <a:cubicBezTo>
                    <a:pt x="289" y="126"/>
                    <a:pt x="339" y="26"/>
                    <a:pt x="390" y="13"/>
                  </a:cubicBezTo>
                  <a:cubicBezTo>
                    <a:pt x="441" y="0"/>
                    <a:pt x="486" y="32"/>
                    <a:pt x="531" y="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0" name="Freeform 18"/>
            <p:cNvSpPr>
              <a:spLocks/>
            </p:cNvSpPr>
            <p:nvPr/>
          </p:nvSpPr>
          <p:spPr bwMode="auto">
            <a:xfrm>
              <a:off x="4544" y="774"/>
              <a:ext cx="333" cy="304"/>
            </a:xfrm>
            <a:custGeom>
              <a:avLst/>
              <a:gdLst>
                <a:gd name="T0" fmla="*/ 0 w 333"/>
                <a:gd name="T1" fmla="*/ 295 h 304"/>
                <a:gd name="T2" fmla="*/ 90 w 333"/>
                <a:gd name="T3" fmla="*/ 160 h 304"/>
                <a:gd name="T4" fmla="*/ 198 w 333"/>
                <a:gd name="T5" fmla="*/ 295 h 304"/>
                <a:gd name="T6" fmla="*/ 294 w 333"/>
                <a:gd name="T7" fmla="*/ 109 h 304"/>
                <a:gd name="T8" fmla="*/ 333 w 333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04">
                  <a:moveTo>
                    <a:pt x="0" y="295"/>
                  </a:moveTo>
                  <a:cubicBezTo>
                    <a:pt x="28" y="227"/>
                    <a:pt x="57" y="160"/>
                    <a:pt x="90" y="160"/>
                  </a:cubicBezTo>
                  <a:cubicBezTo>
                    <a:pt x="123" y="160"/>
                    <a:pt x="164" y="304"/>
                    <a:pt x="198" y="295"/>
                  </a:cubicBezTo>
                  <a:cubicBezTo>
                    <a:pt x="232" y="286"/>
                    <a:pt x="272" y="158"/>
                    <a:pt x="294" y="109"/>
                  </a:cubicBezTo>
                  <a:cubicBezTo>
                    <a:pt x="316" y="60"/>
                    <a:pt x="324" y="30"/>
                    <a:pt x="33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1" name="Freeform 19"/>
            <p:cNvSpPr>
              <a:spLocks/>
            </p:cNvSpPr>
            <p:nvPr/>
          </p:nvSpPr>
          <p:spPr bwMode="auto">
            <a:xfrm>
              <a:off x="4837" y="949"/>
              <a:ext cx="229" cy="209"/>
            </a:xfrm>
            <a:custGeom>
              <a:avLst/>
              <a:gdLst>
                <a:gd name="T0" fmla="*/ 187 w 229"/>
                <a:gd name="T1" fmla="*/ 30 h 209"/>
                <a:gd name="T2" fmla="*/ 206 w 229"/>
                <a:gd name="T3" fmla="*/ 158 h 209"/>
                <a:gd name="T4" fmla="*/ 46 w 229"/>
                <a:gd name="T5" fmla="*/ 190 h 209"/>
                <a:gd name="T6" fmla="*/ 14 w 229"/>
                <a:gd name="T7" fmla="*/ 43 h 209"/>
                <a:gd name="T8" fmla="*/ 129 w 229"/>
                <a:gd name="T9" fmla="*/ 11 h 209"/>
                <a:gd name="T10" fmla="*/ 135 w 229"/>
                <a:gd name="T11" fmla="*/ 1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09">
                  <a:moveTo>
                    <a:pt x="187" y="30"/>
                  </a:moveTo>
                  <a:cubicBezTo>
                    <a:pt x="208" y="80"/>
                    <a:pt x="229" y="131"/>
                    <a:pt x="206" y="158"/>
                  </a:cubicBezTo>
                  <a:cubicBezTo>
                    <a:pt x="183" y="185"/>
                    <a:pt x="78" y="209"/>
                    <a:pt x="46" y="190"/>
                  </a:cubicBezTo>
                  <a:cubicBezTo>
                    <a:pt x="14" y="171"/>
                    <a:pt x="0" y="73"/>
                    <a:pt x="14" y="43"/>
                  </a:cubicBezTo>
                  <a:cubicBezTo>
                    <a:pt x="28" y="13"/>
                    <a:pt x="109" y="0"/>
                    <a:pt x="129" y="11"/>
                  </a:cubicBezTo>
                  <a:cubicBezTo>
                    <a:pt x="149" y="22"/>
                    <a:pt x="142" y="64"/>
                    <a:pt x="135" y="1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2" name="Freeform 20"/>
            <p:cNvSpPr>
              <a:spLocks/>
            </p:cNvSpPr>
            <p:nvPr/>
          </p:nvSpPr>
          <p:spPr bwMode="auto">
            <a:xfrm>
              <a:off x="4947" y="1280"/>
              <a:ext cx="242" cy="147"/>
            </a:xfrm>
            <a:custGeom>
              <a:avLst/>
              <a:gdLst>
                <a:gd name="T0" fmla="*/ 0 w 242"/>
                <a:gd name="T1" fmla="*/ 0 h 147"/>
                <a:gd name="T2" fmla="*/ 237 w 242"/>
                <a:gd name="T3" fmla="*/ 32 h 147"/>
                <a:gd name="T4" fmla="*/ 32 w 242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2" h="147">
                  <a:moveTo>
                    <a:pt x="0" y="0"/>
                  </a:moveTo>
                  <a:cubicBezTo>
                    <a:pt x="116" y="4"/>
                    <a:pt x="232" y="8"/>
                    <a:pt x="237" y="32"/>
                  </a:cubicBezTo>
                  <a:cubicBezTo>
                    <a:pt x="242" y="56"/>
                    <a:pt x="137" y="101"/>
                    <a:pt x="32" y="14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3" name="Freeform 21"/>
            <p:cNvSpPr>
              <a:spLocks/>
            </p:cNvSpPr>
            <p:nvPr/>
          </p:nvSpPr>
          <p:spPr bwMode="auto">
            <a:xfrm>
              <a:off x="4686" y="1545"/>
              <a:ext cx="402" cy="192"/>
            </a:xfrm>
            <a:custGeom>
              <a:avLst/>
              <a:gdLst>
                <a:gd name="T0" fmla="*/ 0 w 326"/>
                <a:gd name="T1" fmla="*/ 157 h 192"/>
                <a:gd name="T2" fmla="*/ 38 w 326"/>
                <a:gd name="T3" fmla="*/ 81 h 192"/>
                <a:gd name="T4" fmla="*/ 115 w 326"/>
                <a:gd name="T5" fmla="*/ 177 h 192"/>
                <a:gd name="T6" fmla="*/ 160 w 326"/>
                <a:gd name="T7" fmla="*/ 81 h 192"/>
                <a:gd name="T8" fmla="*/ 230 w 326"/>
                <a:gd name="T9" fmla="*/ 189 h 192"/>
                <a:gd name="T10" fmla="*/ 250 w 326"/>
                <a:gd name="T11" fmla="*/ 61 h 192"/>
                <a:gd name="T12" fmla="*/ 269 w 326"/>
                <a:gd name="T13" fmla="*/ 4 h 192"/>
                <a:gd name="T14" fmla="*/ 326 w 326"/>
                <a:gd name="T15" fmla="*/ 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92">
                  <a:moveTo>
                    <a:pt x="0" y="157"/>
                  </a:moveTo>
                  <a:cubicBezTo>
                    <a:pt x="9" y="117"/>
                    <a:pt x="19" y="78"/>
                    <a:pt x="38" y="81"/>
                  </a:cubicBezTo>
                  <a:cubicBezTo>
                    <a:pt x="57" y="84"/>
                    <a:pt x="95" y="177"/>
                    <a:pt x="115" y="177"/>
                  </a:cubicBezTo>
                  <a:cubicBezTo>
                    <a:pt x="135" y="177"/>
                    <a:pt x="141" y="79"/>
                    <a:pt x="160" y="81"/>
                  </a:cubicBezTo>
                  <a:cubicBezTo>
                    <a:pt x="179" y="83"/>
                    <a:pt x="215" y="192"/>
                    <a:pt x="230" y="189"/>
                  </a:cubicBezTo>
                  <a:cubicBezTo>
                    <a:pt x="245" y="186"/>
                    <a:pt x="244" y="92"/>
                    <a:pt x="250" y="61"/>
                  </a:cubicBezTo>
                  <a:cubicBezTo>
                    <a:pt x="256" y="30"/>
                    <a:pt x="256" y="8"/>
                    <a:pt x="269" y="4"/>
                  </a:cubicBezTo>
                  <a:cubicBezTo>
                    <a:pt x="282" y="0"/>
                    <a:pt x="304" y="18"/>
                    <a:pt x="326" y="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4" name="Freeform 22"/>
            <p:cNvSpPr>
              <a:spLocks/>
            </p:cNvSpPr>
            <p:nvPr/>
          </p:nvSpPr>
          <p:spPr bwMode="auto">
            <a:xfrm>
              <a:off x="4736" y="1376"/>
              <a:ext cx="454" cy="129"/>
            </a:xfrm>
            <a:custGeom>
              <a:avLst/>
              <a:gdLst>
                <a:gd name="T0" fmla="*/ 0 w 454"/>
                <a:gd name="T1" fmla="*/ 0 h 129"/>
                <a:gd name="T2" fmla="*/ 186 w 454"/>
                <a:gd name="T3" fmla="*/ 115 h 129"/>
                <a:gd name="T4" fmla="*/ 454 w 454"/>
                <a:gd name="T5" fmla="*/ 8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129">
                  <a:moveTo>
                    <a:pt x="0" y="0"/>
                  </a:moveTo>
                  <a:cubicBezTo>
                    <a:pt x="55" y="50"/>
                    <a:pt x="110" y="101"/>
                    <a:pt x="186" y="115"/>
                  </a:cubicBezTo>
                  <a:cubicBezTo>
                    <a:pt x="262" y="129"/>
                    <a:pt x="358" y="106"/>
                    <a:pt x="454" y="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5" name="Line 23"/>
            <p:cNvSpPr>
              <a:spLocks noChangeShapeType="1"/>
            </p:cNvSpPr>
            <p:nvPr/>
          </p:nvSpPr>
          <p:spPr bwMode="auto">
            <a:xfrm>
              <a:off x="4083" y="1875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6" name="Line 24"/>
            <p:cNvSpPr>
              <a:spLocks noChangeShapeType="1"/>
            </p:cNvSpPr>
            <p:nvPr/>
          </p:nvSpPr>
          <p:spPr bwMode="auto">
            <a:xfrm>
              <a:off x="4691" y="1862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7" name="Line 25"/>
            <p:cNvSpPr>
              <a:spLocks noChangeShapeType="1"/>
            </p:cNvSpPr>
            <p:nvPr/>
          </p:nvSpPr>
          <p:spPr bwMode="auto">
            <a:xfrm>
              <a:off x="5484" y="1875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8" name="Line 26"/>
            <p:cNvSpPr>
              <a:spLocks noChangeShapeType="1"/>
            </p:cNvSpPr>
            <p:nvPr/>
          </p:nvSpPr>
          <p:spPr bwMode="auto">
            <a:xfrm>
              <a:off x="4691" y="2002"/>
              <a:ext cx="7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4806" y="1996"/>
              <a:ext cx="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Turbulent</a:t>
              </a:r>
            </a:p>
          </p:txBody>
        </p:sp>
        <p:sp>
          <p:nvSpPr>
            <p:cNvPr id="213020" name="Line 28"/>
            <p:cNvSpPr>
              <a:spLocks noChangeShapeType="1"/>
            </p:cNvSpPr>
            <p:nvPr/>
          </p:nvSpPr>
          <p:spPr bwMode="auto">
            <a:xfrm>
              <a:off x="4083" y="2008"/>
              <a:ext cx="5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4058" y="2034"/>
              <a:ext cx="6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Transition</a:t>
              </a:r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2585" y="1876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23" name="Line 31"/>
            <p:cNvSpPr>
              <a:spLocks noChangeShapeType="1"/>
            </p:cNvSpPr>
            <p:nvPr/>
          </p:nvSpPr>
          <p:spPr bwMode="auto">
            <a:xfrm>
              <a:off x="2585" y="2002"/>
              <a:ext cx="15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3008" y="2041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Laminar</a:t>
              </a:r>
            </a:p>
          </p:txBody>
        </p:sp>
      </p:grpSp>
      <p:sp>
        <p:nvSpPr>
          <p:cNvPr id="213026" name="Line 34"/>
          <p:cNvSpPr>
            <a:spLocks noChangeShapeType="1"/>
          </p:cNvSpPr>
          <p:nvPr/>
        </p:nvSpPr>
        <p:spPr bwMode="auto">
          <a:xfrm>
            <a:off x="1898650" y="5202238"/>
            <a:ext cx="5119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27" name="Line 35"/>
          <p:cNvSpPr>
            <a:spLocks noChangeShapeType="1"/>
          </p:cNvSpPr>
          <p:nvPr/>
        </p:nvSpPr>
        <p:spPr bwMode="auto">
          <a:xfrm>
            <a:off x="1917700" y="3270251"/>
            <a:ext cx="0" cy="197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28" name="Line 36"/>
          <p:cNvSpPr>
            <a:spLocks noChangeShapeType="1"/>
          </p:cNvSpPr>
          <p:nvPr/>
        </p:nvSpPr>
        <p:spPr bwMode="auto">
          <a:xfrm>
            <a:off x="4284662" y="3179763"/>
            <a:ext cx="1588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29" name="Freeform 37"/>
          <p:cNvSpPr>
            <a:spLocks/>
          </p:cNvSpPr>
          <p:nvPr/>
        </p:nvSpPr>
        <p:spPr bwMode="auto">
          <a:xfrm>
            <a:off x="1908175" y="3719513"/>
            <a:ext cx="2376487" cy="1198563"/>
          </a:xfrm>
          <a:custGeom>
            <a:avLst/>
            <a:gdLst>
              <a:gd name="T0" fmla="*/ 0 w 1497"/>
              <a:gd name="T1" fmla="*/ 0 h 755"/>
              <a:gd name="T2" fmla="*/ 467 w 1497"/>
              <a:gd name="T3" fmla="*/ 364 h 755"/>
              <a:gd name="T4" fmla="*/ 966 w 1497"/>
              <a:gd name="T5" fmla="*/ 595 h 755"/>
              <a:gd name="T6" fmla="*/ 1299 w 1497"/>
              <a:gd name="T7" fmla="*/ 710 h 755"/>
              <a:gd name="T8" fmla="*/ 1497 w 1497"/>
              <a:gd name="T9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755">
                <a:moveTo>
                  <a:pt x="0" y="0"/>
                </a:moveTo>
                <a:cubicBezTo>
                  <a:pt x="153" y="132"/>
                  <a:pt x="306" y="265"/>
                  <a:pt x="467" y="364"/>
                </a:cubicBezTo>
                <a:cubicBezTo>
                  <a:pt x="628" y="463"/>
                  <a:pt x="827" y="537"/>
                  <a:pt x="966" y="595"/>
                </a:cubicBezTo>
                <a:cubicBezTo>
                  <a:pt x="1105" y="653"/>
                  <a:pt x="1211" y="683"/>
                  <a:pt x="1299" y="710"/>
                </a:cubicBezTo>
                <a:cubicBezTo>
                  <a:pt x="1387" y="737"/>
                  <a:pt x="1463" y="747"/>
                  <a:pt x="1497" y="755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0" name="Line 38"/>
          <p:cNvSpPr>
            <a:spLocks noChangeShapeType="1"/>
          </p:cNvSpPr>
          <p:nvPr/>
        </p:nvSpPr>
        <p:spPr bwMode="auto">
          <a:xfrm>
            <a:off x="5300662" y="3168651"/>
            <a:ext cx="1588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1" name="Line 39"/>
          <p:cNvSpPr>
            <a:spLocks noChangeShapeType="1"/>
          </p:cNvSpPr>
          <p:nvPr/>
        </p:nvSpPr>
        <p:spPr bwMode="auto">
          <a:xfrm>
            <a:off x="6570662" y="3168651"/>
            <a:ext cx="1588" cy="206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2" name="Freeform 40"/>
          <p:cNvSpPr>
            <a:spLocks/>
          </p:cNvSpPr>
          <p:nvPr/>
        </p:nvSpPr>
        <p:spPr bwMode="auto">
          <a:xfrm>
            <a:off x="4305300" y="3343276"/>
            <a:ext cx="985837" cy="1574800"/>
          </a:xfrm>
          <a:custGeom>
            <a:avLst/>
            <a:gdLst>
              <a:gd name="T0" fmla="*/ 0 w 621"/>
              <a:gd name="T1" fmla="*/ 992 h 992"/>
              <a:gd name="T2" fmla="*/ 416 w 621"/>
              <a:gd name="T3" fmla="*/ 595 h 992"/>
              <a:gd name="T4" fmla="*/ 621 w 621"/>
              <a:gd name="T5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1" h="992">
                <a:moveTo>
                  <a:pt x="0" y="992"/>
                </a:moveTo>
                <a:cubicBezTo>
                  <a:pt x="156" y="876"/>
                  <a:pt x="313" y="760"/>
                  <a:pt x="416" y="595"/>
                </a:cubicBezTo>
                <a:cubicBezTo>
                  <a:pt x="519" y="430"/>
                  <a:pt x="570" y="215"/>
                  <a:pt x="621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3" name="Freeform 41"/>
          <p:cNvSpPr>
            <a:spLocks/>
          </p:cNvSpPr>
          <p:nvPr/>
        </p:nvSpPr>
        <p:spPr bwMode="auto">
          <a:xfrm>
            <a:off x="5300662" y="3352801"/>
            <a:ext cx="1270000" cy="295275"/>
          </a:xfrm>
          <a:custGeom>
            <a:avLst/>
            <a:gdLst>
              <a:gd name="T0" fmla="*/ 0 w 800"/>
              <a:gd name="T1" fmla="*/ 0 h 186"/>
              <a:gd name="T2" fmla="*/ 186 w 800"/>
              <a:gd name="T3" fmla="*/ 90 h 186"/>
              <a:gd name="T4" fmla="*/ 551 w 800"/>
              <a:gd name="T5" fmla="*/ 167 h 186"/>
              <a:gd name="T6" fmla="*/ 800 w 800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86">
                <a:moveTo>
                  <a:pt x="0" y="0"/>
                </a:moveTo>
                <a:cubicBezTo>
                  <a:pt x="47" y="31"/>
                  <a:pt x="94" y="62"/>
                  <a:pt x="186" y="90"/>
                </a:cubicBezTo>
                <a:cubicBezTo>
                  <a:pt x="278" y="118"/>
                  <a:pt x="449" y="151"/>
                  <a:pt x="551" y="167"/>
                </a:cubicBezTo>
                <a:cubicBezTo>
                  <a:pt x="653" y="183"/>
                  <a:pt x="726" y="184"/>
                  <a:pt x="800" y="186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4" name="Line 42"/>
          <p:cNvSpPr>
            <a:spLocks noChangeShapeType="1"/>
          </p:cNvSpPr>
          <p:nvPr/>
        </p:nvSpPr>
        <p:spPr bwMode="auto">
          <a:xfrm>
            <a:off x="1176337" y="1747838"/>
            <a:ext cx="427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5" name="Line 43"/>
          <p:cNvSpPr>
            <a:spLocks noChangeShapeType="1"/>
          </p:cNvSpPr>
          <p:nvPr/>
        </p:nvSpPr>
        <p:spPr bwMode="auto">
          <a:xfrm>
            <a:off x="1185862" y="1909763"/>
            <a:ext cx="427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6" name="Line 44"/>
          <p:cNvSpPr>
            <a:spLocks noChangeShapeType="1"/>
          </p:cNvSpPr>
          <p:nvPr/>
        </p:nvSpPr>
        <p:spPr bwMode="auto">
          <a:xfrm>
            <a:off x="1195387" y="2071688"/>
            <a:ext cx="427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7" name="Line 45"/>
          <p:cNvSpPr>
            <a:spLocks noChangeShapeType="1"/>
          </p:cNvSpPr>
          <p:nvPr/>
        </p:nvSpPr>
        <p:spPr bwMode="auto">
          <a:xfrm>
            <a:off x="1184275" y="2233613"/>
            <a:ext cx="42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8" name="Line 46"/>
          <p:cNvSpPr>
            <a:spLocks noChangeShapeType="1"/>
          </p:cNvSpPr>
          <p:nvPr/>
        </p:nvSpPr>
        <p:spPr bwMode="auto">
          <a:xfrm>
            <a:off x="1193800" y="2395538"/>
            <a:ext cx="42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3039" name="Line 47"/>
          <p:cNvSpPr>
            <a:spLocks noChangeShapeType="1"/>
          </p:cNvSpPr>
          <p:nvPr/>
        </p:nvSpPr>
        <p:spPr bwMode="auto">
          <a:xfrm>
            <a:off x="1193800" y="2557463"/>
            <a:ext cx="42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130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26184"/>
              </p:ext>
            </p:extLst>
          </p:nvPr>
        </p:nvGraphicFramePr>
        <p:xfrm>
          <a:off x="623887" y="1895476"/>
          <a:ext cx="4746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9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" y="1895476"/>
                        <a:ext cx="4746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94022"/>
              </p:ext>
            </p:extLst>
          </p:nvPr>
        </p:nvGraphicFramePr>
        <p:xfrm>
          <a:off x="1376362" y="3240088"/>
          <a:ext cx="411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0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2" y="3240088"/>
                        <a:ext cx="4111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56393"/>
              </p:ext>
            </p:extLst>
          </p:nvPr>
        </p:nvGraphicFramePr>
        <p:xfrm>
          <a:off x="3203575" y="5243513"/>
          <a:ext cx="3117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1" name="Equation" r:id="rId7" imgW="1562040" imgH="457200" progId="Equation.3">
                  <p:embed/>
                </p:oleObj>
              </mc:Choice>
              <mc:Fallback>
                <p:oleObj name="Equation" r:id="rId7" imgW="156204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43513"/>
                        <a:ext cx="31178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363F-A60C-49BF-B91B-588671682215}" type="datetime1">
              <a:rPr lang="es-AR" smtClean="0"/>
              <a:t>21/02/2018</a:t>
            </a:fld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079500" y="1341438"/>
            <a:ext cx="7080250" cy="4033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695450" y="260350"/>
            <a:ext cx="4805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Order of magnitude of </a:t>
            </a:r>
            <a:r>
              <a:rPr lang="en-US" sz="3200" b="1" i="1" u="sng"/>
              <a:t>h</a:t>
            </a: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1177925" y="4551363"/>
            <a:ext cx="708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1187450" y="3698875"/>
            <a:ext cx="708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1195388" y="2876550"/>
            <a:ext cx="708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1195388" y="2106613"/>
            <a:ext cx="708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>
            <a:off x="2579688" y="1331913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4084638" y="1382713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5549900" y="1384300"/>
            <a:ext cx="0" cy="403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6942138" y="1416050"/>
            <a:ext cx="0" cy="403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1085850" y="5441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2314575" y="5443538"/>
            <a:ext cx="525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6551613" y="5413375"/>
            <a:ext cx="982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10,000</a:t>
            </a:r>
          </a:p>
        </p:txBody>
      </p:sp>
      <p:sp>
        <p:nvSpPr>
          <p:cNvPr id="214034" name="Text Box 18"/>
          <p:cNvSpPr txBox="1">
            <a:spLocks noChangeArrowheads="1"/>
          </p:cNvSpPr>
          <p:nvPr/>
        </p:nvSpPr>
        <p:spPr bwMode="auto">
          <a:xfrm>
            <a:off x="5230813" y="5392738"/>
            <a:ext cx="839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1,000</a:t>
            </a:r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3819525" y="5443538"/>
            <a:ext cx="677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7842250" y="5413375"/>
            <a:ext cx="1063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100,000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2327275" y="1606550"/>
            <a:ext cx="1320800" cy="314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976563" y="2257425"/>
            <a:ext cx="1360487" cy="314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39" name="Rectangle 23"/>
          <p:cNvSpPr>
            <a:spLocks noChangeArrowheads="1"/>
          </p:cNvSpPr>
          <p:nvPr/>
        </p:nvSpPr>
        <p:spPr bwMode="auto">
          <a:xfrm>
            <a:off x="4195763" y="3162300"/>
            <a:ext cx="2935287" cy="314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40" name="Text Box 24"/>
          <p:cNvSpPr txBox="1">
            <a:spLocks noChangeArrowheads="1"/>
          </p:cNvSpPr>
          <p:nvPr/>
        </p:nvSpPr>
        <p:spPr bwMode="auto">
          <a:xfrm>
            <a:off x="314325" y="1554163"/>
            <a:ext cx="196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Free convection, air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365125" y="2295525"/>
            <a:ext cx="2182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Forced convection, air</a:t>
            </a: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346075" y="3057525"/>
            <a:ext cx="245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Forced convection, water</a:t>
            </a:r>
          </a:p>
        </p:txBody>
      </p:sp>
      <p:sp>
        <p:nvSpPr>
          <p:cNvPr id="214043" name="Rectangle 27"/>
          <p:cNvSpPr>
            <a:spLocks noChangeArrowheads="1"/>
          </p:cNvSpPr>
          <p:nvPr/>
        </p:nvSpPr>
        <p:spPr bwMode="auto">
          <a:xfrm>
            <a:off x="6207125" y="3883025"/>
            <a:ext cx="1360488" cy="314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436563" y="3930650"/>
            <a:ext cx="134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Boiling water</a:t>
            </a:r>
          </a:p>
        </p:txBody>
      </p:sp>
      <p:sp>
        <p:nvSpPr>
          <p:cNvPr id="214045" name="Rectangle 29"/>
          <p:cNvSpPr>
            <a:spLocks noChangeArrowheads="1"/>
          </p:cNvSpPr>
          <p:nvPr/>
        </p:nvSpPr>
        <p:spPr bwMode="auto">
          <a:xfrm>
            <a:off x="6632575" y="4746625"/>
            <a:ext cx="1514475" cy="3143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396875" y="4724400"/>
            <a:ext cx="238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99"/>
                </a:solidFill>
              </a:rPr>
              <a:t>Condensing water vapor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038B-A56F-40BD-99F8-EFC2D41F33EC}" type="datetime1">
              <a:rPr lang="es-AR" smtClean="0"/>
              <a:t>21/02/2018</a:t>
            </a:fld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355850" y="249238"/>
            <a:ext cx="352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Wind Chill Factor</a:t>
            </a:r>
            <a:endParaRPr lang="en-US" sz="3200" b="1" i="1" u="sng"/>
          </a:p>
        </p:txBody>
      </p:sp>
      <p:pic>
        <p:nvPicPr>
          <p:cNvPr id="215046" name="Picture 6" descr="MCj029867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38250"/>
            <a:ext cx="2513013" cy="30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9" name="Freeform 9"/>
          <p:cNvSpPr>
            <a:spLocks/>
          </p:cNvSpPr>
          <p:nvPr/>
        </p:nvSpPr>
        <p:spPr bwMode="auto">
          <a:xfrm>
            <a:off x="3595688" y="1046163"/>
            <a:ext cx="1828800" cy="3078162"/>
          </a:xfrm>
          <a:custGeom>
            <a:avLst/>
            <a:gdLst>
              <a:gd name="T0" fmla="*/ 45 w 1152"/>
              <a:gd name="T1" fmla="*/ 243 h 1939"/>
              <a:gd name="T2" fmla="*/ 77 w 1152"/>
              <a:gd name="T3" fmla="*/ 550 h 1939"/>
              <a:gd name="T4" fmla="*/ 96 w 1152"/>
              <a:gd name="T5" fmla="*/ 768 h 1939"/>
              <a:gd name="T6" fmla="*/ 96 w 1152"/>
              <a:gd name="T7" fmla="*/ 1114 h 1939"/>
              <a:gd name="T8" fmla="*/ 64 w 1152"/>
              <a:gd name="T9" fmla="*/ 1677 h 1939"/>
              <a:gd name="T10" fmla="*/ 0 w 1152"/>
              <a:gd name="T11" fmla="*/ 1907 h 1939"/>
              <a:gd name="T12" fmla="*/ 1152 w 1152"/>
              <a:gd name="T13" fmla="*/ 1939 h 1939"/>
              <a:gd name="T14" fmla="*/ 1152 w 1152"/>
              <a:gd name="T15" fmla="*/ 992 h 1939"/>
              <a:gd name="T16" fmla="*/ 1037 w 1152"/>
              <a:gd name="T17" fmla="*/ 262 h 1939"/>
              <a:gd name="T18" fmla="*/ 947 w 1152"/>
              <a:gd name="T19" fmla="*/ 38 h 1939"/>
              <a:gd name="T20" fmla="*/ 595 w 1152"/>
              <a:gd name="T21" fmla="*/ 0 h 1939"/>
              <a:gd name="T22" fmla="*/ 217 w 1152"/>
              <a:gd name="T23" fmla="*/ 19 h 1939"/>
              <a:gd name="T24" fmla="*/ 51 w 1152"/>
              <a:gd name="T25" fmla="*/ 51 h 1939"/>
              <a:gd name="T26" fmla="*/ 38 w 1152"/>
              <a:gd name="T27" fmla="*/ 282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1939">
                <a:moveTo>
                  <a:pt x="45" y="243"/>
                </a:moveTo>
                <a:lnTo>
                  <a:pt x="77" y="550"/>
                </a:lnTo>
                <a:lnTo>
                  <a:pt x="96" y="768"/>
                </a:lnTo>
                <a:lnTo>
                  <a:pt x="96" y="1114"/>
                </a:lnTo>
                <a:lnTo>
                  <a:pt x="64" y="1677"/>
                </a:lnTo>
                <a:lnTo>
                  <a:pt x="0" y="1907"/>
                </a:lnTo>
                <a:lnTo>
                  <a:pt x="1152" y="1939"/>
                </a:lnTo>
                <a:lnTo>
                  <a:pt x="1152" y="992"/>
                </a:lnTo>
                <a:lnTo>
                  <a:pt x="1037" y="262"/>
                </a:lnTo>
                <a:lnTo>
                  <a:pt x="947" y="38"/>
                </a:lnTo>
                <a:lnTo>
                  <a:pt x="595" y="0"/>
                </a:lnTo>
                <a:lnTo>
                  <a:pt x="217" y="19"/>
                </a:lnTo>
                <a:lnTo>
                  <a:pt x="51" y="51"/>
                </a:lnTo>
                <a:lnTo>
                  <a:pt x="38" y="282"/>
                </a:ln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777777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>
            <a:off x="5426075" y="2438400"/>
            <a:ext cx="0" cy="166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5445125" y="2519363"/>
            <a:ext cx="1555750" cy="692150"/>
          </a:xfrm>
          <a:custGeom>
            <a:avLst/>
            <a:gdLst>
              <a:gd name="T0" fmla="*/ 0 w 980"/>
              <a:gd name="T1" fmla="*/ 0 h 436"/>
              <a:gd name="T2" fmla="*/ 199 w 980"/>
              <a:gd name="T3" fmla="*/ 256 h 436"/>
              <a:gd name="T4" fmla="*/ 448 w 980"/>
              <a:gd name="T5" fmla="*/ 359 h 436"/>
              <a:gd name="T6" fmla="*/ 717 w 980"/>
              <a:gd name="T7" fmla="*/ 423 h 436"/>
              <a:gd name="T8" fmla="*/ 980 w 980"/>
              <a:gd name="T9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0" h="436">
                <a:moveTo>
                  <a:pt x="0" y="0"/>
                </a:moveTo>
                <a:cubicBezTo>
                  <a:pt x="62" y="98"/>
                  <a:pt x="124" y="196"/>
                  <a:pt x="199" y="256"/>
                </a:cubicBezTo>
                <a:cubicBezTo>
                  <a:pt x="274" y="316"/>
                  <a:pt x="362" y="331"/>
                  <a:pt x="448" y="359"/>
                </a:cubicBezTo>
                <a:cubicBezTo>
                  <a:pt x="534" y="387"/>
                  <a:pt x="628" y="410"/>
                  <a:pt x="717" y="423"/>
                </a:cubicBezTo>
                <a:cubicBezTo>
                  <a:pt x="806" y="436"/>
                  <a:pt x="893" y="435"/>
                  <a:pt x="980" y="43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5456238" y="2549525"/>
            <a:ext cx="2997200" cy="1443038"/>
          </a:xfrm>
          <a:custGeom>
            <a:avLst/>
            <a:gdLst>
              <a:gd name="T0" fmla="*/ 0 w 1888"/>
              <a:gd name="T1" fmla="*/ 0 h 909"/>
              <a:gd name="T2" fmla="*/ 397 w 1888"/>
              <a:gd name="T3" fmla="*/ 717 h 909"/>
              <a:gd name="T4" fmla="*/ 1888 w 1888"/>
              <a:gd name="T5" fmla="*/ 90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8" h="909">
                <a:moveTo>
                  <a:pt x="0" y="0"/>
                </a:moveTo>
                <a:cubicBezTo>
                  <a:pt x="41" y="283"/>
                  <a:pt x="82" y="566"/>
                  <a:pt x="397" y="717"/>
                </a:cubicBezTo>
                <a:cubicBezTo>
                  <a:pt x="712" y="868"/>
                  <a:pt x="1300" y="888"/>
                  <a:pt x="1888" y="909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34D26-08F8-495E-B6D3-A4612DA18B40}"/>
              </a:ext>
            </a:extLst>
          </p:cNvPr>
          <p:cNvGrpSpPr/>
          <p:nvPr/>
        </p:nvGrpSpPr>
        <p:grpSpPr>
          <a:xfrm>
            <a:off x="2366963" y="4640263"/>
            <a:ext cx="4011612" cy="1687512"/>
            <a:chOff x="2366963" y="4640263"/>
            <a:chExt cx="4011612" cy="1687512"/>
          </a:xfrm>
        </p:grpSpPr>
        <p:graphicFrame>
          <p:nvGraphicFramePr>
            <p:cNvPr id="21506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849536"/>
                </p:ext>
              </p:extLst>
            </p:nvPr>
          </p:nvGraphicFramePr>
          <p:xfrm>
            <a:off x="2366963" y="4640263"/>
            <a:ext cx="4011612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1" name="Equation" r:id="rId4" imgW="1511280" imgH="215640" progId="Equation.3">
                    <p:embed/>
                  </p:oleObj>
                </mc:Choice>
                <mc:Fallback>
                  <p:oleObj name="Equation" r:id="rId4" imgW="15112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963" y="4640263"/>
                          <a:ext cx="4011612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706185"/>
                </p:ext>
              </p:extLst>
            </p:nvPr>
          </p:nvGraphicFramePr>
          <p:xfrm>
            <a:off x="3257550" y="5295900"/>
            <a:ext cx="3065463" cy="1031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2" name="Equation" r:id="rId6" imgW="1282680" imgH="431640" progId="Equation.3">
                    <p:embed/>
                  </p:oleObj>
                </mc:Choice>
                <mc:Fallback>
                  <p:oleObj name="Equation" r:id="rId6" imgW="1282680" imgH="431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550" y="5295900"/>
                          <a:ext cx="3065463" cy="1031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E4898B-2CED-4F6E-A776-640222E125C5}"/>
              </a:ext>
            </a:extLst>
          </p:cNvPr>
          <p:cNvGrpSpPr/>
          <p:nvPr/>
        </p:nvGrpSpPr>
        <p:grpSpPr>
          <a:xfrm>
            <a:off x="2560638" y="1306513"/>
            <a:ext cx="6030912" cy="3444875"/>
            <a:chOff x="2560638" y="1306513"/>
            <a:chExt cx="6030912" cy="3444875"/>
          </a:xfrm>
        </p:grpSpPr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 flipV="1">
              <a:off x="2560638" y="1697038"/>
              <a:ext cx="2692400" cy="2428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150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817274"/>
                </p:ext>
              </p:extLst>
            </p:nvPr>
          </p:nvGraphicFramePr>
          <p:xfrm>
            <a:off x="4824413" y="2171700"/>
            <a:ext cx="550862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3"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413" y="2171700"/>
                          <a:ext cx="550862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63" name="Text Box 23"/>
            <p:cNvSpPr txBox="1">
              <a:spLocks noChangeArrowheads="1"/>
            </p:cNvSpPr>
            <p:nvPr/>
          </p:nvSpPr>
          <p:spPr bwMode="auto">
            <a:xfrm>
              <a:off x="6216650" y="4384675"/>
              <a:ext cx="2317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Wind Chill equivalent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F56AD130-E1E7-43FE-9129-E04445D4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2447925"/>
              <a:ext cx="1544637" cy="84455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98F21C99-136B-4007-A338-505FA071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1306513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skin surface</a:t>
              </a:r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DAB81F43-C7CC-4CA4-B36E-ED15F827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3290888"/>
              <a:ext cx="3006725" cy="8334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9" name="Object 18">
              <a:extLst>
                <a:ext uri="{FF2B5EF4-FFF2-40B4-BE49-F238E27FC236}">
                  <a16:creationId xmlns:a16="http://schemas.microsoft.com/office/drawing/2014/main" id="{919AECEA-D804-4A12-A728-871CCCA0FE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700727"/>
                </p:ext>
              </p:extLst>
            </p:nvPr>
          </p:nvGraphicFramePr>
          <p:xfrm>
            <a:off x="6978650" y="2598738"/>
            <a:ext cx="550863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4" name="Equation" r:id="rId10" imgW="164880" imgH="215640" progId="Equation.3">
                    <p:embed/>
                  </p:oleObj>
                </mc:Choice>
                <mc:Fallback>
                  <p:oleObj name="Equation" r:id="rId10" imgW="164880" imgH="215640" progId="Equation.3">
                    <p:embed/>
                    <p:pic>
                      <p:nvPicPr>
                        <p:cNvPr id="21505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8650" y="2598738"/>
                          <a:ext cx="550863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9">
              <a:extLst>
                <a:ext uri="{FF2B5EF4-FFF2-40B4-BE49-F238E27FC236}">
                  <a16:creationId xmlns:a16="http://schemas.microsoft.com/office/drawing/2014/main" id="{4A10D44E-9EB6-41A4-A5D8-4E92E1B7D2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793086"/>
                </p:ext>
              </p:extLst>
            </p:nvPr>
          </p:nvGraphicFramePr>
          <p:xfrm>
            <a:off x="7954963" y="3319463"/>
            <a:ext cx="550862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5" name="Equation" r:id="rId12" imgW="164880" imgH="215640" progId="Equation.3">
                    <p:embed/>
                  </p:oleObj>
                </mc:Choice>
                <mc:Fallback>
                  <p:oleObj name="Equation" r:id="rId12" imgW="164880" imgH="215640" progId="Equation.3">
                    <p:embed/>
                    <p:pic>
                      <p:nvPicPr>
                        <p:cNvPr id="21505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4963" y="3319463"/>
                          <a:ext cx="550862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87A4974E-4519-4DD1-B4D4-9F1DD8D5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1662113"/>
              <a:ext cx="173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Actual situation</a:t>
              </a:r>
            </a:p>
          </p:txBody>
        </p:sp>
        <p:sp>
          <p:nvSpPr>
            <p:cNvPr id="215060" name="Line 20"/>
            <p:cNvSpPr>
              <a:spLocks noChangeShapeType="1"/>
            </p:cNvSpPr>
            <p:nvPr/>
          </p:nvSpPr>
          <p:spPr bwMode="auto">
            <a:xfrm flipH="1">
              <a:off x="6257925" y="1951038"/>
              <a:ext cx="55880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5062" name="Line 22"/>
            <p:cNvSpPr>
              <a:spLocks noChangeShapeType="1"/>
            </p:cNvSpPr>
            <p:nvPr/>
          </p:nvSpPr>
          <p:spPr bwMode="auto">
            <a:xfrm flipV="1">
              <a:off x="7527925" y="4044950"/>
              <a:ext cx="692150" cy="303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0D9-8D81-47F6-BBFC-5AB7F4CE585A}" type="datetime1">
              <a:rPr lang="es-AR" smtClean="0"/>
              <a:t>21/02/2018</a:t>
            </a:fld>
            <a:endParaRPr lang="en-US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355850" y="249238"/>
            <a:ext cx="352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Wind Chill Factor</a:t>
            </a:r>
            <a:endParaRPr lang="en-US" sz="3200" b="1" i="1" u="sng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 flipV="1">
            <a:off x="1757363" y="1300163"/>
            <a:ext cx="0" cy="394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616075" y="5070475"/>
            <a:ext cx="4865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067050" y="5197475"/>
            <a:ext cx="239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Ambient Temperature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 rot="16200000">
            <a:off x="27782" y="2785268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Wind Chill Temperature</a:t>
            </a:r>
          </a:p>
        </p:txBody>
      </p:sp>
      <p:sp>
        <p:nvSpPr>
          <p:cNvPr id="216073" name="Freeform 9"/>
          <p:cNvSpPr>
            <a:spLocks/>
          </p:cNvSpPr>
          <p:nvPr/>
        </p:nvSpPr>
        <p:spPr bwMode="auto">
          <a:xfrm>
            <a:off x="1768475" y="1209675"/>
            <a:ext cx="3556000" cy="1492250"/>
          </a:xfrm>
          <a:custGeom>
            <a:avLst/>
            <a:gdLst>
              <a:gd name="T0" fmla="*/ 0 w 2240"/>
              <a:gd name="T1" fmla="*/ 940 h 940"/>
              <a:gd name="T2" fmla="*/ 345 w 2240"/>
              <a:gd name="T3" fmla="*/ 684 h 940"/>
              <a:gd name="T4" fmla="*/ 1043 w 2240"/>
              <a:gd name="T5" fmla="*/ 326 h 940"/>
              <a:gd name="T6" fmla="*/ 2240 w 2240"/>
              <a:gd name="T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0" h="940">
                <a:moveTo>
                  <a:pt x="0" y="940"/>
                </a:moveTo>
                <a:cubicBezTo>
                  <a:pt x="85" y="863"/>
                  <a:pt x="171" y="786"/>
                  <a:pt x="345" y="684"/>
                </a:cubicBezTo>
                <a:cubicBezTo>
                  <a:pt x="519" y="582"/>
                  <a:pt x="727" y="440"/>
                  <a:pt x="1043" y="326"/>
                </a:cubicBezTo>
                <a:cubicBezTo>
                  <a:pt x="1359" y="212"/>
                  <a:pt x="1799" y="106"/>
                  <a:pt x="224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74" name="Freeform 10"/>
          <p:cNvSpPr>
            <a:spLocks/>
          </p:cNvSpPr>
          <p:nvPr/>
        </p:nvSpPr>
        <p:spPr bwMode="auto">
          <a:xfrm>
            <a:off x="1798638" y="1373188"/>
            <a:ext cx="3575050" cy="1797050"/>
          </a:xfrm>
          <a:custGeom>
            <a:avLst/>
            <a:gdLst>
              <a:gd name="T0" fmla="*/ 0 w 2240"/>
              <a:gd name="T1" fmla="*/ 940 h 940"/>
              <a:gd name="T2" fmla="*/ 345 w 2240"/>
              <a:gd name="T3" fmla="*/ 684 h 940"/>
              <a:gd name="T4" fmla="*/ 1043 w 2240"/>
              <a:gd name="T5" fmla="*/ 326 h 940"/>
              <a:gd name="T6" fmla="*/ 2240 w 2240"/>
              <a:gd name="T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0" h="940">
                <a:moveTo>
                  <a:pt x="0" y="940"/>
                </a:moveTo>
                <a:cubicBezTo>
                  <a:pt x="85" y="863"/>
                  <a:pt x="171" y="786"/>
                  <a:pt x="345" y="684"/>
                </a:cubicBezTo>
                <a:cubicBezTo>
                  <a:pt x="519" y="582"/>
                  <a:pt x="727" y="440"/>
                  <a:pt x="1043" y="326"/>
                </a:cubicBezTo>
                <a:cubicBezTo>
                  <a:pt x="1359" y="212"/>
                  <a:pt x="1799" y="106"/>
                  <a:pt x="2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498725" y="14081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mph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3544888" y="19462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5 mph</a:t>
            </a:r>
          </a:p>
        </p:txBody>
      </p:sp>
      <p:sp>
        <p:nvSpPr>
          <p:cNvPr id="216078" name="Freeform 14"/>
          <p:cNvSpPr>
            <a:spLocks/>
          </p:cNvSpPr>
          <p:nvPr/>
        </p:nvSpPr>
        <p:spPr bwMode="auto">
          <a:xfrm>
            <a:off x="1747838" y="1981200"/>
            <a:ext cx="3871912" cy="2316163"/>
          </a:xfrm>
          <a:custGeom>
            <a:avLst/>
            <a:gdLst>
              <a:gd name="T0" fmla="*/ 0 w 2439"/>
              <a:gd name="T1" fmla="*/ 1459 h 1459"/>
              <a:gd name="T2" fmla="*/ 647 w 2439"/>
              <a:gd name="T3" fmla="*/ 819 h 1459"/>
              <a:gd name="T4" fmla="*/ 1856 w 2439"/>
              <a:gd name="T5" fmla="*/ 186 h 1459"/>
              <a:gd name="T6" fmla="*/ 2439 w 2439"/>
              <a:gd name="T7" fmla="*/ 0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9" h="1459">
                <a:moveTo>
                  <a:pt x="0" y="1459"/>
                </a:moveTo>
                <a:cubicBezTo>
                  <a:pt x="169" y="1245"/>
                  <a:pt x="338" y="1031"/>
                  <a:pt x="647" y="819"/>
                </a:cubicBezTo>
                <a:cubicBezTo>
                  <a:pt x="956" y="607"/>
                  <a:pt x="1557" y="322"/>
                  <a:pt x="1856" y="186"/>
                </a:cubicBezTo>
                <a:cubicBezTo>
                  <a:pt x="2155" y="50"/>
                  <a:pt x="2297" y="25"/>
                  <a:pt x="2439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360988" y="1558925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15 mph</a:t>
            </a:r>
          </a:p>
        </p:txBody>
      </p:sp>
      <p:sp>
        <p:nvSpPr>
          <p:cNvPr id="216080" name="Freeform 16"/>
          <p:cNvSpPr>
            <a:spLocks/>
          </p:cNvSpPr>
          <p:nvPr/>
        </p:nvSpPr>
        <p:spPr bwMode="auto">
          <a:xfrm>
            <a:off x="1808163" y="2479675"/>
            <a:ext cx="3871912" cy="2316163"/>
          </a:xfrm>
          <a:custGeom>
            <a:avLst/>
            <a:gdLst>
              <a:gd name="T0" fmla="*/ 0 w 2439"/>
              <a:gd name="T1" fmla="*/ 1459 h 1459"/>
              <a:gd name="T2" fmla="*/ 647 w 2439"/>
              <a:gd name="T3" fmla="*/ 819 h 1459"/>
              <a:gd name="T4" fmla="*/ 1856 w 2439"/>
              <a:gd name="T5" fmla="*/ 186 h 1459"/>
              <a:gd name="T6" fmla="*/ 2439 w 2439"/>
              <a:gd name="T7" fmla="*/ 0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9" h="1459">
                <a:moveTo>
                  <a:pt x="0" y="1459"/>
                </a:moveTo>
                <a:cubicBezTo>
                  <a:pt x="169" y="1245"/>
                  <a:pt x="338" y="1031"/>
                  <a:pt x="647" y="819"/>
                </a:cubicBezTo>
                <a:cubicBezTo>
                  <a:pt x="956" y="607"/>
                  <a:pt x="1557" y="322"/>
                  <a:pt x="1856" y="186"/>
                </a:cubicBezTo>
                <a:cubicBezTo>
                  <a:pt x="2155" y="50"/>
                  <a:pt x="2297" y="25"/>
                  <a:pt x="2439" y="0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675313" y="2219325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25 mph</a:t>
            </a:r>
          </a:p>
        </p:txBody>
      </p:sp>
      <p:sp>
        <p:nvSpPr>
          <p:cNvPr id="216082" name="Freeform 18"/>
          <p:cNvSpPr>
            <a:spLocks/>
          </p:cNvSpPr>
          <p:nvPr/>
        </p:nvSpPr>
        <p:spPr bwMode="auto">
          <a:xfrm>
            <a:off x="2030413" y="2671763"/>
            <a:ext cx="3871912" cy="2316162"/>
          </a:xfrm>
          <a:custGeom>
            <a:avLst/>
            <a:gdLst>
              <a:gd name="T0" fmla="*/ 0 w 2439"/>
              <a:gd name="T1" fmla="*/ 1459 h 1459"/>
              <a:gd name="T2" fmla="*/ 647 w 2439"/>
              <a:gd name="T3" fmla="*/ 819 h 1459"/>
              <a:gd name="T4" fmla="*/ 1856 w 2439"/>
              <a:gd name="T5" fmla="*/ 186 h 1459"/>
              <a:gd name="T6" fmla="*/ 2439 w 2439"/>
              <a:gd name="T7" fmla="*/ 0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9" h="1459">
                <a:moveTo>
                  <a:pt x="0" y="1459"/>
                </a:moveTo>
                <a:cubicBezTo>
                  <a:pt x="169" y="1245"/>
                  <a:pt x="338" y="1031"/>
                  <a:pt x="647" y="819"/>
                </a:cubicBezTo>
                <a:cubicBezTo>
                  <a:pt x="956" y="607"/>
                  <a:pt x="1557" y="322"/>
                  <a:pt x="1856" y="186"/>
                </a:cubicBezTo>
                <a:cubicBezTo>
                  <a:pt x="2155" y="50"/>
                  <a:pt x="2297" y="25"/>
                  <a:pt x="2439" y="0"/>
                </a:cubicBezTo>
              </a:path>
            </a:pathLst>
          </a:cu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5938838" y="25654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66"/>
                </a:solidFill>
              </a:rPr>
              <a:t>35 mph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192-DB66-4881-A181-4A2441D00A4E}" type="datetime1">
              <a:rPr lang="es-AR" smtClean="0"/>
              <a:t>21/02/2018</a:t>
            </a:fld>
            <a:endParaRPr 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172708"/>
            <a:ext cx="4021138" cy="444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2739" y="4432300"/>
            <a:ext cx="7205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Calculate the average heat transfer coefficient along the 10m width of the wall</a:t>
            </a:r>
          </a:p>
          <a:p>
            <a:endParaRPr lang="en-US" dirty="0"/>
          </a:p>
          <a:p>
            <a:r>
              <a:rPr lang="en-US" dirty="0"/>
              <a:t>(2) Calculate the local heat transfer coefficient at a location 10cm from the leading edge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999" y="584200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37F4-76D3-45C1-B1D9-21D4BF777489}" type="datetime1">
              <a:rPr lang="es-AR" smtClean="0"/>
              <a:t>21/02/2018</a:t>
            </a:fld>
            <a:endParaRPr lang="en-US"/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1" y="203975"/>
            <a:ext cx="6281738" cy="630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7E0A-465B-48D2-94A7-279BEE55E1EC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0" y="297784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Concepts on Convection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656" y="759449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 fluid velocity is a </a:t>
            </a:r>
            <a:r>
              <a:rPr lang="en-US" b="1" u="sng" dirty="0"/>
              <a:t>three direction vector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94080" y="1298863"/>
            <a:ext cx="20320" cy="181864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82320" y="3005743"/>
            <a:ext cx="18486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22289" y="1972995"/>
            <a:ext cx="1890793" cy="10733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3000" y="29854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baseline="-2500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3082" y="18391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</a:t>
            </a:r>
            <a:r>
              <a:rPr lang="en-US" i="1" baseline="-25000" dirty="0" err="1"/>
              <a:t>y</a:t>
            </a:r>
            <a:endParaRPr lang="en-US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947154" y="11141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</a:t>
            </a:r>
            <a:r>
              <a:rPr lang="en-US" i="1" baseline="-25000" dirty="0" err="1"/>
              <a:t>z</a:t>
            </a:r>
            <a:endParaRPr lang="en-US" i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94080" y="1788329"/>
            <a:ext cx="1455239" cy="12174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46963"/>
              </p:ext>
            </p:extLst>
          </p:nvPr>
        </p:nvGraphicFramePr>
        <p:xfrm>
          <a:off x="2365375" y="1354138"/>
          <a:ext cx="3317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9" name="Equation" r:id="rId3" imgW="126720" imgH="215640" progId="Equation.DSMT4">
                  <p:embed/>
                </p:oleObj>
              </mc:Choice>
              <mc:Fallback>
                <p:oleObj name="Equation" r:id="rId3" imgW="126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1354138"/>
                        <a:ext cx="331788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323472" y="1808649"/>
            <a:ext cx="0" cy="12072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4080" y="1808649"/>
            <a:ext cx="14293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317257" y="1781275"/>
            <a:ext cx="193212" cy="2991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6049" y="30057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CC0066"/>
                </a:solidFill>
              </a:rPr>
              <a:t>u</a:t>
            </a:r>
            <a:r>
              <a:rPr lang="en-US" i="1" baseline="-25000" dirty="0" err="1">
                <a:solidFill>
                  <a:srgbClr val="CC0066"/>
                </a:solidFill>
              </a:rPr>
              <a:t>x</a:t>
            </a:r>
            <a:endParaRPr lang="en-US" i="1" baseline="-25000" dirty="0">
              <a:solidFill>
                <a:srgbClr val="CC00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5444" y="178832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CC0066"/>
                </a:solidFill>
              </a:rPr>
              <a:t>u</a:t>
            </a:r>
            <a:r>
              <a:rPr lang="en-US" i="1" baseline="-25000" dirty="0" err="1">
                <a:solidFill>
                  <a:srgbClr val="CC0066"/>
                </a:solidFill>
              </a:rPr>
              <a:t>z</a:t>
            </a:r>
            <a:endParaRPr lang="en-US" i="1" baseline="-25000" dirty="0">
              <a:solidFill>
                <a:srgbClr val="CC006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8713" y="23970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CC0066"/>
                </a:solidFill>
              </a:rPr>
              <a:t>u</a:t>
            </a:r>
            <a:r>
              <a:rPr lang="en-US" i="1" baseline="-25000" dirty="0" err="1">
                <a:solidFill>
                  <a:srgbClr val="CC0066"/>
                </a:solidFill>
              </a:rPr>
              <a:t>y</a:t>
            </a:r>
            <a:endParaRPr lang="en-US" i="1" baseline="-25000" dirty="0">
              <a:solidFill>
                <a:srgbClr val="CC0066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397402"/>
              </p:ext>
            </p:extLst>
          </p:nvPr>
        </p:nvGraphicFramePr>
        <p:xfrm>
          <a:off x="3690938" y="1363663"/>
          <a:ext cx="35702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0" name="Equation" r:id="rId5" imgW="1371600" imgH="241200" progId="Equation.DSMT4">
                  <p:embed/>
                </p:oleObj>
              </mc:Choice>
              <mc:Fallback>
                <p:oleObj name="Equation" r:id="rId5" imgW="137160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363663"/>
                        <a:ext cx="35702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93440" y="2296497"/>
            <a:ext cx="529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we relate the fluid velocity (</a:t>
            </a:r>
            <a:r>
              <a:rPr lang="en-US" dirty="0">
                <a:solidFill>
                  <a:srgbClr val="CC0066"/>
                </a:solidFill>
              </a:rPr>
              <a:t>a vector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with the temperature (</a:t>
            </a:r>
            <a:r>
              <a:rPr lang="en-US" dirty="0">
                <a:solidFill>
                  <a:srgbClr val="CC0066"/>
                </a:solidFill>
              </a:rPr>
              <a:t>a scalar</a:t>
            </a:r>
            <a:r>
              <a:rPr lang="en-US" dirty="0"/>
              <a:t>)?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16749"/>
              </p:ext>
            </p:extLst>
          </p:nvPr>
        </p:nvGraphicFramePr>
        <p:xfrm>
          <a:off x="539750" y="4414838"/>
          <a:ext cx="16176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1" name="Equation" r:id="rId7" imgW="406080" imgH="215640" progId="Equation.DSMT4">
                  <p:embed/>
                </p:oleObj>
              </mc:Choice>
              <mc:Fallback>
                <p:oleObj name="Equation" r:id="rId7" imgW="406080" imgH="215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14838"/>
                        <a:ext cx="161766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01660"/>
              </p:ext>
            </p:extLst>
          </p:nvPr>
        </p:nvGraphicFramePr>
        <p:xfrm>
          <a:off x="3459163" y="4318000"/>
          <a:ext cx="55213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2" name="Equation" r:id="rId9" imgW="2234880" imgH="482400" progId="Equation.DSMT4">
                  <p:embed/>
                </p:oleObj>
              </mc:Choice>
              <mc:Fallback>
                <p:oleObj name="Equation" r:id="rId9" imgW="2234880" imgH="48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318000"/>
                        <a:ext cx="55213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ight Arrow 40"/>
          <p:cNvSpPr/>
          <p:nvPr/>
        </p:nvSpPr>
        <p:spPr>
          <a:xfrm>
            <a:off x="2413000" y="4744045"/>
            <a:ext cx="802278" cy="2018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72676"/>
              </p:ext>
            </p:extLst>
          </p:nvPr>
        </p:nvGraphicFramePr>
        <p:xfrm>
          <a:off x="4948238" y="3052763"/>
          <a:ext cx="13922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3" name="Equation" r:id="rId11" imgW="406080" imgH="215640" progId="Equation.DSMT4">
                  <p:embed/>
                </p:oleObj>
              </mc:Choice>
              <mc:Fallback>
                <p:oleObj name="Equation" r:id="rId11" imgW="406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3052763"/>
                        <a:ext cx="13922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0ADC-B698-43C8-A628-9BF10C983AD6}" type="datetime1">
              <a:rPr lang="es-AR" smtClean="0"/>
              <a:t>21/02/2018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0" y="297784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Concepts on Convection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11893"/>
              </p:ext>
            </p:extLst>
          </p:nvPr>
        </p:nvGraphicFramePr>
        <p:xfrm>
          <a:off x="1265238" y="1006475"/>
          <a:ext cx="5521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3" name="Equation" r:id="rId3" imgW="2234880" imgH="482400" progId="Equation.DSMT4">
                  <p:embed/>
                </p:oleObj>
              </mc:Choice>
              <mc:Fallback>
                <p:oleObj name="Equation" r:id="rId3" imgW="2234880" imgH="482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006475"/>
                        <a:ext cx="5521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1560" y="244498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velocity components are constant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58710"/>
              </p:ext>
            </p:extLst>
          </p:nvPr>
        </p:nvGraphicFramePr>
        <p:xfrm>
          <a:off x="2878138" y="3005138"/>
          <a:ext cx="2447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4" name="Equation" r:id="rId5" imgW="990360" imgH="215640" progId="Equation.DSMT4">
                  <p:embed/>
                </p:oleObj>
              </mc:Choice>
              <mc:Fallback>
                <p:oleObj name="Equation" r:id="rId5" imgW="9903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005138"/>
                        <a:ext cx="24479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27618"/>
              </p:ext>
            </p:extLst>
          </p:nvPr>
        </p:nvGraphicFramePr>
        <p:xfrm>
          <a:off x="1084263" y="4130675"/>
          <a:ext cx="56102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5" name="Equation" r:id="rId7" imgW="1917360" imgH="419040" progId="Equation.DSMT4">
                  <p:embed/>
                </p:oleObj>
              </mc:Choice>
              <mc:Fallback>
                <p:oleObj name="Equation" r:id="rId7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4263" y="4130675"/>
                        <a:ext cx="561022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2640" y="158496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scalar)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7643" y="303784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scalar)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3243" y="440944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scalar)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A1DB-E062-4BD5-9FF2-3AAD3324F667}" type="datetime1">
              <a:rPr lang="es-AR" smtClean="0"/>
              <a:t>21/02/2018</a:t>
            </a:fld>
            <a:endParaRPr lang="en-US"/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83716"/>
              </p:ext>
            </p:extLst>
          </p:nvPr>
        </p:nvGraphicFramePr>
        <p:xfrm>
          <a:off x="1658938" y="1587500"/>
          <a:ext cx="46736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6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587500"/>
                        <a:ext cx="46736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74128"/>
              </p:ext>
            </p:extLst>
          </p:nvPr>
        </p:nvGraphicFramePr>
        <p:xfrm>
          <a:off x="1609725" y="3619500"/>
          <a:ext cx="5727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7"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619500"/>
                        <a:ext cx="57277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443038" y="188913"/>
            <a:ext cx="625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BALANCE ENERGY EQUATION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19125" y="1284288"/>
            <a:ext cx="7334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Simplified Equation</a:t>
            </a:r>
            <a:r>
              <a:rPr lang="en-US" u="sng" dirty="0"/>
              <a:t> – </a:t>
            </a:r>
            <a:r>
              <a:rPr lang="en-US" b="1" u="sng" dirty="0"/>
              <a:t>1D heat transfer </a:t>
            </a:r>
            <a:r>
              <a:rPr lang="en-US" u="sng" dirty="0"/>
              <a:t>– fluid velocity constant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u</a:t>
            </a:r>
            <a:r>
              <a:rPr lang="en-US" i="1" baseline="-25000" dirty="0" err="1">
                <a:solidFill>
                  <a:srgbClr val="FF0000"/>
                </a:solidFill>
              </a:rPr>
              <a:t>x</a:t>
            </a:r>
            <a:r>
              <a:rPr lang="en-US" i="1" dirty="0">
                <a:solidFill>
                  <a:srgbClr val="FF0000"/>
                </a:solidFill>
              </a:rPr>
              <a:t>=u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496888" y="3082925"/>
            <a:ext cx="8430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Complex Equation</a:t>
            </a:r>
            <a:r>
              <a:rPr lang="en-US" u="sng" dirty="0"/>
              <a:t> – </a:t>
            </a:r>
            <a:r>
              <a:rPr lang="en-US" b="1" u="sng" dirty="0"/>
              <a:t>2D or 3D heat transfer </a:t>
            </a:r>
            <a:r>
              <a:rPr lang="en-US" u="sng" dirty="0"/>
              <a:t>– fluid velocity “vector” function of </a:t>
            </a:r>
          </a:p>
          <a:p>
            <a:r>
              <a:rPr lang="en-US" u="sng" dirty="0"/>
              <a:t>position</a:t>
            </a: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H="1" flipV="1">
            <a:off x="3465513" y="4756150"/>
            <a:ext cx="920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2193925" y="5329238"/>
            <a:ext cx="584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Vector </a:t>
            </a:r>
            <a:r>
              <a:rPr lang="en-US"/>
              <a:t>that can be obtained from the </a:t>
            </a:r>
          </a:p>
          <a:p>
            <a:r>
              <a:rPr lang="en-US"/>
              <a:t>fluid motion equations.  </a:t>
            </a:r>
            <a:r>
              <a:rPr lang="en-US" b="1" u="sng"/>
              <a:t>Fluid velocity must be known </a:t>
            </a:r>
          </a:p>
        </p:txBody>
      </p:sp>
      <p:sp>
        <p:nvSpPr>
          <p:cNvPr id="190475" name="AutoShape 11"/>
          <p:cNvSpPr>
            <a:spLocks/>
          </p:cNvSpPr>
          <p:nvPr/>
        </p:nvSpPr>
        <p:spPr bwMode="auto">
          <a:xfrm rot="16200000">
            <a:off x="3078163" y="2286000"/>
            <a:ext cx="139700" cy="955675"/>
          </a:xfrm>
          <a:prstGeom prst="leftBrace">
            <a:avLst>
              <a:gd name="adj1" fmla="val 570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608013" y="836613"/>
            <a:ext cx="184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Convection</a:t>
            </a:r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2590800" y="27892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2692400" y="356076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90479" name="AutoShape 15"/>
          <p:cNvSpPr>
            <a:spLocks/>
          </p:cNvSpPr>
          <p:nvPr/>
        </p:nvSpPr>
        <p:spPr bwMode="auto">
          <a:xfrm rot="16200000" flipH="1" flipV="1">
            <a:off x="3351212" y="3313113"/>
            <a:ext cx="79375" cy="1320800"/>
          </a:xfrm>
          <a:prstGeom prst="leftBrace">
            <a:avLst>
              <a:gd name="adj1" fmla="val 138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9EF4-BBDE-4BC2-9543-E151118361FF}" type="datetime1">
              <a:rPr lang="es-AR" smtClean="0"/>
              <a:t>21/02/2018</a:t>
            </a:fld>
            <a:endParaRPr lang="en-US"/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175478" y="15795"/>
            <a:ext cx="3844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/>
              <a:t>Boundary Layer Concept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8356" y="1561805"/>
            <a:ext cx="304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NASA Information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4D00-D2E5-492A-BDDC-40B1ED1221B2}" type="datetime1">
              <a:rPr lang="es-AR" smtClean="0"/>
              <a:t>21/02/2018</a:t>
            </a:fld>
            <a:endParaRPr 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2765425" y="3794125"/>
            <a:ext cx="4632325" cy="809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9445" name="Freeform 5"/>
          <p:cNvSpPr>
            <a:spLocks/>
          </p:cNvSpPr>
          <p:nvPr/>
        </p:nvSpPr>
        <p:spPr bwMode="auto">
          <a:xfrm>
            <a:off x="2774950" y="1974850"/>
            <a:ext cx="4297363" cy="1819275"/>
          </a:xfrm>
          <a:custGeom>
            <a:avLst/>
            <a:gdLst>
              <a:gd name="T0" fmla="*/ 0 w 2496"/>
              <a:gd name="T1" fmla="*/ 960 h 960"/>
              <a:gd name="T2" fmla="*/ 352 w 2496"/>
              <a:gd name="T3" fmla="*/ 544 h 960"/>
              <a:gd name="T4" fmla="*/ 820 w 2496"/>
              <a:gd name="T5" fmla="*/ 249 h 960"/>
              <a:gd name="T6" fmla="*/ 1517 w 2496"/>
              <a:gd name="T7" fmla="*/ 70 h 960"/>
              <a:gd name="T8" fmla="*/ 2068 w 2496"/>
              <a:gd name="T9" fmla="*/ 19 h 960"/>
              <a:gd name="T10" fmla="*/ 2496 w 2496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6" h="960">
                <a:moveTo>
                  <a:pt x="0" y="960"/>
                </a:moveTo>
                <a:cubicBezTo>
                  <a:pt x="107" y="811"/>
                  <a:pt x="215" y="663"/>
                  <a:pt x="352" y="544"/>
                </a:cubicBezTo>
                <a:cubicBezTo>
                  <a:pt x="489" y="425"/>
                  <a:pt x="626" y="328"/>
                  <a:pt x="820" y="249"/>
                </a:cubicBezTo>
                <a:cubicBezTo>
                  <a:pt x="1014" y="170"/>
                  <a:pt x="1309" y="108"/>
                  <a:pt x="1517" y="70"/>
                </a:cubicBezTo>
                <a:cubicBezTo>
                  <a:pt x="1725" y="32"/>
                  <a:pt x="1905" y="31"/>
                  <a:pt x="2068" y="19"/>
                </a:cubicBezTo>
                <a:cubicBezTo>
                  <a:pt x="2231" y="7"/>
                  <a:pt x="2363" y="3"/>
                  <a:pt x="2496" y="0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5924550" y="1527175"/>
            <a:ext cx="0" cy="2246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47" name="Freeform 7"/>
          <p:cNvSpPr>
            <a:spLocks/>
          </p:cNvSpPr>
          <p:nvPr/>
        </p:nvSpPr>
        <p:spPr bwMode="auto">
          <a:xfrm>
            <a:off x="5915025" y="1487488"/>
            <a:ext cx="523875" cy="2295525"/>
          </a:xfrm>
          <a:custGeom>
            <a:avLst/>
            <a:gdLst>
              <a:gd name="T0" fmla="*/ 0 w 330"/>
              <a:gd name="T1" fmla="*/ 1446 h 1446"/>
              <a:gd name="T2" fmla="*/ 166 w 330"/>
              <a:gd name="T3" fmla="*/ 1133 h 1446"/>
              <a:gd name="T4" fmla="*/ 301 w 330"/>
              <a:gd name="T5" fmla="*/ 576 h 1446"/>
              <a:gd name="T6" fmla="*/ 326 w 330"/>
              <a:gd name="T7" fmla="*/ 314 h 1446"/>
              <a:gd name="T8" fmla="*/ 326 w 330"/>
              <a:gd name="T9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446">
                <a:moveTo>
                  <a:pt x="0" y="1446"/>
                </a:moveTo>
                <a:cubicBezTo>
                  <a:pt x="58" y="1362"/>
                  <a:pt x="116" y="1278"/>
                  <a:pt x="166" y="1133"/>
                </a:cubicBezTo>
                <a:cubicBezTo>
                  <a:pt x="216" y="988"/>
                  <a:pt x="274" y="712"/>
                  <a:pt x="301" y="576"/>
                </a:cubicBezTo>
                <a:cubicBezTo>
                  <a:pt x="328" y="440"/>
                  <a:pt x="322" y="410"/>
                  <a:pt x="326" y="314"/>
                </a:cubicBezTo>
                <a:cubicBezTo>
                  <a:pt x="330" y="218"/>
                  <a:pt x="328" y="109"/>
                  <a:pt x="326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5924550" y="3397250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5934075" y="3205163"/>
            <a:ext cx="263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5915025" y="3011488"/>
            <a:ext cx="3365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7448550" y="3833813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5915025" y="2838450"/>
            <a:ext cx="398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5926138" y="2655888"/>
            <a:ext cx="41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>
            <a:off x="5926138" y="2422525"/>
            <a:ext cx="49053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>
            <a:off x="5926138" y="2228850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7" name="Line 17"/>
          <p:cNvSpPr>
            <a:spLocks noChangeShapeType="1"/>
          </p:cNvSpPr>
          <p:nvPr/>
        </p:nvSpPr>
        <p:spPr bwMode="auto">
          <a:xfrm>
            <a:off x="5915025" y="2046288"/>
            <a:ext cx="5302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>
            <a:off x="5915025" y="1852613"/>
            <a:ext cx="5175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>
            <a:off x="5926138" y="1649413"/>
            <a:ext cx="5175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11836"/>
              </p:ext>
            </p:extLst>
          </p:nvPr>
        </p:nvGraphicFramePr>
        <p:xfrm>
          <a:off x="5972175" y="1177925"/>
          <a:ext cx="444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28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177925"/>
                        <a:ext cx="444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6432550" y="2665413"/>
            <a:ext cx="985838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467600" y="223520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Velocity</a:t>
            </a:r>
          </a:p>
          <a:p>
            <a:r>
              <a:rPr lang="en-US"/>
              <a:t>Profile</a:t>
            </a:r>
          </a:p>
        </p:txBody>
      </p:sp>
      <p:sp>
        <p:nvSpPr>
          <p:cNvPr id="189463" name="Freeform 23"/>
          <p:cNvSpPr>
            <a:spLocks/>
          </p:cNvSpPr>
          <p:nvPr/>
        </p:nvSpPr>
        <p:spPr bwMode="auto">
          <a:xfrm>
            <a:off x="2795588" y="2347913"/>
            <a:ext cx="4206875" cy="1425575"/>
          </a:xfrm>
          <a:custGeom>
            <a:avLst/>
            <a:gdLst>
              <a:gd name="T0" fmla="*/ 0 w 2650"/>
              <a:gd name="T1" fmla="*/ 898 h 898"/>
              <a:gd name="T2" fmla="*/ 346 w 2650"/>
              <a:gd name="T3" fmla="*/ 591 h 898"/>
              <a:gd name="T4" fmla="*/ 615 w 2650"/>
              <a:gd name="T5" fmla="*/ 405 h 898"/>
              <a:gd name="T6" fmla="*/ 1152 w 2650"/>
              <a:gd name="T7" fmla="*/ 168 h 898"/>
              <a:gd name="T8" fmla="*/ 1754 w 2650"/>
              <a:gd name="T9" fmla="*/ 53 h 898"/>
              <a:gd name="T10" fmla="*/ 2451 w 2650"/>
              <a:gd name="T11" fmla="*/ 8 h 898"/>
              <a:gd name="T12" fmla="*/ 2650 w 2650"/>
              <a:gd name="T13" fmla="*/ 2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0" h="898">
                <a:moveTo>
                  <a:pt x="0" y="898"/>
                </a:moveTo>
                <a:cubicBezTo>
                  <a:pt x="121" y="785"/>
                  <a:pt x="243" y="673"/>
                  <a:pt x="346" y="591"/>
                </a:cubicBezTo>
                <a:cubicBezTo>
                  <a:pt x="449" y="509"/>
                  <a:pt x="481" y="475"/>
                  <a:pt x="615" y="405"/>
                </a:cubicBezTo>
                <a:cubicBezTo>
                  <a:pt x="749" y="335"/>
                  <a:pt x="962" y="227"/>
                  <a:pt x="1152" y="168"/>
                </a:cubicBezTo>
                <a:cubicBezTo>
                  <a:pt x="1342" y="109"/>
                  <a:pt x="1537" y="80"/>
                  <a:pt x="1754" y="53"/>
                </a:cubicBezTo>
                <a:cubicBezTo>
                  <a:pt x="1971" y="26"/>
                  <a:pt x="2302" y="16"/>
                  <a:pt x="2451" y="8"/>
                </a:cubicBezTo>
                <a:cubicBezTo>
                  <a:pt x="2600" y="0"/>
                  <a:pt x="2625" y="1"/>
                  <a:pt x="2650" y="2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4551363" y="790575"/>
            <a:ext cx="113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Velocity</a:t>
            </a:r>
          </a:p>
          <a:p>
            <a:r>
              <a:rPr lang="en-US" dirty="0">
                <a:solidFill>
                  <a:srgbClr val="FF0000"/>
                </a:solidFill>
              </a:rPr>
              <a:t>boundary</a:t>
            </a:r>
          </a:p>
          <a:p>
            <a:r>
              <a:rPr lang="en-US" dirty="0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5121275" y="1627188"/>
            <a:ext cx="131763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325688" y="1728788"/>
            <a:ext cx="113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Thermal</a:t>
            </a:r>
          </a:p>
          <a:p>
            <a:r>
              <a:rPr lang="en-US" dirty="0">
                <a:solidFill>
                  <a:schemeClr val="accent2"/>
                </a:solidFill>
              </a:rPr>
              <a:t>boundary</a:t>
            </a:r>
          </a:p>
          <a:p>
            <a:r>
              <a:rPr lang="en-US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>
            <a:off x="3038475" y="2463800"/>
            <a:ext cx="620713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1690688" y="1639888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>
            <a:off x="1679575" y="1873250"/>
            <a:ext cx="50165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1" name="Line 31"/>
          <p:cNvSpPr>
            <a:spLocks noChangeShapeType="1"/>
          </p:cNvSpPr>
          <p:nvPr/>
        </p:nvSpPr>
        <p:spPr bwMode="auto">
          <a:xfrm>
            <a:off x="1670050" y="213836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2" name="Line 32"/>
          <p:cNvSpPr>
            <a:spLocks noChangeShapeType="1"/>
          </p:cNvSpPr>
          <p:nvPr/>
        </p:nvSpPr>
        <p:spPr bwMode="auto">
          <a:xfrm>
            <a:off x="1679575" y="239236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3" name="Line 33"/>
          <p:cNvSpPr>
            <a:spLocks noChangeShapeType="1"/>
          </p:cNvSpPr>
          <p:nvPr/>
        </p:nvSpPr>
        <p:spPr bwMode="auto">
          <a:xfrm>
            <a:off x="1698625" y="2667000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4" name="Line 34"/>
          <p:cNvSpPr>
            <a:spLocks noChangeShapeType="1"/>
          </p:cNvSpPr>
          <p:nvPr/>
        </p:nvSpPr>
        <p:spPr bwMode="auto">
          <a:xfrm>
            <a:off x="1666875" y="295116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>
            <a:off x="1687513" y="323691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1687513" y="347821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>
            <a:off x="1677988" y="3733800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>
            <a:off x="2195513" y="1619250"/>
            <a:ext cx="0" cy="215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739124"/>
              </p:ext>
            </p:extLst>
          </p:nvPr>
        </p:nvGraphicFramePr>
        <p:xfrm>
          <a:off x="1663700" y="1187450"/>
          <a:ext cx="515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29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187450"/>
                        <a:ext cx="5159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1" name="Freeform 41"/>
          <p:cNvSpPr>
            <a:spLocks/>
          </p:cNvSpPr>
          <p:nvPr/>
        </p:nvSpPr>
        <p:spPr bwMode="auto">
          <a:xfrm>
            <a:off x="874713" y="1639888"/>
            <a:ext cx="558800" cy="2092325"/>
          </a:xfrm>
          <a:custGeom>
            <a:avLst/>
            <a:gdLst>
              <a:gd name="T0" fmla="*/ 0 w 352"/>
              <a:gd name="T1" fmla="*/ 0 h 1318"/>
              <a:gd name="T2" fmla="*/ 352 w 352"/>
              <a:gd name="T3" fmla="*/ 0 h 1318"/>
              <a:gd name="T4" fmla="*/ 352 w 352"/>
              <a:gd name="T5" fmla="*/ 1318 h 1318"/>
              <a:gd name="T6" fmla="*/ 19 w 352"/>
              <a:gd name="T7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1318">
                <a:moveTo>
                  <a:pt x="0" y="0"/>
                </a:moveTo>
                <a:lnTo>
                  <a:pt x="352" y="0"/>
                </a:lnTo>
                <a:lnTo>
                  <a:pt x="352" y="1318"/>
                </a:lnTo>
                <a:lnTo>
                  <a:pt x="19" y="1318"/>
                </a:lnTo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82" name="Line 42"/>
          <p:cNvSpPr>
            <a:spLocks noChangeShapeType="1"/>
          </p:cNvSpPr>
          <p:nvPr/>
        </p:nvSpPr>
        <p:spPr bwMode="auto">
          <a:xfrm>
            <a:off x="865188" y="1647825"/>
            <a:ext cx="0" cy="21034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284"/>
              </p:ext>
            </p:extLst>
          </p:nvPr>
        </p:nvGraphicFramePr>
        <p:xfrm>
          <a:off x="922338" y="1136650"/>
          <a:ext cx="5159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0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136650"/>
                        <a:ext cx="5159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5" name="Freeform 45"/>
          <p:cNvSpPr>
            <a:spLocks/>
          </p:cNvSpPr>
          <p:nvPr/>
        </p:nvSpPr>
        <p:spPr bwMode="auto">
          <a:xfrm>
            <a:off x="4486275" y="1638300"/>
            <a:ext cx="736600" cy="2154238"/>
          </a:xfrm>
          <a:custGeom>
            <a:avLst/>
            <a:gdLst>
              <a:gd name="T0" fmla="*/ 464 w 464"/>
              <a:gd name="T1" fmla="*/ 1357 h 1357"/>
              <a:gd name="T2" fmla="*/ 336 w 464"/>
              <a:gd name="T3" fmla="*/ 1325 h 1357"/>
              <a:gd name="T4" fmla="*/ 157 w 464"/>
              <a:gd name="T5" fmla="*/ 1184 h 1357"/>
              <a:gd name="T6" fmla="*/ 61 w 464"/>
              <a:gd name="T7" fmla="*/ 1024 h 1357"/>
              <a:gd name="T8" fmla="*/ 10 w 464"/>
              <a:gd name="T9" fmla="*/ 813 h 1357"/>
              <a:gd name="T10" fmla="*/ 3 w 464"/>
              <a:gd name="T11" fmla="*/ 628 h 1357"/>
              <a:gd name="T12" fmla="*/ 3 w 464"/>
              <a:gd name="T13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4" h="1357">
                <a:moveTo>
                  <a:pt x="464" y="1357"/>
                </a:moveTo>
                <a:cubicBezTo>
                  <a:pt x="425" y="1355"/>
                  <a:pt x="387" y="1354"/>
                  <a:pt x="336" y="1325"/>
                </a:cubicBezTo>
                <a:cubicBezTo>
                  <a:pt x="285" y="1296"/>
                  <a:pt x="203" y="1234"/>
                  <a:pt x="157" y="1184"/>
                </a:cubicBezTo>
                <a:cubicBezTo>
                  <a:pt x="111" y="1134"/>
                  <a:pt x="85" y="1086"/>
                  <a:pt x="61" y="1024"/>
                </a:cubicBezTo>
                <a:cubicBezTo>
                  <a:pt x="37" y="962"/>
                  <a:pt x="20" y="879"/>
                  <a:pt x="10" y="813"/>
                </a:cubicBezTo>
                <a:cubicBezTo>
                  <a:pt x="0" y="747"/>
                  <a:pt x="4" y="763"/>
                  <a:pt x="3" y="628"/>
                </a:cubicBezTo>
                <a:cubicBezTo>
                  <a:pt x="2" y="493"/>
                  <a:pt x="2" y="246"/>
                  <a:pt x="3" y="0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86" name="Line 46"/>
          <p:cNvSpPr>
            <a:spLocks noChangeShapeType="1"/>
          </p:cNvSpPr>
          <p:nvPr/>
        </p:nvSpPr>
        <p:spPr bwMode="auto">
          <a:xfrm>
            <a:off x="3932238" y="1628775"/>
            <a:ext cx="558800" cy="9525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29378"/>
              </p:ext>
            </p:extLst>
          </p:nvPr>
        </p:nvGraphicFramePr>
        <p:xfrm>
          <a:off x="3889375" y="1085850"/>
          <a:ext cx="515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1" name="Equation" r:id="rId9" imgW="190440" imgH="203040" progId="Equation.3">
                  <p:embed/>
                </p:oleObj>
              </mc:Choice>
              <mc:Fallback>
                <p:oleObj name="Equation" r:id="rId9" imgW="190440" imgH="203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085850"/>
                        <a:ext cx="5159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8" name="Line 48"/>
          <p:cNvSpPr>
            <a:spLocks noChangeShapeType="1"/>
          </p:cNvSpPr>
          <p:nvPr/>
        </p:nvSpPr>
        <p:spPr bwMode="auto">
          <a:xfrm>
            <a:off x="3943350" y="1619250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89" name="Line 49"/>
          <p:cNvSpPr>
            <a:spLocks noChangeShapeType="1"/>
          </p:cNvSpPr>
          <p:nvPr/>
        </p:nvSpPr>
        <p:spPr bwMode="auto">
          <a:xfrm>
            <a:off x="5213350" y="3875088"/>
            <a:ext cx="95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90" name="Line 50"/>
          <p:cNvSpPr>
            <a:spLocks noChangeShapeType="1"/>
          </p:cNvSpPr>
          <p:nvPr/>
        </p:nvSpPr>
        <p:spPr bwMode="auto">
          <a:xfrm>
            <a:off x="3943350" y="388461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91" name="Line 51"/>
          <p:cNvSpPr>
            <a:spLocks noChangeShapeType="1"/>
          </p:cNvSpPr>
          <p:nvPr/>
        </p:nvSpPr>
        <p:spPr bwMode="auto">
          <a:xfrm>
            <a:off x="3952875" y="4464050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9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95240"/>
              </p:ext>
            </p:extLst>
          </p:nvPr>
        </p:nvGraphicFramePr>
        <p:xfrm>
          <a:off x="4430713" y="4465638"/>
          <a:ext cx="377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2"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465638"/>
                        <a:ext cx="3778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93" name="Line 53"/>
          <p:cNvSpPr>
            <a:spLocks noChangeShapeType="1"/>
          </p:cNvSpPr>
          <p:nvPr/>
        </p:nvSpPr>
        <p:spPr bwMode="auto">
          <a:xfrm>
            <a:off x="4460875" y="1649413"/>
            <a:ext cx="0" cy="242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94" name="Line 54"/>
          <p:cNvSpPr>
            <a:spLocks noChangeShapeType="1"/>
          </p:cNvSpPr>
          <p:nvPr/>
        </p:nvSpPr>
        <p:spPr bwMode="auto">
          <a:xfrm>
            <a:off x="4460875" y="3995738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49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85516"/>
              </p:ext>
            </p:extLst>
          </p:nvPr>
        </p:nvGraphicFramePr>
        <p:xfrm>
          <a:off x="4467225" y="4038600"/>
          <a:ext cx="7731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3" name="Equation" r:id="rId13" imgW="444240" imgH="215640" progId="Equation.3">
                  <p:embed/>
                </p:oleObj>
              </mc:Choice>
              <mc:Fallback>
                <p:oleObj name="Equation" r:id="rId13" imgW="444240" imgH="215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4038600"/>
                        <a:ext cx="7731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96" name="Line 56"/>
          <p:cNvSpPr>
            <a:spLocks noChangeShapeType="1"/>
          </p:cNvSpPr>
          <p:nvPr/>
        </p:nvSpPr>
        <p:spPr bwMode="auto">
          <a:xfrm flipH="1" flipV="1">
            <a:off x="4673600" y="3325813"/>
            <a:ext cx="1392238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6084888" y="398145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Temperature </a:t>
            </a:r>
          </a:p>
          <a:p>
            <a:r>
              <a:rPr lang="en-US"/>
              <a:t>profile</a:t>
            </a:r>
          </a:p>
        </p:txBody>
      </p:sp>
      <p:sp>
        <p:nvSpPr>
          <p:cNvPr id="189498" name="Text Box 58"/>
          <p:cNvSpPr txBox="1">
            <a:spLocks noChangeArrowheads="1"/>
          </p:cNvSpPr>
          <p:nvPr/>
        </p:nvSpPr>
        <p:spPr bwMode="auto">
          <a:xfrm>
            <a:off x="385763" y="238125"/>
            <a:ext cx="845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Temperature Profiles and Boundary Layer over a Surface</a:t>
            </a:r>
          </a:p>
        </p:txBody>
      </p:sp>
      <p:graphicFrame>
        <p:nvGraphicFramePr>
          <p:cNvPr id="18949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47024"/>
              </p:ext>
            </p:extLst>
          </p:nvPr>
        </p:nvGraphicFramePr>
        <p:xfrm>
          <a:off x="1019175" y="5164138"/>
          <a:ext cx="27066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4" name="Equation" r:id="rId15" imgW="1054080" imgH="266400" progId="Equation.3">
                  <p:embed/>
                </p:oleObj>
              </mc:Choice>
              <mc:Fallback>
                <p:oleObj name="Equation" r:id="rId15" imgW="1054080" imgH="266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164138"/>
                        <a:ext cx="2706688" cy="684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59108"/>
              </p:ext>
            </p:extLst>
          </p:nvPr>
        </p:nvGraphicFramePr>
        <p:xfrm>
          <a:off x="5934075" y="5037138"/>
          <a:ext cx="27781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5" name="Equation" r:id="rId17" imgW="1155600" imgH="457200" progId="Equation.3">
                  <p:embed/>
                </p:oleObj>
              </mc:Choice>
              <mc:Fallback>
                <p:oleObj name="Equation" r:id="rId17" imgW="11556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5037138"/>
                        <a:ext cx="2778125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01" name="Text Box 61"/>
          <p:cNvSpPr txBox="1">
            <a:spLocks noChangeArrowheads="1"/>
          </p:cNvSpPr>
          <p:nvPr/>
        </p:nvSpPr>
        <p:spPr bwMode="auto">
          <a:xfrm>
            <a:off x="649288" y="4670425"/>
            <a:ext cx="292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sng"/>
              <a:t>Velocity boundary layer</a:t>
            </a:r>
          </a:p>
        </p:txBody>
      </p:sp>
      <p:sp>
        <p:nvSpPr>
          <p:cNvPr id="189502" name="Text Box 62"/>
          <p:cNvSpPr txBox="1">
            <a:spLocks noChangeArrowheads="1"/>
          </p:cNvSpPr>
          <p:nvPr/>
        </p:nvSpPr>
        <p:spPr bwMode="auto">
          <a:xfrm>
            <a:off x="5268912" y="4608830"/>
            <a:ext cx="3567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sng" dirty="0"/>
              <a:t>Temperature boundary layer</a:t>
            </a:r>
          </a:p>
        </p:txBody>
      </p:sp>
      <p:sp>
        <p:nvSpPr>
          <p:cNvPr id="189504" name="Line 64"/>
          <p:cNvSpPr>
            <a:spLocks noChangeShapeType="1"/>
          </p:cNvSpPr>
          <p:nvPr/>
        </p:nvSpPr>
        <p:spPr bwMode="auto">
          <a:xfrm flipV="1">
            <a:off x="7469188" y="3152775"/>
            <a:ext cx="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9505" name="Text Box 65"/>
          <p:cNvSpPr txBox="1">
            <a:spLocks noChangeArrowheads="1"/>
          </p:cNvSpPr>
          <p:nvPr/>
        </p:nvSpPr>
        <p:spPr bwMode="auto">
          <a:xfrm>
            <a:off x="8259763" y="35433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</a:p>
        </p:txBody>
      </p:sp>
      <p:sp>
        <p:nvSpPr>
          <p:cNvPr id="189506" name="Text Box 66"/>
          <p:cNvSpPr txBox="1">
            <a:spLocks noChangeArrowheads="1"/>
          </p:cNvSpPr>
          <p:nvPr/>
        </p:nvSpPr>
        <p:spPr bwMode="auto">
          <a:xfrm>
            <a:off x="7466013" y="2933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</a:p>
        </p:txBody>
      </p:sp>
      <p:sp>
        <p:nvSpPr>
          <p:cNvPr id="189507" name="Line 67"/>
          <p:cNvSpPr>
            <a:spLocks noChangeShapeType="1"/>
          </p:cNvSpPr>
          <p:nvPr/>
        </p:nvSpPr>
        <p:spPr bwMode="auto">
          <a:xfrm flipH="1" flipV="1">
            <a:off x="6716713" y="1993900"/>
            <a:ext cx="11112" cy="1808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8950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37719"/>
              </p:ext>
            </p:extLst>
          </p:nvPr>
        </p:nvGraphicFramePr>
        <p:xfrm>
          <a:off x="6715125" y="2698750"/>
          <a:ext cx="822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6" name="Equation" r:id="rId19" imgW="406080" imgH="228600" progId="Equation.3">
                  <p:embed/>
                </p:oleObj>
              </mc:Choice>
              <mc:Fallback>
                <p:oleObj name="Equation" r:id="rId19" imgW="406080" imgH="2286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698750"/>
                        <a:ext cx="822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09" name="Line 69"/>
          <p:cNvSpPr>
            <a:spLocks noChangeShapeType="1"/>
          </p:cNvSpPr>
          <p:nvPr/>
        </p:nvSpPr>
        <p:spPr bwMode="auto">
          <a:xfrm flipH="1" flipV="1">
            <a:off x="5659438" y="2420938"/>
            <a:ext cx="11112" cy="14208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4610894" y="5355750"/>
            <a:ext cx="124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 of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 which</a:t>
            </a:r>
          </a:p>
        </p:txBody>
      </p:sp>
      <p:pic>
        <p:nvPicPr>
          <p:cNvPr id="189572" name="Picture 13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2716213"/>
            <a:ext cx="949325" cy="50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573" name="Picture 13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4" y="4975543"/>
            <a:ext cx="9509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ABE 308 Lecture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6313" y="6224905"/>
            <a:ext cx="430212" cy="318135"/>
          </a:xfrm>
        </p:spPr>
        <p:txBody>
          <a:bodyPr/>
          <a:lstStyle/>
          <a:p>
            <a:fld id="{D3203734-4E3E-4E6A-97B9-CA28FC064AB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43010"/>
              </p:ext>
            </p:extLst>
          </p:nvPr>
        </p:nvGraphicFramePr>
        <p:xfrm>
          <a:off x="2690324" y="1116013"/>
          <a:ext cx="1253026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7" name="Equation" r:id="rId23" imgW="444240" imgH="215640" progId="Equation.DSMT4">
                  <p:embed/>
                </p:oleObj>
              </mc:Choice>
              <mc:Fallback>
                <p:oleObj name="Equation" r:id="rId23" imgW="444240" imgH="215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324" y="1116013"/>
                        <a:ext cx="1253026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3484562" y="1583530"/>
            <a:ext cx="981076" cy="10834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B8FF-4BE7-4409-84AF-D6F3D54FB0C6}" type="datetime1">
              <a:rPr lang="es-AR" smtClean="0"/>
              <a:t>21/02/2018</a:t>
            </a:fld>
            <a:endParaRPr lang="en-US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385763" y="238125"/>
            <a:ext cx="845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Temperature Profiles and Boundary Layer over a Surface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774950" y="3779838"/>
            <a:ext cx="4632325" cy="809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91494" name="Freeform 6"/>
          <p:cNvSpPr>
            <a:spLocks/>
          </p:cNvSpPr>
          <p:nvPr/>
        </p:nvSpPr>
        <p:spPr bwMode="auto">
          <a:xfrm>
            <a:off x="2784475" y="1960563"/>
            <a:ext cx="4297363" cy="1819275"/>
          </a:xfrm>
          <a:custGeom>
            <a:avLst/>
            <a:gdLst>
              <a:gd name="T0" fmla="*/ 0 w 2496"/>
              <a:gd name="T1" fmla="*/ 960 h 960"/>
              <a:gd name="T2" fmla="*/ 352 w 2496"/>
              <a:gd name="T3" fmla="*/ 544 h 960"/>
              <a:gd name="T4" fmla="*/ 820 w 2496"/>
              <a:gd name="T5" fmla="*/ 249 h 960"/>
              <a:gd name="T6" fmla="*/ 1517 w 2496"/>
              <a:gd name="T7" fmla="*/ 70 h 960"/>
              <a:gd name="T8" fmla="*/ 2068 w 2496"/>
              <a:gd name="T9" fmla="*/ 19 h 960"/>
              <a:gd name="T10" fmla="*/ 2496 w 2496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6" h="960">
                <a:moveTo>
                  <a:pt x="0" y="960"/>
                </a:moveTo>
                <a:cubicBezTo>
                  <a:pt x="107" y="811"/>
                  <a:pt x="215" y="663"/>
                  <a:pt x="352" y="544"/>
                </a:cubicBezTo>
                <a:cubicBezTo>
                  <a:pt x="489" y="425"/>
                  <a:pt x="626" y="328"/>
                  <a:pt x="820" y="249"/>
                </a:cubicBezTo>
                <a:cubicBezTo>
                  <a:pt x="1014" y="170"/>
                  <a:pt x="1309" y="108"/>
                  <a:pt x="1517" y="70"/>
                </a:cubicBezTo>
                <a:cubicBezTo>
                  <a:pt x="1725" y="32"/>
                  <a:pt x="1905" y="31"/>
                  <a:pt x="2068" y="19"/>
                </a:cubicBezTo>
                <a:cubicBezTo>
                  <a:pt x="2231" y="7"/>
                  <a:pt x="2363" y="3"/>
                  <a:pt x="2496" y="0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5934075" y="1512888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496" name="Freeform 8"/>
          <p:cNvSpPr>
            <a:spLocks/>
          </p:cNvSpPr>
          <p:nvPr/>
        </p:nvSpPr>
        <p:spPr bwMode="auto">
          <a:xfrm>
            <a:off x="5924550" y="1473200"/>
            <a:ext cx="523875" cy="2295525"/>
          </a:xfrm>
          <a:custGeom>
            <a:avLst/>
            <a:gdLst>
              <a:gd name="T0" fmla="*/ 0 w 330"/>
              <a:gd name="T1" fmla="*/ 1446 h 1446"/>
              <a:gd name="T2" fmla="*/ 166 w 330"/>
              <a:gd name="T3" fmla="*/ 1133 h 1446"/>
              <a:gd name="T4" fmla="*/ 301 w 330"/>
              <a:gd name="T5" fmla="*/ 576 h 1446"/>
              <a:gd name="T6" fmla="*/ 326 w 330"/>
              <a:gd name="T7" fmla="*/ 314 h 1446"/>
              <a:gd name="T8" fmla="*/ 326 w 330"/>
              <a:gd name="T9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446">
                <a:moveTo>
                  <a:pt x="0" y="1446"/>
                </a:moveTo>
                <a:cubicBezTo>
                  <a:pt x="58" y="1362"/>
                  <a:pt x="116" y="1278"/>
                  <a:pt x="166" y="1133"/>
                </a:cubicBezTo>
                <a:cubicBezTo>
                  <a:pt x="216" y="988"/>
                  <a:pt x="274" y="712"/>
                  <a:pt x="301" y="576"/>
                </a:cubicBezTo>
                <a:cubicBezTo>
                  <a:pt x="328" y="440"/>
                  <a:pt x="322" y="410"/>
                  <a:pt x="326" y="314"/>
                </a:cubicBezTo>
                <a:cubicBezTo>
                  <a:pt x="330" y="218"/>
                  <a:pt x="328" y="109"/>
                  <a:pt x="326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5934075" y="3382963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5943600" y="3190875"/>
            <a:ext cx="263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5924550" y="2997200"/>
            <a:ext cx="3365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>
            <a:off x="7458075" y="3819525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5924550" y="2824163"/>
            <a:ext cx="398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5935663" y="2641600"/>
            <a:ext cx="41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5935663" y="2408238"/>
            <a:ext cx="490537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5935663" y="221456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5924550" y="2032000"/>
            <a:ext cx="5302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>
            <a:off x="5924550" y="1838325"/>
            <a:ext cx="5175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>
            <a:off x="5935663" y="1635125"/>
            <a:ext cx="5175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08" name="Object 20"/>
          <p:cNvGraphicFramePr>
            <a:graphicFrameLocks noChangeAspect="1"/>
          </p:cNvGraphicFramePr>
          <p:nvPr/>
        </p:nvGraphicFramePr>
        <p:xfrm>
          <a:off x="5981700" y="1163638"/>
          <a:ext cx="444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0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163638"/>
                        <a:ext cx="444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9" name="Line 21"/>
          <p:cNvSpPr>
            <a:spLocks noChangeShapeType="1"/>
          </p:cNvSpPr>
          <p:nvPr/>
        </p:nvSpPr>
        <p:spPr bwMode="auto">
          <a:xfrm flipH="1" flipV="1">
            <a:off x="6442075" y="2651125"/>
            <a:ext cx="985838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7477125" y="2220913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Velocity</a:t>
            </a:r>
          </a:p>
          <a:p>
            <a:r>
              <a:rPr lang="en-US"/>
              <a:t>Profile</a:t>
            </a:r>
          </a:p>
        </p:txBody>
      </p:sp>
      <p:sp>
        <p:nvSpPr>
          <p:cNvPr id="191511" name="Freeform 23"/>
          <p:cNvSpPr>
            <a:spLocks/>
          </p:cNvSpPr>
          <p:nvPr/>
        </p:nvSpPr>
        <p:spPr bwMode="auto">
          <a:xfrm>
            <a:off x="2805113" y="2333625"/>
            <a:ext cx="4206875" cy="1425575"/>
          </a:xfrm>
          <a:custGeom>
            <a:avLst/>
            <a:gdLst>
              <a:gd name="T0" fmla="*/ 0 w 2650"/>
              <a:gd name="T1" fmla="*/ 898 h 898"/>
              <a:gd name="T2" fmla="*/ 346 w 2650"/>
              <a:gd name="T3" fmla="*/ 591 h 898"/>
              <a:gd name="T4" fmla="*/ 615 w 2650"/>
              <a:gd name="T5" fmla="*/ 405 h 898"/>
              <a:gd name="T6" fmla="*/ 1152 w 2650"/>
              <a:gd name="T7" fmla="*/ 168 h 898"/>
              <a:gd name="T8" fmla="*/ 1754 w 2650"/>
              <a:gd name="T9" fmla="*/ 53 h 898"/>
              <a:gd name="T10" fmla="*/ 2451 w 2650"/>
              <a:gd name="T11" fmla="*/ 8 h 898"/>
              <a:gd name="T12" fmla="*/ 2650 w 2650"/>
              <a:gd name="T13" fmla="*/ 2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0" h="898">
                <a:moveTo>
                  <a:pt x="0" y="898"/>
                </a:moveTo>
                <a:cubicBezTo>
                  <a:pt x="121" y="785"/>
                  <a:pt x="243" y="673"/>
                  <a:pt x="346" y="591"/>
                </a:cubicBezTo>
                <a:cubicBezTo>
                  <a:pt x="449" y="509"/>
                  <a:pt x="481" y="475"/>
                  <a:pt x="615" y="405"/>
                </a:cubicBezTo>
                <a:cubicBezTo>
                  <a:pt x="749" y="335"/>
                  <a:pt x="962" y="227"/>
                  <a:pt x="1152" y="168"/>
                </a:cubicBezTo>
                <a:cubicBezTo>
                  <a:pt x="1342" y="109"/>
                  <a:pt x="1537" y="80"/>
                  <a:pt x="1754" y="53"/>
                </a:cubicBezTo>
                <a:cubicBezTo>
                  <a:pt x="1971" y="26"/>
                  <a:pt x="2302" y="16"/>
                  <a:pt x="2451" y="8"/>
                </a:cubicBezTo>
                <a:cubicBezTo>
                  <a:pt x="2600" y="0"/>
                  <a:pt x="2625" y="1"/>
                  <a:pt x="2650" y="2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4560888" y="1041400"/>
            <a:ext cx="113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Velocity</a:t>
            </a:r>
          </a:p>
          <a:p>
            <a:r>
              <a:rPr lang="en-US" dirty="0">
                <a:solidFill>
                  <a:srgbClr val="FF0000"/>
                </a:solidFill>
              </a:rPr>
              <a:t>boundary</a:t>
            </a:r>
          </a:p>
          <a:p>
            <a:r>
              <a:rPr lang="en-US" dirty="0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>
            <a:off x="5130800" y="1612900"/>
            <a:ext cx="131763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2335213" y="1714500"/>
            <a:ext cx="113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Thermal</a:t>
            </a:r>
          </a:p>
          <a:p>
            <a:r>
              <a:rPr lang="en-US" dirty="0">
                <a:solidFill>
                  <a:schemeClr val="accent2"/>
                </a:solidFill>
              </a:rPr>
              <a:t>boundary</a:t>
            </a:r>
          </a:p>
          <a:p>
            <a:r>
              <a:rPr lang="en-US" dirty="0">
                <a:solidFill>
                  <a:schemeClr val="accent2"/>
                </a:solidFill>
              </a:rPr>
              <a:t>layer</a:t>
            </a: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3048000" y="2449513"/>
            <a:ext cx="620713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6" name="Line 28"/>
          <p:cNvSpPr>
            <a:spLocks noChangeShapeType="1"/>
          </p:cNvSpPr>
          <p:nvPr/>
        </p:nvSpPr>
        <p:spPr bwMode="auto">
          <a:xfrm>
            <a:off x="1700213" y="1625600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1689100" y="1858963"/>
            <a:ext cx="50165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8" name="Line 30"/>
          <p:cNvSpPr>
            <a:spLocks noChangeShapeType="1"/>
          </p:cNvSpPr>
          <p:nvPr/>
        </p:nvSpPr>
        <p:spPr bwMode="auto">
          <a:xfrm>
            <a:off x="1679575" y="2124075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19" name="Line 31"/>
          <p:cNvSpPr>
            <a:spLocks noChangeShapeType="1"/>
          </p:cNvSpPr>
          <p:nvPr/>
        </p:nvSpPr>
        <p:spPr bwMode="auto">
          <a:xfrm>
            <a:off x="1689100" y="2378075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1708150" y="265271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1676400" y="2936875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1697038" y="3222625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3" name="Line 35"/>
          <p:cNvSpPr>
            <a:spLocks noChangeShapeType="1"/>
          </p:cNvSpPr>
          <p:nvPr/>
        </p:nvSpPr>
        <p:spPr bwMode="auto">
          <a:xfrm>
            <a:off x="1697038" y="3463925"/>
            <a:ext cx="51117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4" name="Line 36"/>
          <p:cNvSpPr>
            <a:spLocks noChangeShapeType="1"/>
          </p:cNvSpPr>
          <p:nvPr/>
        </p:nvSpPr>
        <p:spPr bwMode="auto">
          <a:xfrm>
            <a:off x="1687513" y="3719513"/>
            <a:ext cx="51117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>
            <a:off x="2205038" y="1604963"/>
            <a:ext cx="0" cy="215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26" name="Object 38"/>
          <p:cNvGraphicFramePr>
            <a:graphicFrameLocks noChangeAspect="1"/>
          </p:cNvGraphicFramePr>
          <p:nvPr/>
        </p:nvGraphicFramePr>
        <p:xfrm>
          <a:off x="1673225" y="1173163"/>
          <a:ext cx="515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1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173163"/>
                        <a:ext cx="5159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7" name="Freeform 39"/>
          <p:cNvSpPr>
            <a:spLocks/>
          </p:cNvSpPr>
          <p:nvPr/>
        </p:nvSpPr>
        <p:spPr bwMode="auto">
          <a:xfrm>
            <a:off x="884238" y="1625600"/>
            <a:ext cx="558800" cy="2092325"/>
          </a:xfrm>
          <a:custGeom>
            <a:avLst/>
            <a:gdLst>
              <a:gd name="T0" fmla="*/ 0 w 352"/>
              <a:gd name="T1" fmla="*/ 0 h 1318"/>
              <a:gd name="T2" fmla="*/ 352 w 352"/>
              <a:gd name="T3" fmla="*/ 0 h 1318"/>
              <a:gd name="T4" fmla="*/ 352 w 352"/>
              <a:gd name="T5" fmla="*/ 1318 h 1318"/>
              <a:gd name="T6" fmla="*/ 19 w 352"/>
              <a:gd name="T7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1318">
                <a:moveTo>
                  <a:pt x="0" y="0"/>
                </a:moveTo>
                <a:lnTo>
                  <a:pt x="352" y="0"/>
                </a:lnTo>
                <a:lnTo>
                  <a:pt x="352" y="1318"/>
                </a:lnTo>
                <a:lnTo>
                  <a:pt x="19" y="1318"/>
                </a:lnTo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28" name="Line 40"/>
          <p:cNvSpPr>
            <a:spLocks noChangeShapeType="1"/>
          </p:cNvSpPr>
          <p:nvPr/>
        </p:nvSpPr>
        <p:spPr bwMode="auto">
          <a:xfrm>
            <a:off x="874713" y="1633538"/>
            <a:ext cx="0" cy="21034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29" name="Object 41"/>
          <p:cNvGraphicFramePr>
            <a:graphicFrameLocks noChangeAspect="1"/>
          </p:cNvGraphicFramePr>
          <p:nvPr/>
        </p:nvGraphicFramePr>
        <p:xfrm>
          <a:off x="931863" y="1122363"/>
          <a:ext cx="5159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2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122363"/>
                        <a:ext cx="5159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0" name="Freeform 42"/>
          <p:cNvSpPr>
            <a:spLocks/>
          </p:cNvSpPr>
          <p:nvPr/>
        </p:nvSpPr>
        <p:spPr bwMode="auto">
          <a:xfrm>
            <a:off x="4495800" y="1624013"/>
            <a:ext cx="736600" cy="2154237"/>
          </a:xfrm>
          <a:custGeom>
            <a:avLst/>
            <a:gdLst>
              <a:gd name="T0" fmla="*/ 464 w 464"/>
              <a:gd name="T1" fmla="*/ 1357 h 1357"/>
              <a:gd name="T2" fmla="*/ 336 w 464"/>
              <a:gd name="T3" fmla="*/ 1325 h 1357"/>
              <a:gd name="T4" fmla="*/ 157 w 464"/>
              <a:gd name="T5" fmla="*/ 1184 h 1357"/>
              <a:gd name="T6" fmla="*/ 61 w 464"/>
              <a:gd name="T7" fmla="*/ 1024 h 1357"/>
              <a:gd name="T8" fmla="*/ 10 w 464"/>
              <a:gd name="T9" fmla="*/ 813 h 1357"/>
              <a:gd name="T10" fmla="*/ 3 w 464"/>
              <a:gd name="T11" fmla="*/ 628 h 1357"/>
              <a:gd name="T12" fmla="*/ 3 w 464"/>
              <a:gd name="T13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4" h="1357">
                <a:moveTo>
                  <a:pt x="464" y="1357"/>
                </a:moveTo>
                <a:cubicBezTo>
                  <a:pt x="425" y="1355"/>
                  <a:pt x="387" y="1354"/>
                  <a:pt x="336" y="1325"/>
                </a:cubicBezTo>
                <a:cubicBezTo>
                  <a:pt x="285" y="1296"/>
                  <a:pt x="203" y="1234"/>
                  <a:pt x="157" y="1184"/>
                </a:cubicBezTo>
                <a:cubicBezTo>
                  <a:pt x="111" y="1134"/>
                  <a:pt x="85" y="1086"/>
                  <a:pt x="61" y="1024"/>
                </a:cubicBezTo>
                <a:cubicBezTo>
                  <a:pt x="37" y="962"/>
                  <a:pt x="20" y="879"/>
                  <a:pt x="10" y="813"/>
                </a:cubicBezTo>
                <a:cubicBezTo>
                  <a:pt x="0" y="747"/>
                  <a:pt x="4" y="763"/>
                  <a:pt x="3" y="628"/>
                </a:cubicBezTo>
                <a:cubicBezTo>
                  <a:pt x="2" y="493"/>
                  <a:pt x="2" y="246"/>
                  <a:pt x="3" y="0"/>
                </a:cubicBezTo>
              </a:path>
            </a:pathLst>
          </a:custGeom>
          <a:noFill/>
          <a:ln w="349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1" name="Line 43"/>
          <p:cNvSpPr>
            <a:spLocks noChangeShapeType="1"/>
          </p:cNvSpPr>
          <p:nvPr/>
        </p:nvSpPr>
        <p:spPr bwMode="auto">
          <a:xfrm>
            <a:off x="3941763" y="1614488"/>
            <a:ext cx="558800" cy="9525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32" name="Object 44"/>
          <p:cNvGraphicFramePr>
            <a:graphicFrameLocks noChangeAspect="1"/>
          </p:cNvGraphicFramePr>
          <p:nvPr/>
        </p:nvGraphicFramePr>
        <p:xfrm>
          <a:off x="3898900" y="1071563"/>
          <a:ext cx="515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3" name="Equation" r:id="rId9" imgW="190440" imgH="203040" progId="Equation.3">
                  <p:embed/>
                </p:oleObj>
              </mc:Choice>
              <mc:Fallback>
                <p:oleObj name="Equation" r:id="rId9" imgW="19044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071563"/>
                        <a:ext cx="5159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3" name="Line 45"/>
          <p:cNvSpPr>
            <a:spLocks noChangeShapeType="1"/>
          </p:cNvSpPr>
          <p:nvPr/>
        </p:nvSpPr>
        <p:spPr bwMode="auto">
          <a:xfrm>
            <a:off x="3952875" y="1604963"/>
            <a:ext cx="0" cy="219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4" name="Line 46"/>
          <p:cNvSpPr>
            <a:spLocks noChangeShapeType="1"/>
          </p:cNvSpPr>
          <p:nvPr/>
        </p:nvSpPr>
        <p:spPr bwMode="auto">
          <a:xfrm>
            <a:off x="5222875" y="3860800"/>
            <a:ext cx="95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5" name="Line 47"/>
          <p:cNvSpPr>
            <a:spLocks noChangeShapeType="1"/>
          </p:cNvSpPr>
          <p:nvPr/>
        </p:nvSpPr>
        <p:spPr bwMode="auto">
          <a:xfrm>
            <a:off x="3952875" y="387032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6" name="Line 48"/>
          <p:cNvSpPr>
            <a:spLocks noChangeShapeType="1"/>
          </p:cNvSpPr>
          <p:nvPr/>
        </p:nvSpPr>
        <p:spPr bwMode="auto">
          <a:xfrm>
            <a:off x="3962400" y="444976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7" name="Line 49"/>
          <p:cNvSpPr>
            <a:spLocks noChangeShapeType="1"/>
          </p:cNvSpPr>
          <p:nvPr/>
        </p:nvSpPr>
        <p:spPr bwMode="auto">
          <a:xfrm>
            <a:off x="4470400" y="1635125"/>
            <a:ext cx="0" cy="242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38" name="Line 50"/>
          <p:cNvSpPr>
            <a:spLocks noChangeShapeType="1"/>
          </p:cNvSpPr>
          <p:nvPr/>
        </p:nvSpPr>
        <p:spPr bwMode="auto">
          <a:xfrm>
            <a:off x="4470400" y="3981450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39" name="Object 51"/>
          <p:cNvGraphicFramePr>
            <a:graphicFrameLocks noChangeAspect="1"/>
          </p:cNvGraphicFramePr>
          <p:nvPr/>
        </p:nvGraphicFramePr>
        <p:xfrm>
          <a:off x="4476750" y="4024313"/>
          <a:ext cx="7731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4" name="Equation" r:id="rId11" imgW="444240" imgH="215640" progId="Equation.3">
                  <p:embed/>
                </p:oleObj>
              </mc:Choice>
              <mc:Fallback>
                <p:oleObj name="Equation" r:id="rId11" imgW="44424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024313"/>
                        <a:ext cx="7731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0" name="Line 52"/>
          <p:cNvSpPr>
            <a:spLocks noChangeShapeType="1"/>
          </p:cNvSpPr>
          <p:nvPr/>
        </p:nvSpPr>
        <p:spPr bwMode="auto">
          <a:xfrm flipH="1" flipV="1">
            <a:off x="4683125" y="3311525"/>
            <a:ext cx="15843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41" name="Text Box 53"/>
          <p:cNvSpPr txBox="1">
            <a:spLocks noChangeArrowheads="1"/>
          </p:cNvSpPr>
          <p:nvPr/>
        </p:nvSpPr>
        <p:spPr bwMode="auto">
          <a:xfrm>
            <a:off x="6288088" y="40274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Temperature </a:t>
            </a:r>
          </a:p>
          <a:p>
            <a:r>
              <a:rPr lang="en-US"/>
              <a:t>profile</a:t>
            </a:r>
          </a:p>
        </p:txBody>
      </p:sp>
      <p:sp>
        <p:nvSpPr>
          <p:cNvPr id="191542" name="Line 54"/>
          <p:cNvSpPr>
            <a:spLocks noChangeShapeType="1"/>
          </p:cNvSpPr>
          <p:nvPr/>
        </p:nvSpPr>
        <p:spPr bwMode="auto">
          <a:xfrm flipV="1">
            <a:off x="7478713" y="3138488"/>
            <a:ext cx="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43" name="Text Box 55"/>
          <p:cNvSpPr txBox="1">
            <a:spLocks noChangeArrowheads="1"/>
          </p:cNvSpPr>
          <p:nvPr/>
        </p:nvSpPr>
        <p:spPr bwMode="auto">
          <a:xfrm>
            <a:off x="8269288" y="35290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</a:p>
        </p:txBody>
      </p: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7475538" y="2919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</a:p>
        </p:txBody>
      </p:sp>
      <p:sp>
        <p:nvSpPr>
          <p:cNvPr id="191545" name="Line 57"/>
          <p:cNvSpPr>
            <a:spLocks noChangeShapeType="1"/>
          </p:cNvSpPr>
          <p:nvPr/>
        </p:nvSpPr>
        <p:spPr bwMode="auto">
          <a:xfrm flipH="1" flipV="1">
            <a:off x="6726238" y="1979613"/>
            <a:ext cx="11112" cy="1808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46" name="Object 58"/>
          <p:cNvGraphicFramePr>
            <a:graphicFrameLocks noChangeAspect="1"/>
          </p:cNvGraphicFramePr>
          <p:nvPr/>
        </p:nvGraphicFramePr>
        <p:xfrm>
          <a:off x="6724650" y="2684463"/>
          <a:ext cx="822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5" name="Equation" r:id="rId13" imgW="406080" imgH="228600" progId="Equation.3">
                  <p:embed/>
                </p:oleObj>
              </mc:Choice>
              <mc:Fallback>
                <p:oleObj name="Equation" r:id="rId13" imgW="40608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2684463"/>
                        <a:ext cx="822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7" name="Line 59"/>
          <p:cNvSpPr>
            <a:spLocks noChangeShapeType="1"/>
          </p:cNvSpPr>
          <p:nvPr/>
        </p:nvSpPr>
        <p:spPr bwMode="auto">
          <a:xfrm flipH="1" flipV="1">
            <a:off x="5668963" y="2406650"/>
            <a:ext cx="11112" cy="14208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91548" name="Object 60"/>
          <p:cNvGraphicFramePr>
            <a:graphicFrameLocks noChangeAspect="1"/>
          </p:cNvGraphicFramePr>
          <p:nvPr/>
        </p:nvGraphicFramePr>
        <p:xfrm>
          <a:off x="4803775" y="2747963"/>
          <a:ext cx="822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6" name="Equation" r:id="rId15" imgW="406080" imgH="215640" progId="Equation.3">
                  <p:embed/>
                </p:oleObj>
              </mc:Choice>
              <mc:Fallback>
                <p:oleObj name="Equation" r:id="rId15" imgW="406080" imgH="2156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2747963"/>
                        <a:ext cx="8223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9" name="Line 61"/>
          <p:cNvSpPr>
            <a:spLocks noChangeShapeType="1"/>
          </p:cNvSpPr>
          <p:nvPr/>
        </p:nvSpPr>
        <p:spPr bwMode="auto">
          <a:xfrm flipH="1">
            <a:off x="6635750" y="1219200"/>
            <a:ext cx="538163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50" name="Line 62"/>
          <p:cNvSpPr>
            <a:spLocks noChangeShapeType="1"/>
          </p:cNvSpPr>
          <p:nvPr/>
        </p:nvSpPr>
        <p:spPr bwMode="auto">
          <a:xfrm flipH="1">
            <a:off x="4440238" y="1127125"/>
            <a:ext cx="268287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51" name="Text Box 63"/>
          <p:cNvSpPr txBox="1">
            <a:spLocks noChangeArrowheads="1"/>
          </p:cNvSpPr>
          <p:nvPr/>
        </p:nvSpPr>
        <p:spPr bwMode="auto">
          <a:xfrm>
            <a:off x="7212013" y="839788"/>
            <a:ext cx="1787525" cy="9445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Small gradients</a:t>
            </a:r>
          </a:p>
          <a:p>
            <a:r>
              <a:rPr lang="en-US"/>
              <a:t>of temperature</a:t>
            </a:r>
          </a:p>
          <a:p>
            <a:r>
              <a:rPr lang="en-US"/>
              <a:t>and velocity</a:t>
            </a:r>
          </a:p>
        </p:txBody>
      </p:sp>
      <p:sp>
        <p:nvSpPr>
          <p:cNvPr id="191552" name="Line 64"/>
          <p:cNvSpPr>
            <a:spLocks noChangeShapeType="1"/>
          </p:cNvSpPr>
          <p:nvPr/>
        </p:nvSpPr>
        <p:spPr bwMode="auto">
          <a:xfrm flipH="1" flipV="1">
            <a:off x="5405438" y="3424238"/>
            <a:ext cx="517525" cy="147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53" name="Line 65"/>
          <p:cNvSpPr>
            <a:spLocks noChangeShapeType="1"/>
          </p:cNvSpPr>
          <p:nvPr/>
        </p:nvSpPr>
        <p:spPr bwMode="auto">
          <a:xfrm flipV="1">
            <a:off x="5994400" y="3251200"/>
            <a:ext cx="436563" cy="164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1554" name="Text Box 66"/>
          <p:cNvSpPr txBox="1">
            <a:spLocks noChangeArrowheads="1"/>
          </p:cNvSpPr>
          <p:nvPr/>
        </p:nvSpPr>
        <p:spPr bwMode="auto">
          <a:xfrm>
            <a:off x="5232400" y="4973638"/>
            <a:ext cx="3336925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Large gradients in temperature</a:t>
            </a:r>
          </a:p>
          <a:p>
            <a:r>
              <a:rPr lang="en-US"/>
              <a:t>and velocity</a:t>
            </a:r>
          </a:p>
        </p:txBody>
      </p:sp>
      <p:sp>
        <p:nvSpPr>
          <p:cNvPr id="191555" name="Text Box 67"/>
          <p:cNvSpPr txBox="1">
            <a:spLocks noChangeArrowheads="1"/>
          </p:cNvSpPr>
          <p:nvPr/>
        </p:nvSpPr>
        <p:spPr bwMode="auto">
          <a:xfrm>
            <a:off x="346075" y="4508500"/>
            <a:ext cx="4540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Velocity boundary layer exists</a:t>
            </a:r>
            <a:br>
              <a:rPr lang="en-US" dirty="0"/>
            </a:br>
            <a:r>
              <a:rPr lang="en-US" dirty="0"/>
              <a:t>   if there is flow</a:t>
            </a:r>
          </a:p>
          <a:p>
            <a:pPr>
              <a:buFontTx/>
              <a:buChar char="•"/>
            </a:pPr>
            <a:r>
              <a:rPr lang="en-US" dirty="0"/>
              <a:t>  Temperature boundary layer exists</a:t>
            </a:r>
            <a:br>
              <a:rPr lang="en-US" dirty="0"/>
            </a:br>
            <a:r>
              <a:rPr lang="en-US" dirty="0"/>
              <a:t>   as long there is a temperature difference </a:t>
            </a:r>
          </a:p>
          <a:p>
            <a:r>
              <a:rPr lang="en-US" dirty="0"/>
              <a:t>   between the solid and the bulk fluid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ABE 308 Lecture 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3734-4E3E-4E6A-97B9-CA28FC064A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1043</Words>
  <Application>Microsoft Office PowerPoint</Application>
  <PresentationFormat>On-screen Show (4:3)</PresentationFormat>
  <Paragraphs>355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Osvaldo H Campanella</cp:lastModifiedBy>
  <cp:revision>141</cp:revision>
  <dcterms:created xsi:type="dcterms:W3CDTF">2007-01-19T01:44:30Z</dcterms:created>
  <dcterms:modified xsi:type="dcterms:W3CDTF">2018-02-22T02:48:20Z</dcterms:modified>
</cp:coreProperties>
</file>