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75" r:id="rId5"/>
    <p:sldId id="264" r:id="rId6"/>
    <p:sldId id="265" r:id="rId7"/>
    <p:sldId id="295" r:id="rId8"/>
    <p:sldId id="296" r:id="rId9"/>
    <p:sldId id="293" r:id="rId10"/>
    <p:sldId id="266" r:id="rId11"/>
    <p:sldId id="267" r:id="rId12"/>
    <p:sldId id="268" r:id="rId13"/>
    <p:sldId id="269" r:id="rId14"/>
    <p:sldId id="270" r:id="rId15"/>
    <p:sldId id="271" r:id="rId16"/>
    <p:sldId id="294" r:id="rId17"/>
    <p:sldId id="285" r:id="rId18"/>
    <p:sldId id="297" r:id="rId19"/>
    <p:sldId id="286" r:id="rId20"/>
    <p:sldId id="288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D99E3"/>
    <a:srgbClr val="777777"/>
    <a:srgbClr val="000099"/>
    <a:srgbClr val="CC0066"/>
    <a:srgbClr val="DDDDDD"/>
    <a:srgbClr val="BBE0E3"/>
    <a:srgbClr val="33CC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0" autoAdjust="0"/>
    <p:restoredTop sz="94858" autoAdjust="0"/>
  </p:normalViewPr>
  <p:slideViewPr>
    <p:cSldViewPr snapToGrid="0">
      <p:cViewPr varScale="1">
        <p:scale>
          <a:sx n="83" d="100"/>
          <a:sy n="83" d="100"/>
        </p:scale>
        <p:origin x="90" y="540"/>
      </p:cViewPr>
      <p:guideLst>
        <p:guide orient="horz" pos="2160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emf"/><Relationship Id="rId7" Type="http://schemas.openxmlformats.org/officeDocument/2006/relationships/image" Target="../media/image53.w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e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4D3F9E0-A34E-4DDB-A7C9-E9A7322CF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3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92AEF-27BD-4682-8DAE-7E411A2203BE}" type="slidenum">
              <a:rPr lang="en-US"/>
              <a:pPr/>
              <a:t>2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629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11B7A-E84B-44BE-A336-90C6A8129E0E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1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60BF3-D0F2-47D1-9277-B800147978C9}" type="slidenum">
              <a:rPr lang="en-US"/>
              <a:pPr/>
              <a:t>17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691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DAD35-F2C9-4A4F-8534-F0A0E0ECFB09}" type="slidenum">
              <a:rPr lang="en-US"/>
              <a:pPr/>
              <a:t>19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838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32770-E26C-4931-BEA5-1AAD14AD0C0B}" type="slidenum">
              <a:rPr lang="en-US"/>
              <a:pPr/>
              <a:t>20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00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E2D47-7E5C-47F5-B0DE-1C64BCDF27D0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018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F7DFC-B3C2-467B-91FF-312DFDE61012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30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C7402-DFA3-4673-902C-3F3B858CF42B}" type="slidenum">
              <a:rPr lang="en-US"/>
              <a:pPr/>
              <a:t>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93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F1F36-A7B6-445B-81D7-45A0F6CB8296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68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4E822-514B-4D0B-B90C-5469CC3C8A46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56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F09F-33D2-4DE3-9CB6-6E190758B636}" type="slidenum">
              <a:rPr lang="en-US"/>
              <a:pPr/>
              <a:t>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141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FFB4E-2720-4E45-AE90-0E1A3848C8C6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2948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FBE90-5DB4-482F-A113-1E078231B2E8}" type="slidenum">
              <a:rPr lang="en-US"/>
              <a:pPr/>
              <a:t>14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85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18BCF2-EFEB-447C-8B31-86B845449A17}" type="datetime1">
              <a:rPr lang="es-AR" smtClean="0"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5521-E0A2-4CB4-98DC-CA239B197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587041-DE4E-4A38-831D-A425895A210C}" type="datetime1">
              <a:rPr lang="es-AR" smtClean="0"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3722B-7DEE-4C44-A8D6-47F5747C5F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FC9596-99F4-44FD-94AB-30153EEBAC8F}" type="datetime1">
              <a:rPr lang="es-AR" smtClean="0"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B8CC8-0E6F-48EF-B529-39784056C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D3F9AC-88CA-43C4-8FB8-23FCB27C15CC}" type="datetime1">
              <a:rPr lang="es-AR" smtClean="0"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8B9A97-529D-4868-B127-7D0C13B467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644DA20-0D74-4A75-90B5-35948FDBEA6D}" type="datetime1">
              <a:rPr lang="es-AR" smtClean="0"/>
              <a:t>26/02/2018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F3CFD91-20B4-41D2-BEF0-832273D0C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A9ED9B-7DC4-4CF8-9B2E-6C47F1FB60E3}" type="datetime1">
              <a:rPr lang="es-AR" smtClean="0"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5E3F4-16C2-4455-8B00-20692E155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9CD8F-3759-4210-ACD8-B100DD07CAA8}" type="datetime1">
              <a:rPr lang="es-AR" smtClean="0"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CFE63-13B1-4245-8D89-9A86307BC0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8F06A2-C408-4EFB-AA13-980C4F9D9506}" type="datetime1">
              <a:rPr lang="es-AR" smtClean="0"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B828D-ED06-4D6B-BE79-BB7E5FB821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203B2-92B1-44EB-8BBD-A68D385FB0AD}" type="datetime1">
              <a:rPr lang="es-AR" smtClean="0"/>
              <a:t>26/02/2018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DB62C-C2DA-4662-870D-026B05CCF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D5CB1-5E86-4EFB-B3CE-4D62EAC6C3AA}" type="datetime1">
              <a:rPr lang="es-AR" smtClean="0"/>
              <a:t>26/02/2018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CBC0C-0C8C-498E-87E8-104FAF55F4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2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DEC04-DF91-40C7-B0A7-A03628FCA3BA}" type="datetime1">
              <a:rPr lang="es-AR" smtClean="0"/>
              <a:t>26/02/2018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CBAA7-E483-405F-93D0-61A4775F7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4AF0E-B28B-41A2-A2FD-C0EB9B949316}" type="datetime1">
              <a:rPr lang="es-AR" smtClean="0"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2E56C-3CCD-4BCF-A401-BF929BAAC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D4F182-DAA3-4355-8E7D-8626F85B13E2}" type="datetime1">
              <a:rPr lang="es-AR" smtClean="0"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4974B-A5B9-4B2A-B212-0B1212083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68B947C-4A8D-4896-8747-175BEBA74AF0}" type="datetime1">
              <a:rPr lang="es-AR" smtClean="0"/>
              <a:t>26/02/2018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ABE 495H&amp;MT Lecture 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93D48D-4415-4C5A-87F0-2D900DA10D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4.wmf"/><Relationship Id="rId25" Type="http://schemas.openxmlformats.org/officeDocument/2006/relationships/image" Target="../media/image40.jpe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28.e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5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580640" cy="476250"/>
          </a:xfrm>
        </p:spPr>
        <p:txBody>
          <a:bodyPr/>
          <a:lstStyle/>
          <a:p>
            <a:fld id="{E9F124C2-A23E-4E2B-8EBA-0BBA2A4FEF9B}" type="datetime1">
              <a:rPr lang="es-AR" smtClean="0"/>
              <a:t>26/02/2018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CC0E-1E37-4222-8E70-2AE9BCA60AEF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3525" y="200625"/>
            <a:ext cx="8616950" cy="588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74725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4239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811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3383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955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527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7099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71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3200" dirty="0"/>
              <a:t>Lecture </a:t>
            </a:r>
            <a:r>
              <a:rPr lang="en-US" sz="3200" dirty="0" smtClean="0"/>
              <a:t>6 (Internal Flow – </a:t>
            </a:r>
            <a:r>
              <a:rPr lang="en-US" sz="3200" dirty="0" smtClean="0">
                <a:solidFill>
                  <a:schemeClr val="accent2"/>
                </a:solidFill>
              </a:rPr>
              <a:t>this material is not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covered in the textbook</a:t>
            </a:r>
            <a:r>
              <a:rPr lang="en-US" sz="3200" dirty="0" smtClean="0"/>
              <a:t>)</a:t>
            </a:r>
            <a:endParaRPr lang="en-US" sz="3200" dirty="0"/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3200" b="1" u="sng" dirty="0"/>
              <a:t>Objectives</a:t>
            </a:r>
          </a:p>
          <a:p>
            <a:pPr>
              <a:lnSpc>
                <a:spcPct val="114000"/>
              </a:lnSpc>
              <a:spcAft>
                <a:spcPts val="600"/>
              </a:spcAft>
              <a:buFontTx/>
              <a:buAutoNum type="arabicPeriod"/>
            </a:pPr>
            <a:r>
              <a:rPr lang="en-US" sz="2400" dirty="0"/>
              <a:t>Formulate and </a:t>
            </a:r>
            <a:r>
              <a:rPr lang="en-US" sz="2400" b="1" u="sng" dirty="0">
                <a:solidFill>
                  <a:srgbClr val="0000FF"/>
                </a:solidFill>
              </a:rPr>
              <a:t>solve </a:t>
            </a:r>
            <a:r>
              <a:rPr lang="en-US" sz="2400" b="1" u="sng" dirty="0" smtClean="0">
                <a:solidFill>
                  <a:srgbClr val="0000FF"/>
                </a:solidFill>
              </a:rPr>
              <a:t>convective </a:t>
            </a:r>
            <a:r>
              <a:rPr lang="en-US" sz="2400" b="1" u="sng" dirty="0">
                <a:solidFill>
                  <a:srgbClr val="0000FF"/>
                </a:solidFill>
              </a:rPr>
              <a:t>heat transfer in a fluid flowing inside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Tubes and Ducts.</a:t>
            </a:r>
            <a:endParaRPr lang="en-US" sz="2400" dirty="0"/>
          </a:p>
          <a:p>
            <a:pPr>
              <a:lnSpc>
                <a:spcPct val="114000"/>
              </a:lnSpc>
              <a:spcAft>
                <a:spcPts val="600"/>
              </a:spcAft>
              <a:buFontTx/>
              <a:buAutoNum type="arabicPeriod"/>
            </a:pPr>
            <a:r>
              <a:rPr lang="en-US" sz="2400" dirty="0"/>
              <a:t>Describe </a:t>
            </a:r>
            <a:r>
              <a:rPr lang="en-US" sz="2400" u="sng" dirty="0" smtClean="0"/>
              <a:t>velocity </a:t>
            </a:r>
            <a:r>
              <a:rPr lang="en-US" sz="2400" u="sng" dirty="0"/>
              <a:t>boundary layer </a:t>
            </a:r>
            <a:r>
              <a:rPr lang="en-US" sz="2400" dirty="0" smtClean="0"/>
              <a:t>and </a:t>
            </a:r>
            <a:r>
              <a:rPr lang="en-US" sz="2400" u="sng" dirty="0" smtClean="0"/>
              <a:t>thermal </a:t>
            </a:r>
            <a:r>
              <a:rPr lang="en-US" sz="2400" u="sng" dirty="0"/>
              <a:t>boundary layer </a:t>
            </a:r>
            <a:r>
              <a:rPr lang="en-US" sz="2400" dirty="0" smtClean="0"/>
              <a:t>developments </a:t>
            </a:r>
            <a:r>
              <a:rPr lang="en-US" sz="2400" dirty="0"/>
              <a:t>of this flow</a:t>
            </a:r>
          </a:p>
          <a:p>
            <a:pPr>
              <a:lnSpc>
                <a:spcPct val="114000"/>
              </a:lnSpc>
              <a:spcAft>
                <a:spcPts val="600"/>
              </a:spcAft>
              <a:buFontTx/>
              <a:buAutoNum type="arabicPeriod"/>
            </a:pPr>
            <a:r>
              <a:rPr lang="en-US" sz="2400" dirty="0" smtClean="0"/>
              <a:t>Determine the temperature of a liquid flowing in a tube as a function of the axial distance (i.e. direction of the tube) </a:t>
            </a:r>
          </a:p>
          <a:p>
            <a:pPr>
              <a:lnSpc>
                <a:spcPct val="114000"/>
              </a:lnSpc>
              <a:spcAft>
                <a:spcPts val="600"/>
              </a:spcAft>
              <a:buFontTx/>
              <a:buAutoNum type="arabicPeriod"/>
            </a:pPr>
            <a:r>
              <a:rPr lang="en-US" sz="2400" dirty="0" smtClean="0"/>
              <a:t>Define mean temperature – </a:t>
            </a:r>
            <a:r>
              <a:rPr lang="en-US" sz="2400" b="1" dirty="0" smtClean="0">
                <a:solidFill>
                  <a:srgbClr val="FF0000"/>
                </a:solidFill>
              </a:rPr>
              <a:t>application to heat exchangers – Unit Operations</a:t>
            </a:r>
          </a:p>
          <a:p>
            <a:pPr>
              <a:lnSpc>
                <a:spcPct val="114000"/>
              </a:lnSpc>
              <a:spcAft>
                <a:spcPts val="600"/>
              </a:spcAft>
              <a:buFontTx/>
              <a:buAutoNum type="arabicPeriod"/>
            </a:pPr>
            <a:r>
              <a:rPr lang="en-US" sz="2400" dirty="0" smtClean="0"/>
              <a:t>Applications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BF5B-A25E-41B4-8172-A9B840001190}" type="datetime1">
              <a:rPr lang="es-AR" smtClean="0"/>
              <a:t>26/02/2018</a:t>
            </a:fld>
            <a:endParaRPr lang="en-US"/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5C53-4763-4FDF-BF88-962EAA5A0F4F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/>
              <a:t>Mean temperature Concept</a:t>
            </a:r>
          </a:p>
        </p:txBody>
      </p:sp>
      <p:sp>
        <p:nvSpPr>
          <p:cNvPr id="24065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270000"/>
            <a:ext cx="8113713" cy="3255963"/>
          </a:xfrm>
          <a:noFill/>
          <a:ln/>
        </p:spPr>
        <p:txBody>
          <a:bodyPr lIns="92075" tIns="46038" rIns="92075" bIns="46038"/>
          <a:lstStyle/>
          <a:p>
            <a:r>
              <a:rPr lang="en-US" sz="2800" b="1" dirty="0"/>
              <a:t>Mean temperature for an incompressible flow inside a circular pipe is defined using an energy balance (for </a:t>
            </a:r>
            <a:r>
              <a:rPr lang="en-US" sz="2800" b="1" dirty="0" smtClean="0"/>
              <a:t>the </a:t>
            </a:r>
            <a:r>
              <a:rPr lang="en-US" sz="2800" b="1" dirty="0"/>
              <a:t>developed flow):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0657" name="Rectangle 1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40663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3375" y="4787900"/>
          <a:ext cx="551656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28" name="Equation" r:id="rId4" imgW="3644640" imgH="799920" progId="Equation.DSMT4">
                  <p:embed/>
                </p:oleObj>
              </mc:Choice>
              <mc:Fallback>
                <p:oleObj name="Equation" r:id="rId4" imgW="3644640" imgH="7999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787900"/>
                        <a:ext cx="5516563" cy="1211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707209"/>
              </p:ext>
            </p:extLst>
          </p:nvPr>
        </p:nvGraphicFramePr>
        <p:xfrm>
          <a:off x="665163" y="2770188"/>
          <a:ext cx="7370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29" name="Equation" r:id="rId6" imgW="3746500" imgH="469900" progId="Equation.DSMT4">
                  <p:embed/>
                </p:oleObj>
              </mc:Choice>
              <mc:Fallback>
                <p:oleObj name="Equation" r:id="rId6" imgW="3746500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770188"/>
                        <a:ext cx="73707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6" name="AutoShape 26"/>
          <p:cNvSpPr>
            <a:spLocks noChangeArrowheads="1"/>
          </p:cNvSpPr>
          <p:nvPr/>
        </p:nvSpPr>
        <p:spPr bwMode="auto">
          <a:xfrm>
            <a:off x="3983038" y="3565525"/>
            <a:ext cx="233362" cy="1046163"/>
          </a:xfrm>
          <a:prstGeom prst="downArrow">
            <a:avLst>
              <a:gd name="adj1" fmla="val 50000"/>
              <a:gd name="adj2" fmla="val 112075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4259987" y="365955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E372-46DD-40C2-B3B5-8E867AE27BA8}" type="datetime1">
              <a:rPr lang="es-AR" smtClean="0"/>
              <a:t>26/02/2018</a:t>
            </a:fld>
            <a:endParaRPr lang="en-US"/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14080" y="6326505"/>
            <a:ext cx="406400" cy="374650"/>
          </a:xfrm>
        </p:spPr>
        <p:txBody>
          <a:bodyPr/>
          <a:lstStyle/>
          <a:p>
            <a:fld id="{07F22C52-865F-4463-A543-83B60FE008AF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Heat Transfer for Convection</a:t>
            </a:r>
            <a:endParaRPr lang="en-US" b="1" u="sng" dirty="0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154113"/>
            <a:ext cx="8542338" cy="3036887"/>
          </a:xfrm>
          <a:noFill/>
          <a:ln/>
        </p:spPr>
        <p:txBody>
          <a:bodyPr lIns="92075" tIns="46038" rIns="92075" bIns="46038"/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99"/>
                </a:solidFill>
              </a:rPr>
              <a:t>We </a:t>
            </a:r>
            <a:r>
              <a:rPr lang="en-US" sz="3600" b="1" dirty="0" smtClean="0">
                <a:solidFill>
                  <a:srgbClr val="000099"/>
                </a:solidFill>
              </a:rPr>
              <a:t>can use </a:t>
            </a:r>
            <a:r>
              <a:rPr lang="en-US" sz="3600" b="1" dirty="0">
                <a:solidFill>
                  <a:srgbClr val="000099"/>
                </a:solidFill>
              </a:rPr>
              <a:t>the mean temperature </a:t>
            </a:r>
            <a:endParaRPr lang="en-US" sz="3600" b="1" dirty="0" smtClean="0">
              <a:solidFill>
                <a:srgbClr val="000099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000099"/>
                </a:solidFill>
              </a:rPr>
              <a:t>in </a:t>
            </a:r>
            <a:r>
              <a:rPr lang="en-US" sz="3600" b="1" dirty="0">
                <a:solidFill>
                  <a:srgbClr val="000099"/>
                </a:solidFill>
              </a:rPr>
              <a:t>a </a:t>
            </a:r>
            <a:r>
              <a:rPr lang="en-US" sz="3600" b="1" u="sng" dirty="0">
                <a:solidFill>
                  <a:srgbClr val="000099"/>
                </a:solidFill>
              </a:rPr>
              <a:t>local</a:t>
            </a:r>
            <a:r>
              <a:rPr lang="en-US" sz="3600" b="1" dirty="0">
                <a:solidFill>
                  <a:srgbClr val="000099"/>
                </a:solidFill>
              </a:rPr>
              <a:t> version of Newton’s law of cooling</a:t>
            </a: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427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99133"/>
              </p:ext>
            </p:extLst>
          </p:nvPr>
        </p:nvGraphicFramePr>
        <p:xfrm>
          <a:off x="992981" y="2838447"/>
          <a:ext cx="71580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0" name="Equation" r:id="rId4" imgW="3098520" imgH="406080" progId="Equation.DSMT4">
                  <p:embed/>
                </p:oleObj>
              </mc:Choice>
              <mc:Fallback>
                <p:oleObj name="Equation" r:id="rId4" imgW="309852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81" y="2838447"/>
                        <a:ext cx="7158037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60821" y="3583466"/>
            <a:ext cx="7247573" cy="2555564"/>
            <a:chOff x="760821" y="3583466"/>
            <a:chExt cx="7247573" cy="2555564"/>
          </a:xfrm>
        </p:grpSpPr>
        <p:grpSp>
          <p:nvGrpSpPr>
            <p:cNvPr id="11" name="Group 10"/>
            <p:cNvGrpSpPr/>
            <p:nvPr/>
          </p:nvGrpSpPr>
          <p:grpSpPr>
            <a:xfrm>
              <a:off x="760821" y="3583466"/>
              <a:ext cx="7247573" cy="2555564"/>
              <a:chOff x="833437" y="3667436"/>
              <a:chExt cx="7247573" cy="25555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93128" y="3667436"/>
                <a:ext cx="688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i="1" dirty="0" smtClean="0">
                    <a:solidFill>
                      <a:srgbClr val="000099"/>
                    </a:solidFill>
                  </a:rPr>
                  <a:t>T</a:t>
                </a:r>
                <a:r>
                  <a:rPr lang="en-US" sz="3600" b="1" i="1" baseline="-25000" dirty="0" smtClean="0">
                    <a:solidFill>
                      <a:srgbClr val="000099"/>
                    </a:solidFill>
                  </a:rPr>
                  <a:t>w</a:t>
                </a:r>
                <a:endParaRPr lang="en-US" sz="3600" b="1" i="1" baseline="-25000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1322387" y="5549900"/>
                <a:ext cx="6084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>
                <a:off x="1293812" y="6199188"/>
                <a:ext cx="6084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1233487" y="5540375"/>
                <a:ext cx="114300" cy="654050"/>
              </a:xfrm>
              <a:custGeom>
                <a:avLst/>
                <a:gdLst>
                  <a:gd name="T0" fmla="*/ 68 w 72"/>
                  <a:gd name="T1" fmla="*/ 0 h 412"/>
                  <a:gd name="T2" fmla="*/ 17 w 72"/>
                  <a:gd name="T3" fmla="*/ 64 h 412"/>
                  <a:gd name="T4" fmla="*/ 24 w 72"/>
                  <a:gd name="T5" fmla="*/ 160 h 412"/>
                  <a:gd name="T6" fmla="*/ 68 w 72"/>
                  <a:gd name="T7" fmla="*/ 300 h 412"/>
                  <a:gd name="T8" fmla="*/ 49 w 72"/>
                  <a:gd name="T9" fmla="*/ 403 h 412"/>
                  <a:gd name="T10" fmla="*/ 4 w 72"/>
                  <a:gd name="T11" fmla="*/ 352 h 412"/>
                  <a:gd name="T12" fmla="*/ 24 w 72"/>
                  <a:gd name="T13" fmla="*/ 224 h 412"/>
                  <a:gd name="T14" fmla="*/ 36 w 72"/>
                  <a:gd name="T15" fmla="*/ 18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412">
                    <a:moveTo>
                      <a:pt x="68" y="0"/>
                    </a:moveTo>
                    <a:cubicBezTo>
                      <a:pt x="46" y="18"/>
                      <a:pt x="24" y="37"/>
                      <a:pt x="17" y="64"/>
                    </a:cubicBezTo>
                    <a:cubicBezTo>
                      <a:pt x="10" y="91"/>
                      <a:pt x="16" y="121"/>
                      <a:pt x="24" y="160"/>
                    </a:cubicBezTo>
                    <a:cubicBezTo>
                      <a:pt x="32" y="199"/>
                      <a:pt x="64" y="260"/>
                      <a:pt x="68" y="300"/>
                    </a:cubicBezTo>
                    <a:cubicBezTo>
                      <a:pt x="72" y="340"/>
                      <a:pt x="60" y="394"/>
                      <a:pt x="49" y="403"/>
                    </a:cubicBezTo>
                    <a:cubicBezTo>
                      <a:pt x="38" y="412"/>
                      <a:pt x="8" y="382"/>
                      <a:pt x="4" y="352"/>
                    </a:cubicBezTo>
                    <a:cubicBezTo>
                      <a:pt x="0" y="322"/>
                      <a:pt x="19" y="252"/>
                      <a:pt x="24" y="224"/>
                    </a:cubicBezTo>
                    <a:cubicBezTo>
                      <a:pt x="29" y="196"/>
                      <a:pt x="32" y="190"/>
                      <a:pt x="36" y="18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7359650" y="5559425"/>
                <a:ext cx="141287" cy="663575"/>
              </a:xfrm>
              <a:custGeom>
                <a:avLst/>
                <a:gdLst>
                  <a:gd name="T0" fmla="*/ 24 w 89"/>
                  <a:gd name="T1" fmla="*/ 0 h 418"/>
                  <a:gd name="T2" fmla="*/ 81 w 89"/>
                  <a:gd name="T3" fmla="*/ 84 h 418"/>
                  <a:gd name="T4" fmla="*/ 69 w 89"/>
                  <a:gd name="T5" fmla="*/ 173 h 418"/>
                  <a:gd name="T6" fmla="*/ 30 w 89"/>
                  <a:gd name="T7" fmla="*/ 244 h 418"/>
                  <a:gd name="T8" fmla="*/ 5 w 89"/>
                  <a:gd name="T9" fmla="*/ 365 h 418"/>
                  <a:gd name="T10" fmla="*/ 11 w 89"/>
                  <a:gd name="T11" fmla="*/ 404 h 418"/>
                  <a:gd name="T12" fmla="*/ 69 w 89"/>
                  <a:gd name="T13" fmla="*/ 282 h 418"/>
                  <a:gd name="T14" fmla="*/ 69 w 89"/>
                  <a:gd name="T15" fmla="*/ 19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18">
                    <a:moveTo>
                      <a:pt x="24" y="0"/>
                    </a:moveTo>
                    <a:cubicBezTo>
                      <a:pt x="48" y="27"/>
                      <a:pt x="73" y="55"/>
                      <a:pt x="81" y="84"/>
                    </a:cubicBezTo>
                    <a:cubicBezTo>
                      <a:pt x="89" y="113"/>
                      <a:pt x="77" y="146"/>
                      <a:pt x="69" y="173"/>
                    </a:cubicBezTo>
                    <a:cubicBezTo>
                      <a:pt x="61" y="200"/>
                      <a:pt x="41" y="212"/>
                      <a:pt x="30" y="244"/>
                    </a:cubicBezTo>
                    <a:cubicBezTo>
                      <a:pt x="19" y="276"/>
                      <a:pt x="8" y="338"/>
                      <a:pt x="5" y="365"/>
                    </a:cubicBezTo>
                    <a:cubicBezTo>
                      <a:pt x="2" y="392"/>
                      <a:pt x="0" y="418"/>
                      <a:pt x="11" y="404"/>
                    </a:cubicBezTo>
                    <a:cubicBezTo>
                      <a:pt x="22" y="390"/>
                      <a:pt x="59" y="317"/>
                      <a:pt x="69" y="282"/>
                    </a:cubicBezTo>
                    <a:cubicBezTo>
                      <a:pt x="79" y="247"/>
                      <a:pt x="74" y="219"/>
                      <a:pt x="69" y="1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833437" y="5854700"/>
                <a:ext cx="692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1525587" y="4570413"/>
                <a:ext cx="4873625" cy="1273175"/>
              </a:xfrm>
              <a:custGeom>
                <a:avLst/>
                <a:gdLst>
                  <a:gd name="T0" fmla="*/ 0 w 3034"/>
                  <a:gd name="T1" fmla="*/ 775 h 775"/>
                  <a:gd name="T2" fmla="*/ 871 w 3034"/>
                  <a:gd name="T3" fmla="*/ 749 h 775"/>
                  <a:gd name="T4" fmla="*/ 1786 w 3034"/>
                  <a:gd name="T5" fmla="*/ 634 h 775"/>
                  <a:gd name="T6" fmla="*/ 2477 w 3034"/>
                  <a:gd name="T7" fmla="*/ 384 h 775"/>
                  <a:gd name="T8" fmla="*/ 3034 w 3034"/>
                  <a:gd name="T9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4" h="775">
                    <a:moveTo>
                      <a:pt x="0" y="775"/>
                    </a:moveTo>
                    <a:cubicBezTo>
                      <a:pt x="286" y="773"/>
                      <a:pt x="573" y="772"/>
                      <a:pt x="871" y="749"/>
                    </a:cubicBezTo>
                    <a:cubicBezTo>
                      <a:pt x="1169" y="726"/>
                      <a:pt x="1518" y="695"/>
                      <a:pt x="1786" y="634"/>
                    </a:cubicBezTo>
                    <a:cubicBezTo>
                      <a:pt x="2054" y="573"/>
                      <a:pt x="2269" y="490"/>
                      <a:pt x="2477" y="384"/>
                    </a:cubicBezTo>
                    <a:cubicBezTo>
                      <a:pt x="2685" y="278"/>
                      <a:pt x="2859" y="139"/>
                      <a:pt x="3034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658937" y="5843588"/>
                <a:ext cx="6226175" cy="1746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659966"/>
                  </p:ext>
                </p:extLst>
              </p:nvPr>
            </p:nvGraphicFramePr>
            <p:xfrm>
              <a:off x="7075859" y="4759675"/>
              <a:ext cx="1005151" cy="623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791" name="Equation" r:id="rId6" imgW="368280" imgH="228600" progId="Equation.DSMT4">
                      <p:embed/>
                    </p:oleObj>
                  </mc:Choice>
                  <mc:Fallback>
                    <p:oleObj name="Equation" r:id="rId6" imgW="368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075859" y="4759675"/>
                            <a:ext cx="1005151" cy="6238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" name="Straight Connector 3"/>
              <p:cNvCxnSpPr/>
              <p:nvPr/>
            </p:nvCxnSpPr>
            <p:spPr>
              <a:xfrm>
                <a:off x="1658937" y="4341813"/>
                <a:ext cx="5218113" cy="0"/>
              </a:xfrm>
              <a:prstGeom prst="line">
                <a:avLst/>
              </a:prstGeom>
              <a:ln w="730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2879621" y="4356100"/>
                <a:ext cx="536679" cy="1193800"/>
              </a:xfrm>
              <a:custGeom>
                <a:avLst/>
                <a:gdLst>
                  <a:gd name="connsiteX0" fmla="*/ 536679 w 536679"/>
                  <a:gd name="connsiteY0" fmla="*/ 0 h 1193800"/>
                  <a:gd name="connsiteX1" fmla="*/ 79479 w 536679"/>
                  <a:gd name="connsiteY1" fmla="*/ 457200 h 1193800"/>
                  <a:gd name="connsiteX2" fmla="*/ 3279 w 536679"/>
                  <a:gd name="connsiteY2" fmla="*/ 119380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6679" h="1193800">
                    <a:moveTo>
                      <a:pt x="536679" y="0"/>
                    </a:moveTo>
                    <a:cubicBezTo>
                      <a:pt x="352529" y="129116"/>
                      <a:pt x="168379" y="258233"/>
                      <a:pt x="79479" y="457200"/>
                    </a:cubicBezTo>
                    <a:cubicBezTo>
                      <a:pt x="-9421" y="656167"/>
                      <a:pt x="-3071" y="924983"/>
                      <a:pt x="3279" y="11938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 rot="5147951">
                <a:off x="6338604" y="4543582"/>
                <a:ext cx="198506" cy="1218091"/>
              </a:xfrm>
              <a:custGeom>
                <a:avLst/>
                <a:gdLst>
                  <a:gd name="connsiteX0" fmla="*/ 1295400 w 1295400"/>
                  <a:gd name="connsiteY0" fmla="*/ 0 h 800100"/>
                  <a:gd name="connsiteX1" fmla="*/ 711200 w 1295400"/>
                  <a:gd name="connsiteY1" fmla="*/ 558800 h 800100"/>
                  <a:gd name="connsiteX2" fmla="*/ 0 w 1295400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400" h="800100">
                    <a:moveTo>
                      <a:pt x="1295400" y="0"/>
                    </a:moveTo>
                    <a:cubicBezTo>
                      <a:pt x="1111250" y="212725"/>
                      <a:pt x="927100" y="425450"/>
                      <a:pt x="711200" y="558800"/>
                    </a:cubicBezTo>
                    <a:cubicBezTo>
                      <a:pt x="495300" y="692150"/>
                      <a:pt x="247650" y="746125"/>
                      <a:pt x="0" y="800100"/>
                    </a:cubicBezTo>
                  </a:path>
                </a:pathLst>
              </a:custGeom>
              <a:noFill/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184400" y="4953000"/>
                <a:ext cx="0" cy="78554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283288" y="4960619"/>
                <a:ext cx="0" cy="7703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786916" y="4962492"/>
                <a:ext cx="0" cy="71765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273097" y="4843236"/>
                <a:ext cx="0" cy="80718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692400" y="4980547"/>
                <a:ext cx="0" cy="7505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4103170"/>
                  </p:ext>
                </p:extLst>
              </p:nvPr>
            </p:nvGraphicFramePr>
            <p:xfrm>
              <a:off x="3270764" y="4576002"/>
              <a:ext cx="719352" cy="341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2792" name="Equation" r:id="rId8" imgW="723600" imgH="342720" progId="Equation.DSMT4">
                      <p:embed/>
                    </p:oleObj>
                  </mc:Choice>
                  <mc:Fallback>
                    <p:oleObj name="Equation" r:id="rId8" imgW="723600" imgH="34272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0764" y="4576002"/>
                            <a:ext cx="719352" cy="341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42727" name="Picture 3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5" y="4346960"/>
              <a:ext cx="158750" cy="884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2728" name="Picture 4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33" y="4591218"/>
              <a:ext cx="158750" cy="884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C8F9-4CB8-4BD7-A69D-897318F1F707}" type="datetime1">
              <a:rPr lang="es-AR" smtClean="0"/>
              <a:t>26/02/2018</a:t>
            </a:fld>
            <a:endParaRPr lang="en-US"/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A95E-3CF7-4E34-807E-351E189B419F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22238"/>
            <a:ext cx="8229600" cy="1143000"/>
          </a:xfrm>
        </p:spPr>
        <p:txBody>
          <a:bodyPr/>
          <a:lstStyle/>
          <a:p>
            <a:r>
              <a:rPr lang="en-US" sz="3600" b="1" u="sng" dirty="0" smtClean="0"/>
              <a:t>Concept of Mean Temperature</a:t>
            </a:r>
            <a:endParaRPr lang="en-US" sz="3600" b="1" u="sng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249363"/>
            <a:ext cx="8215313" cy="3398837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/>
              <a:t>To find an analogy to the fully developed velocity profile we must realize that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While heat transfer continues to occur, the magnitude of the temperature profile will </a:t>
            </a:r>
            <a:r>
              <a:rPr lang="en-US" sz="2400" b="1" dirty="0" smtClean="0"/>
              <a:t>change</a:t>
            </a:r>
            <a:br>
              <a:rPr lang="en-US" sz="2400" b="1" dirty="0" smtClean="0"/>
            </a:br>
            <a:r>
              <a:rPr lang="en-US" sz="2400" b="1" dirty="0" smtClean="0"/>
              <a:t>BUT</a:t>
            </a:r>
            <a:r>
              <a:rPr lang="en-US" sz="2400" b="1" dirty="0"/>
              <a:t>, </a:t>
            </a:r>
            <a:r>
              <a:rPr lang="en-US" sz="2400" b="1" dirty="0" smtClean="0"/>
              <a:t>its </a:t>
            </a:r>
            <a:r>
              <a:rPr lang="en-US" sz="2400" b="1" u="sng" dirty="0"/>
              <a:t>relative </a:t>
            </a:r>
            <a:r>
              <a:rPr lang="en-US" sz="2400" b="1" u="sng" dirty="0" smtClean="0"/>
              <a:t>change </a:t>
            </a:r>
            <a:r>
              <a:rPr lang="en-US" sz="2400" b="1" u="sng" dirty="0"/>
              <a:t>may become fixed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When the relative </a:t>
            </a:r>
            <a:r>
              <a:rPr lang="en-US" sz="2400" b="1" dirty="0" smtClean="0"/>
              <a:t>change </a:t>
            </a:r>
            <a:r>
              <a:rPr lang="en-US" sz="2400" b="1" dirty="0"/>
              <a:t>becomes fixed we have thermally fully developed flow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7" name="Rectangle 11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44754" name="Object 1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0001550"/>
              </p:ext>
            </p:extLst>
          </p:nvPr>
        </p:nvGraphicFramePr>
        <p:xfrm>
          <a:off x="2589213" y="4389438"/>
          <a:ext cx="44291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6" name="Equation" r:id="rId4" imgW="3949560" imgH="965160" progId="Equation.DSMT4">
                  <p:embed/>
                </p:oleObj>
              </mc:Choice>
              <mc:Fallback>
                <p:oleObj name="Equation" r:id="rId4" imgW="3949560" imgH="965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389438"/>
                        <a:ext cx="44291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5" name="Line 19"/>
          <p:cNvSpPr>
            <a:spLocks noChangeShapeType="1"/>
          </p:cNvSpPr>
          <p:nvPr/>
        </p:nvSpPr>
        <p:spPr bwMode="auto">
          <a:xfrm flipV="1">
            <a:off x="3382963" y="5456238"/>
            <a:ext cx="295275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3057525" y="597058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Wall Temperature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F1B-8856-4BBE-A09E-E2FFA6C52868}" type="datetime1">
              <a:rPr lang="es-AR" smtClean="0"/>
              <a:t>26/02/2018</a:t>
            </a:fld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6EB5-EB3E-4C2C-860A-6CAD81B115B5}" type="slidenum">
              <a:rPr lang="en-US"/>
              <a:pPr/>
              <a:t>13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Concept of Mean </a:t>
            </a:r>
            <a:r>
              <a:rPr lang="en-US" b="1" u="sng" dirty="0"/>
              <a:t>temperature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808" y="3257551"/>
            <a:ext cx="8297333" cy="882650"/>
          </a:xfrm>
          <a:noFill/>
          <a:ln/>
        </p:spPr>
        <p:txBody>
          <a:bodyPr lIns="92075" tIns="46038" rIns="92075" bIns="46038"/>
          <a:lstStyle/>
          <a:p>
            <a:pPr marL="0" indent="0">
              <a:buFontTx/>
              <a:buNone/>
            </a:pPr>
            <a:r>
              <a:rPr lang="en-US" sz="2400" b="1" dirty="0"/>
              <a:t>This will occur for either uniform </a:t>
            </a:r>
            <a:r>
              <a:rPr lang="en-US" sz="2400" b="1" dirty="0" smtClean="0"/>
              <a:t>wall </a:t>
            </a:r>
            <a:r>
              <a:rPr lang="en-US" sz="2400" b="1" dirty="0"/>
              <a:t>temperature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</a:rPr>
              <a:t>w</a:t>
            </a:r>
            <a:r>
              <a:rPr lang="en-US" sz="2400" b="1" dirty="0">
                <a:solidFill>
                  <a:srgbClr val="FF0000"/>
                </a:solidFill>
              </a:rPr>
              <a:t> = constant</a:t>
            </a:r>
            <a:r>
              <a:rPr lang="en-US" sz="2400" b="1" dirty="0"/>
              <a:t>) or uniform wall heat flux (</a:t>
            </a:r>
            <a:r>
              <a:rPr lang="en-US" sz="2400" b="1" i="1" dirty="0">
                <a:solidFill>
                  <a:srgbClr val="FF0000"/>
                </a:solidFill>
              </a:rPr>
              <a:t>q’’=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constant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6791" name="Rectangle 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6794" name="Rectangle 10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6795" name="Rectangle 11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6798" name="Rectangle 1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46802" name="Object 1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8969789"/>
              </p:ext>
            </p:extLst>
          </p:nvPr>
        </p:nvGraphicFramePr>
        <p:xfrm>
          <a:off x="2811463" y="1806575"/>
          <a:ext cx="37385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9" name="Equation" r:id="rId4" imgW="4025880" imgH="965160" progId="Equation.DSMT4">
                  <p:embed/>
                </p:oleObj>
              </mc:Choice>
              <mc:Fallback>
                <p:oleObj name="Equation" r:id="rId4" imgW="4025880" imgH="965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1806575"/>
                        <a:ext cx="373856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D77E-9ABC-4AC3-A143-2E1728FE50E1}" type="datetime1">
              <a:rPr lang="es-AR" smtClean="0"/>
              <a:t>26/02/2018</a:t>
            </a:fld>
            <a:endParaRPr lang="en-US"/>
          </a:p>
        </p:txBody>
      </p:sp>
      <p:sp>
        <p:nvSpPr>
          <p:cNvPr id="3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03020" y="6245225"/>
            <a:ext cx="583780" cy="476250"/>
          </a:xfrm>
        </p:spPr>
        <p:txBody>
          <a:bodyPr/>
          <a:lstStyle/>
          <a:p>
            <a:fld id="{9865B98F-548B-4D1B-BB1B-5643D13836CB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575" y="205314"/>
            <a:ext cx="4968875" cy="473075"/>
          </a:xfrm>
        </p:spPr>
        <p:txBody>
          <a:bodyPr/>
          <a:lstStyle/>
          <a:p>
            <a:r>
              <a:rPr lang="en-US" sz="3200" b="1" u="sng" dirty="0"/>
              <a:t>Temperature profile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6888" y="726012"/>
            <a:ext cx="8048625" cy="666750"/>
          </a:xfrm>
          <a:noFill/>
          <a:ln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1" dirty="0"/>
              <a:t>Let’s develop an expression for the mean temperature </a:t>
            </a:r>
            <a:r>
              <a:rPr lang="en-US" sz="2000" b="1" u="sng" dirty="0"/>
              <a:t>using energy conservation (for an incompressible </a:t>
            </a:r>
            <a:r>
              <a:rPr lang="en-US" sz="2000" b="1" u="sng" dirty="0" smtClean="0"/>
              <a:t>fluid)</a:t>
            </a:r>
            <a:endParaRPr lang="en-US" sz="2000" b="1" u="sng" dirty="0"/>
          </a:p>
        </p:txBody>
      </p:sp>
      <p:graphicFrame>
        <p:nvGraphicFramePr>
          <p:cNvPr id="2488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21591764"/>
              </p:ext>
            </p:extLst>
          </p:nvPr>
        </p:nvGraphicFramePr>
        <p:xfrm>
          <a:off x="3028950" y="4664075"/>
          <a:ext cx="3086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0" name="Equation" r:id="rId4" imgW="1676400" imgH="800100" progId="Equation.DSMT4">
                  <p:embed/>
                </p:oleObj>
              </mc:Choice>
              <mc:Fallback>
                <p:oleObj name="Equation" r:id="rId4" imgW="1676400" imgH="80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664075"/>
                        <a:ext cx="3086100" cy="1473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3170238" y="1973263"/>
            <a:ext cx="23463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3178175" y="2714625"/>
            <a:ext cx="23463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3179763" y="2052638"/>
            <a:ext cx="0" cy="690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>
            <a:off x="5507038" y="2012950"/>
            <a:ext cx="0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8854" name="Rectangle 22"/>
          <p:cNvSpPr>
            <a:spLocks noChangeArrowheads="1"/>
          </p:cNvSpPr>
          <p:nvPr/>
        </p:nvSpPr>
        <p:spPr bwMode="auto">
          <a:xfrm>
            <a:off x="4195763" y="2073275"/>
            <a:ext cx="366712" cy="619125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3708400" y="2378075"/>
            <a:ext cx="436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488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080484"/>
              </p:ext>
            </p:extLst>
          </p:nvPr>
        </p:nvGraphicFramePr>
        <p:xfrm>
          <a:off x="3370263" y="2260600"/>
          <a:ext cx="271462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1" name="Equation" r:id="rId6" imgW="254000" imgH="228600" progId="Equation.DSMT4">
                  <p:embed/>
                </p:oleObj>
              </mc:Choice>
              <mc:Fallback>
                <p:oleObj name="Equation" r:id="rId6" imgW="2540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2260600"/>
                        <a:ext cx="271462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8" name="Line 26"/>
          <p:cNvSpPr>
            <a:spLocks noChangeShapeType="1"/>
          </p:cNvSpPr>
          <p:nvPr/>
        </p:nvSpPr>
        <p:spPr bwMode="auto">
          <a:xfrm>
            <a:off x="4156075" y="2865438"/>
            <a:ext cx="415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48859" name="Object 27"/>
          <p:cNvGraphicFramePr>
            <a:graphicFrameLocks noChangeAspect="1"/>
          </p:cNvGraphicFramePr>
          <p:nvPr/>
        </p:nvGraphicFramePr>
        <p:xfrm>
          <a:off x="4164013" y="2943225"/>
          <a:ext cx="347662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2" name="Equation" r:id="rId8" imgW="368280" imgH="279360" progId="Equation.DSMT4">
                  <p:embed/>
                </p:oleObj>
              </mc:Choice>
              <mc:Fallback>
                <p:oleObj name="Equation" r:id="rId8" imgW="368280" imgH="2793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2943225"/>
                        <a:ext cx="347662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60" name="Line 28"/>
          <p:cNvSpPr>
            <a:spLocks noChangeShapeType="1"/>
          </p:cNvSpPr>
          <p:nvPr/>
        </p:nvSpPr>
        <p:spPr bwMode="auto">
          <a:xfrm flipH="1">
            <a:off x="4378325" y="1837267"/>
            <a:ext cx="32808" cy="3661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488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75720"/>
              </p:ext>
            </p:extLst>
          </p:nvPr>
        </p:nvGraphicFramePr>
        <p:xfrm>
          <a:off x="4321174" y="1405996"/>
          <a:ext cx="16827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3" name="Equation" r:id="rId10" imgW="1815840" imgH="431640" progId="Equation.DSMT4">
                  <p:embed/>
                </p:oleObj>
              </mc:Choice>
              <mc:Fallback>
                <p:oleObj name="Equation" r:id="rId10" imgW="1815840" imgH="4316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4" y="1405996"/>
                        <a:ext cx="16827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63" name="Line 31"/>
          <p:cNvSpPr>
            <a:spLocks noChangeShapeType="1"/>
          </p:cNvSpPr>
          <p:nvPr/>
        </p:nvSpPr>
        <p:spPr bwMode="auto">
          <a:xfrm flipH="1" flipV="1">
            <a:off x="5567363" y="1808163"/>
            <a:ext cx="304800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8864" name="Text Box 32"/>
          <p:cNvSpPr txBox="1">
            <a:spLocks noChangeArrowheads="1"/>
          </p:cNvSpPr>
          <p:nvPr/>
        </p:nvSpPr>
        <p:spPr bwMode="auto">
          <a:xfrm>
            <a:off x="5922963" y="189547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Perimeter</a:t>
            </a:r>
          </a:p>
        </p:txBody>
      </p:sp>
      <p:graphicFrame>
        <p:nvGraphicFramePr>
          <p:cNvPr id="2488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782081"/>
              </p:ext>
            </p:extLst>
          </p:nvPr>
        </p:nvGraphicFramePr>
        <p:xfrm>
          <a:off x="7494588" y="2041525"/>
          <a:ext cx="906462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4" name="Equation" r:id="rId12" imgW="977760" imgH="266400" progId="Equation.DSMT4">
                  <p:embed/>
                </p:oleObj>
              </mc:Choice>
              <mc:Fallback>
                <p:oleObj name="Equation" r:id="rId12" imgW="977760" imgH="266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2041525"/>
                        <a:ext cx="906462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67" name="Object 35"/>
          <p:cNvGraphicFramePr>
            <a:graphicFrameLocks noChangeAspect="1"/>
          </p:cNvGraphicFramePr>
          <p:nvPr/>
        </p:nvGraphicFramePr>
        <p:xfrm>
          <a:off x="3657600" y="2082800"/>
          <a:ext cx="45243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5" name="Equation" r:id="rId14" imgW="634680" imgH="368280" progId="Equation.DSMT4">
                  <p:embed/>
                </p:oleObj>
              </mc:Choice>
              <mc:Fallback>
                <p:oleObj name="Equation" r:id="rId14" imgW="634680" imgH="3682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2800"/>
                        <a:ext cx="452438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68" name="Object 36"/>
          <p:cNvGraphicFramePr>
            <a:graphicFrameLocks noChangeAspect="1"/>
          </p:cNvGraphicFramePr>
          <p:nvPr/>
        </p:nvGraphicFramePr>
        <p:xfrm>
          <a:off x="4595813" y="2122488"/>
          <a:ext cx="887412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6" name="Equation" r:id="rId16" imgW="1244520" imgH="368280" progId="Equation.DSMT4">
                  <p:embed/>
                </p:oleObj>
              </mc:Choice>
              <mc:Fallback>
                <p:oleObj name="Equation" r:id="rId16" imgW="1244520" imgH="3682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2122488"/>
                        <a:ext cx="887412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69" name="Line 37"/>
          <p:cNvSpPr>
            <a:spLocks noChangeShapeType="1"/>
          </p:cNvSpPr>
          <p:nvPr/>
        </p:nvSpPr>
        <p:spPr bwMode="auto">
          <a:xfrm>
            <a:off x="4664075" y="2387600"/>
            <a:ext cx="436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7337426" y="1350744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example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a cylinder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6926179"/>
              </p:ext>
            </p:extLst>
          </p:nvPr>
        </p:nvGraphicFramePr>
        <p:xfrm>
          <a:off x="311150" y="3200400"/>
          <a:ext cx="46656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7" name="Equation" r:id="rId18" imgW="4419600" imgH="469900" progId="Equation.DSMT4">
                  <p:embed/>
                </p:oleObj>
              </mc:Choice>
              <mc:Fallback>
                <p:oleObj name="Equation" r:id="rId18" imgW="4419600" imgH="4699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3200400"/>
                        <a:ext cx="46656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5033078"/>
              </p:ext>
            </p:extLst>
          </p:nvPr>
        </p:nvGraphicFramePr>
        <p:xfrm>
          <a:off x="5892800" y="3244850"/>
          <a:ext cx="25495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8" name="Equation" r:id="rId20" imgW="2984500" imgH="800100" progId="Equation.DSMT4">
                  <p:embed/>
                </p:oleObj>
              </mc:Choice>
              <mc:Fallback>
                <p:oleObj name="Equation" r:id="rId20" imgW="2984500" imgH="8001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244850"/>
                        <a:ext cx="25495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5252561" y="3368040"/>
            <a:ext cx="446723" cy="1727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7281" y="38877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For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9314786"/>
              </p:ext>
            </p:extLst>
          </p:nvPr>
        </p:nvGraphicFramePr>
        <p:xfrm>
          <a:off x="1984077" y="3937635"/>
          <a:ext cx="80168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9" name="Equation" r:id="rId22" imgW="939600" imgH="279360" progId="Equation.DSMT4">
                  <p:embed/>
                </p:oleObj>
              </mc:Choice>
              <mc:Fallback>
                <p:oleObj name="Equation" r:id="rId22" imgW="939600" imgH="27936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077" y="3937635"/>
                        <a:ext cx="80168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1764290"/>
              </p:ext>
            </p:extLst>
          </p:nvPr>
        </p:nvGraphicFramePr>
        <p:xfrm>
          <a:off x="2997200" y="3833813"/>
          <a:ext cx="25479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60" name="Equation" r:id="rId24" imgW="2984500" imgH="800100" progId="Equation.DSMT4">
                  <p:embed/>
                </p:oleObj>
              </mc:Choice>
              <mc:Fallback>
                <p:oleObj name="Equation" r:id="rId24" imgW="2984500" imgH="8001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833813"/>
                        <a:ext cx="25479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8985" name="Picture 153" descr="https://encrypted-tbn2.gstatic.com/images?q=tbn:ANd9GcTF_LnXzzb5l6XnUDn3L7CzasYIf_dqBgX4AO6EDNRx4BvxUxz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6" y="1663525"/>
            <a:ext cx="1799261" cy="148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883920" y="1864994"/>
            <a:ext cx="711196" cy="668555"/>
          </a:xfrm>
          <a:custGeom>
            <a:avLst/>
            <a:gdLst>
              <a:gd name="connsiteX0" fmla="*/ 0 w 670560"/>
              <a:gd name="connsiteY0" fmla="*/ 641332 h 716162"/>
              <a:gd name="connsiteX1" fmla="*/ 203200 w 670560"/>
              <a:gd name="connsiteY1" fmla="*/ 712452 h 716162"/>
              <a:gd name="connsiteX2" fmla="*/ 274320 w 670560"/>
              <a:gd name="connsiteY2" fmla="*/ 539732 h 716162"/>
              <a:gd name="connsiteX3" fmla="*/ 355600 w 670560"/>
              <a:gd name="connsiteY3" fmla="*/ 336532 h 716162"/>
              <a:gd name="connsiteX4" fmla="*/ 508000 w 670560"/>
              <a:gd name="connsiteY4" fmla="*/ 163812 h 716162"/>
              <a:gd name="connsiteX5" fmla="*/ 670560 w 670560"/>
              <a:gd name="connsiteY5" fmla="*/ 72372 h 716162"/>
              <a:gd name="connsiteX6" fmla="*/ 508000 w 670560"/>
              <a:gd name="connsiteY6" fmla="*/ 1252 h 716162"/>
              <a:gd name="connsiteX7" fmla="*/ 294640 w 670560"/>
              <a:gd name="connsiteY7" fmla="*/ 133332 h 716162"/>
              <a:gd name="connsiteX8" fmla="*/ 162560 w 670560"/>
              <a:gd name="connsiteY8" fmla="*/ 336532 h 716162"/>
              <a:gd name="connsiteX9" fmla="*/ 71120 w 670560"/>
              <a:gd name="connsiteY9" fmla="*/ 549892 h 716162"/>
              <a:gd name="connsiteX10" fmla="*/ 20320 w 670560"/>
              <a:gd name="connsiteY10" fmla="*/ 702292 h 71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0560" h="716162">
                <a:moveTo>
                  <a:pt x="0" y="641332"/>
                </a:moveTo>
                <a:cubicBezTo>
                  <a:pt x="78740" y="685358"/>
                  <a:pt x="157480" y="729385"/>
                  <a:pt x="203200" y="712452"/>
                </a:cubicBezTo>
                <a:cubicBezTo>
                  <a:pt x="248920" y="695519"/>
                  <a:pt x="248920" y="602385"/>
                  <a:pt x="274320" y="539732"/>
                </a:cubicBezTo>
                <a:cubicBezTo>
                  <a:pt x="299720" y="477079"/>
                  <a:pt x="316653" y="399185"/>
                  <a:pt x="355600" y="336532"/>
                </a:cubicBezTo>
                <a:cubicBezTo>
                  <a:pt x="394547" y="273879"/>
                  <a:pt x="455507" y="207839"/>
                  <a:pt x="508000" y="163812"/>
                </a:cubicBezTo>
                <a:cubicBezTo>
                  <a:pt x="560493" y="119785"/>
                  <a:pt x="670560" y="99465"/>
                  <a:pt x="670560" y="72372"/>
                </a:cubicBezTo>
                <a:cubicBezTo>
                  <a:pt x="670560" y="45279"/>
                  <a:pt x="570653" y="-8908"/>
                  <a:pt x="508000" y="1252"/>
                </a:cubicBezTo>
                <a:cubicBezTo>
                  <a:pt x="445347" y="11412"/>
                  <a:pt x="352213" y="77452"/>
                  <a:pt x="294640" y="133332"/>
                </a:cubicBezTo>
                <a:cubicBezTo>
                  <a:pt x="237067" y="189212"/>
                  <a:pt x="199813" y="267105"/>
                  <a:pt x="162560" y="336532"/>
                </a:cubicBezTo>
                <a:cubicBezTo>
                  <a:pt x="125307" y="405959"/>
                  <a:pt x="94827" y="488932"/>
                  <a:pt x="71120" y="549892"/>
                </a:cubicBezTo>
                <a:cubicBezTo>
                  <a:pt x="47413" y="610852"/>
                  <a:pt x="33866" y="656572"/>
                  <a:pt x="20320" y="702292"/>
                </a:cubicBezTo>
              </a:path>
            </a:pathLst>
          </a:cu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5167" y="1864994"/>
            <a:ext cx="391633" cy="2138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25878" y="2206574"/>
            <a:ext cx="269239" cy="1516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28495" y="2509440"/>
            <a:ext cx="1046480" cy="467519"/>
          </a:xfrm>
          <a:prstGeom prst="straightConnector1">
            <a:avLst/>
          </a:prstGeom>
          <a:ln w="31750">
            <a:solidFill>
              <a:srgbClr val="FF000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3959" y="2496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x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25997"/>
              </p:ext>
            </p:extLst>
          </p:nvPr>
        </p:nvGraphicFramePr>
        <p:xfrm>
          <a:off x="1747520" y="1516746"/>
          <a:ext cx="3889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61" name="Equation" r:id="rId26" imgW="419040" imgH="342720" progId="Equation.DSMT4">
                  <p:embed/>
                </p:oleObj>
              </mc:Choice>
              <mc:Fallback>
                <p:oleObj name="Equation" r:id="rId26" imgW="419040" imgH="3427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520" y="1516746"/>
                        <a:ext cx="3889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1239518" y="1550822"/>
            <a:ext cx="300082" cy="165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cxnSp>
        <p:nvCxnSpPr>
          <p:cNvPr id="25" name="Straight Connector 24"/>
          <p:cNvCxnSpPr>
            <a:endCxn id="248985" idx="0"/>
          </p:cNvCxnSpPr>
          <p:nvPr/>
        </p:nvCxnSpPr>
        <p:spPr>
          <a:xfrm flipV="1">
            <a:off x="1434915" y="1663525"/>
            <a:ext cx="160202" cy="2224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96293" y="1704691"/>
            <a:ext cx="151227" cy="2224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ine 31"/>
          <p:cNvSpPr>
            <a:spLocks noChangeShapeType="1"/>
          </p:cNvSpPr>
          <p:nvPr/>
        </p:nvSpPr>
        <p:spPr bwMode="auto">
          <a:xfrm flipH="1" flipV="1">
            <a:off x="1706035" y="1791911"/>
            <a:ext cx="332561" cy="1461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55689"/>
              </p:ext>
            </p:extLst>
          </p:nvPr>
        </p:nvGraphicFramePr>
        <p:xfrm>
          <a:off x="325917" y="2693472"/>
          <a:ext cx="2222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62" name="Equation" r:id="rId28" imgW="241200" imgH="266400" progId="Equation.DSMT4">
                  <p:embed/>
                </p:oleObj>
              </mc:Choice>
              <mc:Fallback>
                <p:oleObj name="Equation" r:id="rId28" imgW="241200" imgH="266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7" y="2693472"/>
                        <a:ext cx="22225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endCxn id="13" idx="2"/>
          </p:cNvCxnSpPr>
          <p:nvPr/>
        </p:nvCxnSpPr>
        <p:spPr>
          <a:xfrm flipV="1">
            <a:off x="555786" y="2368847"/>
            <a:ext cx="619078" cy="50934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387600" cy="476250"/>
          </a:xfrm>
        </p:spPr>
        <p:txBody>
          <a:bodyPr/>
          <a:lstStyle/>
          <a:p>
            <a:fld id="{0B279E97-8556-4323-8DE4-06C9AD7BEEBD}" type="datetime1">
              <a:rPr lang="es-AR" smtClean="0"/>
              <a:t>26/02/2018</a:t>
            </a:fld>
            <a:endParaRPr lang="en-US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953-52E5-4BB7-87F9-D493A9B781BA}" type="slidenum">
              <a:rPr lang="en-US"/>
              <a:pPr/>
              <a:t>15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u="sng" dirty="0"/>
              <a:t>Temperature profile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2443" y="1026478"/>
            <a:ext cx="8139113" cy="766762"/>
          </a:xfrm>
          <a:noFill/>
          <a:ln/>
        </p:spPr>
        <p:txBody>
          <a:bodyPr lIns="92075" tIns="46038" rIns="92075" bIns="46038"/>
          <a:lstStyle/>
          <a:p>
            <a:r>
              <a:rPr lang="en-US" sz="2400" b="1" dirty="0">
                <a:solidFill>
                  <a:srgbClr val="000099"/>
                </a:solidFill>
              </a:rPr>
              <a:t>For non-constant </a:t>
            </a:r>
            <a:r>
              <a:rPr lang="en-US" sz="2400" b="1" dirty="0" smtClean="0">
                <a:solidFill>
                  <a:srgbClr val="000099"/>
                </a:solidFill>
              </a:rPr>
              <a:t>and constant heat flux     :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8128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50896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89127457"/>
              </p:ext>
            </p:extLst>
          </p:nvPr>
        </p:nvGraphicFramePr>
        <p:xfrm>
          <a:off x="1979613" y="2773363"/>
          <a:ext cx="48593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3" name="Equation" r:id="rId4" imgW="4533900" imgH="863600" progId="Equation.DSMT4">
                  <p:embed/>
                </p:oleObj>
              </mc:Choice>
              <mc:Fallback>
                <p:oleObj name="Equation" r:id="rId4" imgW="4533900" imgH="863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73363"/>
                        <a:ext cx="4859337" cy="925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7" name="Object 1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18246223"/>
              </p:ext>
            </p:extLst>
          </p:nvPr>
        </p:nvGraphicFramePr>
        <p:xfrm>
          <a:off x="3560763" y="1452563"/>
          <a:ext cx="16557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4" name="Equation" r:id="rId6" imgW="1676400" imgH="800100" progId="Equation.DSMT4">
                  <p:embed/>
                </p:oleObj>
              </mc:Choice>
              <mc:Fallback>
                <p:oleObj name="Equation" r:id="rId6" imgW="1676400" imgH="800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1452563"/>
                        <a:ext cx="16557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8" name="Rectangle 18"/>
          <p:cNvSpPr>
            <a:spLocks noChangeArrowheads="1"/>
          </p:cNvSpPr>
          <p:nvPr/>
        </p:nvSpPr>
        <p:spPr bwMode="auto">
          <a:xfrm>
            <a:off x="465138" y="3698875"/>
            <a:ext cx="627094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99"/>
                </a:solidFill>
              </a:rPr>
              <a:t>For constant surface temperature </a:t>
            </a:r>
            <a:r>
              <a:rPr lang="en-US" sz="2400" b="1" i="1" dirty="0">
                <a:solidFill>
                  <a:srgbClr val="000099"/>
                </a:solidFill>
              </a:rPr>
              <a:t>T</a:t>
            </a:r>
            <a:r>
              <a:rPr lang="en-US" sz="2400" b="1" i="1" baseline="-25000" dirty="0">
                <a:solidFill>
                  <a:srgbClr val="000099"/>
                </a:solidFill>
              </a:rPr>
              <a:t>w</a:t>
            </a:r>
            <a:endParaRPr lang="en-US" sz="2400" dirty="0">
              <a:solidFill>
                <a:srgbClr val="000099"/>
              </a:solidFill>
            </a:endParaRPr>
          </a:p>
        </p:txBody>
      </p:sp>
      <p:graphicFrame>
        <p:nvGraphicFramePr>
          <p:cNvPr id="2508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60032"/>
              </p:ext>
            </p:extLst>
          </p:nvPr>
        </p:nvGraphicFramePr>
        <p:xfrm>
          <a:off x="2078038" y="4167188"/>
          <a:ext cx="49895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5" name="Equation" r:id="rId8" imgW="4470400" imgH="800100" progId="Equation.DSMT4">
                  <p:embed/>
                </p:oleObj>
              </mc:Choice>
              <mc:Fallback>
                <p:oleObj name="Equation" r:id="rId8" imgW="4470400" imgH="800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167188"/>
                        <a:ext cx="49895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0204"/>
              </p:ext>
            </p:extLst>
          </p:nvPr>
        </p:nvGraphicFramePr>
        <p:xfrm>
          <a:off x="6180138" y="5186363"/>
          <a:ext cx="22987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6" name="Equation" r:id="rId10" imgW="1917700" imgH="762000" progId="Equation.DSMT4">
                  <p:embed/>
                </p:oleObj>
              </mc:Choice>
              <mc:Fallback>
                <p:oleObj name="Equation" r:id="rId10" imgW="1917700" imgH="762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5186363"/>
                        <a:ext cx="22987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51711"/>
              </p:ext>
            </p:extLst>
          </p:nvPr>
        </p:nvGraphicFramePr>
        <p:xfrm>
          <a:off x="6757110" y="935037"/>
          <a:ext cx="454660" cy="61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7"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57110" y="935037"/>
                        <a:ext cx="454660" cy="617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688234" y="2296127"/>
            <a:ext cx="3322166" cy="467393"/>
            <a:chOff x="3688234" y="2296127"/>
            <a:chExt cx="3322166" cy="467393"/>
          </a:xfrm>
        </p:grpSpPr>
        <p:sp>
          <p:nvSpPr>
            <p:cNvPr id="3" name="TextBox 2"/>
            <p:cNvSpPr txBox="1"/>
            <p:nvPr/>
          </p:nvSpPr>
          <p:spPr>
            <a:xfrm>
              <a:off x="3688234" y="2316464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Non-constant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2238" y="22961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Constant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 rot="16200000">
              <a:off x="4340175" y="1974673"/>
              <a:ext cx="98044" cy="1381606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16200000">
              <a:off x="6453455" y="2206575"/>
              <a:ext cx="98044" cy="1015846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67884"/>
              </p:ext>
            </p:extLst>
          </p:nvPr>
        </p:nvGraphicFramePr>
        <p:xfrm>
          <a:off x="2058988" y="5164138"/>
          <a:ext cx="3930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8" name="Equation" r:id="rId14" imgW="3314520" imgH="863280" progId="Equation.DSMT4">
                  <p:embed/>
                </p:oleObj>
              </mc:Choice>
              <mc:Fallback>
                <p:oleObj name="Equation" r:id="rId14" imgW="3314520" imgH="863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164138"/>
                        <a:ext cx="3930650" cy="1028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07F0-7BD7-45E5-BFA5-65234F893CEB}" type="datetime1">
              <a:rPr lang="es-AR" smtClean="0"/>
              <a:t>26/02/2018</a:t>
            </a:fld>
            <a:endParaRPr lang="en-US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94F2-D2CE-4182-9029-990E2FAEF7FA}" type="slidenum">
              <a:rPr lang="en-US"/>
              <a:pPr/>
              <a:t>16</a:t>
            </a:fld>
            <a:endParaRPr lang="en-US"/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741363" y="1106488"/>
            <a:ext cx="3454400" cy="3748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AR"/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5110163" y="1096963"/>
            <a:ext cx="3454400" cy="371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auto">
          <a:xfrm flipV="1">
            <a:off x="730250" y="1370013"/>
            <a:ext cx="2916238" cy="1747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2087" name="Line 7"/>
          <p:cNvSpPr>
            <a:spLocks noChangeShapeType="1"/>
          </p:cNvSpPr>
          <p:nvPr/>
        </p:nvSpPr>
        <p:spPr bwMode="auto">
          <a:xfrm flipV="1">
            <a:off x="781050" y="2568575"/>
            <a:ext cx="2916238" cy="17478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1289050" y="43529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Fully Developed Flow</a:t>
            </a:r>
          </a:p>
        </p:txBody>
      </p:sp>
      <p:graphicFrame>
        <p:nvGraphicFramePr>
          <p:cNvPr id="302090" name="Object 10"/>
          <p:cNvGraphicFramePr>
            <a:graphicFrameLocks noChangeAspect="1"/>
          </p:cNvGraphicFramePr>
          <p:nvPr/>
        </p:nvGraphicFramePr>
        <p:xfrm>
          <a:off x="1898650" y="1543050"/>
          <a:ext cx="912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0" name="Equation" r:id="rId3" imgW="419040" imgH="215640" progId="Equation.3">
                  <p:embed/>
                </p:oleObj>
              </mc:Choice>
              <mc:Fallback>
                <p:oleObj name="Equation" r:id="rId3" imgW="4190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543050"/>
                        <a:ext cx="912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2436813" y="2406650"/>
          <a:ext cx="830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1" name="Equation" r:id="rId5" imgW="380880" imgH="215640" progId="Equation.3">
                  <p:embed/>
                </p:oleObj>
              </mc:Choice>
              <mc:Fallback>
                <p:oleObj name="Equation" r:id="rId5" imgW="380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406650"/>
                        <a:ext cx="8302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1614488" y="715963"/>
            <a:ext cx="1906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constant flux </a:t>
            </a:r>
            <a:r>
              <a:rPr lang="en-US" i="1" dirty="0" err="1">
                <a:solidFill>
                  <a:srgbClr val="FF0000"/>
                </a:solidFill>
              </a:rPr>
              <a:t>q”</a:t>
            </a:r>
            <a:r>
              <a:rPr lang="en-US" i="1" baseline="-25000" dirty="0" err="1">
                <a:solidFill>
                  <a:srgbClr val="FF0000"/>
                </a:solidFill>
              </a:rPr>
              <a:t>w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1004888" y="0"/>
            <a:ext cx="6735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/>
              <a:t>Axial Temperature Variations</a:t>
            </a:r>
          </a:p>
        </p:txBody>
      </p:sp>
      <p:sp>
        <p:nvSpPr>
          <p:cNvPr id="302094" name="Text Box 14"/>
          <p:cNvSpPr txBox="1">
            <a:spLocks noChangeArrowheads="1"/>
          </p:cNvSpPr>
          <p:nvPr/>
        </p:nvSpPr>
        <p:spPr bwMode="auto">
          <a:xfrm>
            <a:off x="5608637" y="760414"/>
            <a:ext cx="2719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constant temperature T</a:t>
            </a:r>
            <a:r>
              <a:rPr lang="en-US" i="1" baseline="-25000" dirty="0">
                <a:solidFill>
                  <a:srgbClr val="FF0000"/>
                </a:solidFill>
              </a:rPr>
              <a:t>w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2095" name="Line 15"/>
          <p:cNvSpPr>
            <a:spLocks noChangeShapeType="1"/>
          </p:cNvSpPr>
          <p:nvPr/>
        </p:nvSpPr>
        <p:spPr bwMode="auto">
          <a:xfrm flipV="1">
            <a:off x="5099050" y="1797050"/>
            <a:ext cx="29368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2098" name="Freeform 18"/>
          <p:cNvSpPr>
            <a:spLocks/>
          </p:cNvSpPr>
          <p:nvPr/>
        </p:nvSpPr>
        <p:spPr bwMode="auto">
          <a:xfrm>
            <a:off x="5119688" y="2346325"/>
            <a:ext cx="2886075" cy="1533525"/>
          </a:xfrm>
          <a:custGeom>
            <a:avLst/>
            <a:gdLst>
              <a:gd name="T0" fmla="*/ 0 w 1818"/>
              <a:gd name="T1" fmla="*/ 966 h 966"/>
              <a:gd name="T2" fmla="*/ 154 w 1818"/>
              <a:gd name="T3" fmla="*/ 813 h 966"/>
              <a:gd name="T4" fmla="*/ 397 w 1818"/>
              <a:gd name="T5" fmla="*/ 601 h 966"/>
              <a:gd name="T6" fmla="*/ 672 w 1818"/>
              <a:gd name="T7" fmla="*/ 397 h 966"/>
              <a:gd name="T8" fmla="*/ 1088 w 1818"/>
              <a:gd name="T9" fmla="*/ 185 h 966"/>
              <a:gd name="T10" fmla="*/ 1485 w 1818"/>
              <a:gd name="T11" fmla="*/ 64 h 966"/>
              <a:gd name="T12" fmla="*/ 1818 w 1818"/>
              <a:gd name="T13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8" h="966">
                <a:moveTo>
                  <a:pt x="0" y="966"/>
                </a:moveTo>
                <a:cubicBezTo>
                  <a:pt x="44" y="920"/>
                  <a:pt x="88" y="874"/>
                  <a:pt x="154" y="813"/>
                </a:cubicBezTo>
                <a:cubicBezTo>
                  <a:pt x="220" y="752"/>
                  <a:pt x="311" y="670"/>
                  <a:pt x="397" y="601"/>
                </a:cubicBezTo>
                <a:cubicBezTo>
                  <a:pt x="483" y="532"/>
                  <a:pt x="557" y="466"/>
                  <a:pt x="672" y="397"/>
                </a:cubicBezTo>
                <a:cubicBezTo>
                  <a:pt x="787" y="328"/>
                  <a:pt x="953" y="240"/>
                  <a:pt x="1088" y="185"/>
                </a:cubicBezTo>
                <a:cubicBezTo>
                  <a:pt x="1223" y="130"/>
                  <a:pt x="1363" y="95"/>
                  <a:pt x="1485" y="64"/>
                </a:cubicBezTo>
                <a:cubicBezTo>
                  <a:pt x="1607" y="33"/>
                  <a:pt x="1712" y="16"/>
                  <a:pt x="181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02099" name="Object 19"/>
          <p:cNvGraphicFramePr>
            <a:graphicFrameLocks noChangeAspect="1"/>
          </p:cNvGraphicFramePr>
          <p:nvPr/>
        </p:nvGraphicFramePr>
        <p:xfrm>
          <a:off x="5632450" y="2122488"/>
          <a:ext cx="13303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2" name="Equation" r:id="rId7" imgW="1002960" imgH="241200" progId="Equation.3">
                  <p:embed/>
                </p:oleObj>
              </mc:Choice>
              <mc:Fallback>
                <p:oleObj name="Equation" r:id="rId7" imgW="100296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122488"/>
                        <a:ext cx="13303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0" name="Line 20"/>
          <p:cNvSpPr>
            <a:spLocks noChangeShapeType="1"/>
          </p:cNvSpPr>
          <p:nvPr/>
        </p:nvSpPr>
        <p:spPr bwMode="auto">
          <a:xfrm flipV="1">
            <a:off x="6278563" y="1798638"/>
            <a:ext cx="0" cy="3238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>
            <a:off x="6269038" y="2447925"/>
            <a:ext cx="0" cy="3762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02102" name="Object 22"/>
          <p:cNvGraphicFramePr>
            <a:graphicFrameLocks noChangeAspect="1"/>
          </p:cNvGraphicFramePr>
          <p:nvPr/>
        </p:nvGraphicFramePr>
        <p:xfrm>
          <a:off x="4427538" y="2405063"/>
          <a:ext cx="5286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3" name="Equation" r:id="rId9" imgW="291960" imgH="215640" progId="Equation.3">
                  <p:embed/>
                </p:oleObj>
              </mc:Choice>
              <mc:Fallback>
                <p:oleObj name="Equation" r:id="rId9" imgW="29196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405063"/>
                        <a:ext cx="5286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3" name="Line 23"/>
          <p:cNvSpPr>
            <a:spLocks noChangeShapeType="1"/>
          </p:cNvSpPr>
          <p:nvPr/>
        </p:nvSpPr>
        <p:spPr bwMode="auto">
          <a:xfrm>
            <a:off x="5006975" y="1817688"/>
            <a:ext cx="0" cy="2073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02104" name="Object 24"/>
          <p:cNvGraphicFramePr>
            <a:graphicFrameLocks noChangeAspect="1"/>
          </p:cNvGraphicFramePr>
          <p:nvPr/>
        </p:nvGraphicFramePr>
        <p:xfrm>
          <a:off x="8018463" y="1854200"/>
          <a:ext cx="5572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4" name="Equation" r:id="rId11" imgW="342720" imgH="215640" progId="Equation.3">
                  <p:embed/>
                </p:oleObj>
              </mc:Choice>
              <mc:Fallback>
                <p:oleObj name="Equation" r:id="rId11" imgW="34272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3" y="1854200"/>
                        <a:ext cx="55721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5" name="Line 25"/>
          <p:cNvSpPr>
            <a:spLocks noChangeShapeType="1"/>
          </p:cNvSpPr>
          <p:nvPr/>
        </p:nvSpPr>
        <p:spPr bwMode="auto">
          <a:xfrm flipH="1">
            <a:off x="8013700" y="1809750"/>
            <a:ext cx="0" cy="5286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02106" name="Object 26"/>
          <p:cNvGraphicFramePr>
            <a:graphicFrameLocks noChangeAspect="1"/>
          </p:cNvGraphicFramePr>
          <p:nvPr/>
        </p:nvGraphicFramePr>
        <p:xfrm>
          <a:off x="927100" y="2954338"/>
          <a:ext cx="16160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5" name="Equation" r:id="rId13" imgW="1218960" imgH="241200" progId="Equation.3">
                  <p:embed/>
                </p:oleObj>
              </mc:Choice>
              <mc:Fallback>
                <p:oleObj name="Equation" r:id="rId13" imgW="121896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954338"/>
                        <a:ext cx="16160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7" name="Line 27"/>
          <p:cNvSpPr>
            <a:spLocks noChangeShapeType="1"/>
          </p:cNvSpPr>
          <p:nvPr/>
        </p:nvSpPr>
        <p:spPr bwMode="auto">
          <a:xfrm>
            <a:off x="1757363" y="2549525"/>
            <a:ext cx="0" cy="406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2108" name="Line 28"/>
          <p:cNvSpPr>
            <a:spLocks noChangeShapeType="1"/>
          </p:cNvSpPr>
          <p:nvPr/>
        </p:nvSpPr>
        <p:spPr bwMode="auto">
          <a:xfrm flipV="1">
            <a:off x="1727200" y="3281363"/>
            <a:ext cx="0" cy="4079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2355850" y="4810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302110" name="Text Box 30"/>
          <p:cNvSpPr txBox="1">
            <a:spLocks noChangeArrowheads="1"/>
          </p:cNvSpPr>
          <p:nvPr/>
        </p:nvSpPr>
        <p:spPr bwMode="auto">
          <a:xfrm>
            <a:off x="6704013" y="4851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graphicFrame>
        <p:nvGraphicFramePr>
          <p:cNvPr id="302111" name="Object 31"/>
          <p:cNvGraphicFramePr>
            <a:graphicFrameLocks noChangeAspect="1"/>
          </p:cNvGraphicFramePr>
          <p:nvPr/>
        </p:nvGraphicFramePr>
        <p:xfrm>
          <a:off x="758825" y="5292725"/>
          <a:ext cx="18224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6" name="Equation" r:id="rId15" imgW="1942920" imgH="380880" progId="Equation.DSMT4">
                  <p:embed/>
                </p:oleObj>
              </mc:Choice>
              <mc:Fallback>
                <p:oleObj name="Equation" r:id="rId15" imgW="1942920" imgH="3808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292725"/>
                        <a:ext cx="18224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12" name="Text Box 32"/>
          <p:cNvSpPr txBox="1">
            <a:spLocks noChangeArrowheads="1"/>
          </p:cNvSpPr>
          <p:nvPr/>
        </p:nvSpPr>
        <p:spPr bwMode="auto">
          <a:xfrm>
            <a:off x="5983288" y="423227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Fully Developed Flow</a:t>
            </a:r>
          </a:p>
        </p:txBody>
      </p:sp>
      <p:graphicFrame>
        <p:nvGraphicFramePr>
          <p:cNvPr id="302113" name="Object 33"/>
          <p:cNvGraphicFramePr>
            <a:graphicFrameLocks noChangeAspect="1"/>
          </p:cNvGraphicFramePr>
          <p:nvPr/>
        </p:nvGraphicFramePr>
        <p:xfrm>
          <a:off x="4016375" y="5137150"/>
          <a:ext cx="241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7" name="Equation" r:id="rId17" imgW="2666880" imgH="799920" progId="Equation.DSMT4">
                  <p:embed/>
                </p:oleObj>
              </mc:Choice>
              <mc:Fallback>
                <p:oleObj name="Equation" r:id="rId17" imgW="2666880" imgH="7999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137150"/>
                        <a:ext cx="2413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4" name="Object 34"/>
          <p:cNvGraphicFramePr>
            <a:graphicFrameLocks noChangeAspect="1"/>
          </p:cNvGraphicFramePr>
          <p:nvPr/>
        </p:nvGraphicFramePr>
        <p:xfrm>
          <a:off x="747713" y="5780088"/>
          <a:ext cx="1790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78" name="Equation" r:id="rId19" imgW="1892160" imgH="380880" progId="Equation.DSMT4">
                  <p:embed/>
                </p:oleObj>
              </mc:Choice>
              <mc:Fallback>
                <p:oleObj name="Equation" r:id="rId19" imgW="1892160" imgH="3808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780088"/>
                        <a:ext cx="1790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15" name="Text Box 35"/>
          <p:cNvSpPr txBox="1">
            <a:spLocks noChangeArrowheads="1"/>
          </p:cNvSpPr>
          <p:nvPr/>
        </p:nvSpPr>
        <p:spPr bwMode="auto">
          <a:xfrm>
            <a:off x="254636" y="5599590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02116" name="Rectangle 36"/>
          <p:cNvSpPr>
            <a:spLocks noChangeArrowheads="1"/>
          </p:cNvSpPr>
          <p:nvPr/>
        </p:nvSpPr>
        <p:spPr bwMode="auto">
          <a:xfrm>
            <a:off x="2763838" y="6034088"/>
            <a:ext cx="562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/>
              <a:t>U</a:t>
            </a:r>
            <a:r>
              <a:rPr lang="en-US" dirty="0"/>
              <a:t> determined using techniques introduced </a:t>
            </a:r>
          </a:p>
          <a:p>
            <a:r>
              <a:rPr lang="en-US" dirty="0"/>
              <a:t>in Steady State Heat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6CC2-F0A8-4FC0-B8F0-5441ECC028B9}" type="datetime1">
              <a:rPr lang="es-AR" smtClean="0"/>
              <a:t>26/02/2018</a:t>
            </a:fld>
            <a:endParaRPr 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E2BE-A2B8-48D0-A829-C9B08F86AA75}" type="slidenum">
              <a:rPr lang="en-US"/>
              <a:pPr/>
              <a:t>17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Convection coefficients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2057400"/>
            <a:ext cx="8715375" cy="2770188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sz="2800" b="1" dirty="0"/>
              <a:t>We have developed expressions for the axial variation in mean temperature, and from those expressions </a:t>
            </a:r>
            <a:r>
              <a:rPr lang="en-US" sz="2800" b="1" dirty="0" smtClean="0"/>
              <a:t>equations for </a:t>
            </a:r>
            <a:r>
              <a:rPr lang="en-US" sz="2800" b="1" dirty="0"/>
              <a:t>the heat transfer. All these expressions require convection coefficients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2800" b="1" dirty="0"/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476250" y="1287463"/>
            <a:ext cx="490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Why are they needed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C04-DF91-40C7-B0A7-A03628FCA3BA}" type="datetime1">
              <a:rPr lang="es-AR" smtClean="0"/>
              <a:t>26/02/2018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BAA7-E483-405F-93D0-61A4775F73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3" y="1440537"/>
            <a:ext cx="6266986" cy="480468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u="sng" kern="0" smtClean="0"/>
              <a:t>Convection coefficients</a:t>
            </a:r>
            <a:endParaRPr lang="en-US" b="1" u="sng" kern="0" dirty="0"/>
          </a:p>
        </p:txBody>
      </p:sp>
    </p:spTree>
    <p:extLst>
      <p:ext uri="{BB962C8B-B14F-4D97-AF65-F5344CB8AC3E}">
        <p14:creationId xmlns:p14="http://schemas.microsoft.com/office/powerpoint/2010/main" val="35787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79AD-C075-4494-823C-DC373C294D21}" type="datetime1">
              <a:rPr lang="es-AR" smtClean="0"/>
              <a:t>26/02/2018</a:t>
            </a:fld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D081-8A93-4D43-A8F5-23E3A8CA9A13}" type="slidenum">
              <a:rPr lang="en-US"/>
              <a:pPr/>
              <a:t>19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173038"/>
            <a:ext cx="8229600" cy="1143000"/>
          </a:xfrm>
        </p:spPr>
        <p:txBody>
          <a:bodyPr/>
          <a:lstStyle/>
          <a:p>
            <a:r>
              <a:rPr lang="en-US" sz="3600" b="1" dirty="0"/>
              <a:t>Convection </a:t>
            </a:r>
            <a:r>
              <a:rPr lang="en-US" sz="3600" b="1" dirty="0" smtClean="0"/>
              <a:t>Coefficients </a:t>
            </a:r>
            <a:r>
              <a:rPr lang="en-US" sz="3600" b="1" dirty="0"/>
              <a:t>Calculations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4200" y="3654425"/>
            <a:ext cx="8072438" cy="1060450"/>
          </a:xfrm>
        </p:spPr>
        <p:txBody>
          <a:bodyPr/>
          <a:lstStyle/>
          <a:p>
            <a:r>
              <a:rPr lang="en-US" sz="2800" b="1"/>
              <a:t>Assume laminar flow, fully developed and uniform </a:t>
            </a:r>
            <a:r>
              <a:rPr lang="en-US" sz="2800" b="1" u="sng"/>
              <a:t>surface temperature</a:t>
            </a:r>
          </a:p>
        </p:txBody>
      </p:sp>
      <p:graphicFrame>
        <p:nvGraphicFramePr>
          <p:cNvPr id="2805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2913" y="2519363"/>
          <a:ext cx="26955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49" name="Equation" r:id="rId4" imgW="2171520" imgH="736560" progId="Equation.DSMT4">
                  <p:embed/>
                </p:oleObj>
              </mc:Choice>
              <mc:Fallback>
                <p:oleObj name="Equation" r:id="rId4" imgW="217152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2519363"/>
                        <a:ext cx="26955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80590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84550" y="4843463"/>
          <a:ext cx="26193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50" name="Equation" r:id="rId6" imgW="2158920" imgH="736560" progId="Equation.DSMT4">
                  <p:embed/>
                </p:oleObj>
              </mc:Choice>
              <mc:Fallback>
                <p:oleObj name="Equation" r:id="rId6" imgW="2158920" imgH="7365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843463"/>
                        <a:ext cx="26193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647700" y="1335088"/>
            <a:ext cx="82946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dirty="0"/>
              <a:t> </a:t>
            </a:r>
            <a:r>
              <a:rPr lang="en-US" sz="2800" b="1" dirty="0"/>
              <a:t>Assume </a:t>
            </a:r>
            <a:r>
              <a:rPr lang="en-US" sz="2800" b="1" u="sng" dirty="0"/>
              <a:t>laminar</a:t>
            </a:r>
            <a:r>
              <a:rPr lang="en-US" sz="2800" b="1" dirty="0"/>
              <a:t> flow, fully developed, uniform </a:t>
            </a:r>
          </a:p>
          <a:p>
            <a:pPr>
              <a:spcBef>
                <a:spcPct val="20000"/>
              </a:spcBef>
            </a:pPr>
            <a:r>
              <a:rPr lang="en-US" sz="2800" b="1" dirty="0"/>
              <a:t>  </a:t>
            </a:r>
            <a:r>
              <a:rPr lang="en-US" sz="2800" b="1" u="sng" dirty="0"/>
              <a:t>surface heat flux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65D6-C297-49DD-87C7-A2D9CD33EC6A}" type="datetime1">
              <a:rPr lang="es-AR" smtClean="0"/>
              <a:t>26/02/2018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2582-25D6-4ABA-AB1E-F8BAF1A00D5C}" type="slidenum">
              <a:rPr lang="en-US"/>
              <a:pPr/>
              <a:t>2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77813"/>
            <a:ext cx="8555038" cy="838200"/>
          </a:xfrm>
        </p:spPr>
        <p:txBody>
          <a:bodyPr/>
          <a:lstStyle/>
          <a:p>
            <a:r>
              <a:rPr lang="en-US" sz="3600" b="1" dirty="0"/>
              <a:t>Boundary layer development in a pipe</a:t>
            </a:r>
          </a:p>
        </p:txBody>
      </p:sp>
      <p:pic>
        <p:nvPicPr>
          <p:cNvPr id="2304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375" y="1404938"/>
            <a:ext cx="7340600" cy="43307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30413" name="Group 13"/>
          <p:cNvGrpSpPr>
            <a:grpSpLocks/>
          </p:cNvGrpSpPr>
          <p:nvPr/>
        </p:nvGrpSpPr>
        <p:grpSpPr bwMode="auto">
          <a:xfrm>
            <a:off x="3678238" y="1173163"/>
            <a:ext cx="2395537" cy="1955800"/>
            <a:chOff x="2317" y="739"/>
            <a:chExt cx="1509" cy="1232"/>
          </a:xfrm>
        </p:grpSpPr>
        <p:sp>
          <p:nvSpPr>
            <p:cNvPr id="230405" name="Line 5"/>
            <p:cNvSpPr>
              <a:spLocks noChangeShapeType="1"/>
            </p:cNvSpPr>
            <p:nvPr/>
          </p:nvSpPr>
          <p:spPr bwMode="auto">
            <a:xfrm flipH="1">
              <a:off x="2317" y="1178"/>
              <a:ext cx="582" cy="7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30406" name="Text Box 6"/>
            <p:cNvSpPr txBox="1">
              <a:spLocks noChangeArrowheads="1"/>
            </p:cNvSpPr>
            <p:nvPr/>
          </p:nvSpPr>
          <p:spPr bwMode="auto">
            <a:xfrm>
              <a:off x="2686" y="739"/>
              <a:ext cx="11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Viscous Effects </a:t>
              </a:r>
            </a:p>
            <a:p>
              <a:r>
                <a:rPr lang="en-US" dirty="0"/>
                <a:t>are important</a:t>
              </a:r>
            </a:p>
          </p:txBody>
        </p:sp>
      </p:grpSp>
      <p:grpSp>
        <p:nvGrpSpPr>
          <p:cNvPr id="230412" name="Group 12"/>
          <p:cNvGrpSpPr>
            <a:grpSpLocks/>
          </p:cNvGrpSpPr>
          <p:nvPr/>
        </p:nvGrpSpPr>
        <p:grpSpPr bwMode="auto">
          <a:xfrm>
            <a:off x="1206500" y="3789363"/>
            <a:ext cx="4133850" cy="2160587"/>
            <a:chOff x="760" y="2387"/>
            <a:chExt cx="2604" cy="1361"/>
          </a:xfrm>
        </p:grpSpPr>
        <p:sp>
          <p:nvSpPr>
            <p:cNvPr id="230407" name="Line 7"/>
            <p:cNvSpPr>
              <a:spLocks noChangeShapeType="1"/>
            </p:cNvSpPr>
            <p:nvPr/>
          </p:nvSpPr>
          <p:spPr bwMode="auto">
            <a:xfrm flipV="1">
              <a:off x="1779" y="2387"/>
              <a:ext cx="269" cy="115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760" y="3517"/>
              <a:ext cx="2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Inviscid (no viscosity effect) flow region</a:t>
              </a:r>
            </a:p>
          </p:txBody>
        </p:sp>
      </p:grpSp>
      <p:grpSp>
        <p:nvGrpSpPr>
          <p:cNvPr id="230414" name="Group 14"/>
          <p:cNvGrpSpPr>
            <a:grpSpLocks/>
          </p:cNvGrpSpPr>
          <p:nvPr/>
        </p:nvGrpSpPr>
        <p:grpSpPr bwMode="auto">
          <a:xfrm>
            <a:off x="6694488" y="1398588"/>
            <a:ext cx="1657350" cy="1741487"/>
            <a:chOff x="4217" y="881"/>
            <a:chExt cx="1044" cy="1097"/>
          </a:xfrm>
        </p:grpSpPr>
        <p:sp>
          <p:nvSpPr>
            <p:cNvPr id="230409" name="Line 9"/>
            <p:cNvSpPr>
              <a:spLocks noChangeShapeType="1"/>
            </p:cNvSpPr>
            <p:nvPr/>
          </p:nvSpPr>
          <p:spPr bwMode="auto">
            <a:xfrm flipH="1">
              <a:off x="4653" y="1428"/>
              <a:ext cx="109" cy="5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4217" y="881"/>
              <a:ext cx="10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Velocity is not </a:t>
              </a:r>
            </a:p>
            <a:p>
              <a:r>
                <a:rPr lang="en-US"/>
                <a:t>any longer </a:t>
              </a:r>
            </a:p>
            <a:p>
              <a:r>
                <a:rPr lang="en-US"/>
                <a:t>function of x </a:t>
              </a:r>
            </a:p>
          </p:txBody>
        </p: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10185" y="2258061"/>
            <a:ext cx="1582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Entry Velocity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1A2E-FE4A-48C7-8E26-BD22768A658A}" type="datetime1">
              <a:rPr lang="es-AR" smtClean="0"/>
              <a:t>26/02/2018</a:t>
            </a:fld>
            <a:endParaRPr lang="en-US"/>
          </a:p>
        </p:txBody>
      </p:sp>
      <p:sp>
        <p:nvSpPr>
          <p:cNvPr id="2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C9C2-4A95-4FF0-8CD1-026369A57D5D}" type="slidenum">
              <a:rPr lang="en-US"/>
              <a:pPr/>
              <a:t>20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578725" cy="1143000"/>
          </a:xfrm>
        </p:spPr>
        <p:txBody>
          <a:bodyPr/>
          <a:lstStyle/>
          <a:p>
            <a:r>
              <a:rPr lang="en-US" b="1"/>
              <a:t>Convection coefficients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0" name="Rectangle 8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3" name="Rectangle 11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5" name="Rectangle 13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6" name="Rectangle 1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7" name="Rectangle 1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89" name="Rectangle 17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84690" name="Rectangle 18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84691" name="Object 19"/>
          <p:cNvGraphicFramePr>
            <a:graphicFrameLocks noChangeAspect="1"/>
          </p:cNvGraphicFramePr>
          <p:nvPr/>
        </p:nvGraphicFramePr>
        <p:xfrm>
          <a:off x="1587500" y="3513138"/>
          <a:ext cx="50990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25" name="Equation" r:id="rId4" imgW="2666880" imgH="431640" progId="Equation.DSMT4">
                  <p:embed/>
                </p:oleObj>
              </mc:Choice>
              <mc:Fallback>
                <p:oleObj name="Equation" r:id="rId4" imgW="266688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513138"/>
                        <a:ext cx="509905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2" name="Rectangle 20"/>
          <p:cNvSpPr>
            <a:spLocks noChangeArrowheads="1"/>
          </p:cNvSpPr>
          <p:nvPr/>
        </p:nvSpPr>
        <p:spPr bwMode="auto">
          <a:xfrm>
            <a:off x="701675" y="1173163"/>
            <a:ext cx="76977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/>
              <a:t>When Re is high enough for fully developed </a:t>
            </a:r>
          </a:p>
          <a:p>
            <a:pPr>
              <a:spcBef>
                <a:spcPct val="20000"/>
              </a:spcBef>
            </a:pPr>
            <a:r>
              <a:rPr lang="en-US" sz="2800" b="1"/>
              <a:t>turbulent flow (either constant heat flux or </a:t>
            </a:r>
          </a:p>
          <a:p>
            <a:pPr>
              <a:spcBef>
                <a:spcPct val="20000"/>
              </a:spcBef>
            </a:pPr>
            <a:r>
              <a:rPr lang="en-US" sz="2800" b="1"/>
              <a:t>constant wall temperature), we could use</a:t>
            </a:r>
          </a:p>
          <a:p>
            <a:pPr>
              <a:spcBef>
                <a:spcPct val="20000"/>
              </a:spcBef>
            </a:pPr>
            <a:r>
              <a:rPr lang="en-US" sz="2800" b="1"/>
              <a:t>the following correlation:</a:t>
            </a:r>
          </a:p>
        </p:txBody>
      </p:sp>
      <p:sp>
        <p:nvSpPr>
          <p:cNvPr id="284695" name="Rectangle 23"/>
          <p:cNvSpPr>
            <a:spLocks noChangeArrowheads="1"/>
          </p:cNvSpPr>
          <p:nvPr/>
        </p:nvSpPr>
        <p:spPr bwMode="auto">
          <a:xfrm>
            <a:off x="906463" y="4524375"/>
            <a:ext cx="716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800" b="1"/>
              <a:t>With n = 0.4 (heating); n = 0.3 (cooling)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01A8-DDBE-4BC3-BB95-E63922A5A14A}" type="datetime1">
              <a:rPr lang="es-AR" smtClean="0"/>
              <a:t>26/02/2018</a:t>
            </a:fld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8689-E0E0-4AD8-81C5-407CEDF542E9}" type="slidenum">
              <a:rPr lang="en-US"/>
              <a:pPr/>
              <a:t>3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228600"/>
            <a:ext cx="8605837" cy="838200"/>
          </a:xfrm>
        </p:spPr>
        <p:txBody>
          <a:bodyPr/>
          <a:lstStyle/>
          <a:p>
            <a:r>
              <a:rPr lang="en-US" sz="3200" b="1" u="sng" dirty="0"/>
              <a:t>Velocity boundary layer</a:t>
            </a:r>
            <a:br>
              <a:rPr lang="en-US" sz="3200" b="1" u="sng" dirty="0"/>
            </a:br>
            <a:r>
              <a:rPr lang="en-US" sz="3200" b="1" u="sng" dirty="0" smtClean="0"/>
              <a:t>Hydrodynamic </a:t>
            </a:r>
            <a:r>
              <a:rPr lang="en-US" sz="3200" b="1" u="sng" dirty="0"/>
              <a:t>Entrance Effects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408113"/>
            <a:ext cx="8685213" cy="1198562"/>
          </a:xfrm>
        </p:spPr>
        <p:txBody>
          <a:bodyPr/>
          <a:lstStyle/>
          <a:p>
            <a:r>
              <a:rPr lang="en-US" b="1" dirty="0"/>
              <a:t>Laminar versus turbulent</a:t>
            </a:r>
          </a:p>
          <a:p>
            <a:pPr>
              <a:buFontTx/>
              <a:buNone/>
            </a:pPr>
            <a:r>
              <a:rPr lang="en-US" b="1" dirty="0"/>
              <a:t> </a:t>
            </a:r>
          </a:p>
          <a:p>
            <a:r>
              <a:rPr lang="en-US" dirty="0"/>
              <a:t> </a:t>
            </a:r>
            <a:r>
              <a:rPr lang="en-US" b="1" dirty="0"/>
              <a:t>Hydrodynamic entrance length.  When the flow </a:t>
            </a:r>
            <a:r>
              <a:rPr lang="en-US" b="1" dirty="0" smtClean="0"/>
              <a:t>starts </a:t>
            </a:r>
            <a:r>
              <a:rPr lang="en-US" b="1" dirty="0"/>
              <a:t>to be </a:t>
            </a:r>
            <a:r>
              <a:rPr lang="en-US" b="1" dirty="0" smtClean="0"/>
              <a:t>fully developed</a:t>
            </a:r>
            <a:r>
              <a:rPr lang="en-US" b="1" dirty="0"/>
              <a:t>?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32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913065"/>
              </p:ext>
            </p:extLst>
          </p:nvPr>
        </p:nvGraphicFramePr>
        <p:xfrm>
          <a:off x="1050925" y="4302125"/>
          <a:ext cx="252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10" name="Equation" r:id="rId4" imgW="2387520" imgH="876240" progId="Equation.DSMT4">
                  <p:embed/>
                </p:oleObj>
              </mc:Choice>
              <mc:Fallback>
                <p:oleObj name="Equation" r:id="rId4" imgW="2387520" imgH="876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302125"/>
                        <a:ext cx="2527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0" name="Object 12"/>
          <p:cNvGraphicFramePr>
            <a:graphicFrameLocks noChangeAspect="1"/>
          </p:cNvGraphicFramePr>
          <p:nvPr/>
        </p:nvGraphicFramePr>
        <p:xfrm>
          <a:off x="4997450" y="4283075"/>
          <a:ext cx="2657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11" name="Equation" r:id="rId6" imgW="2298600" imgH="876240" progId="Equation.DSMT4">
                  <p:embed/>
                </p:oleObj>
              </mc:Choice>
              <mc:Fallback>
                <p:oleObj name="Equation" r:id="rId6" imgW="2298600" imgH="876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4283075"/>
                        <a:ext cx="265747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7573"/>
              </p:ext>
            </p:extLst>
          </p:nvPr>
        </p:nvGraphicFramePr>
        <p:xfrm>
          <a:off x="5665788" y="5435600"/>
          <a:ext cx="1862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12" name="Equation" r:id="rId8" imgW="1688760" imgH="876240" progId="Equation.DSMT4">
                  <p:embed/>
                </p:oleObj>
              </mc:Choice>
              <mc:Fallback>
                <p:oleObj name="Equation" r:id="rId8" imgW="1688760" imgH="876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5435600"/>
                        <a:ext cx="18621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4235450" y="5788025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Practically</a:t>
            </a:r>
          </a:p>
        </p:txBody>
      </p:sp>
      <p:graphicFrame>
        <p:nvGraphicFramePr>
          <p:cNvPr id="232464" name="Object 16"/>
          <p:cNvGraphicFramePr>
            <a:graphicFrameLocks noChangeAspect="1"/>
          </p:cNvGraphicFramePr>
          <p:nvPr/>
        </p:nvGraphicFramePr>
        <p:xfrm>
          <a:off x="5892800" y="1235075"/>
          <a:ext cx="1809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13" name="Equation" r:id="rId10" imgW="1574640" imgH="774360" progId="Equation.DSMT4">
                  <p:embed/>
                </p:oleObj>
              </mc:Choice>
              <mc:Fallback>
                <p:oleObj name="Equation" r:id="rId10" imgW="1574640" imgH="7743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235075"/>
                        <a:ext cx="18097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5" name="Object 17"/>
          <p:cNvGraphicFramePr>
            <a:graphicFrameLocks noChangeAspect="1"/>
          </p:cNvGraphicFramePr>
          <p:nvPr/>
        </p:nvGraphicFramePr>
        <p:xfrm>
          <a:off x="2638425" y="2085975"/>
          <a:ext cx="2035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14" name="Equation" r:id="rId12" imgW="1498320" imgH="380880" progId="Equation.DSMT4">
                  <p:embed/>
                </p:oleObj>
              </mc:Choice>
              <mc:Fallback>
                <p:oleObj name="Equation" r:id="rId12" imgW="1498320" imgH="380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085975"/>
                        <a:ext cx="20351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903288" y="3589338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rgbClr val="000099"/>
                </a:solidFill>
              </a:rPr>
              <a:t>Laminar Flow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4976813" y="3609975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rgbClr val="000099"/>
                </a:solidFill>
              </a:rPr>
              <a:t>Turbulent Flow</a:t>
            </a:r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4803775" y="2044700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Turbulent Flow starts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D5FA-2B52-4C7E-982B-781FA70CAAA8}" type="datetime1">
              <a:rPr lang="es-AR" smtClean="0"/>
              <a:t>26/02/2018</a:t>
            </a:fld>
            <a:endParaRPr lang="en-US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58C6-D935-4CD4-A899-1A7D6D14A2C1}" type="slidenum">
              <a:rPr lang="en-US"/>
              <a:pPr/>
              <a:t>4</a:t>
            </a:fld>
            <a:endParaRPr lang="en-US"/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1958975" y="493713"/>
            <a:ext cx="4624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Mean Velocity Concept</a:t>
            </a:r>
          </a:p>
        </p:txBody>
      </p:sp>
      <p:grpSp>
        <p:nvGrpSpPr>
          <p:cNvPr id="259092" name="Group 20"/>
          <p:cNvGrpSpPr>
            <a:grpSpLocks/>
          </p:cNvGrpSpPr>
          <p:nvPr/>
        </p:nvGrpSpPr>
        <p:grpSpPr bwMode="auto">
          <a:xfrm>
            <a:off x="6356350" y="1008063"/>
            <a:ext cx="1768475" cy="1738312"/>
            <a:chOff x="4344" y="801"/>
            <a:chExt cx="1114" cy="1095"/>
          </a:xfrm>
        </p:grpSpPr>
        <p:sp>
          <p:nvSpPr>
            <p:cNvPr id="259091" name="Oval 19" descr="Zig zag"/>
            <p:cNvSpPr>
              <a:spLocks noChangeArrowheads="1"/>
            </p:cNvSpPr>
            <p:nvPr/>
          </p:nvSpPr>
          <p:spPr bwMode="auto">
            <a:xfrm>
              <a:off x="4576" y="1017"/>
              <a:ext cx="660" cy="683"/>
            </a:xfrm>
            <a:prstGeom prst="ellipse">
              <a:avLst/>
            </a:prstGeom>
            <a:pattFill prst="zigZag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9089" name="Oval 17"/>
            <p:cNvSpPr>
              <a:spLocks noChangeArrowheads="1"/>
            </p:cNvSpPr>
            <p:nvPr/>
          </p:nvSpPr>
          <p:spPr bwMode="auto">
            <a:xfrm>
              <a:off x="4344" y="801"/>
              <a:ext cx="1114" cy="109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9090" name="Oval 18"/>
            <p:cNvSpPr>
              <a:spLocks noChangeArrowheads="1"/>
            </p:cNvSpPr>
            <p:nvPr/>
          </p:nvSpPr>
          <p:spPr bwMode="auto">
            <a:xfrm>
              <a:off x="4621" y="1077"/>
              <a:ext cx="563" cy="5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259119" name="Group 47"/>
          <p:cNvGrpSpPr>
            <a:grpSpLocks/>
          </p:cNvGrpSpPr>
          <p:nvPr/>
        </p:nvGrpSpPr>
        <p:grpSpPr bwMode="auto">
          <a:xfrm>
            <a:off x="2287588" y="1473200"/>
            <a:ext cx="3667125" cy="674688"/>
            <a:chOff x="1441" y="928"/>
            <a:chExt cx="2310" cy="425"/>
          </a:xfrm>
        </p:grpSpPr>
        <p:grpSp>
          <p:nvGrpSpPr>
            <p:cNvPr id="259081" name="Group 9"/>
            <p:cNvGrpSpPr>
              <a:grpSpLocks/>
            </p:cNvGrpSpPr>
            <p:nvPr/>
          </p:nvGrpSpPr>
          <p:grpSpPr bwMode="auto">
            <a:xfrm>
              <a:off x="1558" y="935"/>
              <a:ext cx="2103" cy="418"/>
              <a:chOff x="1046" y="1056"/>
              <a:chExt cx="2103" cy="418"/>
            </a:xfrm>
          </p:grpSpPr>
          <p:sp>
            <p:nvSpPr>
              <p:cNvPr id="259076" name="Line 4"/>
              <p:cNvSpPr>
                <a:spLocks noChangeShapeType="1"/>
              </p:cNvSpPr>
              <p:nvPr/>
            </p:nvSpPr>
            <p:spPr bwMode="auto">
              <a:xfrm>
                <a:off x="1120" y="1056"/>
                <a:ext cx="19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9077" name="Line 5"/>
              <p:cNvSpPr>
                <a:spLocks noChangeShapeType="1"/>
              </p:cNvSpPr>
              <p:nvPr/>
            </p:nvSpPr>
            <p:spPr bwMode="auto">
              <a:xfrm>
                <a:off x="1127" y="1465"/>
                <a:ext cx="19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9079" name="Freeform 7"/>
              <p:cNvSpPr>
                <a:spLocks/>
              </p:cNvSpPr>
              <p:nvPr/>
            </p:nvSpPr>
            <p:spPr bwMode="auto">
              <a:xfrm>
                <a:off x="1046" y="1062"/>
                <a:ext cx="114" cy="406"/>
              </a:xfrm>
              <a:custGeom>
                <a:avLst/>
                <a:gdLst>
                  <a:gd name="T0" fmla="*/ 68 w 114"/>
                  <a:gd name="T1" fmla="*/ 0 h 406"/>
                  <a:gd name="T2" fmla="*/ 48 w 114"/>
                  <a:gd name="T3" fmla="*/ 58 h 406"/>
                  <a:gd name="T4" fmla="*/ 61 w 114"/>
                  <a:gd name="T5" fmla="*/ 186 h 406"/>
                  <a:gd name="T6" fmla="*/ 112 w 114"/>
                  <a:gd name="T7" fmla="*/ 327 h 406"/>
                  <a:gd name="T8" fmla="*/ 74 w 114"/>
                  <a:gd name="T9" fmla="*/ 404 h 406"/>
                  <a:gd name="T10" fmla="*/ 4 w 114"/>
                  <a:gd name="T11" fmla="*/ 340 h 406"/>
                  <a:gd name="T12" fmla="*/ 48 w 114"/>
                  <a:gd name="T13" fmla="*/ 9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406">
                    <a:moveTo>
                      <a:pt x="68" y="0"/>
                    </a:moveTo>
                    <a:cubicBezTo>
                      <a:pt x="58" y="13"/>
                      <a:pt x="49" y="27"/>
                      <a:pt x="48" y="58"/>
                    </a:cubicBezTo>
                    <a:cubicBezTo>
                      <a:pt x="47" y="89"/>
                      <a:pt x="50" y="141"/>
                      <a:pt x="61" y="186"/>
                    </a:cubicBezTo>
                    <a:cubicBezTo>
                      <a:pt x="72" y="231"/>
                      <a:pt x="110" y="291"/>
                      <a:pt x="112" y="327"/>
                    </a:cubicBezTo>
                    <a:cubicBezTo>
                      <a:pt x="114" y="363"/>
                      <a:pt x="92" y="402"/>
                      <a:pt x="74" y="404"/>
                    </a:cubicBezTo>
                    <a:cubicBezTo>
                      <a:pt x="56" y="406"/>
                      <a:pt x="8" y="392"/>
                      <a:pt x="4" y="340"/>
                    </a:cubicBezTo>
                    <a:cubicBezTo>
                      <a:pt x="0" y="288"/>
                      <a:pt x="24" y="189"/>
                      <a:pt x="48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9080" name="Freeform 8"/>
              <p:cNvSpPr>
                <a:spLocks/>
              </p:cNvSpPr>
              <p:nvPr/>
            </p:nvSpPr>
            <p:spPr bwMode="auto">
              <a:xfrm>
                <a:off x="3068" y="1056"/>
                <a:ext cx="81" cy="418"/>
              </a:xfrm>
              <a:custGeom>
                <a:avLst/>
                <a:gdLst>
                  <a:gd name="T0" fmla="*/ 17 w 81"/>
                  <a:gd name="T1" fmla="*/ 0 h 418"/>
                  <a:gd name="T2" fmla="*/ 74 w 81"/>
                  <a:gd name="T3" fmla="*/ 109 h 418"/>
                  <a:gd name="T4" fmla="*/ 36 w 81"/>
                  <a:gd name="T5" fmla="*/ 218 h 418"/>
                  <a:gd name="T6" fmla="*/ 4 w 81"/>
                  <a:gd name="T7" fmla="*/ 301 h 418"/>
                  <a:gd name="T8" fmla="*/ 10 w 81"/>
                  <a:gd name="T9" fmla="*/ 384 h 418"/>
                  <a:gd name="T10" fmla="*/ 62 w 81"/>
                  <a:gd name="T11" fmla="*/ 397 h 418"/>
                  <a:gd name="T12" fmla="*/ 81 w 81"/>
                  <a:gd name="T13" fmla="*/ 256 h 418"/>
                  <a:gd name="T14" fmla="*/ 62 w 81"/>
                  <a:gd name="T15" fmla="*/ 166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418">
                    <a:moveTo>
                      <a:pt x="17" y="0"/>
                    </a:moveTo>
                    <a:cubicBezTo>
                      <a:pt x="44" y="36"/>
                      <a:pt x="71" y="73"/>
                      <a:pt x="74" y="109"/>
                    </a:cubicBezTo>
                    <a:cubicBezTo>
                      <a:pt x="77" y="145"/>
                      <a:pt x="48" y="186"/>
                      <a:pt x="36" y="218"/>
                    </a:cubicBezTo>
                    <a:cubicBezTo>
                      <a:pt x="24" y="250"/>
                      <a:pt x="8" y="273"/>
                      <a:pt x="4" y="301"/>
                    </a:cubicBezTo>
                    <a:cubicBezTo>
                      <a:pt x="0" y="329"/>
                      <a:pt x="0" y="368"/>
                      <a:pt x="10" y="384"/>
                    </a:cubicBezTo>
                    <a:cubicBezTo>
                      <a:pt x="20" y="400"/>
                      <a:pt x="50" y="418"/>
                      <a:pt x="62" y="397"/>
                    </a:cubicBezTo>
                    <a:cubicBezTo>
                      <a:pt x="74" y="376"/>
                      <a:pt x="81" y="294"/>
                      <a:pt x="81" y="256"/>
                    </a:cubicBezTo>
                    <a:cubicBezTo>
                      <a:pt x="81" y="218"/>
                      <a:pt x="71" y="192"/>
                      <a:pt x="62" y="16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 flipH="1">
              <a:off x="2643" y="928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85" name="Freeform 13"/>
            <p:cNvSpPr>
              <a:spLocks/>
            </p:cNvSpPr>
            <p:nvPr/>
          </p:nvSpPr>
          <p:spPr bwMode="auto">
            <a:xfrm>
              <a:off x="2623" y="940"/>
              <a:ext cx="572" cy="403"/>
            </a:xfrm>
            <a:custGeom>
              <a:avLst/>
              <a:gdLst>
                <a:gd name="T0" fmla="*/ 13 w 380"/>
                <a:gd name="T1" fmla="*/ 0 h 416"/>
                <a:gd name="T2" fmla="*/ 378 w 380"/>
                <a:gd name="T3" fmla="*/ 205 h 416"/>
                <a:gd name="T4" fmla="*/ 0 w 380"/>
                <a:gd name="T5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0" h="416">
                  <a:moveTo>
                    <a:pt x="13" y="0"/>
                  </a:moveTo>
                  <a:cubicBezTo>
                    <a:pt x="196" y="68"/>
                    <a:pt x="380" y="136"/>
                    <a:pt x="378" y="205"/>
                  </a:cubicBezTo>
                  <a:cubicBezTo>
                    <a:pt x="376" y="274"/>
                    <a:pt x="188" y="345"/>
                    <a:pt x="0" y="4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>
              <a:off x="2650" y="1133"/>
              <a:ext cx="5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>
              <a:off x="2637" y="1037"/>
              <a:ext cx="38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>
              <a:off x="2650" y="1204"/>
              <a:ext cx="4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>
              <a:off x="1441" y="1132"/>
              <a:ext cx="2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94" name="Line 22"/>
            <p:cNvSpPr>
              <a:spLocks noChangeShapeType="1"/>
            </p:cNvSpPr>
            <p:nvPr/>
          </p:nvSpPr>
          <p:spPr bwMode="auto">
            <a:xfrm flipV="1">
              <a:off x="1914" y="934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95" name="Text Box 23"/>
            <p:cNvSpPr txBox="1">
              <a:spLocks noChangeArrowheads="1"/>
            </p:cNvSpPr>
            <p:nvPr/>
          </p:nvSpPr>
          <p:spPr bwMode="auto">
            <a:xfrm>
              <a:off x="1895" y="9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R</a:t>
              </a:r>
            </a:p>
          </p:txBody>
        </p:sp>
        <p:sp>
          <p:nvSpPr>
            <p:cNvPr id="259096" name="Line 24"/>
            <p:cNvSpPr>
              <a:spLocks noChangeShapeType="1"/>
            </p:cNvSpPr>
            <p:nvPr/>
          </p:nvSpPr>
          <p:spPr bwMode="auto">
            <a:xfrm>
              <a:off x="2221" y="986"/>
              <a:ext cx="3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97" name="Line 25"/>
            <p:cNvSpPr>
              <a:spLocks noChangeShapeType="1"/>
            </p:cNvSpPr>
            <p:nvPr/>
          </p:nvSpPr>
          <p:spPr bwMode="auto">
            <a:xfrm flipV="1">
              <a:off x="2368" y="992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098" name="Text Box 26"/>
            <p:cNvSpPr txBox="1">
              <a:spLocks noChangeArrowheads="1"/>
            </p:cNvSpPr>
            <p:nvPr/>
          </p:nvSpPr>
          <p:spPr bwMode="auto">
            <a:xfrm>
              <a:off x="2393" y="960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r</a:t>
              </a:r>
            </a:p>
          </p:txBody>
        </p:sp>
        <p:sp>
          <p:nvSpPr>
            <p:cNvPr id="259099" name="Line 27"/>
            <p:cNvSpPr>
              <a:spLocks noChangeShapeType="1"/>
            </p:cNvSpPr>
            <p:nvPr/>
          </p:nvSpPr>
          <p:spPr bwMode="auto">
            <a:xfrm>
              <a:off x="2630" y="979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100" name="Line 28"/>
            <p:cNvSpPr>
              <a:spLocks noChangeShapeType="1"/>
            </p:cNvSpPr>
            <p:nvPr/>
          </p:nvSpPr>
          <p:spPr bwMode="auto">
            <a:xfrm>
              <a:off x="2644" y="1287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9101" name="Line 29"/>
            <p:cNvSpPr>
              <a:spLocks noChangeShapeType="1"/>
            </p:cNvSpPr>
            <p:nvPr/>
          </p:nvSpPr>
          <p:spPr bwMode="auto">
            <a:xfrm>
              <a:off x="2227" y="1249"/>
              <a:ext cx="3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59102" name="Oval 30"/>
          <p:cNvSpPr>
            <a:spLocks noChangeArrowheads="1"/>
          </p:cNvSpPr>
          <p:nvPr/>
        </p:nvSpPr>
        <p:spPr bwMode="auto">
          <a:xfrm>
            <a:off x="7213600" y="18748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59103" name="Line 31"/>
          <p:cNvSpPr>
            <a:spLocks noChangeShapeType="1"/>
          </p:cNvSpPr>
          <p:nvPr/>
        </p:nvSpPr>
        <p:spPr bwMode="auto">
          <a:xfrm flipV="1">
            <a:off x="7243763" y="1574800"/>
            <a:ext cx="2841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9104" name="Line 32"/>
          <p:cNvSpPr>
            <a:spLocks noChangeShapeType="1"/>
          </p:cNvSpPr>
          <p:nvPr/>
        </p:nvSpPr>
        <p:spPr bwMode="auto">
          <a:xfrm>
            <a:off x="7234238" y="1909763"/>
            <a:ext cx="782637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9105" name="Text Box 33"/>
          <p:cNvSpPr txBox="1">
            <a:spLocks noChangeArrowheads="1"/>
          </p:cNvSpPr>
          <p:nvPr/>
        </p:nvSpPr>
        <p:spPr bwMode="auto">
          <a:xfrm>
            <a:off x="7823200" y="185896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</a:t>
            </a:r>
          </a:p>
        </p:txBody>
      </p:sp>
      <p:sp>
        <p:nvSpPr>
          <p:cNvPr id="259106" name="Text Box 34"/>
          <p:cNvSpPr txBox="1">
            <a:spLocks noChangeArrowheads="1"/>
          </p:cNvSpPr>
          <p:nvPr/>
        </p:nvSpPr>
        <p:spPr bwMode="auto">
          <a:xfrm>
            <a:off x="7162800" y="1503363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r</a:t>
            </a:r>
          </a:p>
        </p:txBody>
      </p:sp>
      <p:sp>
        <p:nvSpPr>
          <p:cNvPr id="259107" name="Line 35"/>
          <p:cNvSpPr>
            <a:spLocks noChangeShapeType="1"/>
          </p:cNvSpPr>
          <p:nvPr/>
        </p:nvSpPr>
        <p:spPr bwMode="auto">
          <a:xfrm flipV="1">
            <a:off x="6227763" y="2073275"/>
            <a:ext cx="549275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59108" name="Object 36"/>
          <p:cNvGraphicFramePr>
            <a:graphicFrameLocks noChangeAspect="1"/>
          </p:cNvGraphicFramePr>
          <p:nvPr/>
        </p:nvGraphicFramePr>
        <p:xfrm>
          <a:off x="5589588" y="2366963"/>
          <a:ext cx="6683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17" name="Equation" r:id="rId3" imgW="330120" imgH="190440" progId="Equation.3">
                  <p:embed/>
                </p:oleObj>
              </mc:Choice>
              <mc:Fallback>
                <p:oleObj name="Equation" r:id="rId3" imgW="330120" imgH="1904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366963"/>
                        <a:ext cx="6683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10" name="Line 38"/>
          <p:cNvSpPr>
            <a:spLocks noChangeShapeType="1"/>
          </p:cNvSpPr>
          <p:nvPr/>
        </p:nvSpPr>
        <p:spPr bwMode="auto">
          <a:xfrm>
            <a:off x="6530975" y="1554163"/>
            <a:ext cx="225425" cy="111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9111" name="Line 39"/>
          <p:cNvSpPr>
            <a:spLocks noChangeShapeType="1"/>
          </p:cNvSpPr>
          <p:nvPr/>
        </p:nvSpPr>
        <p:spPr bwMode="auto">
          <a:xfrm flipH="1" flipV="1">
            <a:off x="6848475" y="1706563"/>
            <a:ext cx="212725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59112" name="Object 40"/>
          <p:cNvGraphicFramePr>
            <a:graphicFrameLocks noChangeAspect="1"/>
          </p:cNvGraphicFramePr>
          <p:nvPr/>
        </p:nvGraphicFramePr>
        <p:xfrm>
          <a:off x="6523038" y="1222375"/>
          <a:ext cx="3857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18" name="Equation" r:id="rId5" imgW="190440" imgH="177480" progId="Equation.3">
                  <p:embed/>
                </p:oleObj>
              </mc:Choice>
              <mc:Fallback>
                <p:oleObj name="Equation" r:id="rId5" imgW="190440" imgH="177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1222375"/>
                        <a:ext cx="3857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00125" y="3062288"/>
            <a:ext cx="7288213" cy="2854325"/>
            <a:chOff x="1085850" y="2811463"/>
            <a:chExt cx="7288213" cy="2854325"/>
          </a:xfrm>
        </p:grpSpPr>
        <p:sp>
          <p:nvSpPr>
            <p:cNvPr id="259113" name="AutoShape 41"/>
            <p:cNvSpPr>
              <a:spLocks/>
            </p:cNvSpPr>
            <p:nvPr/>
          </p:nvSpPr>
          <p:spPr bwMode="auto">
            <a:xfrm rot="16200000">
              <a:off x="4819650" y="2790825"/>
              <a:ext cx="69850" cy="882650"/>
            </a:xfrm>
            <a:prstGeom prst="leftBrace">
              <a:avLst>
                <a:gd name="adj1" fmla="val 10530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25911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8442547"/>
                </p:ext>
              </p:extLst>
            </p:nvPr>
          </p:nvGraphicFramePr>
          <p:xfrm>
            <a:off x="4422775" y="3260725"/>
            <a:ext cx="84931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19" name="Equation" r:id="rId7" imgW="419040" imgH="190440" progId="Equation.3">
                    <p:embed/>
                  </p:oleObj>
                </mc:Choice>
                <mc:Fallback>
                  <p:oleObj name="Equation" r:id="rId7" imgW="419040" imgH="1904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775" y="3260725"/>
                          <a:ext cx="849313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0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444047"/>
                </p:ext>
              </p:extLst>
            </p:nvPr>
          </p:nvGraphicFramePr>
          <p:xfrm>
            <a:off x="1289050" y="2811463"/>
            <a:ext cx="40100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20" name="Equation" r:id="rId9" imgW="1981080" imgH="203040" progId="Equation.3">
                    <p:embed/>
                  </p:oleObj>
                </mc:Choice>
                <mc:Fallback>
                  <p:oleObj name="Equation" r:id="rId9" imgW="1981080" imgH="2030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050" y="2811463"/>
                          <a:ext cx="40100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15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1278335"/>
                </p:ext>
              </p:extLst>
            </p:nvPr>
          </p:nvGraphicFramePr>
          <p:xfrm>
            <a:off x="1844675" y="3638550"/>
            <a:ext cx="316230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21" name="Equation" r:id="rId11" imgW="1562040" imgH="482400" progId="Equation.3">
                    <p:embed/>
                  </p:oleObj>
                </mc:Choice>
                <mc:Fallback>
                  <p:oleObj name="Equation" r:id="rId11" imgW="1562040" imgH="4824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675" y="3638550"/>
                          <a:ext cx="316230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1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026147"/>
                </p:ext>
              </p:extLst>
            </p:nvPr>
          </p:nvGraphicFramePr>
          <p:xfrm>
            <a:off x="1085850" y="4632325"/>
            <a:ext cx="3522663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22" name="Equation" r:id="rId13" imgW="1739880" imgH="482400" progId="Equation.3">
                    <p:embed/>
                  </p:oleObj>
                </mc:Choice>
                <mc:Fallback>
                  <p:oleObj name="Equation" r:id="rId13" imgW="1739880" imgH="4824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632325"/>
                          <a:ext cx="3522663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9117" name="AutoShape 45"/>
            <p:cNvSpPr>
              <a:spLocks noChangeArrowheads="1"/>
            </p:cNvSpPr>
            <p:nvPr/>
          </p:nvSpPr>
          <p:spPr bwMode="auto">
            <a:xfrm>
              <a:off x="4684713" y="4987925"/>
              <a:ext cx="731837" cy="233363"/>
            </a:xfrm>
            <a:prstGeom prst="rightArrow">
              <a:avLst>
                <a:gd name="adj1" fmla="val 50000"/>
                <a:gd name="adj2" fmla="val 78401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259118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019406"/>
                </p:ext>
              </p:extLst>
            </p:nvPr>
          </p:nvGraphicFramePr>
          <p:xfrm>
            <a:off x="5654675" y="4510088"/>
            <a:ext cx="2719388" cy="115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23" name="Equation" r:id="rId15" imgW="1130040" imgH="482400" progId="Equation.3">
                    <p:embed/>
                  </p:oleObj>
                </mc:Choice>
                <mc:Fallback>
                  <p:oleObj name="Equation" r:id="rId15" imgW="1130040" imgH="4824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4675" y="4510088"/>
                          <a:ext cx="2719388" cy="11557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2E94-8739-49F3-B5A2-F588D9E3C1F6}" type="datetime1">
              <a:rPr lang="es-AR" smtClean="0"/>
              <a:t>26/02/2018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1520" y="6245225"/>
            <a:ext cx="335280" cy="348615"/>
          </a:xfrm>
        </p:spPr>
        <p:txBody>
          <a:bodyPr/>
          <a:lstStyle/>
          <a:p>
            <a:fld id="{41B45C33-BD4A-48EB-90B7-7E1CC7ED595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75142"/>
            <a:ext cx="8475663" cy="838200"/>
          </a:xfrm>
        </p:spPr>
        <p:txBody>
          <a:bodyPr/>
          <a:lstStyle/>
          <a:p>
            <a:r>
              <a:rPr lang="en-US" sz="3600" b="1" u="sng" dirty="0"/>
              <a:t>Thermal boundary layer development</a:t>
            </a:r>
          </a:p>
        </p:txBody>
      </p:sp>
      <p:sp>
        <p:nvSpPr>
          <p:cNvPr id="236549" name="Freeform 5"/>
          <p:cNvSpPr>
            <a:spLocks/>
          </p:cNvSpPr>
          <p:nvPr/>
        </p:nvSpPr>
        <p:spPr bwMode="auto">
          <a:xfrm>
            <a:off x="2972857" y="2352569"/>
            <a:ext cx="457200" cy="457200"/>
          </a:xfrm>
          <a:custGeom>
            <a:avLst/>
            <a:gdLst>
              <a:gd name="T0" fmla="*/ 0 w 288"/>
              <a:gd name="T1" fmla="*/ 0 h 288"/>
              <a:gd name="T2" fmla="*/ 288 w 288"/>
              <a:gd name="T3" fmla="*/ 0 h 288"/>
              <a:gd name="T4" fmla="*/ 288 w 28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288">
                <a:moveTo>
                  <a:pt x="0" y="0"/>
                </a:moveTo>
                <a:lnTo>
                  <a:pt x="288" y="0"/>
                </a:lnTo>
                <a:lnTo>
                  <a:pt x="288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36550" name="Freeform 6"/>
          <p:cNvSpPr>
            <a:spLocks/>
          </p:cNvSpPr>
          <p:nvPr/>
        </p:nvSpPr>
        <p:spPr bwMode="auto">
          <a:xfrm>
            <a:off x="3962400" y="2174875"/>
            <a:ext cx="588963" cy="619125"/>
          </a:xfrm>
          <a:custGeom>
            <a:avLst/>
            <a:gdLst>
              <a:gd name="T0" fmla="*/ 0 w 371"/>
              <a:gd name="T1" fmla="*/ 390 h 390"/>
              <a:gd name="T2" fmla="*/ 0 w 371"/>
              <a:gd name="T3" fmla="*/ 0 h 390"/>
              <a:gd name="T4" fmla="*/ 371 w 371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390">
                <a:moveTo>
                  <a:pt x="0" y="390"/>
                </a:moveTo>
                <a:lnTo>
                  <a:pt x="0" y="0"/>
                </a:lnTo>
                <a:lnTo>
                  <a:pt x="37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3300122" y="838113"/>
            <a:ext cx="532709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Surface </a:t>
            </a:r>
            <a:r>
              <a:rPr lang="en-US" b="1" dirty="0" smtClean="0">
                <a:solidFill>
                  <a:schemeClr val="accent2"/>
                </a:solidFill>
              </a:rPr>
              <a:t>conditions – there are two conditions: </a:t>
            </a:r>
          </a:p>
          <a:p>
            <a:pPr marL="342900" indent="-342900">
              <a:buAutoNum type="arabicParenBoth"/>
            </a:pPr>
            <a:r>
              <a:rPr lang="en-US" sz="1600" dirty="0" smtClean="0"/>
              <a:t>Constant temperature at the surface (</a:t>
            </a:r>
            <a:r>
              <a:rPr lang="en-US" sz="1600" i="1" dirty="0" smtClean="0">
                <a:solidFill>
                  <a:srgbClr val="FF0000"/>
                </a:solidFill>
              </a:rPr>
              <a:t>T</a:t>
            </a:r>
            <a:r>
              <a:rPr lang="en-US" sz="1600" i="1" baseline="-25000" dirty="0" smtClean="0">
                <a:solidFill>
                  <a:srgbClr val="FF0000"/>
                </a:solidFill>
              </a:rPr>
              <a:t>w</a:t>
            </a:r>
            <a:r>
              <a:rPr lang="en-US" sz="1600" i="1" dirty="0" smtClean="0"/>
              <a:t>) and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smtClean="0"/>
              <a:t>Constant flux (</a:t>
            </a:r>
            <a:r>
              <a:rPr lang="en-US" sz="1600" b="1" i="1" dirty="0" err="1" smtClean="0">
                <a:solidFill>
                  <a:srgbClr val="FF0000"/>
                </a:solidFill>
              </a:rPr>
              <a:t>q</a:t>
            </a:r>
            <a:r>
              <a:rPr lang="en-US" sz="1600" b="1" i="1" dirty="0" err="1">
                <a:solidFill>
                  <a:srgbClr val="FF0000"/>
                </a:solidFill>
              </a:rPr>
              <a:t>”</a:t>
            </a:r>
            <a:r>
              <a:rPr lang="en-US" sz="1600" b="1" i="1" baseline="-25000" dirty="0" err="1" smtClean="0">
                <a:solidFill>
                  <a:srgbClr val="FF0000"/>
                </a:solidFill>
              </a:rPr>
              <a:t>w</a:t>
            </a:r>
            <a:r>
              <a:rPr lang="en-US" sz="1600" b="1" i="1" baseline="-25000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or flow</a:t>
            </a:r>
            <a:endParaRPr lang="en-US" sz="1600" dirty="0"/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2805262" y="1940995"/>
            <a:ext cx="602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q”</a:t>
            </a:r>
            <a:r>
              <a:rPr lang="en-US" b="1" i="1" baseline="-25000" dirty="0" err="1">
                <a:solidFill>
                  <a:srgbClr val="FF0000"/>
                </a:solidFill>
              </a:rPr>
              <a:t>w</a:t>
            </a:r>
            <a:endParaRPr lang="en-US" b="1" i="1" baseline="-25000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01688" y="1263659"/>
            <a:ext cx="7340624" cy="4345018"/>
            <a:chOff x="536" y="780"/>
            <a:chExt cx="4624" cy="273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36" y="897"/>
              <a:ext cx="4624" cy="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1182" y="1767"/>
              <a:ext cx="3603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182" y="2848"/>
              <a:ext cx="3603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818" y="2304"/>
              <a:ext cx="4294" cy="8"/>
            </a:xfrm>
            <a:custGeom>
              <a:avLst/>
              <a:gdLst>
                <a:gd name="T0" fmla="*/ 312 w 9152"/>
                <a:gd name="T1" fmla="*/ 16 h 16"/>
                <a:gd name="T2" fmla="*/ 392 w 9152"/>
                <a:gd name="T3" fmla="*/ 0 h 16"/>
                <a:gd name="T4" fmla="*/ 392 w 9152"/>
                <a:gd name="T5" fmla="*/ 16 h 16"/>
                <a:gd name="T6" fmla="*/ 888 w 9152"/>
                <a:gd name="T7" fmla="*/ 0 h 16"/>
                <a:gd name="T8" fmla="*/ 576 w 9152"/>
                <a:gd name="T9" fmla="*/ 8 h 16"/>
                <a:gd name="T10" fmla="*/ 1088 w 9152"/>
                <a:gd name="T11" fmla="*/ 8 h 16"/>
                <a:gd name="T12" fmla="*/ 968 w 9152"/>
                <a:gd name="T13" fmla="*/ 0 h 16"/>
                <a:gd name="T14" fmla="*/ 1464 w 9152"/>
                <a:gd name="T15" fmla="*/ 16 h 16"/>
                <a:gd name="T16" fmla="*/ 1544 w 9152"/>
                <a:gd name="T17" fmla="*/ 0 h 16"/>
                <a:gd name="T18" fmla="*/ 1544 w 9152"/>
                <a:gd name="T19" fmla="*/ 16 h 16"/>
                <a:gd name="T20" fmla="*/ 2040 w 9152"/>
                <a:gd name="T21" fmla="*/ 0 h 16"/>
                <a:gd name="T22" fmla="*/ 1728 w 9152"/>
                <a:gd name="T23" fmla="*/ 8 h 16"/>
                <a:gd name="T24" fmla="*/ 2240 w 9152"/>
                <a:gd name="T25" fmla="*/ 8 h 16"/>
                <a:gd name="T26" fmla="*/ 2120 w 9152"/>
                <a:gd name="T27" fmla="*/ 0 h 16"/>
                <a:gd name="T28" fmla="*/ 2616 w 9152"/>
                <a:gd name="T29" fmla="*/ 16 h 16"/>
                <a:gd name="T30" fmla="*/ 2696 w 9152"/>
                <a:gd name="T31" fmla="*/ 0 h 16"/>
                <a:gd name="T32" fmla="*/ 2696 w 9152"/>
                <a:gd name="T33" fmla="*/ 16 h 16"/>
                <a:gd name="T34" fmla="*/ 3192 w 9152"/>
                <a:gd name="T35" fmla="*/ 0 h 16"/>
                <a:gd name="T36" fmla="*/ 2880 w 9152"/>
                <a:gd name="T37" fmla="*/ 8 h 16"/>
                <a:gd name="T38" fmla="*/ 3392 w 9152"/>
                <a:gd name="T39" fmla="*/ 8 h 16"/>
                <a:gd name="T40" fmla="*/ 3272 w 9152"/>
                <a:gd name="T41" fmla="*/ 0 h 16"/>
                <a:gd name="T42" fmla="*/ 3768 w 9152"/>
                <a:gd name="T43" fmla="*/ 16 h 16"/>
                <a:gd name="T44" fmla="*/ 3848 w 9152"/>
                <a:gd name="T45" fmla="*/ 0 h 16"/>
                <a:gd name="T46" fmla="*/ 3848 w 9152"/>
                <a:gd name="T47" fmla="*/ 16 h 16"/>
                <a:gd name="T48" fmla="*/ 4344 w 9152"/>
                <a:gd name="T49" fmla="*/ 0 h 16"/>
                <a:gd name="T50" fmla="*/ 4032 w 9152"/>
                <a:gd name="T51" fmla="*/ 8 h 16"/>
                <a:gd name="T52" fmla="*/ 4544 w 9152"/>
                <a:gd name="T53" fmla="*/ 8 h 16"/>
                <a:gd name="T54" fmla="*/ 4424 w 9152"/>
                <a:gd name="T55" fmla="*/ 0 h 16"/>
                <a:gd name="T56" fmla="*/ 4920 w 9152"/>
                <a:gd name="T57" fmla="*/ 16 h 16"/>
                <a:gd name="T58" fmla="*/ 5000 w 9152"/>
                <a:gd name="T59" fmla="*/ 0 h 16"/>
                <a:gd name="T60" fmla="*/ 5000 w 9152"/>
                <a:gd name="T61" fmla="*/ 16 h 16"/>
                <a:gd name="T62" fmla="*/ 5496 w 9152"/>
                <a:gd name="T63" fmla="*/ 0 h 16"/>
                <a:gd name="T64" fmla="*/ 5184 w 9152"/>
                <a:gd name="T65" fmla="*/ 8 h 16"/>
                <a:gd name="T66" fmla="*/ 5696 w 9152"/>
                <a:gd name="T67" fmla="*/ 8 h 16"/>
                <a:gd name="T68" fmla="*/ 5576 w 9152"/>
                <a:gd name="T69" fmla="*/ 0 h 16"/>
                <a:gd name="T70" fmla="*/ 6072 w 9152"/>
                <a:gd name="T71" fmla="*/ 16 h 16"/>
                <a:gd name="T72" fmla="*/ 6152 w 9152"/>
                <a:gd name="T73" fmla="*/ 0 h 16"/>
                <a:gd name="T74" fmla="*/ 6152 w 9152"/>
                <a:gd name="T75" fmla="*/ 16 h 16"/>
                <a:gd name="T76" fmla="*/ 6648 w 9152"/>
                <a:gd name="T77" fmla="*/ 0 h 16"/>
                <a:gd name="T78" fmla="*/ 6336 w 9152"/>
                <a:gd name="T79" fmla="*/ 8 h 16"/>
                <a:gd name="T80" fmla="*/ 6848 w 9152"/>
                <a:gd name="T81" fmla="*/ 8 h 16"/>
                <a:gd name="T82" fmla="*/ 6728 w 9152"/>
                <a:gd name="T83" fmla="*/ 0 h 16"/>
                <a:gd name="T84" fmla="*/ 7224 w 9152"/>
                <a:gd name="T85" fmla="*/ 16 h 16"/>
                <a:gd name="T86" fmla="*/ 7304 w 9152"/>
                <a:gd name="T87" fmla="*/ 0 h 16"/>
                <a:gd name="T88" fmla="*/ 7304 w 9152"/>
                <a:gd name="T89" fmla="*/ 16 h 16"/>
                <a:gd name="T90" fmla="*/ 7800 w 9152"/>
                <a:gd name="T91" fmla="*/ 0 h 16"/>
                <a:gd name="T92" fmla="*/ 7488 w 9152"/>
                <a:gd name="T93" fmla="*/ 8 h 16"/>
                <a:gd name="T94" fmla="*/ 8000 w 9152"/>
                <a:gd name="T95" fmla="*/ 8 h 16"/>
                <a:gd name="T96" fmla="*/ 7880 w 9152"/>
                <a:gd name="T97" fmla="*/ 0 h 16"/>
                <a:gd name="T98" fmla="*/ 8376 w 9152"/>
                <a:gd name="T99" fmla="*/ 16 h 16"/>
                <a:gd name="T100" fmla="*/ 8456 w 9152"/>
                <a:gd name="T101" fmla="*/ 0 h 16"/>
                <a:gd name="T102" fmla="*/ 8456 w 9152"/>
                <a:gd name="T103" fmla="*/ 16 h 16"/>
                <a:gd name="T104" fmla="*/ 8952 w 9152"/>
                <a:gd name="T105" fmla="*/ 0 h 16"/>
                <a:gd name="T106" fmla="*/ 8640 w 9152"/>
                <a:gd name="T107" fmla="*/ 8 h 16"/>
                <a:gd name="T108" fmla="*/ 9152 w 9152"/>
                <a:gd name="T109" fmla="*/ 8 h 16"/>
                <a:gd name="T110" fmla="*/ 9032 w 9152"/>
                <a:gd name="T1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152" h="16">
                  <a:moveTo>
                    <a:pt x="8" y="0"/>
                  </a:moveTo>
                  <a:lnTo>
                    <a:pt x="312" y="0"/>
                  </a:lnTo>
                  <a:cubicBezTo>
                    <a:pt x="317" y="0"/>
                    <a:pt x="320" y="3"/>
                    <a:pt x="320" y="8"/>
                  </a:cubicBezTo>
                  <a:cubicBezTo>
                    <a:pt x="320" y="12"/>
                    <a:pt x="317" y="16"/>
                    <a:pt x="312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9" y="0"/>
                    <a:pt x="512" y="3"/>
                    <a:pt x="512" y="8"/>
                  </a:cubicBezTo>
                  <a:cubicBezTo>
                    <a:pt x="512" y="12"/>
                    <a:pt x="509" y="16"/>
                    <a:pt x="504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  <a:moveTo>
                    <a:pt x="584" y="0"/>
                  </a:moveTo>
                  <a:lnTo>
                    <a:pt x="888" y="0"/>
                  </a:lnTo>
                  <a:cubicBezTo>
                    <a:pt x="893" y="0"/>
                    <a:pt x="896" y="3"/>
                    <a:pt x="896" y="8"/>
                  </a:cubicBezTo>
                  <a:cubicBezTo>
                    <a:pt x="896" y="12"/>
                    <a:pt x="893" y="16"/>
                    <a:pt x="888" y="16"/>
                  </a:cubicBezTo>
                  <a:lnTo>
                    <a:pt x="584" y="16"/>
                  </a:lnTo>
                  <a:cubicBezTo>
                    <a:pt x="580" y="16"/>
                    <a:pt x="576" y="12"/>
                    <a:pt x="576" y="8"/>
                  </a:cubicBezTo>
                  <a:cubicBezTo>
                    <a:pt x="576" y="3"/>
                    <a:pt x="580" y="0"/>
                    <a:pt x="584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5" y="0"/>
                    <a:pt x="1088" y="3"/>
                    <a:pt x="1088" y="8"/>
                  </a:cubicBezTo>
                  <a:cubicBezTo>
                    <a:pt x="1088" y="12"/>
                    <a:pt x="1085" y="16"/>
                    <a:pt x="1080" y="16"/>
                  </a:cubicBezTo>
                  <a:lnTo>
                    <a:pt x="968" y="16"/>
                  </a:lnTo>
                  <a:cubicBezTo>
                    <a:pt x="964" y="16"/>
                    <a:pt x="960" y="12"/>
                    <a:pt x="960" y="8"/>
                  </a:cubicBezTo>
                  <a:cubicBezTo>
                    <a:pt x="960" y="3"/>
                    <a:pt x="964" y="0"/>
                    <a:pt x="968" y="0"/>
                  </a:cubicBezTo>
                  <a:close/>
                  <a:moveTo>
                    <a:pt x="1160" y="0"/>
                  </a:moveTo>
                  <a:lnTo>
                    <a:pt x="1464" y="0"/>
                  </a:lnTo>
                  <a:cubicBezTo>
                    <a:pt x="1469" y="0"/>
                    <a:pt x="1472" y="3"/>
                    <a:pt x="1472" y="8"/>
                  </a:cubicBezTo>
                  <a:cubicBezTo>
                    <a:pt x="1472" y="12"/>
                    <a:pt x="1469" y="16"/>
                    <a:pt x="1464" y="16"/>
                  </a:cubicBezTo>
                  <a:lnTo>
                    <a:pt x="1160" y="16"/>
                  </a:lnTo>
                  <a:cubicBezTo>
                    <a:pt x="1156" y="16"/>
                    <a:pt x="1152" y="12"/>
                    <a:pt x="1152" y="8"/>
                  </a:cubicBezTo>
                  <a:cubicBezTo>
                    <a:pt x="1152" y="3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656" y="0"/>
                  </a:lnTo>
                  <a:cubicBezTo>
                    <a:pt x="1661" y="0"/>
                    <a:pt x="1664" y="3"/>
                    <a:pt x="1664" y="8"/>
                  </a:cubicBezTo>
                  <a:cubicBezTo>
                    <a:pt x="1664" y="12"/>
                    <a:pt x="1661" y="16"/>
                    <a:pt x="1656" y="16"/>
                  </a:cubicBezTo>
                  <a:lnTo>
                    <a:pt x="1544" y="16"/>
                  </a:lnTo>
                  <a:cubicBezTo>
                    <a:pt x="1540" y="16"/>
                    <a:pt x="1536" y="12"/>
                    <a:pt x="1536" y="8"/>
                  </a:cubicBezTo>
                  <a:cubicBezTo>
                    <a:pt x="1536" y="3"/>
                    <a:pt x="1540" y="0"/>
                    <a:pt x="1544" y="0"/>
                  </a:cubicBezTo>
                  <a:close/>
                  <a:moveTo>
                    <a:pt x="1736" y="0"/>
                  </a:moveTo>
                  <a:lnTo>
                    <a:pt x="2040" y="0"/>
                  </a:lnTo>
                  <a:cubicBezTo>
                    <a:pt x="2045" y="0"/>
                    <a:pt x="2048" y="3"/>
                    <a:pt x="2048" y="8"/>
                  </a:cubicBezTo>
                  <a:cubicBezTo>
                    <a:pt x="2048" y="12"/>
                    <a:pt x="2045" y="16"/>
                    <a:pt x="2040" y="16"/>
                  </a:cubicBezTo>
                  <a:lnTo>
                    <a:pt x="1736" y="16"/>
                  </a:lnTo>
                  <a:cubicBezTo>
                    <a:pt x="1732" y="16"/>
                    <a:pt x="1728" y="12"/>
                    <a:pt x="1728" y="8"/>
                  </a:cubicBezTo>
                  <a:cubicBezTo>
                    <a:pt x="1728" y="3"/>
                    <a:pt x="1732" y="0"/>
                    <a:pt x="1736" y="0"/>
                  </a:cubicBezTo>
                  <a:close/>
                  <a:moveTo>
                    <a:pt x="2120" y="0"/>
                  </a:moveTo>
                  <a:lnTo>
                    <a:pt x="2232" y="0"/>
                  </a:lnTo>
                  <a:cubicBezTo>
                    <a:pt x="2237" y="0"/>
                    <a:pt x="2240" y="3"/>
                    <a:pt x="2240" y="8"/>
                  </a:cubicBezTo>
                  <a:cubicBezTo>
                    <a:pt x="2240" y="12"/>
                    <a:pt x="2237" y="16"/>
                    <a:pt x="2232" y="16"/>
                  </a:cubicBezTo>
                  <a:lnTo>
                    <a:pt x="2120" y="16"/>
                  </a:lnTo>
                  <a:cubicBezTo>
                    <a:pt x="2116" y="16"/>
                    <a:pt x="2112" y="12"/>
                    <a:pt x="2112" y="8"/>
                  </a:cubicBezTo>
                  <a:cubicBezTo>
                    <a:pt x="2112" y="3"/>
                    <a:pt x="2116" y="0"/>
                    <a:pt x="2120" y="0"/>
                  </a:cubicBezTo>
                  <a:close/>
                  <a:moveTo>
                    <a:pt x="2312" y="0"/>
                  </a:moveTo>
                  <a:lnTo>
                    <a:pt x="2616" y="0"/>
                  </a:lnTo>
                  <a:cubicBezTo>
                    <a:pt x="2621" y="0"/>
                    <a:pt x="2624" y="3"/>
                    <a:pt x="2624" y="8"/>
                  </a:cubicBezTo>
                  <a:cubicBezTo>
                    <a:pt x="2624" y="12"/>
                    <a:pt x="2621" y="16"/>
                    <a:pt x="2616" y="16"/>
                  </a:cubicBezTo>
                  <a:lnTo>
                    <a:pt x="2312" y="16"/>
                  </a:lnTo>
                  <a:cubicBezTo>
                    <a:pt x="2308" y="16"/>
                    <a:pt x="2304" y="12"/>
                    <a:pt x="2304" y="8"/>
                  </a:cubicBezTo>
                  <a:cubicBezTo>
                    <a:pt x="2304" y="3"/>
                    <a:pt x="2308" y="0"/>
                    <a:pt x="2312" y="0"/>
                  </a:cubicBezTo>
                  <a:close/>
                  <a:moveTo>
                    <a:pt x="2696" y="0"/>
                  </a:moveTo>
                  <a:lnTo>
                    <a:pt x="2808" y="0"/>
                  </a:lnTo>
                  <a:cubicBezTo>
                    <a:pt x="2813" y="0"/>
                    <a:pt x="2816" y="3"/>
                    <a:pt x="2816" y="8"/>
                  </a:cubicBezTo>
                  <a:cubicBezTo>
                    <a:pt x="2816" y="12"/>
                    <a:pt x="2813" y="16"/>
                    <a:pt x="2808" y="16"/>
                  </a:cubicBezTo>
                  <a:lnTo>
                    <a:pt x="2696" y="16"/>
                  </a:lnTo>
                  <a:cubicBezTo>
                    <a:pt x="2692" y="16"/>
                    <a:pt x="2688" y="12"/>
                    <a:pt x="2688" y="8"/>
                  </a:cubicBezTo>
                  <a:cubicBezTo>
                    <a:pt x="2688" y="3"/>
                    <a:pt x="2692" y="0"/>
                    <a:pt x="2696" y="0"/>
                  </a:cubicBezTo>
                  <a:close/>
                  <a:moveTo>
                    <a:pt x="2888" y="0"/>
                  </a:moveTo>
                  <a:lnTo>
                    <a:pt x="3192" y="0"/>
                  </a:lnTo>
                  <a:cubicBezTo>
                    <a:pt x="3197" y="0"/>
                    <a:pt x="3200" y="3"/>
                    <a:pt x="3200" y="8"/>
                  </a:cubicBezTo>
                  <a:cubicBezTo>
                    <a:pt x="3200" y="12"/>
                    <a:pt x="3197" y="16"/>
                    <a:pt x="3192" y="16"/>
                  </a:cubicBezTo>
                  <a:lnTo>
                    <a:pt x="2888" y="16"/>
                  </a:lnTo>
                  <a:cubicBezTo>
                    <a:pt x="2884" y="16"/>
                    <a:pt x="2880" y="12"/>
                    <a:pt x="2880" y="8"/>
                  </a:cubicBezTo>
                  <a:cubicBezTo>
                    <a:pt x="2880" y="3"/>
                    <a:pt x="2884" y="0"/>
                    <a:pt x="2888" y="0"/>
                  </a:cubicBezTo>
                  <a:close/>
                  <a:moveTo>
                    <a:pt x="3272" y="0"/>
                  </a:moveTo>
                  <a:lnTo>
                    <a:pt x="3384" y="0"/>
                  </a:lnTo>
                  <a:cubicBezTo>
                    <a:pt x="3389" y="0"/>
                    <a:pt x="3392" y="3"/>
                    <a:pt x="3392" y="8"/>
                  </a:cubicBezTo>
                  <a:cubicBezTo>
                    <a:pt x="3392" y="12"/>
                    <a:pt x="3389" y="16"/>
                    <a:pt x="3384" y="16"/>
                  </a:cubicBezTo>
                  <a:lnTo>
                    <a:pt x="3272" y="16"/>
                  </a:lnTo>
                  <a:cubicBezTo>
                    <a:pt x="3268" y="16"/>
                    <a:pt x="3264" y="12"/>
                    <a:pt x="3264" y="8"/>
                  </a:cubicBezTo>
                  <a:cubicBezTo>
                    <a:pt x="3264" y="3"/>
                    <a:pt x="3268" y="0"/>
                    <a:pt x="3272" y="0"/>
                  </a:cubicBezTo>
                  <a:close/>
                  <a:moveTo>
                    <a:pt x="3464" y="0"/>
                  </a:moveTo>
                  <a:lnTo>
                    <a:pt x="3768" y="0"/>
                  </a:lnTo>
                  <a:cubicBezTo>
                    <a:pt x="3773" y="0"/>
                    <a:pt x="3776" y="3"/>
                    <a:pt x="3776" y="8"/>
                  </a:cubicBezTo>
                  <a:cubicBezTo>
                    <a:pt x="3776" y="12"/>
                    <a:pt x="3773" y="16"/>
                    <a:pt x="3768" y="16"/>
                  </a:cubicBezTo>
                  <a:lnTo>
                    <a:pt x="3464" y="16"/>
                  </a:lnTo>
                  <a:cubicBezTo>
                    <a:pt x="3460" y="16"/>
                    <a:pt x="3456" y="12"/>
                    <a:pt x="3456" y="8"/>
                  </a:cubicBezTo>
                  <a:cubicBezTo>
                    <a:pt x="3456" y="3"/>
                    <a:pt x="3460" y="0"/>
                    <a:pt x="3464" y="0"/>
                  </a:cubicBezTo>
                  <a:close/>
                  <a:moveTo>
                    <a:pt x="3848" y="0"/>
                  </a:moveTo>
                  <a:lnTo>
                    <a:pt x="3960" y="0"/>
                  </a:lnTo>
                  <a:cubicBezTo>
                    <a:pt x="3965" y="0"/>
                    <a:pt x="3968" y="3"/>
                    <a:pt x="3968" y="8"/>
                  </a:cubicBezTo>
                  <a:cubicBezTo>
                    <a:pt x="3968" y="12"/>
                    <a:pt x="3965" y="16"/>
                    <a:pt x="3960" y="16"/>
                  </a:cubicBezTo>
                  <a:lnTo>
                    <a:pt x="3848" y="16"/>
                  </a:lnTo>
                  <a:cubicBezTo>
                    <a:pt x="3844" y="16"/>
                    <a:pt x="3840" y="12"/>
                    <a:pt x="3840" y="8"/>
                  </a:cubicBezTo>
                  <a:cubicBezTo>
                    <a:pt x="3840" y="3"/>
                    <a:pt x="3844" y="0"/>
                    <a:pt x="3848" y="0"/>
                  </a:cubicBezTo>
                  <a:close/>
                  <a:moveTo>
                    <a:pt x="4040" y="0"/>
                  </a:moveTo>
                  <a:lnTo>
                    <a:pt x="4344" y="0"/>
                  </a:lnTo>
                  <a:cubicBezTo>
                    <a:pt x="4349" y="0"/>
                    <a:pt x="4352" y="3"/>
                    <a:pt x="4352" y="8"/>
                  </a:cubicBezTo>
                  <a:cubicBezTo>
                    <a:pt x="4352" y="12"/>
                    <a:pt x="4349" y="16"/>
                    <a:pt x="4344" y="16"/>
                  </a:cubicBezTo>
                  <a:lnTo>
                    <a:pt x="4040" y="16"/>
                  </a:lnTo>
                  <a:cubicBezTo>
                    <a:pt x="4036" y="16"/>
                    <a:pt x="4032" y="12"/>
                    <a:pt x="4032" y="8"/>
                  </a:cubicBezTo>
                  <a:cubicBezTo>
                    <a:pt x="4032" y="3"/>
                    <a:pt x="4036" y="0"/>
                    <a:pt x="4040" y="0"/>
                  </a:cubicBezTo>
                  <a:close/>
                  <a:moveTo>
                    <a:pt x="4424" y="0"/>
                  </a:moveTo>
                  <a:lnTo>
                    <a:pt x="4536" y="0"/>
                  </a:lnTo>
                  <a:cubicBezTo>
                    <a:pt x="4541" y="0"/>
                    <a:pt x="4544" y="3"/>
                    <a:pt x="4544" y="8"/>
                  </a:cubicBezTo>
                  <a:cubicBezTo>
                    <a:pt x="4544" y="12"/>
                    <a:pt x="4541" y="16"/>
                    <a:pt x="4536" y="16"/>
                  </a:cubicBezTo>
                  <a:lnTo>
                    <a:pt x="4424" y="16"/>
                  </a:lnTo>
                  <a:cubicBezTo>
                    <a:pt x="4420" y="16"/>
                    <a:pt x="4416" y="12"/>
                    <a:pt x="4416" y="8"/>
                  </a:cubicBezTo>
                  <a:cubicBezTo>
                    <a:pt x="4416" y="3"/>
                    <a:pt x="4420" y="0"/>
                    <a:pt x="4424" y="0"/>
                  </a:cubicBezTo>
                  <a:close/>
                  <a:moveTo>
                    <a:pt x="4616" y="0"/>
                  </a:moveTo>
                  <a:lnTo>
                    <a:pt x="4920" y="0"/>
                  </a:lnTo>
                  <a:cubicBezTo>
                    <a:pt x="4925" y="0"/>
                    <a:pt x="4928" y="3"/>
                    <a:pt x="4928" y="8"/>
                  </a:cubicBezTo>
                  <a:cubicBezTo>
                    <a:pt x="4928" y="12"/>
                    <a:pt x="4925" y="16"/>
                    <a:pt x="4920" y="16"/>
                  </a:cubicBezTo>
                  <a:lnTo>
                    <a:pt x="4616" y="16"/>
                  </a:lnTo>
                  <a:cubicBezTo>
                    <a:pt x="4612" y="16"/>
                    <a:pt x="4608" y="12"/>
                    <a:pt x="4608" y="8"/>
                  </a:cubicBezTo>
                  <a:cubicBezTo>
                    <a:pt x="4608" y="3"/>
                    <a:pt x="4612" y="0"/>
                    <a:pt x="4616" y="0"/>
                  </a:cubicBezTo>
                  <a:close/>
                  <a:moveTo>
                    <a:pt x="5000" y="0"/>
                  </a:moveTo>
                  <a:lnTo>
                    <a:pt x="5112" y="0"/>
                  </a:lnTo>
                  <a:cubicBezTo>
                    <a:pt x="5117" y="0"/>
                    <a:pt x="5120" y="3"/>
                    <a:pt x="5120" y="8"/>
                  </a:cubicBezTo>
                  <a:cubicBezTo>
                    <a:pt x="5120" y="12"/>
                    <a:pt x="5117" y="16"/>
                    <a:pt x="5112" y="16"/>
                  </a:cubicBezTo>
                  <a:lnTo>
                    <a:pt x="5000" y="16"/>
                  </a:lnTo>
                  <a:cubicBezTo>
                    <a:pt x="4996" y="16"/>
                    <a:pt x="4992" y="12"/>
                    <a:pt x="4992" y="8"/>
                  </a:cubicBezTo>
                  <a:cubicBezTo>
                    <a:pt x="4992" y="3"/>
                    <a:pt x="4996" y="0"/>
                    <a:pt x="5000" y="0"/>
                  </a:cubicBezTo>
                  <a:close/>
                  <a:moveTo>
                    <a:pt x="5192" y="0"/>
                  </a:moveTo>
                  <a:lnTo>
                    <a:pt x="5496" y="0"/>
                  </a:lnTo>
                  <a:cubicBezTo>
                    <a:pt x="5501" y="0"/>
                    <a:pt x="5504" y="3"/>
                    <a:pt x="5504" y="8"/>
                  </a:cubicBezTo>
                  <a:cubicBezTo>
                    <a:pt x="5504" y="12"/>
                    <a:pt x="5501" y="16"/>
                    <a:pt x="5496" y="16"/>
                  </a:cubicBezTo>
                  <a:lnTo>
                    <a:pt x="5192" y="16"/>
                  </a:lnTo>
                  <a:cubicBezTo>
                    <a:pt x="5188" y="16"/>
                    <a:pt x="5184" y="12"/>
                    <a:pt x="5184" y="8"/>
                  </a:cubicBezTo>
                  <a:cubicBezTo>
                    <a:pt x="5184" y="3"/>
                    <a:pt x="5188" y="0"/>
                    <a:pt x="5192" y="0"/>
                  </a:cubicBezTo>
                  <a:close/>
                  <a:moveTo>
                    <a:pt x="5576" y="0"/>
                  </a:moveTo>
                  <a:lnTo>
                    <a:pt x="5688" y="0"/>
                  </a:lnTo>
                  <a:cubicBezTo>
                    <a:pt x="5693" y="0"/>
                    <a:pt x="5696" y="3"/>
                    <a:pt x="5696" y="8"/>
                  </a:cubicBezTo>
                  <a:cubicBezTo>
                    <a:pt x="5696" y="12"/>
                    <a:pt x="5693" y="16"/>
                    <a:pt x="5688" y="16"/>
                  </a:cubicBezTo>
                  <a:lnTo>
                    <a:pt x="5576" y="16"/>
                  </a:lnTo>
                  <a:cubicBezTo>
                    <a:pt x="5572" y="16"/>
                    <a:pt x="5568" y="12"/>
                    <a:pt x="5568" y="8"/>
                  </a:cubicBezTo>
                  <a:cubicBezTo>
                    <a:pt x="5568" y="3"/>
                    <a:pt x="5572" y="0"/>
                    <a:pt x="5576" y="0"/>
                  </a:cubicBezTo>
                  <a:close/>
                  <a:moveTo>
                    <a:pt x="5768" y="0"/>
                  </a:moveTo>
                  <a:lnTo>
                    <a:pt x="6072" y="0"/>
                  </a:lnTo>
                  <a:cubicBezTo>
                    <a:pt x="6077" y="0"/>
                    <a:pt x="6080" y="3"/>
                    <a:pt x="6080" y="8"/>
                  </a:cubicBezTo>
                  <a:cubicBezTo>
                    <a:pt x="6080" y="12"/>
                    <a:pt x="6077" y="16"/>
                    <a:pt x="6072" y="16"/>
                  </a:cubicBezTo>
                  <a:lnTo>
                    <a:pt x="5768" y="16"/>
                  </a:lnTo>
                  <a:cubicBezTo>
                    <a:pt x="5764" y="16"/>
                    <a:pt x="5760" y="12"/>
                    <a:pt x="5760" y="8"/>
                  </a:cubicBezTo>
                  <a:cubicBezTo>
                    <a:pt x="5760" y="3"/>
                    <a:pt x="5764" y="0"/>
                    <a:pt x="5768" y="0"/>
                  </a:cubicBezTo>
                  <a:close/>
                  <a:moveTo>
                    <a:pt x="6152" y="0"/>
                  </a:moveTo>
                  <a:lnTo>
                    <a:pt x="6264" y="0"/>
                  </a:lnTo>
                  <a:cubicBezTo>
                    <a:pt x="6269" y="0"/>
                    <a:pt x="6272" y="3"/>
                    <a:pt x="6272" y="8"/>
                  </a:cubicBezTo>
                  <a:cubicBezTo>
                    <a:pt x="6272" y="12"/>
                    <a:pt x="6269" y="16"/>
                    <a:pt x="6264" y="16"/>
                  </a:cubicBezTo>
                  <a:lnTo>
                    <a:pt x="6152" y="16"/>
                  </a:lnTo>
                  <a:cubicBezTo>
                    <a:pt x="6148" y="16"/>
                    <a:pt x="6144" y="12"/>
                    <a:pt x="6144" y="8"/>
                  </a:cubicBezTo>
                  <a:cubicBezTo>
                    <a:pt x="6144" y="3"/>
                    <a:pt x="6148" y="0"/>
                    <a:pt x="6152" y="0"/>
                  </a:cubicBezTo>
                  <a:close/>
                  <a:moveTo>
                    <a:pt x="6344" y="0"/>
                  </a:moveTo>
                  <a:lnTo>
                    <a:pt x="6648" y="0"/>
                  </a:lnTo>
                  <a:cubicBezTo>
                    <a:pt x="6653" y="0"/>
                    <a:pt x="6656" y="3"/>
                    <a:pt x="6656" y="8"/>
                  </a:cubicBezTo>
                  <a:cubicBezTo>
                    <a:pt x="6656" y="12"/>
                    <a:pt x="6653" y="16"/>
                    <a:pt x="6648" y="16"/>
                  </a:cubicBezTo>
                  <a:lnTo>
                    <a:pt x="6344" y="16"/>
                  </a:lnTo>
                  <a:cubicBezTo>
                    <a:pt x="6340" y="16"/>
                    <a:pt x="6336" y="12"/>
                    <a:pt x="6336" y="8"/>
                  </a:cubicBezTo>
                  <a:cubicBezTo>
                    <a:pt x="6336" y="3"/>
                    <a:pt x="6340" y="0"/>
                    <a:pt x="6344" y="0"/>
                  </a:cubicBezTo>
                  <a:close/>
                  <a:moveTo>
                    <a:pt x="6728" y="0"/>
                  </a:moveTo>
                  <a:lnTo>
                    <a:pt x="6840" y="0"/>
                  </a:lnTo>
                  <a:cubicBezTo>
                    <a:pt x="6845" y="0"/>
                    <a:pt x="6848" y="3"/>
                    <a:pt x="6848" y="8"/>
                  </a:cubicBezTo>
                  <a:cubicBezTo>
                    <a:pt x="6848" y="12"/>
                    <a:pt x="6845" y="16"/>
                    <a:pt x="6840" y="16"/>
                  </a:cubicBezTo>
                  <a:lnTo>
                    <a:pt x="6728" y="16"/>
                  </a:lnTo>
                  <a:cubicBezTo>
                    <a:pt x="6724" y="16"/>
                    <a:pt x="6720" y="12"/>
                    <a:pt x="6720" y="8"/>
                  </a:cubicBezTo>
                  <a:cubicBezTo>
                    <a:pt x="6720" y="3"/>
                    <a:pt x="6724" y="0"/>
                    <a:pt x="6728" y="0"/>
                  </a:cubicBezTo>
                  <a:close/>
                  <a:moveTo>
                    <a:pt x="6920" y="0"/>
                  </a:moveTo>
                  <a:lnTo>
                    <a:pt x="7224" y="0"/>
                  </a:lnTo>
                  <a:cubicBezTo>
                    <a:pt x="7229" y="0"/>
                    <a:pt x="7232" y="3"/>
                    <a:pt x="7232" y="8"/>
                  </a:cubicBezTo>
                  <a:cubicBezTo>
                    <a:pt x="7232" y="12"/>
                    <a:pt x="7229" y="16"/>
                    <a:pt x="7224" y="16"/>
                  </a:cubicBezTo>
                  <a:lnTo>
                    <a:pt x="6920" y="16"/>
                  </a:lnTo>
                  <a:cubicBezTo>
                    <a:pt x="6916" y="16"/>
                    <a:pt x="6912" y="12"/>
                    <a:pt x="6912" y="8"/>
                  </a:cubicBezTo>
                  <a:cubicBezTo>
                    <a:pt x="6912" y="3"/>
                    <a:pt x="6916" y="0"/>
                    <a:pt x="6920" y="0"/>
                  </a:cubicBezTo>
                  <a:close/>
                  <a:moveTo>
                    <a:pt x="7304" y="0"/>
                  </a:moveTo>
                  <a:lnTo>
                    <a:pt x="7416" y="0"/>
                  </a:lnTo>
                  <a:cubicBezTo>
                    <a:pt x="7421" y="0"/>
                    <a:pt x="7424" y="3"/>
                    <a:pt x="7424" y="8"/>
                  </a:cubicBezTo>
                  <a:cubicBezTo>
                    <a:pt x="7424" y="12"/>
                    <a:pt x="7421" y="16"/>
                    <a:pt x="7416" y="16"/>
                  </a:cubicBezTo>
                  <a:lnTo>
                    <a:pt x="7304" y="16"/>
                  </a:lnTo>
                  <a:cubicBezTo>
                    <a:pt x="7300" y="16"/>
                    <a:pt x="7296" y="12"/>
                    <a:pt x="7296" y="8"/>
                  </a:cubicBezTo>
                  <a:cubicBezTo>
                    <a:pt x="7296" y="3"/>
                    <a:pt x="7300" y="0"/>
                    <a:pt x="7304" y="0"/>
                  </a:cubicBezTo>
                  <a:close/>
                  <a:moveTo>
                    <a:pt x="7496" y="0"/>
                  </a:moveTo>
                  <a:lnTo>
                    <a:pt x="7800" y="0"/>
                  </a:lnTo>
                  <a:cubicBezTo>
                    <a:pt x="7805" y="0"/>
                    <a:pt x="7808" y="3"/>
                    <a:pt x="7808" y="8"/>
                  </a:cubicBezTo>
                  <a:cubicBezTo>
                    <a:pt x="7808" y="12"/>
                    <a:pt x="7805" y="16"/>
                    <a:pt x="7800" y="16"/>
                  </a:cubicBezTo>
                  <a:lnTo>
                    <a:pt x="7496" y="16"/>
                  </a:lnTo>
                  <a:cubicBezTo>
                    <a:pt x="7492" y="16"/>
                    <a:pt x="7488" y="12"/>
                    <a:pt x="7488" y="8"/>
                  </a:cubicBezTo>
                  <a:cubicBezTo>
                    <a:pt x="7488" y="3"/>
                    <a:pt x="7492" y="0"/>
                    <a:pt x="7496" y="0"/>
                  </a:cubicBezTo>
                  <a:close/>
                  <a:moveTo>
                    <a:pt x="7880" y="0"/>
                  </a:moveTo>
                  <a:lnTo>
                    <a:pt x="7992" y="0"/>
                  </a:lnTo>
                  <a:cubicBezTo>
                    <a:pt x="7997" y="0"/>
                    <a:pt x="8000" y="3"/>
                    <a:pt x="8000" y="8"/>
                  </a:cubicBezTo>
                  <a:cubicBezTo>
                    <a:pt x="8000" y="12"/>
                    <a:pt x="7997" y="16"/>
                    <a:pt x="7992" y="16"/>
                  </a:cubicBezTo>
                  <a:lnTo>
                    <a:pt x="7880" y="16"/>
                  </a:lnTo>
                  <a:cubicBezTo>
                    <a:pt x="7876" y="16"/>
                    <a:pt x="7872" y="12"/>
                    <a:pt x="7872" y="8"/>
                  </a:cubicBezTo>
                  <a:cubicBezTo>
                    <a:pt x="7872" y="3"/>
                    <a:pt x="7876" y="0"/>
                    <a:pt x="7880" y="0"/>
                  </a:cubicBezTo>
                  <a:close/>
                  <a:moveTo>
                    <a:pt x="8072" y="0"/>
                  </a:moveTo>
                  <a:lnTo>
                    <a:pt x="8376" y="0"/>
                  </a:lnTo>
                  <a:cubicBezTo>
                    <a:pt x="8381" y="0"/>
                    <a:pt x="8384" y="3"/>
                    <a:pt x="8384" y="8"/>
                  </a:cubicBezTo>
                  <a:cubicBezTo>
                    <a:pt x="8384" y="12"/>
                    <a:pt x="8381" y="16"/>
                    <a:pt x="8376" y="16"/>
                  </a:cubicBezTo>
                  <a:lnTo>
                    <a:pt x="8072" y="16"/>
                  </a:lnTo>
                  <a:cubicBezTo>
                    <a:pt x="8068" y="16"/>
                    <a:pt x="8064" y="12"/>
                    <a:pt x="8064" y="8"/>
                  </a:cubicBezTo>
                  <a:cubicBezTo>
                    <a:pt x="8064" y="3"/>
                    <a:pt x="8068" y="0"/>
                    <a:pt x="8072" y="0"/>
                  </a:cubicBezTo>
                  <a:close/>
                  <a:moveTo>
                    <a:pt x="8456" y="0"/>
                  </a:moveTo>
                  <a:lnTo>
                    <a:pt x="8568" y="0"/>
                  </a:lnTo>
                  <a:cubicBezTo>
                    <a:pt x="8573" y="0"/>
                    <a:pt x="8576" y="3"/>
                    <a:pt x="8576" y="8"/>
                  </a:cubicBezTo>
                  <a:cubicBezTo>
                    <a:pt x="8576" y="12"/>
                    <a:pt x="8573" y="16"/>
                    <a:pt x="8568" y="16"/>
                  </a:cubicBezTo>
                  <a:lnTo>
                    <a:pt x="8456" y="16"/>
                  </a:lnTo>
                  <a:cubicBezTo>
                    <a:pt x="8452" y="16"/>
                    <a:pt x="8448" y="12"/>
                    <a:pt x="8448" y="8"/>
                  </a:cubicBezTo>
                  <a:cubicBezTo>
                    <a:pt x="8448" y="3"/>
                    <a:pt x="8452" y="0"/>
                    <a:pt x="8456" y="0"/>
                  </a:cubicBezTo>
                  <a:close/>
                  <a:moveTo>
                    <a:pt x="8648" y="0"/>
                  </a:moveTo>
                  <a:lnTo>
                    <a:pt x="8952" y="0"/>
                  </a:lnTo>
                  <a:cubicBezTo>
                    <a:pt x="8957" y="0"/>
                    <a:pt x="8960" y="3"/>
                    <a:pt x="8960" y="8"/>
                  </a:cubicBezTo>
                  <a:cubicBezTo>
                    <a:pt x="8960" y="12"/>
                    <a:pt x="8957" y="16"/>
                    <a:pt x="8952" y="16"/>
                  </a:cubicBezTo>
                  <a:lnTo>
                    <a:pt x="8648" y="16"/>
                  </a:lnTo>
                  <a:cubicBezTo>
                    <a:pt x="8644" y="16"/>
                    <a:pt x="8640" y="12"/>
                    <a:pt x="8640" y="8"/>
                  </a:cubicBezTo>
                  <a:cubicBezTo>
                    <a:pt x="8640" y="3"/>
                    <a:pt x="8644" y="0"/>
                    <a:pt x="8648" y="0"/>
                  </a:cubicBezTo>
                  <a:close/>
                  <a:moveTo>
                    <a:pt x="9032" y="0"/>
                  </a:moveTo>
                  <a:lnTo>
                    <a:pt x="9144" y="0"/>
                  </a:lnTo>
                  <a:cubicBezTo>
                    <a:pt x="9149" y="0"/>
                    <a:pt x="9152" y="3"/>
                    <a:pt x="9152" y="8"/>
                  </a:cubicBezTo>
                  <a:cubicBezTo>
                    <a:pt x="9152" y="12"/>
                    <a:pt x="9149" y="16"/>
                    <a:pt x="9144" y="16"/>
                  </a:cubicBezTo>
                  <a:lnTo>
                    <a:pt x="9032" y="16"/>
                  </a:lnTo>
                  <a:cubicBezTo>
                    <a:pt x="9028" y="16"/>
                    <a:pt x="9024" y="12"/>
                    <a:pt x="9024" y="8"/>
                  </a:cubicBezTo>
                  <a:cubicBezTo>
                    <a:pt x="9024" y="3"/>
                    <a:pt x="9028" y="0"/>
                    <a:pt x="903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11" y="1767"/>
              <a:ext cx="0" cy="108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51" y="1767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14" y="173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51" y="194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14" y="191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51" y="284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14" y="281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51" y="212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14" y="209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51" y="230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14" y="227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51" y="248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14" y="245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51" y="266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14" y="263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51" y="1767"/>
              <a:ext cx="0" cy="108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160" y="1246"/>
              <a:ext cx="7" cy="2102"/>
            </a:xfrm>
            <a:custGeom>
              <a:avLst/>
              <a:gdLst>
                <a:gd name="T0" fmla="*/ 0 w 16"/>
                <a:gd name="T1" fmla="*/ 4232 h 4480"/>
                <a:gd name="T2" fmla="*/ 16 w 16"/>
                <a:gd name="T3" fmla="*/ 4232 h 4480"/>
                <a:gd name="T4" fmla="*/ 8 w 16"/>
                <a:gd name="T5" fmla="*/ 4480 h 4480"/>
                <a:gd name="T6" fmla="*/ 0 w 16"/>
                <a:gd name="T7" fmla="*/ 4088 h 4480"/>
                <a:gd name="T8" fmla="*/ 8 w 16"/>
                <a:gd name="T9" fmla="*/ 3840 h 4480"/>
                <a:gd name="T10" fmla="*/ 16 w 16"/>
                <a:gd name="T11" fmla="*/ 4088 h 4480"/>
                <a:gd name="T12" fmla="*/ 0 w 16"/>
                <a:gd name="T13" fmla="*/ 4088 h 4480"/>
                <a:gd name="T14" fmla="*/ 0 w 16"/>
                <a:gd name="T15" fmla="*/ 3464 h 4480"/>
                <a:gd name="T16" fmla="*/ 16 w 16"/>
                <a:gd name="T17" fmla="*/ 3464 h 4480"/>
                <a:gd name="T18" fmla="*/ 8 w 16"/>
                <a:gd name="T19" fmla="*/ 3712 h 4480"/>
                <a:gd name="T20" fmla="*/ 0 w 16"/>
                <a:gd name="T21" fmla="*/ 3320 h 4480"/>
                <a:gd name="T22" fmla="*/ 8 w 16"/>
                <a:gd name="T23" fmla="*/ 3072 h 4480"/>
                <a:gd name="T24" fmla="*/ 16 w 16"/>
                <a:gd name="T25" fmla="*/ 3320 h 4480"/>
                <a:gd name="T26" fmla="*/ 0 w 16"/>
                <a:gd name="T27" fmla="*/ 3320 h 4480"/>
                <a:gd name="T28" fmla="*/ 0 w 16"/>
                <a:gd name="T29" fmla="*/ 2696 h 4480"/>
                <a:gd name="T30" fmla="*/ 16 w 16"/>
                <a:gd name="T31" fmla="*/ 2696 h 4480"/>
                <a:gd name="T32" fmla="*/ 8 w 16"/>
                <a:gd name="T33" fmla="*/ 2944 h 4480"/>
                <a:gd name="T34" fmla="*/ 0 w 16"/>
                <a:gd name="T35" fmla="*/ 2552 h 4480"/>
                <a:gd name="T36" fmla="*/ 8 w 16"/>
                <a:gd name="T37" fmla="*/ 2304 h 4480"/>
                <a:gd name="T38" fmla="*/ 16 w 16"/>
                <a:gd name="T39" fmla="*/ 2552 h 4480"/>
                <a:gd name="T40" fmla="*/ 0 w 16"/>
                <a:gd name="T41" fmla="*/ 2552 h 4480"/>
                <a:gd name="T42" fmla="*/ 0 w 16"/>
                <a:gd name="T43" fmla="*/ 1928 h 4480"/>
                <a:gd name="T44" fmla="*/ 16 w 16"/>
                <a:gd name="T45" fmla="*/ 1928 h 4480"/>
                <a:gd name="T46" fmla="*/ 8 w 16"/>
                <a:gd name="T47" fmla="*/ 2176 h 4480"/>
                <a:gd name="T48" fmla="*/ 0 w 16"/>
                <a:gd name="T49" fmla="*/ 1784 h 4480"/>
                <a:gd name="T50" fmla="*/ 8 w 16"/>
                <a:gd name="T51" fmla="*/ 1536 h 4480"/>
                <a:gd name="T52" fmla="*/ 16 w 16"/>
                <a:gd name="T53" fmla="*/ 1784 h 4480"/>
                <a:gd name="T54" fmla="*/ 0 w 16"/>
                <a:gd name="T55" fmla="*/ 1784 h 4480"/>
                <a:gd name="T56" fmla="*/ 0 w 16"/>
                <a:gd name="T57" fmla="*/ 1160 h 4480"/>
                <a:gd name="T58" fmla="*/ 16 w 16"/>
                <a:gd name="T59" fmla="*/ 1160 h 4480"/>
                <a:gd name="T60" fmla="*/ 8 w 16"/>
                <a:gd name="T61" fmla="*/ 1408 h 4480"/>
                <a:gd name="T62" fmla="*/ 0 w 16"/>
                <a:gd name="T63" fmla="*/ 1016 h 4480"/>
                <a:gd name="T64" fmla="*/ 8 w 16"/>
                <a:gd name="T65" fmla="*/ 768 h 4480"/>
                <a:gd name="T66" fmla="*/ 16 w 16"/>
                <a:gd name="T67" fmla="*/ 1016 h 4480"/>
                <a:gd name="T68" fmla="*/ 0 w 16"/>
                <a:gd name="T69" fmla="*/ 1016 h 4480"/>
                <a:gd name="T70" fmla="*/ 0 w 16"/>
                <a:gd name="T71" fmla="*/ 392 h 4480"/>
                <a:gd name="T72" fmla="*/ 16 w 16"/>
                <a:gd name="T73" fmla="*/ 392 h 4480"/>
                <a:gd name="T74" fmla="*/ 8 w 16"/>
                <a:gd name="T75" fmla="*/ 640 h 4480"/>
                <a:gd name="T76" fmla="*/ 0 w 16"/>
                <a:gd name="T77" fmla="*/ 248 h 4480"/>
                <a:gd name="T78" fmla="*/ 8 w 16"/>
                <a:gd name="T79" fmla="*/ 0 h 4480"/>
                <a:gd name="T80" fmla="*/ 16 w 16"/>
                <a:gd name="T81" fmla="*/ 248 h 4480"/>
                <a:gd name="T82" fmla="*/ 0 w 16"/>
                <a:gd name="T83" fmla="*/ 248 h 4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4480">
                  <a:moveTo>
                    <a:pt x="0" y="4472"/>
                  </a:moveTo>
                  <a:lnTo>
                    <a:pt x="0" y="4232"/>
                  </a:lnTo>
                  <a:cubicBezTo>
                    <a:pt x="0" y="4227"/>
                    <a:pt x="4" y="4224"/>
                    <a:pt x="8" y="4224"/>
                  </a:cubicBezTo>
                  <a:cubicBezTo>
                    <a:pt x="13" y="4224"/>
                    <a:pt x="16" y="4227"/>
                    <a:pt x="16" y="4232"/>
                  </a:cubicBezTo>
                  <a:lnTo>
                    <a:pt x="16" y="4472"/>
                  </a:lnTo>
                  <a:cubicBezTo>
                    <a:pt x="16" y="4476"/>
                    <a:pt x="13" y="4480"/>
                    <a:pt x="8" y="4480"/>
                  </a:cubicBezTo>
                  <a:cubicBezTo>
                    <a:pt x="4" y="4480"/>
                    <a:pt x="0" y="4476"/>
                    <a:pt x="0" y="4472"/>
                  </a:cubicBezTo>
                  <a:close/>
                  <a:moveTo>
                    <a:pt x="0" y="4088"/>
                  </a:moveTo>
                  <a:lnTo>
                    <a:pt x="0" y="3848"/>
                  </a:lnTo>
                  <a:cubicBezTo>
                    <a:pt x="0" y="3843"/>
                    <a:pt x="4" y="3840"/>
                    <a:pt x="8" y="3840"/>
                  </a:cubicBezTo>
                  <a:cubicBezTo>
                    <a:pt x="13" y="3840"/>
                    <a:pt x="16" y="3843"/>
                    <a:pt x="16" y="3848"/>
                  </a:cubicBezTo>
                  <a:lnTo>
                    <a:pt x="16" y="4088"/>
                  </a:lnTo>
                  <a:cubicBezTo>
                    <a:pt x="16" y="4092"/>
                    <a:pt x="13" y="4096"/>
                    <a:pt x="8" y="4096"/>
                  </a:cubicBezTo>
                  <a:cubicBezTo>
                    <a:pt x="4" y="4096"/>
                    <a:pt x="0" y="4092"/>
                    <a:pt x="0" y="4088"/>
                  </a:cubicBezTo>
                  <a:close/>
                  <a:moveTo>
                    <a:pt x="0" y="3704"/>
                  </a:moveTo>
                  <a:lnTo>
                    <a:pt x="0" y="3464"/>
                  </a:lnTo>
                  <a:cubicBezTo>
                    <a:pt x="0" y="3459"/>
                    <a:pt x="4" y="3456"/>
                    <a:pt x="8" y="3456"/>
                  </a:cubicBezTo>
                  <a:cubicBezTo>
                    <a:pt x="13" y="3456"/>
                    <a:pt x="16" y="3459"/>
                    <a:pt x="16" y="3464"/>
                  </a:cubicBezTo>
                  <a:lnTo>
                    <a:pt x="16" y="3704"/>
                  </a:lnTo>
                  <a:cubicBezTo>
                    <a:pt x="16" y="3708"/>
                    <a:pt x="13" y="3712"/>
                    <a:pt x="8" y="3712"/>
                  </a:cubicBezTo>
                  <a:cubicBezTo>
                    <a:pt x="4" y="3712"/>
                    <a:pt x="0" y="3708"/>
                    <a:pt x="0" y="3704"/>
                  </a:cubicBezTo>
                  <a:close/>
                  <a:moveTo>
                    <a:pt x="0" y="3320"/>
                  </a:moveTo>
                  <a:lnTo>
                    <a:pt x="0" y="3080"/>
                  </a:lnTo>
                  <a:cubicBezTo>
                    <a:pt x="0" y="3075"/>
                    <a:pt x="4" y="3072"/>
                    <a:pt x="8" y="3072"/>
                  </a:cubicBezTo>
                  <a:cubicBezTo>
                    <a:pt x="13" y="3072"/>
                    <a:pt x="16" y="3075"/>
                    <a:pt x="16" y="3080"/>
                  </a:cubicBezTo>
                  <a:lnTo>
                    <a:pt x="16" y="3320"/>
                  </a:lnTo>
                  <a:cubicBezTo>
                    <a:pt x="16" y="3324"/>
                    <a:pt x="13" y="3328"/>
                    <a:pt x="8" y="3328"/>
                  </a:cubicBezTo>
                  <a:cubicBezTo>
                    <a:pt x="4" y="3328"/>
                    <a:pt x="0" y="3324"/>
                    <a:pt x="0" y="3320"/>
                  </a:cubicBezTo>
                  <a:close/>
                  <a:moveTo>
                    <a:pt x="0" y="2936"/>
                  </a:moveTo>
                  <a:lnTo>
                    <a:pt x="0" y="2696"/>
                  </a:lnTo>
                  <a:cubicBezTo>
                    <a:pt x="0" y="2691"/>
                    <a:pt x="4" y="2688"/>
                    <a:pt x="8" y="2688"/>
                  </a:cubicBezTo>
                  <a:cubicBezTo>
                    <a:pt x="13" y="2688"/>
                    <a:pt x="16" y="2691"/>
                    <a:pt x="16" y="2696"/>
                  </a:cubicBezTo>
                  <a:lnTo>
                    <a:pt x="16" y="2936"/>
                  </a:lnTo>
                  <a:cubicBezTo>
                    <a:pt x="16" y="2940"/>
                    <a:pt x="13" y="2944"/>
                    <a:pt x="8" y="2944"/>
                  </a:cubicBezTo>
                  <a:cubicBezTo>
                    <a:pt x="4" y="2944"/>
                    <a:pt x="0" y="2940"/>
                    <a:pt x="0" y="2936"/>
                  </a:cubicBezTo>
                  <a:close/>
                  <a:moveTo>
                    <a:pt x="0" y="2552"/>
                  </a:moveTo>
                  <a:lnTo>
                    <a:pt x="0" y="2312"/>
                  </a:lnTo>
                  <a:cubicBezTo>
                    <a:pt x="0" y="2307"/>
                    <a:pt x="4" y="2304"/>
                    <a:pt x="8" y="2304"/>
                  </a:cubicBezTo>
                  <a:cubicBezTo>
                    <a:pt x="13" y="2304"/>
                    <a:pt x="16" y="2307"/>
                    <a:pt x="16" y="2312"/>
                  </a:cubicBezTo>
                  <a:lnTo>
                    <a:pt x="16" y="2552"/>
                  </a:lnTo>
                  <a:cubicBezTo>
                    <a:pt x="16" y="2556"/>
                    <a:pt x="13" y="2560"/>
                    <a:pt x="8" y="2560"/>
                  </a:cubicBezTo>
                  <a:cubicBezTo>
                    <a:pt x="4" y="2560"/>
                    <a:pt x="0" y="2556"/>
                    <a:pt x="0" y="2552"/>
                  </a:cubicBezTo>
                  <a:close/>
                  <a:moveTo>
                    <a:pt x="0" y="2168"/>
                  </a:moveTo>
                  <a:lnTo>
                    <a:pt x="0" y="1928"/>
                  </a:lnTo>
                  <a:cubicBezTo>
                    <a:pt x="0" y="1923"/>
                    <a:pt x="4" y="1920"/>
                    <a:pt x="8" y="1920"/>
                  </a:cubicBezTo>
                  <a:cubicBezTo>
                    <a:pt x="13" y="1920"/>
                    <a:pt x="16" y="1923"/>
                    <a:pt x="16" y="1928"/>
                  </a:cubicBezTo>
                  <a:lnTo>
                    <a:pt x="16" y="2168"/>
                  </a:lnTo>
                  <a:cubicBezTo>
                    <a:pt x="16" y="2172"/>
                    <a:pt x="13" y="2176"/>
                    <a:pt x="8" y="2176"/>
                  </a:cubicBezTo>
                  <a:cubicBezTo>
                    <a:pt x="4" y="2176"/>
                    <a:pt x="0" y="2172"/>
                    <a:pt x="0" y="2168"/>
                  </a:cubicBezTo>
                  <a:close/>
                  <a:moveTo>
                    <a:pt x="0" y="1784"/>
                  </a:moveTo>
                  <a:lnTo>
                    <a:pt x="0" y="1544"/>
                  </a:lnTo>
                  <a:cubicBezTo>
                    <a:pt x="0" y="1539"/>
                    <a:pt x="4" y="1536"/>
                    <a:pt x="8" y="1536"/>
                  </a:cubicBezTo>
                  <a:cubicBezTo>
                    <a:pt x="13" y="1536"/>
                    <a:pt x="16" y="1539"/>
                    <a:pt x="16" y="1544"/>
                  </a:cubicBezTo>
                  <a:lnTo>
                    <a:pt x="16" y="1784"/>
                  </a:lnTo>
                  <a:cubicBezTo>
                    <a:pt x="16" y="1788"/>
                    <a:pt x="13" y="1792"/>
                    <a:pt x="8" y="1792"/>
                  </a:cubicBezTo>
                  <a:cubicBezTo>
                    <a:pt x="4" y="1792"/>
                    <a:pt x="0" y="1788"/>
                    <a:pt x="0" y="1784"/>
                  </a:cubicBezTo>
                  <a:close/>
                  <a:moveTo>
                    <a:pt x="0" y="1400"/>
                  </a:moveTo>
                  <a:lnTo>
                    <a:pt x="0" y="1160"/>
                  </a:lnTo>
                  <a:cubicBezTo>
                    <a:pt x="0" y="1155"/>
                    <a:pt x="4" y="1152"/>
                    <a:pt x="8" y="1152"/>
                  </a:cubicBezTo>
                  <a:cubicBezTo>
                    <a:pt x="13" y="1152"/>
                    <a:pt x="16" y="1155"/>
                    <a:pt x="16" y="1160"/>
                  </a:cubicBezTo>
                  <a:lnTo>
                    <a:pt x="16" y="1400"/>
                  </a:lnTo>
                  <a:cubicBezTo>
                    <a:pt x="16" y="1404"/>
                    <a:pt x="13" y="1408"/>
                    <a:pt x="8" y="1408"/>
                  </a:cubicBezTo>
                  <a:cubicBezTo>
                    <a:pt x="4" y="1408"/>
                    <a:pt x="0" y="1404"/>
                    <a:pt x="0" y="1400"/>
                  </a:cubicBezTo>
                  <a:close/>
                  <a:moveTo>
                    <a:pt x="0" y="1016"/>
                  </a:moveTo>
                  <a:lnTo>
                    <a:pt x="0" y="776"/>
                  </a:lnTo>
                  <a:cubicBezTo>
                    <a:pt x="0" y="771"/>
                    <a:pt x="4" y="768"/>
                    <a:pt x="8" y="768"/>
                  </a:cubicBezTo>
                  <a:cubicBezTo>
                    <a:pt x="13" y="768"/>
                    <a:pt x="16" y="771"/>
                    <a:pt x="16" y="776"/>
                  </a:cubicBezTo>
                  <a:lnTo>
                    <a:pt x="16" y="1016"/>
                  </a:lnTo>
                  <a:cubicBezTo>
                    <a:pt x="16" y="1020"/>
                    <a:pt x="13" y="1024"/>
                    <a:pt x="8" y="1024"/>
                  </a:cubicBezTo>
                  <a:cubicBezTo>
                    <a:pt x="4" y="1024"/>
                    <a:pt x="0" y="1020"/>
                    <a:pt x="0" y="1016"/>
                  </a:cubicBezTo>
                  <a:close/>
                  <a:moveTo>
                    <a:pt x="0" y="632"/>
                  </a:moveTo>
                  <a:lnTo>
                    <a:pt x="0" y="392"/>
                  </a:lnTo>
                  <a:cubicBezTo>
                    <a:pt x="0" y="387"/>
                    <a:pt x="4" y="384"/>
                    <a:pt x="8" y="384"/>
                  </a:cubicBezTo>
                  <a:cubicBezTo>
                    <a:pt x="13" y="384"/>
                    <a:pt x="16" y="387"/>
                    <a:pt x="16" y="392"/>
                  </a:cubicBezTo>
                  <a:lnTo>
                    <a:pt x="16" y="632"/>
                  </a:lnTo>
                  <a:cubicBezTo>
                    <a:pt x="16" y="636"/>
                    <a:pt x="13" y="640"/>
                    <a:pt x="8" y="640"/>
                  </a:cubicBezTo>
                  <a:cubicBezTo>
                    <a:pt x="4" y="640"/>
                    <a:pt x="0" y="636"/>
                    <a:pt x="0" y="632"/>
                  </a:cubicBezTo>
                  <a:close/>
                  <a:moveTo>
                    <a:pt x="0" y="248"/>
                  </a:move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lnTo>
                    <a:pt x="16" y="248"/>
                  </a:lnTo>
                  <a:cubicBezTo>
                    <a:pt x="16" y="252"/>
                    <a:pt x="13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182" y="3029"/>
              <a:ext cx="0" cy="36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182" y="3209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445" y="317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4965" y="2037"/>
              <a:ext cx="0" cy="27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33" y="1948"/>
              <a:ext cx="65" cy="97"/>
            </a:xfrm>
            <a:custGeom>
              <a:avLst/>
              <a:gdLst>
                <a:gd name="T0" fmla="*/ 0 w 65"/>
                <a:gd name="T1" fmla="*/ 97 h 97"/>
                <a:gd name="T2" fmla="*/ 32 w 65"/>
                <a:gd name="T3" fmla="*/ 0 h 97"/>
                <a:gd name="T4" fmla="*/ 65 w 65"/>
                <a:gd name="T5" fmla="*/ 97 h 97"/>
                <a:gd name="T6" fmla="*/ 0 w 65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0" y="97"/>
                  </a:moveTo>
                  <a:lnTo>
                    <a:pt x="32" y="0"/>
                  </a:lnTo>
                  <a:lnTo>
                    <a:pt x="6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564" y="3127"/>
              <a:ext cx="15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44" name="Rectangle 31"/>
            <p:cNvSpPr>
              <a:spLocks noChangeArrowheads="1"/>
            </p:cNvSpPr>
            <p:nvPr/>
          </p:nvSpPr>
          <p:spPr bwMode="auto">
            <a:xfrm>
              <a:off x="4935" y="1775"/>
              <a:ext cx="12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45" name="Line 32"/>
            <p:cNvSpPr>
              <a:spLocks noChangeShapeType="1"/>
            </p:cNvSpPr>
            <p:nvPr/>
          </p:nvSpPr>
          <p:spPr bwMode="auto">
            <a:xfrm flipH="1">
              <a:off x="2712" y="3029"/>
              <a:ext cx="45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47" name="Freeform 33"/>
            <p:cNvSpPr>
              <a:spLocks/>
            </p:cNvSpPr>
            <p:nvPr/>
          </p:nvSpPr>
          <p:spPr bwMode="auto">
            <a:xfrm>
              <a:off x="2623" y="2996"/>
              <a:ext cx="98" cy="65"/>
            </a:xfrm>
            <a:custGeom>
              <a:avLst/>
              <a:gdLst>
                <a:gd name="T0" fmla="*/ 98 w 98"/>
                <a:gd name="T1" fmla="*/ 65 h 65"/>
                <a:gd name="T2" fmla="*/ 0 w 98"/>
                <a:gd name="T3" fmla="*/ 33 h 65"/>
                <a:gd name="T4" fmla="*/ 98 w 98"/>
                <a:gd name="T5" fmla="*/ 0 h 65"/>
                <a:gd name="T6" fmla="*/ 98 w 98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65">
                  <a:moveTo>
                    <a:pt x="98" y="65"/>
                  </a:moveTo>
                  <a:lnTo>
                    <a:pt x="0" y="33"/>
                  </a:lnTo>
                  <a:lnTo>
                    <a:pt x="98" y="0"/>
                  </a:lnTo>
                  <a:lnTo>
                    <a:pt x="98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53" name="Line 34"/>
            <p:cNvSpPr>
              <a:spLocks noChangeShapeType="1"/>
            </p:cNvSpPr>
            <p:nvPr/>
          </p:nvSpPr>
          <p:spPr bwMode="auto">
            <a:xfrm flipH="1">
              <a:off x="3163" y="3209"/>
              <a:ext cx="45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54" name="Freeform 35"/>
            <p:cNvSpPr>
              <a:spLocks/>
            </p:cNvSpPr>
            <p:nvPr/>
          </p:nvSpPr>
          <p:spPr bwMode="auto">
            <a:xfrm>
              <a:off x="3607" y="317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55" name="Rectangle 36"/>
            <p:cNvSpPr>
              <a:spLocks noChangeArrowheads="1"/>
            </p:cNvSpPr>
            <p:nvPr/>
          </p:nvSpPr>
          <p:spPr bwMode="auto">
            <a:xfrm>
              <a:off x="1955" y="2849"/>
              <a:ext cx="66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Thermal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56" name="Rectangle 37"/>
            <p:cNvSpPr>
              <a:spLocks noChangeArrowheads="1"/>
            </p:cNvSpPr>
            <p:nvPr/>
          </p:nvSpPr>
          <p:spPr bwMode="auto">
            <a:xfrm>
              <a:off x="1670" y="3022"/>
              <a:ext cx="120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Entrance Region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57" name="Rectangle 38"/>
            <p:cNvSpPr>
              <a:spLocks noChangeArrowheads="1"/>
            </p:cNvSpPr>
            <p:nvPr/>
          </p:nvSpPr>
          <p:spPr bwMode="auto">
            <a:xfrm>
              <a:off x="3734" y="3157"/>
              <a:ext cx="39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Fully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58" name="Rectangle 39"/>
            <p:cNvSpPr>
              <a:spLocks noChangeArrowheads="1"/>
            </p:cNvSpPr>
            <p:nvPr/>
          </p:nvSpPr>
          <p:spPr bwMode="auto">
            <a:xfrm>
              <a:off x="4064" y="3157"/>
              <a:ext cx="11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59" name="Rectangle 40"/>
            <p:cNvSpPr>
              <a:spLocks noChangeArrowheads="1"/>
            </p:cNvSpPr>
            <p:nvPr/>
          </p:nvSpPr>
          <p:spPr bwMode="auto">
            <a:xfrm>
              <a:off x="4109" y="3157"/>
              <a:ext cx="81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developed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60" name="Rectangle 41"/>
            <p:cNvSpPr>
              <a:spLocks noChangeArrowheads="1"/>
            </p:cNvSpPr>
            <p:nvPr/>
          </p:nvSpPr>
          <p:spPr bwMode="auto">
            <a:xfrm>
              <a:off x="4034" y="3322"/>
              <a:ext cx="54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Region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63" name="Rectangle 44"/>
            <p:cNvSpPr>
              <a:spLocks noChangeArrowheads="1"/>
            </p:cNvSpPr>
            <p:nvPr/>
          </p:nvSpPr>
          <p:spPr bwMode="auto">
            <a:xfrm>
              <a:off x="701" y="780"/>
              <a:ext cx="114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Arial" pitchFamily="34" charset="0"/>
                  <a:cs typeface="Arial" pitchFamily="34" charset="0"/>
                </a:rPr>
                <a:t>Thermal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 smtClean="0">
                  <a:solidFill>
                    <a:srgbClr val="FF00FF"/>
                  </a:solidFill>
                </a:rPr>
                <a:t>Boundary Layer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Arial" pitchFamily="34" charset="0"/>
                  <a:cs typeface="Arial" pitchFamily="34" charset="0"/>
                </a:rPr>
                <a:t>Development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566" name="Freeform 47"/>
            <p:cNvSpPr>
              <a:spLocks/>
            </p:cNvSpPr>
            <p:nvPr/>
          </p:nvSpPr>
          <p:spPr bwMode="auto">
            <a:xfrm>
              <a:off x="1182" y="1767"/>
              <a:ext cx="1981" cy="541"/>
            </a:xfrm>
            <a:custGeom>
              <a:avLst/>
              <a:gdLst>
                <a:gd name="T0" fmla="*/ 0 w 1981"/>
                <a:gd name="T1" fmla="*/ 0 h 541"/>
                <a:gd name="T2" fmla="*/ 1981 w 1981"/>
                <a:gd name="T3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81" h="541">
                  <a:moveTo>
                    <a:pt x="0" y="0"/>
                  </a:moveTo>
                  <a:cubicBezTo>
                    <a:pt x="614" y="321"/>
                    <a:pt x="1290" y="506"/>
                    <a:pt x="1981" y="541"/>
                  </a:cubicBezTo>
                </a:path>
              </a:pathLst>
            </a:cu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7" name="Freeform 48"/>
            <p:cNvSpPr>
              <a:spLocks/>
            </p:cNvSpPr>
            <p:nvPr/>
          </p:nvSpPr>
          <p:spPr bwMode="auto">
            <a:xfrm>
              <a:off x="1182" y="2308"/>
              <a:ext cx="1981" cy="540"/>
            </a:xfrm>
            <a:custGeom>
              <a:avLst/>
              <a:gdLst>
                <a:gd name="T0" fmla="*/ 0 w 1981"/>
                <a:gd name="T1" fmla="*/ 540 h 540"/>
                <a:gd name="T2" fmla="*/ 1981 w 1981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81" h="540">
                  <a:moveTo>
                    <a:pt x="0" y="540"/>
                  </a:moveTo>
                  <a:cubicBezTo>
                    <a:pt x="614" y="219"/>
                    <a:pt x="1290" y="35"/>
                    <a:pt x="1981" y="0"/>
                  </a:cubicBezTo>
                </a:path>
              </a:pathLst>
            </a:custGeom>
            <a:noFill/>
            <a:ln w="11113" cap="rnd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8" name="Line 49"/>
            <p:cNvSpPr>
              <a:spLocks noChangeShapeType="1"/>
            </p:cNvSpPr>
            <p:nvPr/>
          </p:nvSpPr>
          <p:spPr bwMode="auto">
            <a:xfrm>
              <a:off x="2082" y="1767"/>
              <a:ext cx="0" cy="108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69" name="Line 50"/>
            <p:cNvSpPr>
              <a:spLocks noChangeShapeType="1"/>
            </p:cNvSpPr>
            <p:nvPr/>
          </p:nvSpPr>
          <p:spPr bwMode="auto">
            <a:xfrm>
              <a:off x="2075" y="230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0" name="Freeform 51"/>
            <p:cNvSpPr>
              <a:spLocks/>
            </p:cNvSpPr>
            <p:nvPr/>
          </p:nvSpPr>
          <p:spPr bwMode="auto">
            <a:xfrm>
              <a:off x="2338" y="227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1" name="Line 52"/>
            <p:cNvSpPr>
              <a:spLocks noChangeShapeType="1"/>
            </p:cNvSpPr>
            <p:nvPr/>
          </p:nvSpPr>
          <p:spPr bwMode="auto">
            <a:xfrm flipV="1">
              <a:off x="2443" y="2038"/>
              <a:ext cx="0" cy="54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2" name="Freeform 53"/>
            <p:cNvSpPr>
              <a:spLocks/>
            </p:cNvSpPr>
            <p:nvPr/>
          </p:nvSpPr>
          <p:spPr bwMode="auto">
            <a:xfrm>
              <a:off x="2443" y="1750"/>
              <a:ext cx="540" cy="288"/>
            </a:xfrm>
            <a:custGeom>
              <a:avLst/>
              <a:gdLst>
                <a:gd name="T0" fmla="*/ 0 w 540"/>
                <a:gd name="T1" fmla="*/ 288 h 288"/>
                <a:gd name="T2" fmla="*/ 540 w 540"/>
                <a:gd name="T3" fmla="*/ 1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88">
                  <a:moveTo>
                    <a:pt x="0" y="288"/>
                  </a:moveTo>
                  <a:cubicBezTo>
                    <a:pt x="116" y="105"/>
                    <a:pt x="324" y="0"/>
                    <a:pt x="540" y="17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3" name="Freeform 54"/>
            <p:cNvSpPr>
              <a:spLocks/>
            </p:cNvSpPr>
            <p:nvPr/>
          </p:nvSpPr>
          <p:spPr bwMode="auto">
            <a:xfrm>
              <a:off x="2443" y="2578"/>
              <a:ext cx="540" cy="270"/>
            </a:xfrm>
            <a:custGeom>
              <a:avLst/>
              <a:gdLst>
                <a:gd name="T0" fmla="*/ 0 w 540"/>
                <a:gd name="T1" fmla="*/ 0 h 270"/>
                <a:gd name="T2" fmla="*/ 540 w 540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70">
                  <a:moveTo>
                    <a:pt x="0" y="0"/>
                  </a:moveTo>
                  <a:cubicBezTo>
                    <a:pt x="137" y="159"/>
                    <a:pt x="332" y="256"/>
                    <a:pt x="540" y="270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4" name="Line 55"/>
            <p:cNvSpPr>
              <a:spLocks noChangeShapeType="1"/>
            </p:cNvSpPr>
            <p:nvPr/>
          </p:nvSpPr>
          <p:spPr bwMode="auto">
            <a:xfrm>
              <a:off x="2082" y="2128"/>
              <a:ext cx="27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5" name="Freeform 56"/>
            <p:cNvSpPr>
              <a:spLocks/>
            </p:cNvSpPr>
            <p:nvPr/>
          </p:nvSpPr>
          <p:spPr bwMode="auto">
            <a:xfrm>
              <a:off x="2346" y="209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6" name="Line 57"/>
            <p:cNvSpPr>
              <a:spLocks noChangeShapeType="1"/>
            </p:cNvSpPr>
            <p:nvPr/>
          </p:nvSpPr>
          <p:spPr bwMode="auto">
            <a:xfrm>
              <a:off x="2082" y="2488"/>
              <a:ext cx="27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7" name="Freeform 58"/>
            <p:cNvSpPr>
              <a:spLocks/>
            </p:cNvSpPr>
            <p:nvPr/>
          </p:nvSpPr>
          <p:spPr bwMode="auto">
            <a:xfrm>
              <a:off x="2346" y="245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8" name="Line 59"/>
            <p:cNvSpPr>
              <a:spLocks noChangeShapeType="1"/>
            </p:cNvSpPr>
            <p:nvPr/>
          </p:nvSpPr>
          <p:spPr bwMode="auto">
            <a:xfrm>
              <a:off x="2082" y="1948"/>
              <a:ext cx="34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9" name="Freeform 60"/>
            <p:cNvSpPr>
              <a:spLocks/>
            </p:cNvSpPr>
            <p:nvPr/>
          </p:nvSpPr>
          <p:spPr bwMode="auto">
            <a:xfrm>
              <a:off x="2416" y="191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0" name="Line 61"/>
            <p:cNvSpPr>
              <a:spLocks noChangeShapeType="1"/>
            </p:cNvSpPr>
            <p:nvPr/>
          </p:nvSpPr>
          <p:spPr bwMode="auto">
            <a:xfrm>
              <a:off x="2102" y="2668"/>
              <a:ext cx="34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1" name="Freeform 62"/>
            <p:cNvSpPr>
              <a:spLocks/>
            </p:cNvSpPr>
            <p:nvPr/>
          </p:nvSpPr>
          <p:spPr bwMode="auto">
            <a:xfrm>
              <a:off x="2436" y="263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2" name="Line 63"/>
            <p:cNvSpPr>
              <a:spLocks noChangeShapeType="1"/>
            </p:cNvSpPr>
            <p:nvPr/>
          </p:nvSpPr>
          <p:spPr bwMode="auto">
            <a:xfrm>
              <a:off x="2082" y="1857"/>
              <a:ext cx="45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3" name="Freeform 64"/>
            <p:cNvSpPr>
              <a:spLocks/>
            </p:cNvSpPr>
            <p:nvPr/>
          </p:nvSpPr>
          <p:spPr bwMode="auto">
            <a:xfrm>
              <a:off x="2526" y="182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4" name="Line 65"/>
            <p:cNvSpPr>
              <a:spLocks noChangeShapeType="1"/>
            </p:cNvSpPr>
            <p:nvPr/>
          </p:nvSpPr>
          <p:spPr bwMode="auto">
            <a:xfrm>
              <a:off x="2082" y="2758"/>
              <a:ext cx="45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5" name="Freeform 66"/>
            <p:cNvSpPr>
              <a:spLocks/>
            </p:cNvSpPr>
            <p:nvPr/>
          </p:nvSpPr>
          <p:spPr bwMode="auto">
            <a:xfrm>
              <a:off x="2526" y="272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6" name="Line 67"/>
            <p:cNvSpPr>
              <a:spLocks noChangeShapeType="1"/>
            </p:cNvSpPr>
            <p:nvPr/>
          </p:nvSpPr>
          <p:spPr bwMode="auto">
            <a:xfrm>
              <a:off x="2082" y="2578"/>
              <a:ext cx="27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7" name="Freeform 68"/>
            <p:cNvSpPr>
              <a:spLocks/>
            </p:cNvSpPr>
            <p:nvPr/>
          </p:nvSpPr>
          <p:spPr bwMode="auto">
            <a:xfrm>
              <a:off x="2346" y="254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8" name="Line 69"/>
            <p:cNvSpPr>
              <a:spLocks noChangeShapeType="1"/>
            </p:cNvSpPr>
            <p:nvPr/>
          </p:nvSpPr>
          <p:spPr bwMode="auto">
            <a:xfrm>
              <a:off x="2082" y="2038"/>
              <a:ext cx="27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89" name="Freeform 70"/>
            <p:cNvSpPr>
              <a:spLocks/>
            </p:cNvSpPr>
            <p:nvPr/>
          </p:nvSpPr>
          <p:spPr bwMode="auto">
            <a:xfrm>
              <a:off x="2346" y="200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0" name="Line 71"/>
            <p:cNvSpPr>
              <a:spLocks noChangeShapeType="1"/>
            </p:cNvSpPr>
            <p:nvPr/>
          </p:nvSpPr>
          <p:spPr bwMode="auto">
            <a:xfrm>
              <a:off x="2090" y="2218"/>
              <a:ext cx="27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1" name="Freeform 72"/>
            <p:cNvSpPr>
              <a:spLocks/>
            </p:cNvSpPr>
            <p:nvPr/>
          </p:nvSpPr>
          <p:spPr bwMode="auto">
            <a:xfrm>
              <a:off x="2353" y="2185"/>
              <a:ext cx="98" cy="65"/>
            </a:xfrm>
            <a:custGeom>
              <a:avLst/>
              <a:gdLst>
                <a:gd name="T0" fmla="*/ 0 w 98"/>
                <a:gd name="T1" fmla="*/ 0 h 65"/>
                <a:gd name="T2" fmla="*/ 98 w 98"/>
                <a:gd name="T3" fmla="*/ 33 h 65"/>
                <a:gd name="T4" fmla="*/ 0 w 98"/>
                <a:gd name="T5" fmla="*/ 65 h 65"/>
                <a:gd name="T6" fmla="*/ 0 w 98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65">
                  <a:moveTo>
                    <a:pt x="0" y="0"/>
                  </a:moveTo>
                  <a:lnTo>
                    <a:pt x="98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2" name="Line 73"/>
            <p:cNvSpPr>
              <a:spLocks noChangeShapeType="1"/>
            </p:cNvSpPr>
            <p:nvPr/>
          </p:nvSpPr>
          <p:spPr bwMode="auto">
            <a:xfrm>
              <a:off x="2090" y="239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3" name="Freeform 74"/>
            <p:cNvSpPr>
              <a:spLocks/>
            </p:cNvSpPr>
            <p:nvPr/>
          </p:nvSpPr>
          <p:spPr bwMode="auto">
            <a:xfrm>
              <a:off x="2353" y="236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4" name="Line 75"/>
            <p:cNvSpPr>
              <a:spLocks noChangeShapeType="1"/>
            </p:cNvSpPr>
            <p:nvPr/>
          </p:nvSpPr>
          <p:spPr bwMode="auto">
            <a:xfrm>
              <a:off x="551" y="1857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5" name="Freeform 76"/>
            <p:cNvSpPr>
              <a:spLocks/>
            </p:cNvSpPr>
            <p:nvPr/>
          </p:nvSpPr>
          <p:spPr bwMode="auto">
            <a:xfrm>
              <a:off x="814" y="182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6" name="Line 77"/>
            <p:cNvSpPr>
              <a:spLocks noChangeShapeType="1"/>
            </p:cNvSpPr>
            <p:nvPr/>
          </p:nvSpPr>
          <p:spPr bwMode="auto">
            <a:xfrm>
              <a:off x="551" y="203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7" name="Freeform 78"/>
            <p:cNvSpPr>
              <a:spLocks/>
            </p:cNvSpPr>
            <p:nvPr/>
          </p:nvSpPr>
          <p:spPr bwMode="auto">
            <a:xfrm>
              <a:off x="814" y="200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8" name="Line 79"/>
            <p:cNvSpPr>
              <a:spLocks noChangeShapeType="1"/>
            </p:cNvSpPr>
            <p:nvPr/>
          </p:nvSpPr>
          <p:spPr bwMode="auto">
            <a:xfrm>
              <a:off x="551" y="221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99" name="Freeform 80"/>
            <p:cNvSpPr>
              <a:spLocks/>
            </p:cNvSpPr>
            <p:nvPr/>
          </p:nvSpPr>
          <p:spPr bwMode="auto">
            <a:xfrm>
              <a:off x="814" y="218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0" name="Line 81"/>
            <p:cNvSpPr>
              <a:spLocks noChangeShapeType="1"/>
            </p:cNvSpPr>
            <p:nvPr/>
          </p:nvSpPr>
          <p:spPr bwMode="auto">
            <a:xfrm>
              <a:off x="551" y="239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1" name="Freeform 82"/>
            <p:cNvSpPr>
              <a:spLocks/>
            </p:cNvSpPr>
            <p:nvPr/>
          </p:nvSpPr>
          <p:spPr bwMode="auto">
            <a:xfrm>
              <a:off x="814" y="236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2" name="Line 83"/>
            <p:cNvSpPr>
              <a:spLocks noChangeShapeType="1"/>
            </p:cNvSpPr>
            <p:nvPr/>
          </p:nvSpPr>
          <p:spPr bwMode="auto">
            <a:xfrm>
              <a:off x="551" y="257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3" name="Freeform 84"/>
            <p:cNvSpPr>
              <a:spLocks/>
            </p:cNvSpPr>
            <p:nvPr/>
          </p:nvSpPr>
          <p:spPr bwMode="auto">
            <a:xfrm>
              <a:off x="814" y="254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4" name="Line 85"/>
            <p:cNvSpPr>
              <a:spLocks noChangeShapeType="1"/>
            </p:cNvSpPr>
            <p:nvPr/>
          </p:nvSpPr>
          <p:spPr bwMode="auto">
            <a:xfrm>
              <a:off x="551" y="2758"/>
              <a:ext cx="27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5" name="Freeform 86"/>
            <p:cNvSpPr>
              <a:spLocks/>
            </p:cNvSpPr>
            <p:nvPr/>
          </p:nvSpPr>
          <p:spPr bwMode="auto">
            <a:xfrm>
              <a:off x="814" y="272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6" name="Line 87"/>
            <p:cNvSpPr>
              <a:spLocks noChangeShapeType="1"/>
            </p:cNvSpPr>
            <p:nvPr/>
          </p:nvSpPr>
          <p:spPr bwMode="auto">
            <a:xfrm>
              <a:off x="3524" y="1767"/>
              <a:ext cx="0" cy="108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7" name="Freeform 88"/>
            <p:cNvSpPr>
              <a:spLocks/>
            </p:cNvSpPr>
            <p:nvPr/>
          </p:nvSpPr>
          <p:spPr bwMode="auto">
            <a:xfrm>
              <a:off x="3974" y="2308"/>
              <a:ext cx="631" cy="540"/>
            </a:xfrm>
            <a:custGeom>
              <a:avLst/>
              <a:gdLst>
                <a:gd name="T0" fmla="*/ 631 w 631"/>
                <a:gd name="T1" fmla="*/ 540 h 540"/>
                <a:gd name="T2" fmla="*/ 0 w 631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1" h="540">
                  <a:moveTo>
                    <a:pt x="631" y="540"/>
                  </a:moveTo>
                  <a:cubicBezTo>
                    <a:pt x="283" y="540"/>
                    <a:pt x="0" y="298"/>
                    <a:pt x="0" y="0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8" name="Freeform 89"/>
            <p:cNvSpPr>
              <a:spLocks/>
            </p:cNvSpPr>
            <p:nvPr/>
          </p:nvSpPr>
          <p:spPr bwMode="auto">
            <a:xfrm>
              <a:off x="3974" y="1767"/>
              <a:ext cx="541" cy="541"/>
            </a:xfrm>
            <a:custGeom>
              <a:avLst/>
              <a:gdLst>
                <a:gd name="T0" fmla="*/ 0 w 541"/>
                <a:gd name="T1" fmla="*/ 541 h 541"/>
                <a:gd name="T2" fmla="*/ 541 w 541"/>
                <a:gd name="T3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1" h="541">
                  <a:moveTo>
                    <a:pt x="0" y="541"/>
                  </a:moveTo>
                  <a:cubicBezTo>
                    <a:pt x="0" y="242"/>
                    <a:pt x="242" y="0"/>
                    <a:pt x="541" y="0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09" name="Line 90"/>
            <p:cNvSpPr>
              <a:spLocks noChangeShapeType="1"/>
            </p:cNvSpPr>
            <p:nvPr/>
          </p:nvSpPr>
          <p:spPr bwMode="auto">
            <a:xfrm>
              <a:off x="3524" y="2038"/>
              <a:ext cx="45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0" name="Freeform 91"/>
            <p:cNvSpPr>
              <a:spLocks/>
            </p:cNvSpPr>
            <p:nvPr/>
          </p:nvSpPr>
          <p:spPr bwMode="auto">
            <a:xfrm>
              <a:off x="3967" y="200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1" name="Line 92"/>
            <p:cNvSpPr>
              <a:spLocks noChangeShapeType="1"/>
            </p:cNvSpPr>
            <p:nvPr/>
          </p:nvSpPr>
          <p:spPr bwMode="auto">
            <a:xfrm>
              <a:off x="3524" y="2578"/>
              <a:ext cx="45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2" name="Freeform 93"/>
            <p:cNvSpPr>
              <a:spLocks/>
            </p:cNvSpPr>
            <p:nvPr/>
          </p:nvSpPr>
          <p:spPr bwMode="auto">
            <a:xfrm>
              <a:off x="3967" y="254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3" name="Line 94"/>
            <p:cNvSpPr>
              <a:spLocks noChangeShapeType="1"/>
            </p:cNvSpPr>
            <p:nvPr/>
          </p:nvSpPr>
          <p:spPr bwMode="auto">
            <a:xfrm>
              <a:off x="3524" y="1948"/>
              <a:ext cx="499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4" name="Freeform 95"/>
            <p:cNvSpPr>
              <a:spLocks/>
            </p:cNvSpPr>
            <p:nvPr/>
          </p:nvSpPr>
          <p:spPr bwMode="auto">
            <a:xfrm>
              <a:off x="4015" y="191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5" name="Line 96"/>
            <p:cNvSpPr>
              <a:spLocks noChangeShapeType="1"/>
            </p:cNvSpPr>
            <p:nvPr/>
          </p:nvSpPr>
          <p:spPr bwMode="auto">
            <a:xfrm>
              <a:off x="3524" y="1857"/>
              <a:ext cx="603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6" name="Freeform 97"/>
            <p:cNvSpPr>
              <a:spLocks/>
            </p:cNvSpPr>
            <p:nvPr/>
          </p:nvSpPr>
          <p:spPr bwMode="auto">
            <a:xfrm>
              <a:off x="4119" y="182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7" name="Line 98"/>
            <p:cNvSpPr>
              <a:spLocks noChangeShapeType="1"/>
            </p:cNvSpPr>
            <p:nvPr/>
          </p:nvSpPr>
          <p:spPr bwMode="auto">
            <a:xfrm>
              <a:off x="3524" y="2128"/>
              <a:ext cx="39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8" name="Freeform 99"/>
            <p:cNvSpPr>
              <a:spLocks/>
            </p:cNvSpPr>
            <p:nvPr/>
          </p:nvSpPr>
          <p:spPr bwMode="auto">
            <a:xfrm>
              <a:off x="3908" y="209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19" name="Line 100"/>
            <p:cNvSpPr>
              <a:spLocks noChangeShapeType="1"/>
            </p:cNvSpPr>
            <p:nvPr/>
          </p:nvSpPr>
          <p:spPr bwMode="auto">
            <a:xfrm>
              <a:off x="3524" y="2218"/>
              <a:ext cx="369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0" name="Freeform 101"/>
            <p:cNvSpPr>
              <a:spLocks/>
            </p:cNvSpPr>
            <p:nvPr/>
          </p:nvSpPr>
          <p:spPr bwMode="auto">
            <a:xfrm>
              <a:off x="3885" y="218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1" name="Line 102"/>
            <p:cNvSpPr>
              <a:spLocks noChangeShapeType="1"/>
            </p:cNvSpPr>
            <p:nvPr/>
          </p:nvSpPr>
          <p:spPr bwMode="auto">
            <a:xfrm>
              <a:off x="3524" y="2308"/>
              <a:ext cx="361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2" name="Freeform 103"/>
            <p:cNvSpPr>
              <a:spLocks/>
            </p:cNvSpPr>
            <p:nvPr/>
          </p:nvSpPr>
          <p:spPr bwMode="auto">
            <a:xfrm>
              <a:off x="3877" y="227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3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3" name="Line 104"/>
            <p:cNvSpPr>
              <a:spLocks noChangeShapeType="1"/>
            </p:cNvSpPr>
            <p:nvPr/>
          </p:nvSpPr>
          <p:spPr bwMode="auto">
            <a:xfrm>
              <a:off x="3525" y="2397"/>
              <a:ext cx="369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4" name="Freeform 105"/>
            <p:cNvSpPr>
              <a:spLocks/>
            </p:cNvSpPr>
            <p:nvPr/>
          </p:nvSpPr>
          <p:spPr bwMode="auto">
            <a:xfrm>
              <a:off x="3886" y="2365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5" name="Line 106"/>
            <p:cNvSpPr>
              <a:spLocks noChangeShapeType="1"/>
            </p:cNvSpPr>
            <p:nvPr/>
          </p:nvSpPr>
          <p:spPr bwMode="auto">
            <a:xfrm>
              <a:off x="3524" y="2488"/>
              <a:ext cx="39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6" name="Freeform 107"/>
            <p:cNvSpPr>
              <a:spLocks/>
            </p:cNvSpPr>
            <p:nvPr/>
          </p:nvSpPr>
          <p:spPr bwMode="auto">
            <a:xfrm>
              <a:off x="3908" y="2456"/>
              <a:ext cx="97" cy="64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7" name="Line 108"/>
            <p:cNvSpPr>
              <a:spLocks noChangeShapeType="1"/>
            </p:cNvSpPr>
            <p:nvPr/>
          </p:nvSpPr>
          <p:spPr bwMode="auto">
            <a:xfrm>
              <a:off x="3524" y="2758"/>
              <a:ext cx="603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8" name="Freeform 109"/>
            <p:cNvSpPr>
              <a:spLocks/>
            </p:cNvSpPr>
            <p:nvPr/>
          </p:nvSpPr>
          <p:spPr bwMode="auto">
            <a:xfrm>
              <a:off x="4119" y="272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29" name="Line 110"/>
            <p:cNvSpPr>
              <a:spLocks noChangeShapeType="1"/>
            </p:cNvSpPr>
            <p:nvPr/>
          </p:nvSpPr>
          <p:spPr bwMode="auto">
            <a:xfrm>
              <a:off x="3524" y="2668"/>
              <a:ext cx="499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30" name="Freeform 111"/>
            <p:cNvSpPr>
              <a:spLocks/>
            </p:cNvSpPr>
            <p:nvPr/>
          </p:nvSpPr>
          <p:spPr bwMode="auto">
            <a:xfrm>
              <a:off x="4015" y="2636"/>
              <a:ext cx="97" cy="65"/>
            </a:xfrm>
            <a:custGeom>
              <a:avLst/>
              <a:gdLst>
                <a:gd name="T0" fmla="*/ 0 w 97"/>
                <a:gd name="T1" fmla="*/ 0 h 65"/>
                <a:gd name="T2" fmla="*/ 97 w 97"/>
                <a:gd name="T3" fmla="*/ 32 h 65"/>
                <a:gd name="T4" fmla="*/ 0 w 97"/>
                <a:gd name="T5" fmla="*/ 65 h 65"/>
                <a:gd name="T6" fmla="*/ 0 w 97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0" y="0"/>
                  </a:moveTo>
                  <a:lnTo>
                    <a:pt x="97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6548" name="TextBox 236547"/>
          <p:cNvSpPr txBox="1"/>
          <p:nvPr/>
        </p:nvSpPr>
        <p:spPr>
          <a:xfrm>
            <a:off x="1707952" y="3211475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Temperature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96472" y="2341110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Temperature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6632" name="Straight Arrow Connector 236631"/>
          <p:cNvCxnSpPr>
            <a:stCxn id="236548" idx="0"/>
          </p:cNvCxnSpPr>
          <p:nvPr/>
        </p:nvCxnSpPr>
        <p:spPr>
          <a:xfrm flipV="1">
            <a:off x="2447931" y="3143272"/>
            <a:ext cx="846140" cy="6820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631" name="Rectangle 236630"/>
          <p:cNvSpPr/>
          <p:nvPr/>
        </p:nvSpPr>
        <p:spPr>
          <a:xfrm>
            <a:off x="4014213" y="1788068"/>
            <a:ext cx="111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</a:t>
            </a:r>
            <a:r>
              <a:rPr lang="en-US" b="1" i="1" baseline="-25000" dirty="0">
                <a:solidFill>
                  <a:srgbClr val="FF0000"/>
                </a:solidFill>
              </a:rPr>
              <a:t>w</a:t>
            </a:r>
            <a:r>
              <a:rPr lang="en-US" b="1" i="1" dirty="0">
                <a:solidFill>
                  <a:srgbClr val="FF0000"/>
                </a:solidFill>
              </a:rPr>
              <a:t> &gt;T </a:t>
            </a:r>
            <a:r>
              <a:rPr lang="en-US" b="1" i="1" dirty="0" smtClean="0">
                <a:solidFill>
                  <a:srgbClr val="FF0000"/>
                </a:solidFill>
              </a:rPr>
              <a:t>(r)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6634" name="Straight Arrow Connector 236633"/>
          <p:cNvCxnSpPr/>
          <p:nvPr/>
        </p:nvCxnSpPr>
        <p:spPr>
          <a:xfrm>
            <a:off x="2039569" y="2251876"/>
            <a:ext cx="459150" cy="813608"/>
          </a:xfrm>
          <a:prstGeom prst="straightConnector1">
            <a:avLst/>
          </a:prstGeom>
          <a:ln w="28575">
            <a:solidFill>
              <a:srgbClr val="FD99E3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C-7374-41F9-8A3D-7F1AD6D1658C}" type="datetime1">
              <a:rPr lang="es-AR" smtClean="0"/>
              <a:t>26/02/2018</a:t>
            </a:fld>
            <a:endParaRPr lang="en-US"/>
          </a:p>
        </p:txBody>
      </p:sp>
      <p:sp>
        <p:nvSpPr>
          <p:cNvPr id="2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779-9928-4367-A065-2E0D6F718DC3}" type="slidenum">
              <a:rPr lang="en-US"/>
              <a:pPr/>
              <a:t>6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228600"/>
            <a:ext cx="8645525" cy="838200"/>
          </a:xfrm>
        </p:spPr>
        <p:txBody>
          <a:bodyPr/>
          <a:lstStyle/>
          <a:p>
            <a:r>
              <a:rPr lang="en-US" sz="3200" b="1" u="sng" dirty="0"/>
              <a:t>Thermal boundary Layer development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0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1085850"/>
            <a:ext cx="8685213" cy="4568825"/>
          </a:xfrm>
          <a:noFill/>
          <a:ln/>
        </p:spPr>
        <p:txBody>
          <a:bodyPr lIns="92075" tIns="46038" rIns="92075" bIns="46038"/>
          <a:lstStyle/>
          <a:p>
            <a:r>
              <a:rPr lang="en-US" sz="2400" b="1" dirty="0"/>
              <a:t>Fully developed region is different than </a:t>
            </a:r>
            <a:r>
              <a:rPr lang="en-US" sz="2400" b="1" dirty="0" smtClean="0"/>
              <a:t>the </a:t>
            </a:r>
            <a:r>
              <a:rPr lang="en-US" sz="2400" b="1" dirty="0"/>
              <a:t>velocity boundary layer because </a:t>
            </a:r>
            <a:r>
              <a:rPr lang="en-US" sz="2400" b="1" u="sng" dirty="0">
                <a:solidFill>
                  <a:srgbClr val="FF0000"/>
                </a:solidFill>
              </a:rPr>
              <a:t>we can have either constant wall </a:t>
            </a:r>
            <a:r>
              <a:rPr lang="en-US" sz="2400" b="1" i="1" u="sng" dirty="0">
                <a:solidFill>
                  <a:srgbClr val="FF0000"/>
                </a:solidFill>
              </a:rPr>
              <a:t>T</a:t>
            </a:r>
            <a:r>
              <a:rPr lang="en-US" sz="2400" b="1" u="sng" dirty="0">
                <a:solidFill>
                  <a:srgbClr val="FF0000"/>
                </a:solidFill>
              </a:rPr>
              <a:t> or constant wall </a:t>
            </a:r>
            <a:r>
              <a:rPr lang="en-US" sz="2400" b="1" i="1" u="sng" dirty="0">
                <a:solidFill>
                  <a:srgbClr val="FF0000"/>
                </a:solidFill>
              </a:rPr>
              <a:t>q”</a:t>
            </a:r>
          </a:p>
          <a:p>
            <a:r>
              <a:rPr lang="en-US" sz="2400" b="1" dirty="0"/>
              <a:t>Thermal entrance region</a:t>
            </a:r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386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90298"/>
              </p:ext>
            </p:extLst>
          </p:nvPr>
        </p:nvGraphicFramePr>
        <p:xfrm>
          <a:off x="335598" y="3453448"/>
          <a:ext cx="3840162" cy="100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4" name="Equation" r:id="rId4" imgW="3403440" imgH="888840" progId="Equation.DSMT4">
                  <p:embed/>
                </p:oleObj>
              </mc:Choice>
              <mc:Fallback>
                <p:oleObj name="Equation" r:id="rId4" imgW="3403440" imgH="8888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8" y="3453448"/>
                        <a:ext cx="3840162" cy="10022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55272"/>
              </p:ext>
            </p:extLst>
          </p:nvPr>
        </p:nvGraphicFramePr>
        <p:xfrm>
          <a:off x="5243513" y="3427414"/>
          <a:ext cx="2955607" cy="110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5" name="Equation" r:id="rId6" imgW="2361960" imgH="888840" progId="Equation.DSMT4">
                  <p:embed/>
                </p:oleObj>
              </mc:Choice>
              <mc:Fallback>
                <p:oleObj name="Equation" r:id="rId6" imgW="2361960" imgH="8888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3427414"/>
                        <a:ext cx="2955607" cy="1108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14" name="Rectangle 2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762000" y="2757488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rgbClr val="000099"/>
                </a:solidFill>
              </a:rPr>
              <a:t>Laminar Flow</a:t>
            </a: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4948238" y="2697163"/>
            <a:ext cx="273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rgbClr val="000099"/>
                </a:solidFill>
              </a:rPr>
              <a:t>Turbulent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C04-DF91-40C7-B0A7-A03628FCA3BA}" type="datetime1">
              <a:rPr lang="es-AR" smtClean="0"/>
              <a:t>26/02/2018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BAA7-E483-405F-93D0-61A4775F73B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683205" y="850976"/>
            <a:ext cx="7562283" cy="4729203"/>
            <a:chOff x="683205" y="865264"/>
            <a:chExt cx="7562283" cy="472920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119434" y="2148619"/>
              <a:ext cx="558169" cy="619125"/>
            </a:xfrm>
            <a:custGeom>
              <a:avLst/>
              <a:gdLst>
                <a:gd name="T0" fmla="*/ 0 w 371"/>
                <a:gd name="T1" fmla="*/ 390 h 390"/>
                <a:gd name="T2" fmla="*/ 0 w 371"/>
                <a:gd name="T3" fmla="*/ 0 h 390"/>
                <a:gd name="T4" fmla="*/ 371 w 371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1" h="390">
                  <a:moveTo>
                    <a:pt x="0" y="390"/>
                  </a:moveTo>
                  <a:lnTo>
                    <a:pt x="0" y="0"/>
                  </a:lnTo>
                  <a:lnTo>
                    <a:pt x="3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693561" y="865264"/>
              <a:ext cx="59737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99"/>
                  </a:solidFill>
                </a:rPr>
                <a:t>Two Surface </a:t>
              </a:r>
              <a:r>
                <a:rPr lang="en-US" sz="2400" dirty="0">
                  <a:solidFill>
                    <a:srgbClr val="000099"/>
                  </a:solidFill>
                </a:rPr>
                <a:t>C</a:t>
              </a:r>
              <a:r>
                <a:rPr lang="en-US" sz="2400" dirty="0" smtClean="0">
                  <a:solidFill>
                    <a:srgbClr val="000099"/>
                  </a:solidFill>
                </a:rPr>
                <a:t>onditions will be considered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421200" y="2031214"/>
              <a:ext cx="4968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q”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w</a:t>
              </a:r>
              <a:endParaRPr lang="en-US" i="1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904864" y="1441538"/>
              <a:ext cx="7340624" cy="4152929"/>
              <a:chOff x="536" y="897"/>
              <a:chExt cx="4624" cy="2616"/>
            </a:xfrm>
          </p:grpSpPr>
          <p:sp>
            <p:nvSpPr>
              <p:cNvPr id="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36" y="897"/>
                <a:ext cx="4624" cy="2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182" y="1767"/>
                <a:ext cx="360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182" y="2866"/>
                <a:ext cx="360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818" y="2304"/>
                <a:ext cx="4294" cy="8"/>
              </a:xfrm>
              <a:custGeom>
                <a:avLst/>
                <a:gdLst>
                  <a:gd name="T0" fmla="*/ 312 w 9152"/>
                  <a:gd name="T1" fmla="*/ 16 h 16"/>
                  <a:gd name="T2" fmla="*/ 392 w 9152"/>
                  <a:gd name="T3" fmla="*/ 0 h 16"/>
                  <a:gd name="T4" fmla="*/ 392 w 9152"/>
                  <a:gd name="T5" fmla="*/ 16 h 16"/>
                  <a:gd name="T6" fmla="*/ 888 w 9152"/>
                  <a:gd name="T7" fmla="*/ 0 h 16"/>
                  <a:gd name="T8" fmla="*/ 576 w 9152"/>
                  <a:gd name="T9" fmla="*/ 8 h 16"/>
                  <a:gd name="T10" fmla="*/ 1088 w 9152"/>
                  <a:gd name="T11" fmla="*/ 8 h 16"/>
                  <a:gd name="T12" fmla="*/ 968 w 9152"/>
                  <a:gd name="T13" fmla="*/ 0 h 16"/>
                  <a:gd name="T14" fmla="*/ 1464 w 9152"/>
                  <a:gd name="T15" fmla="*/ 16 h 16"/>
                  <a:gd name="T16" fmla="*/ 1544 w 9152"/>
                  <a:gd name="T17" fmla="*/ 0 h 16"/>
                  <a:gd name="T18" fmla="*/ 1544 w 9152"/>
                  <a:gd name="T19" fmla="*/ 16 h 16"/>
                  <a:gd name="T20" fmla="*/ 2040 w 9152"/>
                  <a:gd name="T21" fmla="*/ 0 h 16"/>
                  <a:gd name="T22" fmla="*/ 1728 w 9152"/>
                  <a:gd name="T23" fmla="*/ 8 h 16"/>
                  <a:gd name="T24" fmla="*/ 2240 w 9152"/>
                  <a:gd name="T25" fmla="*/ 8 h 16"/>
                  <a:gd name="T26" fmla="*/ 2120 w 9152"/>
                  <a:gd name="T27" fmla="*/ 0 h 16"/>
                  <a:gd name="T28" fmla="*/ 2616 w 9152"/>
                  <a:gd name="T29" fmla="*/ 16 h 16"/>
                  <a:gd name="T30" fmla="*/ 2696 w 9152"/>
                  <a:gd name="T31" fmla="*/ 0 h 16"/>
                  <a:gd name="T32" fmla="*/ 2696 w 9152"/>
                  <a:gd name="T33" fmla="*/ 16 h 16"/>
                  <a:gd name="T34" fmla="*/ 3192 w 9152"/>
                  <a:gd name="T35" fmla="*/ 0 h 16"/>
                  <a:gd name="T36" fmla="*/ 2880 w 9152"/>
                  <a:gd name="T37" fmla="*/ 8 h 16"/>
                  <a:gd name="T38" fmla="*/ 3392 w 9152"/>
                  <a:gd name="T39" fmla="*/ 8 h 16"/>
                  <a:gd name="T40" fmla="*/ 3272 w 9152"/>
                  <a:gd name="T41" fmla="*/ 0 h 16"/>
                  <a:gd name="T42" fmla="*/ 3768 w 9152"/>
                  <a:gd name="T43" fmla="*/ 16 h 16"/>
                  <a:gd name="T44" fmla="*/ 3848 w 9152"/>
                  <a:gd name="T45" fmla="*/ 0 h 16"/>
                  <a:gd name="T46" fmla="*/ 3848 w 9152"/>
                  <a:gd name="T47" fmla="*/ 16 h 16"/>
                  <a:gd name="T48" fmla="*/ 4344 w 9152"/>
                  <a:gd name="T49" fmla="*/ 0 h 16"/>
                  <a:gd name="T50" fmla="*/ 4032 w 9152"/>
                  <a:gd name="T51" fmla="*/ 8 h 16"/>
                  <a:gd name="T52" fmla="*/ 4544 w 9152"/>
                  <a:gd name="T53" fmla="*/ 8 h 16"/>
                  <a:gd name="T54" fmla="*/ 4424 w 9152"/>
                  <a:gd name="T55" fmla="*/ 0 h 16"/>
                  <a:gd name="T56" fmla="*/ 4920 w 9152"/>
                  <a:gd name="T57" fmla="*/ 16 h 16"/>
                  <a:gd name="T58" fmla="*/ 5000 w 9152"/>
                  <a:gd name="T59" fmla="*/ 0 h 16"/>
                  <a:gd name="T60" fmla="*/ 5000 w 9152"/>
                  <a:gd name="T61" fmla="*/ 16 h 16"/>
                  <a:gd name="T62" fmla="*/ 5496 w 9152"/>
                  <a:gd name="T63" fmla="*/ 0 h 16"/>
                  <a:gd name="T64" fmla="*/ 5184 w 9152"/>
                  <a:gd name="T65" fmla="*/ 8 h 16"/>
                  <a:gd name="T66" fmla="*/ 5696 w 9152"/>
                  <a:gd name="T67" fmla="*/ 8 h 16"/>
                  <a:gd name="T68" fmla="*/ 5576 w 9152"/>
                  <a:gd name="T69" fmla="*/ 0 h 16"/>
                  <a:gd name="T70" fmla="*/ 6072 w 9152"/>
                  <a:gd name="T71" fmla="*/ 16 h 16"/>
                  <a:gd name="T72" fmla="*/ 6152 w 9152"/>
                  <a:gd name="T73" fmla="*/ 0 h 16"/>
                  <a:gd name="T74" fmla="*/ 6152 w 9152"/>
                  <a:gd name="T75" fmla="*/ 16 h 16"/>
                  <a:gd name="T76" fmla="*/ 6648 w 9152"/>
                  <a:gd name="T77" fmla="*/ 0 h 16"/>
                  <a:gd name="T78" fmla="*/ 6336 w 9152"/>
                  <a:gd name="T79" fmla="*/ 8 h 16"/>
                  <a:gd name="T80" fmla="*/ 6848 w 9152"/>
                  <a:gd name="T81" fmla="*/ 8 h 16"/>
                  <a:gd name="T82" fmla="*/ 6728 w 9152"/>
                  <a:gd name="T83" fmla="*/ 0 h 16"/>
                  <a:gd name="T84" fmla="*/ 7224 w 9152"/>
                  <a:gd name="T85" fmla="*/ 16 h 16"/>
                  <a:gd name="T86" fmla="*/ 7304 w 9152"/>
                  <a:gd name="T87" fmla="*/ 0 h 16"/>
                  <a:gd name="T88" fmla="*/ 7304 w 9152"/>
                  <a:gd name="T89" fmla="*/ 16 h 16"/>
                  <a:gd name="T90" fmla="*/ 7800 w 9152"/>
                  <a:gd name="T91" fmla="*/ 0 h 16"/>
                  <a:gd name="T92" fmla="*/ 7488 w 9152"/>
                  <a:gd name="T93" fmla="*/ 8 h 16"/>
                  <a:gd name="T94" fmla="*/ 8000 w 9152"/>
                  <a:gd name="T95" fmla="*/ 8 h 16"/>
                  <a:gd name="T96" fmla="*/ 7880 w 9152"/>
                  <a:gd name="T97" fmla="*/ 0 h 16"/>
                  <a:gd name="T98" fmla="*/ 8376 w 9152"/>
                  <a:gd name="T99" fmla="*/ 16 h 16"/>
                  <a:gd name="T100" fmla="*/ 8456 w 9152"/>
                  <a:gd name="T101" fmla="*/ 0 h 16"/>
                  <a:gd name="T102" fmla="*/ 8456 w 9152"/>
                  <a:gd name="T103" fmla="*/ 16 h 16"/>
                  <a:gd name="T104" fmla="*/ 8952 w 9152"/>
                  <a:gd name="T105" fmla="*/ 0 h 16"/>
                  <a:gd name="T106" fmla="*/ 8640 w 9152"/>
                  <a:gd name="T107" fmla="*/ 8 h 16"/>
                  <a:gd name="T108" fmla="*/ 9152 w 9152"/>
                  <a:gd name="T109" fmla="*/ 8 h 16"/>
                  <a:gd name="T110" fmla="*/ 9032 w 9152"/>
                  <a:gd name="T1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52" h="16">
                    <a:moveTo>
                      <a:pt x="8" y="0"/>
                    </a:moveTo>
                    <a:lnTo>
                      <a:pt x="312" y="0"/>
                    </a:lnTo>
                    <a:cubicBezTo>
                      <a:pt x="317" y="0"/>
                      <a:pt x="320" y="3"/>
                      <a:pt x="320" y="8"/>
                    </a:cubicBezTo>
                    <a:cubicBezTo>
                      <a:pt x="320" y="12"/>
                      <a:pt x="317" y="16"/>
                      <a:pt x="312" y="16"/>
                    </a:cubicBezTo>
                    <a:lnTo>
                      <a:pt x="8" y="16"/>
                    </a:ln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lose/>
                    <a:moveTo>
                      <a:pt x="392" y="0"/>
                    </a:moveTo>
                    <a:lnTo>
                      <a:pt x="504" y="0"/>
                    </a:lnTo>
                    <a:cubicBezTo>
                      <a:pt x="509" y="0"/>
                      <a:pt x="512" y="3"/>
                      <a:pt x="512" y="8"/>
                    </a:cubicBezTo>
                    <a:cubicBezTo>
                      <a:pt x="512" y="12"/>
                      <a:pt x="509" y="16"/>
                      <a:pt x="504" y="16"/>
                    </a:cubicBezTo>
                    <a:lnTo>
                      <a:pt x="392" y="16"/>
                    </a:lnTo>
                    <a:cubicBezTo>
                      <a:pt x="388" y="16"/>
                      <a:pt x="384" y="12"/>
                      <a:pt x="384" y="8"/>
                    </a:cubicBezTo>
                    <a:cubicBezTo>
                      <a:pt x="384" y="3"/>
                      <a:pt x="388" y="0"/>
                      <a:pt x="392" y="0"/>
                    </a:cubicBezTo>
                    <a:close/>
                    <a:moveTo>
                      <a:pt x="584" y="0"/>
                    </a:moveTo>
                    <a:lnTo>
                      <a:pt x="888" y="0"/>
                    </a:lnTo>
                    <a:cubicBezTo>
                      <a:pt x="893" y="0"/>
                      <a:pt x="896" y="3"/>
                      <a:pt x="896" y="8"/>
                    </a:cubicBezTo>
                    <a:cubicBezTo>
                      <a:pt x="896" y="12"/>
                      <a:pt x="893" y="16"/>
                      <a:pt x="888" y="16"/>
                    </a:cubicBezTo>
                    <a:lnTo>
                      <a:pt x="584" y="16"/>
                    </a:lnTo>
                    <a:cubicBezTo>
                      <a:pt x="580" y="16"/>
                      <a:pt x="576" y="12"/>
                      <a:pt x="576" y="8"/>
                    </a:cubicBezTo>
                    <a:cubicBezTo>
                      <a:pt x="576" y="3"/>
                      <a:pt x="580" y="0"/>
                      <a:pt x="584" y="0"/>
                    </a:cubicBezTo>
                    <a:close/>
                    <a:moveTo>
                      <a:pt x="968" y="0"/>
                    </a:moveTo>
                    <a:lnTo>
                      <a:pt x="1080" y="0"/>
                    </a:lnTo>
                    <a:cubicBezTo>
                      <a:pt x="1085" y="0"/>
                      <a:pt x="1088" y="3"/>
                      <a:pt x="1088" y="8"/>
                    </a:cubicBezTo>
                    <a:cubicBezTo>
                      <a:pt x="1088" y="12"/>
                      <a:pt x="1085" y="16"/>
                      <a:pt x="1080" y="16"/>
                    </a:cubicBezTo>
                    <a:lnTo>
                      <a:pt x="968" y="16"/>
                    </a:lnTo>
                    <a:cubicBezTo>
                      <a:pt x="964" y="16"/>
                      <a:pt x="960" y="12"/>
                      <a:pt x="960" y="8"/>
                    </a:cubicBezTo>
                    <a:cubicBezTo>
                      <a:pt x="960" y="3"/>
                      <a:pt x="964" y="0"/>
                      <a:pt x="968" y="0"/>
                    </a:cubicBezTo>
                    <a:close/>
                    <a:moveTo>
                      <a:pt x="1160" y="0"/>
                    </a:moveTo>
                    <a:lnTo>
                      <a:pt x="1464" y="0"/>
                    </a:lnTo>
                    <a:cubicBezTo>
                      <a:pt x="1469" y="0"/>
                      <a:pt x="1472" y="3"/>
                      <a:pt x="1472" y="8"/>
                    </a:cubicBezTo>
                    <a:cubicBezTo>
                      <a:pt x="1472" y="12"/>
                      <a:pt x="1469" y="16"/>
                      <a:pt x="1464" y="16"/>
                    </a:cubicBezTo>
                    <a:lnTo>
                      <a:pt x="1160" y="16"/>
                    </a:lnTo>
                    <a:cubicBezTo>
                      <a:pt x="1156" y="16"/>
                      <a:pt x="1152" y="12"/>
                      <a:pt x="1152" y="8"/>
                    </a:cubicBezTo>
                    <a:cubicBezTo>
                      <a:pt x="1152" y="3"/>
                      <a:pt x="1156" y="0"/>
                      <a:pt x="1160" y="0"/>
                    </a:cubicBezTo>
                    <a:close/>
                    <a:moveTo>
                      <a:pt x="1544" y="0"/>
                    </a:moveTo>
                    <a:lnTo>
                      <a:pt x="1656" y="0"/>
                    </a:lnTo>
                    <a:cubicBezTo>
                      <a:pt x="1661" y="0"/>
                      <a:pt x="1664" y="3"/>
                      <a:pt x="1664" y="8"/>
                    </a:cubicBezTo>
                    <a:cubicBezTo>
                      <a:pt x="1664" y="12"/>
                      <a:pt x="1661" y="16"/>
                      <a:pt x="1656" y="16"/>
                    </a:cubicBezTo>
                    <a:lnTo>
                      <a:pt x="1544" y="16"/>
                    </a:lnTo>
                    <a:cubicBezTo>
                      <a:pt x="1540" y="16"/>
                      <a:pt x="1536" y="12"/>
                      <a:pt x="1536" y="8"/>
                    </a:cubicBezTo>
                    <a:cubicBezTo>
                      <a:pt x="1536" y="3"/>
                      <a:pt x="1540" y="0"/>
                      <a:pt x="1544" y="0"/>
                    </a:cubicBezTo>
                    <a:close/>
                    <a:moveTo>
                      <a:pt x="1736" y="0"/>
                    </a:moveTo>
                    <a:lnTo>
                      <a:pt x="2040" y="0"/>
                    </a:lnTo>
                    <a:cubicBezTo>
                      <a:pt x="2045" y="0"/>
                      <a:pt x="2048" y="3"/>
                      <a:pt x="2048" y="8"/>
                    </a:cubicBezTo>
                    <a:cubicBezTo>
                      <a:pt x="2048" y="12"/>
                      <a:pt x="2045" y="16"/>
                      <a:pt x="2040" y="16"/>
                    </a:cubicBezTo>
                    <a:lnTo>
                      <a:pt x="1736" y="16"/>
                    </a:lnTo>
                    <a:cubicBezTo>
                      <a:pt x="1732" y="16"/>
                      <a:pt x="1728" y="12"/>
                      <a:pt x="1728" y="8"/>
                    </a:cubicBezTo>
                    <a:cubicBezTo>
                      <a:pt x="1728" y="3"/>
                      <a:pt x="1732" y="0"/>
                      <a:pt x="1736" y="0"/>
                    </a:cubicBezTo>
                    <a:close/>
                    <a:moveTo>
                      <a:pt x="2120" y="0"/>
                    </a:moveTo>
                    <a:lnTo>
                      <a:pt x="2232" y="0"/>
                    </a:lnTo>
                    <a:cubicBezTo>
                      <a:pt x="2237" y="0"/>
                      <a:pt x="2240" y="3"/>
                      <a:pt x="2240" y="8"/>
                    </a:cubicBezTo>
                    <a:cubicBezTo>
                      <a:pt x="2240" y="12"/>
                      <a:pt x="2237" y="16"/>
                      <a:pt x="2232" y="16"/>
                    </a:cubicBezTo>
                    <a:lnTo>
                      <a:pt x="2120" y="16"/>
                    </a:lnTo>
                    <a:cubicBezTo>
                      <a:pt x="2116" y="16"/>
                      <a:pt x="2112" y="12"/>
                      <a:pt x="2112" y="8"/>
                    </a:cubicBezTo>
                    <a:cubicBezTo>
                      <a:pt x="2112" y="3"/>
                      <a:pt x="2116" y="0"/>
                      <a:pt x="2120" y="0"/>
                    </a:cubicBezTo>
                    <a:close/>
                    <a:moveTo>
                      <a:pt x="2312" y="0"/>
                    </a:moveTo>
                    <a:lnTo>
                      <a:pt x="2616" y="0"/>
                    </a:lnTo>
                    <a:cubicBezTo>
                      <a:pt x="2621" y="0"/>
                      <a:pt x="2624" y="3"/>
                      <a:pt x="2624" y="8"/>
                    </a:cubicBezTo>
                    <a:cubicBezTo>
                      <a:pt x="2624" y="12"/>
                      <a:pt x="2621" y="16"/>
                      <a:pt x="2616" y="16"/>
                    </a:cubicBezTo>
                    <a:lnTo>
                      <a:pt x="2312" y="16"/>
                    </a:lnTo>
                    <a:cubicBezTo>
                      <a:pt x="2308" y="16"/>
                      <a:pt x="2304" y="12"/>
                      <a:pt x="2304" y="8"/>
                    </a:cubicBezTo>
                    <a:cubicBezTo>
                      <a:pt x="2304" y="3"/>
                      <a:pt x="2308" y="0"/>
                      <a:pt x="2312" y="0"/>
                    </a:cubicBezTo>
                    <a:close/>
                    <a:moveTo>
                      <a:pt x="2696" y="0"/>
                    </a:moveTo>
                    <a:lnTo>
                      <a:pt x="2808" y="0"/>
                    </a:lnTo>
                    <a:cubicBezTo>
                      <a:pt x="2813" y="0"/>
                      <a:pt x="2816" y="3"/>
                      <a:pt x="2816" y="8"/>
                    </a:cubicBezTo>
                    <a:cubicBezTo>
                      <a:pt x="2816" y="12"/>
                      <a:pt x="2813" y="16"/>
                      <a:pt x="2808" y="16"/>
                    </a:cubicBezTo>
                    <a:lnTo>
                      <a:pt x="2696" y="16"/>
                    </a:lnTo>
                    <a:cubicBezTo>
                      <a:pt x="2692" y="16"/>
                      <a:pt x="2688" y="12"/>
                      <a:pt x="2688" y="8"/>
                    </a:cubicBezTo>
                    <a:cubicBezTo>
                      <a:pt x="2688" y="3"/>
                      <a:pt x="2692" y="0"/>
                      <a:pt x="2696" y="0"/>
                    </a:cubicBezTo>
                    <a:close/>
                    <a:moveTo>
                      <a:pt x="2888" y="0"/>
                    </a:moveTo>
                    <a:lnTo>
                      <a:pt x="3192" y="0"/>
                    </a:lnTo>
                    <a:cubicBezTo>
                      <a:pt x="3197" y="0"/>
                      <a:pt x="3200" y="3"/>
                      <a:pt x="3200" y="8"/>
                    </a:cubicBezTo>
                    <a:cubicBezTo>
                      <a:pt x="3200" y="12"/>
                      <a:pt x="3197" y="16"/>
                      <a:pt x="3192" y="16"/>
                    </a:cubicBezTo>
                    <a:lnTo>
                      <a:pt x="2888" y="16"/>
                    </a:lnTo>
                    <a:cubicBezTo>
                      <a:pt x="2884" y="16"/>
                      <a:pt x="2880" y="12"/>
                      <a:pt x="2880" y="8"/>
                    </a:cubicBezTo>
                    <a:cubicBezTo>
                      <a:pt x="2880" y="3"/>
                      <a:pt x="2884" y="0"/>
                      <a:pt x="2888" y="0"/>
                    </a:cubicBezTo>
                    <a:close/>
                    <a:moveTo>
                      <a:pt x="3272" y="0"/>
                    </a:moveTo>
                    <a:lnTo>
                      <a:pt x="3384" y="0"/>
                    </a:lnTo>
                    <a:cubicBezTo>
                      <a:pt x="3389" y="0"/>
                      <a:pt x="3392" y="3"/>
                      <a:pt x="3392" y="8"/>
                    </a:cubicBezTo>
                    <a:cubicBezTo>
                      <a:pt x="3392" y="12"/>
                      <a:pt x="3389" y="16"/>
                      <a:pt x="3384" y="16"/>
                    </a:cubicBezTo>
                    <a:lnTo>
                      <a:pt x="3272" y="16"/>
                    </a:lnTo>
                    <a:cubicBezTo>
                      <a:pt x="3268" y="16"/>
                      <a:pt x="3264" y="12"/>
                      <a:pt x="3264" y="8"/>
                    </a:cubicBezTo>
                    <a:cubicBezTo>
                      <a:pt x="3264" y="3"/>
                      <a:pt x="3268" y="0"/>
                      <a:pt x="3272" y="0"/>
                    </a:cubicBezTo>
                    <a:close/>
                    <a:moveTo>
                      <a:pt x="3464" y="0"/>
                    </a:moveTo>
                    <a:lnTo>
                      <a:pt x="3768" y="0"/>
                    </a:lnTo>
                    <a:cubicBezTo>
                      <a:pt x="3773" y="0"/>
                      <a:pt x="3776" y="3"/>
                      <a:pt x="3776" y="8"/>
                    </a:cubicBezTo>
                    <a:cubicBezTo>
                      <a:pt x="3776" y="12"/>
                      <a:pt x="3773" y="16"/>
                      <a:pt x="3768" y="16"/>
                    </a:cubicBezTo>
                    <a:lnTo>
                      <a:pt x="3464" y="16"/>
                    </a:lnTo>
                    <a:cubicBezTo>
                      <a:pt x="3460" y="16"/>
                      <a:pt x="3456" y="12"/>
                      <a:pt x="3456" y="8"/>
                    </a:cubicBezTo>
                    <a:cubicBezTo>
                      <a:pt x="3456" y="3"/>
                      <a:pt x="3460" y="0"/>
                      <a:pt x="3464" y="0"/>
                    </a:cubicBezTo>
                    <a:close/>
                    <a:moveTo>
                      <a:pt x="3848" y="0"/>
                    </a:moveTo>
                    <a:lnTo>
                      <a:pt x="3960" y="0"/>
                    </a:lnTo>
                    <a:cubicBezTo>
                      <a:pt x="3965" y="0"/>
                      <a:pt x="3968" y="3"/>
                      <a:pt x="3968" y="8"/>
                    </a:cubicBezTo>
                    <a:cubicBezTo>
                      <a:pt x="3968" y="12"/>
                      <a:pt x="3965" y="16"/>
                      <a:pt x="3960" y="16"/>
                    </a:cubicBezTo>
                    <a:lnTo>
                      <a:pt x="3848" y="16"/>
                    </a:lnTo>
                    <a:cubicBezTo>
                      <a:pt x="3844" y="16"/>
                      <a:pt x="3840" y="12"/>
                      <a:pt x="3840" y="8"/>
                    </a:cubicBezTo>
                    <a:cubicBezTo>
                      <a:pt x="3840" y="3"/>
                      <a:pt x="3844" y="0"/>
                      <a:pt x="3848" y="0"/>
                    </a:cubicBezTo>
                    <a:close/>
                    <a:moveTo>
                      <a:pt x="4040" y="0"/>
                    </a:moveTo>
                    <a:lnTo>
                      <a:pt x="4344" y="0"/>
                    </a:lnTo>
                    <a:cubicBezTo>
                      <a:pt x="4349" y="0"/>
                      <a:pt x="4352" y="3"/>
                      <a:pt x="4352" y="8"/>
                    </a:cubicBezTo>
                    <a:cubicBezTo>
                      <a:pt x="4352" y="12"/>
                      <a:pt x="4349" y="16"/>
                      <a:pt x="4344" y="16"/>
                    </a:cubicBezTo>
                    <a:lnTo>
                      <a:pt x="4040" y="16"/>
                    </a:lnTo>
                    <a:cubicBezTo>
                      <a:pt x="4036" y="16"/>
                      <a:pt x="4032" y="12"/>
                      <a:pt x="4032" y="8"/>
                    </a:cubicBezTo>
                    <a:cubicBezTo>
                      <a:pt x="4032" y="3"/>
                      <a:pt x="4036" y="0"/>
                      <a:pt x="4040" y="0"/>
                    </a:cubicBezTo>
                    <a:close/>
                    <a:moveTo>
                      <a:pt x="4424" y="0"/>
                    </a:moveTo>
                    <a:lnTo>
                      <a:pt x="4536" y="0"/>
                    </a:lnTo>
                    <a:cubicBezTo>
                      <a:pt x="4541" y="0"/>
                      <a:pt x="4544" y="3"/>
                      <a:pt x="4544" y="8"/>
                    </a:cubicBezTo>
                    <a:cubicBezTo>
                      <a:pt x="4544" y="12"/>
                      <a:pt x="4541" y="16"/>
                      <a:pt x="4536" y="16"/>
                    </a:cubicBezTo>
                    <a:lnTo>
                      <a:pt x="4424" y="16"/>
                    </a:lnTo>
                    <a:cubicBezTo>
                      <a:pt x="4420" y="16"/>
                      <a:pt x="4416" y="12"/>
                      <a:pt x="4416" y="8"/>
                    </a:cubicBezTo>
                    <a:cubicBezTo>
                      <a:pt x="4416" y="3"/>
                      <a:pt x="4420" y="0"/>
                      <a:pt x="4424" y="0"/>
                    </a:cubicBezTo>
                    <a:close/>
                    <a:moveTo>
                      <a:pt x="4616" y="0"/>
                    </a:moveTo>
                    <a:lnTo>
                      <a:pt x="4920" y="0"/>
                    </a:lnTo>
                    <a:cubicBezTo>
                      <a:pt x="4925" y="0"/>
                      <a:pt x="4928" y="3"/>
                      <a:pt x="4928" y="8"/>
                    </a:cubicBezTo>
                    <a:cubicBezTo>
                      <a:pt x="4928" y="12"/>
                      <a:pt x="4925" y="16"/>
                      <a:pt x="4920" y="16"/>
                    </a:cubicBezTo>
                    <a:lnTo>
                      <a:pt x="4616" y="16"/>
                    </a:lnTo>
                    <a:cubicBezTo>
                      <a:pt x="4612" y="16"/>
                      <a:pt x="4608" y="12"/>
                      <a:pt x="4608" y="8"/>
                    </a:cubicBezTo>
                    <a:cubicBezTo>
                      <a:pt x="4608" y="3"/>
                      <a:pt x="4612" y="0"/>
                      <a:pt x="4616" y="0"/>
                    </a:cubicBezTo>
                    <a:close/>
                    <a:moveTo>
                      <a:pt x="5000" y="0"/>
                    </a:moveTo>
                    <a:lnTo>
                      <a:pt x="5112" y="0"/>
                    </a:lnTo>
                    <a:cubicBezTo>
                      <a:pt x="5117" y="0"/>
                      <a:pt x="5120" y="3"/>
                      <a:pt x="5120" y="8"/>
                    </a:cubicBezTo>
                    <a:cubicBezTo>
                      <a:pt x="5120" y="12"/>
                      <a:pt x="5117" y="16"/>
                      <a:pt x="5112" y="16"/>
                    </a:cubicBezTo>
                    <a:lnTo>
                      <a:pt x="5000" y="16"/>
                    </a:lnTo>
                    <a:cubicBezTo>
                      <a:pt x="4996" y="16"/>
                      <a:pt x="4992" y="12"/>
                      <a:pt x="4992" y="8"/>
                    </a:cubicBezTo>
                    <a:cubicBezTo>
                      <a:pt x="4992" y="3"/>
                      <a:pt x="4996" y="0"/>
                      <a:pt x="5000" y="0"/>
                    </a:cubicBezTo>
                    <a:close/>
                    <a:moveTo>
                      <a:pt x="5192" y="0"/>
                    </a:moveTo>
                    <a:lnTo>
                      <a:pt x="5496" y="0"/>
                    </a:lnTo>
                    <a:cubicBezTo>
                      <a:pt x="5501" y="0"/>
                      <a:pt x="5504" y="3"/>
                      <a:pt x="5504" y="8"/>
                    </a:cubicBezTo>
                    <a:cubicBezTo>
                      <a:pt x="5504" y="12"/>
                      <a:pt x="5501" y="16"/>
                      <a:pt x="5496" y="16"/>
                    </a:cubicBezTo>
                    <a:lnTo>
                      <a:pt x="5192" y="16"/>
                    </a:lnTo>
                    <a:cubicBezTo>
                      <a:pt x="5188" y="16"/>
                      <a:pt x="5184" y="12"/>
                      <a:pt x="5184" y="8"/>
                    </a:cubicBezTo>
                    <a:cubicBezTo>
                      <a:pt x="5184" y="3"/>
                      <a:pt x="5188" y="0"/>
                      <a:pt x="5192" y="0"/>
                    </a:cubicBezTo>
                    <a:close/>
                    <a:moveTo>
                      <a:pt x="5576" y="0"/>
                    </a:moveTo>
                    <a:lnTo>
                      <a:pt x="5688" y="0"/>
                    </a:lnTo>
                    <a:cubicBezTo>
                      <a:pt x="5693" y="0"/>
                      <a:pt x="5696" y="3"/>
                      <a:pt x="5696" y="8"/>
                    </a:cubicBezTo>
                    <a:cubicBezTo>
                      <a:pt x="5696" y="12"/>
                      <a:pt x="5693" y="16"/>
                      <a:pt x="5688" y="16"/>
                    </a:cubicBezTo>
                    <a:lnTo>
                      <a:pt x="5576" y="16"/>
                    </a:lnTo>
                    <a:cubicBezTo>
                      <a:pt x="5572" y="16"/>
                      <a:pt x="5568" y="12"/>
                      <a:pt x="5568" y="8"/>
                    </a:cubicBezTo>
                    <a:cubicBezTo>
                      <a:pt x="5568" y="3"/>
                      <a:pt x="5572" y="0"/>
                      <a:pt x="5576" y="0"/>
                    </a:cubicBezTo>
                    <a:close/>
                    <a:moveTo>
                      <a:pt x="5768" y="0"/>
                    </a:moveTo>
                    <a:lnTo>
                      <a:pt x="6072" y="0"/>
                    </a:lnTo>
                    <a:cubicBezTo>
                      <a:pt x="6077" y="0"/>
                      <a:pt x="6080" y="3"/>
                      <a:pt x="6080" y="8"/>
                    </a:cubicBezTo>
                    <a:cubicBezTo>
                      <a:pt x="6080" y="12"/>
                      <a:pt x="6077" y="16"/>
                      <a:pt x="6072" y="16"/>
                    </a:cubicBezTo>
                    <a:lnTo>
                      <a:pt x="5768" y="16"/>
                    </a:lnTo>
                    <a:cubicBezTo>
                      <a:pt x="5764" y="16"/>
                      <a:pt x="5760" y="12"/>
                      <a:pt x="5760" y="8"/>
                    </a:cubicBezTo>
                    <a:cubicBezTo>
                      <a:pt x="5760" y="3"/>
                      <a:pt x="5764" y="0"/>
                      <a:pt x="5768" y="0"/>
                    </a:cubicBezTo>
                    <a:close/>
                    <a:moveTo>
                      <a:pt x="6152" y="0"/>
                    </a:moveTo>
                    <a:lnTo>
                      <a:pt x="6264" y="0"/>
                    </a:lnTo>
                    <a:cubicBezTo>
                      <a:pt x="6269" y="0"/>
                      <a:pt x="6272" y="3"/>
                      <a:pt x="6272" y="8"/>
                    </a:cubicBezTo>
                    <a:cubicBezTo>
                      <a:pt x="6272" y="12"/>
                      <a:pt x="6269" y="16"/>
                      <a:pt x="6264" y="16"/>
                    </a:cubicBezTo>
                    <a:lnTo>
                      <a:pt x="6152" y="16"/>
                    </a:lnTo>
                    <a:cubicBezTo>
                      <a:pt x="6148" y="16"/>
                      <a:pt x="6144" y="12"/>
                      <a:pt x="6144" y="8"/>
                    </a:cubicBezTo>
                    <a:cubicBezTo>
                      <a:pt x="6144" y="3"/>
                      <a:pt x="6148" y="0"/>
                      <a:pt x="6152" y="0"/>
                    </a:cubicBezTo>
                    <a:close/>
                    <a:moveTo>
                      <a:pt x="6344" y="0"/>
                    </a:moveTo>
                    <a:lnTo>
                      <a:pt x="6648" y="0"/>
                    </a:lnTo>
                    <a:cubicBezTo>
                      <a:pt x="6653" y="0"/>
                      <a:pt x="6656" y="3"/>
                      <a:pt x="6656" y="8"/>
                    </a:cubicBezTo>
                    <a:cubicBezTo>
                      <a:pt x="6656" y="12"/>
                      <a:pt x="6653" y="16"/>
                      <a:pt x="6648" y="16"/>
                    </a:cubicBezTo>
                    <a:lnTo>
                      <a:pt x="6344" y="16"/>
                    </a:lnTo>
                    <a:cubicBezTo>
                      <a:pt x="6340" y="16"/>
                      <a:pt x="6336" y="12"/>
                      <a:pt x="6336" y="8"/>
                    </a:cubicBezTo>
                    <a:cubicBezTo>
                      <a:pt x="6336" y="3"/>
                      <a:pt x="6340" y="0"/>
                      <a:pt x="6344" y="0"/>
                    </a:cubicBezTo>
                    <a:close/>
                    <a:moveTo>
                      <a:pt x="6728" y="0"/>
                    </a:moveTo>
                    <a:lnTo>
                      <a:pt x="6840" y="0"/>
                    </a:lnTo>
                    <a:cubicBezTo>
                      <a:pt x="6845" y="0"/>
                      <a:pt x="6848" y="3"/>
                      <a:pt x="6848" y="8"/>
                    </a:cubicBezTo>
                    <a:cubicBezTo>
                      <a:pt x="6848" y="12"/>
                      <a:pt x="6845" y="16"/>
                      <a:pt x="6840" y="16"/>
                    </a:cubicBezTo>
                    <a:lnTo>
                      <a:pt x="6728" y="16"/>
                    </a:lnTo>
                    <a:cubicBezTo>
                      <a:pt x="6724" y="16"/>
                      <a:pt x="6720" y="12"/>
                      <a:pt x="6720" y="8"/>
                    </a:cubicBezTo>
                    <a:cubicBezTo>
                      <a:pt x="6720" y="3"/>
                      <a:pt x="6724" y="0"/>
                      <a:pt x="6728" y="0"/>
                    </a:cubicBezTo>
                    <a:close/>
                    <a:moveTo>
                      <a:pt x="6920" y="0"/>
                    </a:moveTo>
                    <a:lnTo>
                      <a:pt x="7224" y="0"/>
                    </a:lnTo>
                    <a:cubicBezTo>
                      <a:pt x="7229" y="0"/>
                      <a:pt x="7232" y="3"/>
                      <a:pt x="7232" y="8"/>
                    </a:cubicBezTo>
                    <a:cubicBezTo>
                      <a:pt x="7232" y="12"/>
                      <a:pt x="7229" y="16"/>
                      <a:pt x="7224" y="16"/>
                    </a:cubicBezTo>
                    <a:lnTo>
                      <a:pt x="6920" y="16"/>
                    </a:lnTo>
                    <a:cubicBezTo>
                      <a:pt x="6916" y="16"/>
                      <a:pt x="6912" y="12"/>
                      <a:pt x="6912" y="8"/>
                    </a:cubicBezTo>
                    <a:cubicBezTo>
                      <a:pt x="6912" y="3"/>
                      <a:pt x="6916" y="0"/>
                      <a:pt x="6920" y="0"/>
                    </a:cubicBezTo>
                    <a:close/>
                    <a:moveTo>
                      <a:pt x="7304" y="0"/>
                    </a:moveTo>
                    <a:lnTo>
                      <a:pt x="7416" y="0"/>
                    </a:lnTo>
                    <a:cubicBezTo>
                      <a:pt x="7421" y="0"/>
                      <a:pt x="7424" y="3"/>
                      <a:pt x="7424" y="8"/>
                    </a:cubicBezTo>
                    <a:cubicBezTo>
                      <a:pt x="7424" y="12"/>
                      <a:pt x="7421" y="16"/>
                      <a:pt x="7416" y="16"/>
                    </a:cubicBezTo>
                    <a:lnTo>
                      <a:pt x="7304" y="16"/>
                    </a:lnTo>
                    <a:cubicBezTo>
                      <a:pt x="7300" y="16"/>
                      <a:pt x="7296" y="12"/>
                      <a:pt x="7296" y="8"/>
                    </a:cubicBezTo>
                    <a:cubicBezTo>
                      <a:pt x="7296" y="3"/>
                      <a:pt x="7300" y="0"/>
                      <a:pt x="7304" y="0"/>
                    </a:cubicBezTo>
                    <a:close/>
                    <a:moveTo>
                      <a:pt x="7496" y="0"/>
                    </a:moveTo>
                    <a:lnTo>
                      <a:pt x="7800" y="0"/>
                    </a:lnTo>
                    <a:cubicBezTo>
                      <a:pt x="7805" y="0"/>
                      <a:pt x="7808" y="3"/>
                      <a:pt x="7808" y="8"/>
                    </a:cubicBezTo>
                    <a:cubicBezTo>
                      <a:pt x="7808" y="12"/>
                      <a:pt x="7805" y="16"/>
                      <a:pt x="7800" y="16"/>
                    </a:cubicBezTo>
                    <a:lnTo>
                      <a:pt x="7496" y="16"/>
                    </a:lnTo>
                    <a:cubicBezTo>
                      <a:pt x="7492" y="16"/>
                      <a:pt x="7488" y="12"/>
                      <a:pt x="7488" y="8"/>
                    </a:cubicBezTo>
                    <a:cubicBezTo>
                      <a:pt x="7488" y="3"/>
                      <a:pt x="7492" y="0"/>
                      <a:pt x="7496" y="0"/>
                    </a:cubicBezTo>
                    <a:close/>
                    <a:moveTo>
                      <a:pt x="7880" y="0"/>
                    </a:moveTo>
                    <a:lnTo>
                      <a:pt x="7992" y="0"/>
                    </a:lnTo>
                    <a:cubicBezTo>
                      <a:pt x="7997" y="0"/>
                      <a:pt x="8000" y="3"/>
                      <a:pt x="8000" y="8"/>
                    </a:cubicBezTo>
                    <a:cubicBezTo>
                      <a:pt x="8000" y="12"/>
                      <a:pt x="7997" y="16"/>
                      <a:pt x="7992" y="16"/>
                    </a:cubicBezTo>
                    <a:lnTo>
                      <a:pt x="7880" y="16"/>
                    </a:lnTo>
                    <a:cubicBezTo>
                      <a:pt x="7876" y="16"/>
                      <a:pt x="7872" y="12"/>
                      <a:pt x="7872" y="8"/>
                    </a:cubicBezTo>
                    <a:cubicBezTo>
                      <a:pt x="7872" y="3"/>
                      <a:pt x="7876" y="0"/>
                      <a:pt x="7880" y="0"/>
                    </a:cubicBezTo>
                    <a:close/>
                    <a:moveTo>
                      <a:pt x="8072" y="0"/>
                    </a:moveTo>
                    <a:lnTo>
                      <a:pt x="8376" y="0"/>
                    </a:lnTo>
                    <a:cubicBezTo>
                      <a:pt x="8381" y="0"/>
                      <a:pt x="8384" y="3"/>
                      <a:pt x="8384" y="8"/>
                    </a:cubicBezTo>
                    <a:cubicBezTo>
                      <a:pt x="8384" y="12"/>
                      <a:pt x="8381" y="16"/>
                      <a:pt x="8376" y="16"/>
                    </a:cubicBezTo>
                    <a:lnTo>
                      <a:pt x="8072" y="16"/>
                    </a:lnTo>
                    <a:cubicBezTo>
                      <a:pt x="8068" y="16"/>
                      <a:pt x="8064" y="12"/>
                      <a:pt x="8064" y="8"/>
                    </a:cubicBezTo>
                    <a:cubicBezTo>
                      <a:pt x="8064" y="3"/>
                      <a:pt x="8068" y="0"/>
                      <a:pt x="8072" y="0"/>
                    </a:cubicBezTo>
                    <a:close/>
                    <a:moveTo>
                      <a:pt x="8456" y="0"/>
                    </a:moveTo>
                    <a:lnTo>
                      <a:pt x="8568" y="0"/>
                    </a:lnTo>
                    <a:cubicBezTo>
                      <a:pt x="8573" y="0"/>
                      <a:pt x="8576" y="3"/>
                      <a:pt x="8576" y="8"/>
                    </a:cubicBezTo>
                    <a:cubicBezTo>
                      <a:pt x="8576" y="12"/>
                      <a:pt x="8573" y="16"/>
                      <a:pt x="8568" y="16"/>
                    </a:cubicBezTo>
                    <a:lnTo>
                      <a:pt x="8456" y="16"/>
                    </a:lnTo>
                    <a:cubicBezTo>
                      <a:pt x="8452" y="16"/>
                      <a:pt x="8448" y="12"/>
                      <a:pt x="8448" y="8"/>
                    </a:cubicBezTo>
                    <a:cubicBezTo>
                      <a:pt x="8448" y="3"/>
                      <a:pt x="8452" y="0"/>
                      <a:pt x="8456" y="0"/>
                    </a:cubicBezTo>
                    <a:close/>
                    <a:moveTo>
                      <a:pt x="8648" y="0"/>
                    </a:moveTo>
                    <a:lnTo>
                      <a:pt x="8952" y="0"/>
                    </a:lnTo>
                    <a:cubicBezTo>
                      <a:pt x="8957" y="0"/>
                      <a:pt x="8960" y="3"/>
                      <a:pt x="8960" y="8"/>
                    </a:cubicBezTo>
                    <a:cubicBezTo>
                      <a:pt x="8960" y="12"/>
                      <a:pt x="8957" y="16"/>
                      <a:pt x="8952" y="16"/>
                    </a:cubicBezTo>
                    <a:lnTo>
                      <a:pt x="8648" y="16"/>
                    </a:lnTo>
                    <a:cubicBezTo>
                      <a:pt x="8644" y="16"/>
                      <a:pt x="8640" y="12"/>
                      <a:pt x="8640" y="8"/>
                    </a:cubicBezTo>
                    <a:cubicBezTo>
                      <a:pt x="8640" y="3"/>
                      <a:pt x="8644" y="0"/>
                      <a:pt x="8648" y="0"/>
                    </a:cubicBezTo>
                    <a:close/>
                    <a:moveTo>
                      <a:pt x="9032" y="0"/>
                    </a:moveTo>
                    <a:lnTo>
                      <a:pt x="9144" y="0"/>
                    </a:lnTo>
                    <a:cubicBezTo>
                      <a:pt x="9149" y="0"/>
                      <a:pt x="9152" y="3"/>
                      <a:pt x="9152" y="8"/>
                    </a:cubicBezTo>
                    <a:cubicBezTo>
                      <a:pt x="9152" y="12"/>
                      <a:pt x="9149" y="16"/>
                      <a:pt x="9144" y="16"/>
                    </a:cubicBezTo>
                    <a:lnTo>
                      <a:pt x="9032" y="16"/>
                    </a:lnTo>
                    <a:cubicBezTo>
                      <a:pt x="9028" y="16"/>
                      <a:pt x="9024" y="12"/>
                      <a:pt x="9024" y="8"/>
                    </a:cubicBezTo>
                    <a:cubicBezTo>
                      <a:pt x="9024" y="3"/>
                      <a:pt x="9028" y="0"/>
                      <a:pt x="90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911" y="1767"/>
                <a:ext cx="0" cy="1081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551" y="1767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14" y="173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551" y="194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14" y="191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551" y="284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14" y="2816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551" y="212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814" y="209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551" y="230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814" y="227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551" y="248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2456"/>
                <a:ext cx="97" cy="64"/>
              </a:xfrm>
              <a:custGeom>
                <a:avLst/>
                <a:gdLst>
                  <a:gd name="T0" fmla="*/ 0 w 97"/>
                  <a:gd name="T1" fmla="*/ 0 h 64"/>
                  <a:gd name="T2" fmla="*/ 97 w 97"/>
                  <a:gd name="T3" fmla="*/ 32 h 64"/>
                  <a:gd name="T4" fmla="*/ 0 w 97"/>
                  <a:gd name="T5" fmla="*/ 64 h 64"/>
                  <a:gd name="T6" fmla="*/ 0 w 9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4">
                    <a:moveTo>
                      <a:pt x="0" y="0"/>
                    </a:moveTo>
                    <a:lnTo>
                      <a:pt x="97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551" y="266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814" y="2636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551" y="1767"/>
                <a:ext cx="0" cy="1081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V="1">
                <a:off x="3460" y="2031"/>
                <a:ext cx="0" cy="271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27" y="1931"/>
                <a:ext cx="65" cy="97"/>
              </a:xfrm>
              <a:custGeom>
                <a:avLst/>
                <a:gdLst>
                  <a:gd name="T0" fmla="*/ 0 w 65"/>
                  <a:gd name="T1" fmla="*/ 97 h 97"/>
                  <a:gd name="T2" fmla="*/ 32 w 65"/>
                  <a:gd name="T3" fmla="*/ 0 h 97"/>
                  <a:gd name="T4" fmla="*/ 65 w 65"/>
                  <a:gd name="T5" fmla="*/ 97 h 97"/>
                  <a:gd name="T6" fmla="*/ 0 w 65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97">
                    <a:moveTo>
                      <a:pt x="0" y="97"/>
                    </a:moveTo>
                    <a:lnTo>
                      <a:pt x="32" y="0"/>
                    </a:lnTo>
                    <a:lnTo>
                      <a:pt x="65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564" y="31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3536" y="1886"/>
                <a:ext cx="120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551" y="1857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6"/>
              <p:cNvSpPr>
                <a:spLocks/>
              </p:cNvSpPr>
              <p:nvPr/>
            </p:nvSpPr>
            <p:spPr bwMode="auto">
              <a:xfrm>
                <a:off x="814" y="182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551" y="203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8"/>
              <p:cNvSpPr>
                <a:spLocks/>
              </p:cNvSpPr>
              <p:nvPr/>
            </p:nvSpPr>
            <p:spPr bwMode="auto">
              <a:xfrm>
                <a:off x="814" y="200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>
                <a:off x="551" y="221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0"/>
              <p:cNvSpPr>
                <a:spLocks/>
              </p:cNvSpPr>
              <p:nvPr/>
            </p:nvSpPr>
            <p:spPr bwMode="auto">
              <a:xfrm>
                <a:off x="814" y="218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>
                <a:off x="551" y="239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2"/>
              <p:cNvSpPr>
                <a:spLocks/>
              </p:cNvSpPr>
              <p:nvPr/>
            </p:nvSpPr>
            <p:spPr bwMode="auto">
              <a:xfrm>
                <a:off x="814" y="2366"/>
                <a:ext cx="97" cy="64"/>
              </a:xfrm>
              <a:custGeom>
                <a:avLst/>
                <a:gdLst>
                  <a:gd name="T0" fmla="*/ 0 w 97"/>
                  <a:gd name="T1" fmla="*/ 0 h 64"/>
                  <a:gd name="T2" fmla="*/ 97 w 97"/>
                  <a:gd name="T3" fmla="*/ 32 h 64"/>
                  <a:gd name="T4" fmla="*/ 0 w 97"/>
                  <a:gd name="T5" fmla="*/ 64 h 64"/>
                  <a:gd name="T6" fmla="*/ 0 w 9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4">
                    <a:moveTo>
                      <a:pt x="0" y="0"/>
                    </a:moveTo>
                    <a:lnTo>
                      <a:pt x="97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>
                <a:off x="551" y="257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4"/>
              <p:cNvSpPr>
                <a:spLocks/>
              </p:cNvSpPr>
              <p:nvPr/>
            </p:nvSpPr>
            <p:spPr bwMode="auto">
              <a:xfrm>
                <a:off x="814" y="2546"/>
                <a:ext cx="97" cy="64"/>
              </a:xfrm>
              <a:custGeom>
                <a:avLst/>
                <a:gdLst>
                  <a:gd name="T0" fmla="*/ 0 w 97"/>
                  <a:gd name="T1" fmla="*/ 0 h 64"/>
                  <a:gd name="T2" fmla="*/ 97 w 97"/>
                  <a:gd name="T3" fmla="*/ 32 h 64"/>
                  <a:gd name="T4" fmla="*/ 0 w 97"/>
                  <a:gd name="T5" fmla="*/ 64 h 64"/>
                  <a:gd name="T6" fmla="*/ 0 w 9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4">
                    <a:moveTo>
                      <a:pt x="0" y="0"/>
                    </a:moveTo>
                    <a:lnTo>
                      <a:pt x="97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551" y="2758"/>
                <a:ext cx="27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814" y="2726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178" y="1761"/>
                <a:ext cx="0" cy="1081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2628" y="2319"/>
                <a:ext cx="631" cy="540"/>
              </a:xfrm>
              <a:custGeom>
                <a:avLst/>
                <a:gdLst>
                  <a:gd name="T0" fmla="*/ 631 w 631"/>
                  <a:gd name="T1" fmla="*/ 540 h 540"/>
                  <a:gd name="T2" fmla="*/ 0 w 631"/>
                  <a:gd name="T3" fmla="*/ 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1" h="540">
                    <a:moveTo>
                      <a:pt x="631" y="540"/>
                    </a:moveTo>
                    <a:cubicBezTo>
                      <a:pt x="283" y="540"/>
                      <a:pt x="0" y="298"/>
                      <a:pt x="0" y="0"/>
                    </a:cubicBez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9"/>
              <p:cNvSpPr>
                <a:spLocks/>
              </p:cNvSpPr>
              <p:nvPr/>
            </p:nvSpPr>
            <p:spPr bwMode="auto">
              <a:xfrm>
                <a:off x="2628" y="1772"/>
                <a:ext cx="541" cy="541"/>
              </a:xfrm>
              <a:custGeom>
                <a:avLst/>
                <a:gdLst>
                  <a:gd name="T0" fmla="*/ 0 w 541"/>
                  <a:gd name="T1" fmla="*/ 541 h 541"/>
                  <a:gd name="T2" fmla="*/ 541 w 541"/>
                  <a:gd name="T3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1" h="541">
                    <a:moveTo>
                      <a:pt x="0" y="541"/>
                    </a:moveTo>
                    <a:cubicBezTo>
                      <a:pt x="0" y="242"/>
                      <a:pt x="242" y="0"/>
                      <a:pt x="541" y="0"/>
                    </a:cubicBez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2178" y="2049"/>
                <a:ext cx="45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2621" y="2016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92"/>
              <p:cNvSpPr>
                <a:spLocks noChangeShapeType="1"/>
              </p:cNvSpPr>
              <p:nvPr/>
            </p:nvSpPr>
            <p:spPr bwMode="auto">
              <a:xfrm>
                <a:off x="2178" y="2589"/>
                <a:ext cx="45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3"/>
              <p:cNvSpPr>
                <a:spLocks/>
              </p:cNvSpPr>
              <p:nvPr/>
            </p:nvSpPr>
            <p:spPr bwMode="auto">
              <a:xfrm>
                <a:off x="2621" y="2557"/>
                <a:ext cx="97" cy="64"/>
              </a:xfrm>
              <a:custGeom>
                <a:avLst/>
                <a:gdLst>
                  <a:gd name="T0" fmla="*/ 0 w 97"/>
                  <a:gd name="T1" fmla="*/ 0 h 64"/>
                  <a:gd name="T2" fmla="*/ 97 w 97"/>
                  <a:gd name="T3" fmla="*/ 32 h 64"/>
                  <a:gd name="T4" fmla="*/ 0 w 97"/>
                  <a:gd name="T5" fmla="*/ 64 h 64"/>
                  <a:gd name="T6" fmla="*/ 0 w 9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4">
                    <a:moveTo>
                      <a:pt x="0" y="0"/>
                    </a:moveTo>
                    <a:lnTo>
                      <a:pt x="97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94"/>
              <p:cNvSpPr>
                <a:spLocks noChangeShapeType="1"/>
              </p:cNvSpPr>
              <p:nvPr/>
            </p:nvSpPr>
            <p:spPr bwMode="auto">
              <a:xfrm>
                <a:off x="2178" y="1959"/>
                <a:ext cx="499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5"/>
              <p:cNvSpPr>
                <a:spLocks/>
              </p:cNvSpPr>
              <p:nvPr/>
            </p:nvSpPr>
            <p:spPr bwMode="auto">
              <a:xfrm>
                <a:off x="2669" y="1926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2178" y="1868"/>
                <a:ext cx="60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2773" y="1836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2178" y="2139"/>
                <a:ext cx="392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2578" y="2107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2178" y="2229"/>
                <a:ext cx="369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2539" y="2196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02"/>
              <p:cNvSpPr>
                <a:spLocks noChangeShapeType="1"/>
              </p:cNvSpPr>
              <p:nvPr/>
            </p:nvSpPr>
            <p:spPr bwMode="auto">
              <a:xfrm>
                <a:off x="2178" y="2319"/>
                <a:ext cx="36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2556" y="227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3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04"/>
              <p:cNvSpPr>
                <a:spLocks noChangeShapeType="1"/>
              </p:cNvSpPr>
              <p:nvPr/>
            </p:nvSpPr>
            <p:spPr bwMode="auto">
              <a:xfrm>
                <a:off x="2179" y="2408"/>
                <a:ext cx="369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2556" y="2375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06"/>
              <p:cNvSpPr>
                <a:spLocks noChangeShapeType="1"/>
              </p:cNvSpPr>
              <p:nvPr/>
            </p:nvSpPr>
            <p:spPr bwMode="auto">
              <a:xfrm>
                <a:off x="2178" y="2499"/>
                <a:ext cx="392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2581" y="2467"/>
                <a:ext cx="97" cy="64"/>
              </a:xfrm>
              <a:custGeom>
                <a:avLst/>
                <a:gdLst>
                  <a:gd name="T0" fmla="*/ 0 w 97"/>
                  <a:gd name="T1" fmla="*/ 0 h 64"/>
                  <a:gd name="T2" fmla="*/ 97 w 97"/>
                  <a:gd name="T3" fmla="*/ 32 h 64"/>
                  <a:gd name="T4" fmla="*/ 0 w 97"/>
                  <a:gd name="T5" fmla="*/ 64 h 64"/>
                  <a:gd name="T6" fmla="*/ 0 w 9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4">
                    <a:moveTo>
                      <a:pt x="0" y="0"/>
                    </a:moveTo>
                    <a:lnTo>
                      <a:pt x="97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08"/>
              <p:cNvSpPr>
                <a:spLocks noChangeShapeType="1"/>
              </p:cNvSpPr>
              <p:nvPr/>
            </p:nvSpPr>
            <p:spPr bwMode="auto">
              <a:xfrm>
                <a:off x="2178" y="2769"/>
                <a:ext cx="60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09"/>
              <p:cNvSpPr>
                <a:spLocks/>
              </p:cNvSpPr>
              <p:nvPr/>
            </p:nvSpPr>
            <p:spPr bwMode="auto">
              <a:xfrm>
                <a:off x="2791" y="2737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10"/>
              <p:cNvSpPr>
                <a:spLocks noChangeShapeType="1"/>
              </p:cNvSpPr>
              <p:nvPr/>
            </p:nvSpPr>
            <p:spPr bwMode="auto">
              <a:xfrm>
                <a:off x="2178" y="2679"/>
                <a:ext cx="499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1"/>
              <p:cNvSpPr>
                <a:spLocks/>
              </p:cNvSpPr>
              <p:nvPr/>
            </p:nvSpPr>
            <p:spPr bwMode="auto">
              <a:xfrm>
                <a:off x="2669" y="2647"/>
                <a:ext cx="97" cy="65"/>
              </a:xfrm>
              <a:custGeom>
                <a:avLst/>
                <a:gdLst>
                  <a:gd name="T0" fmla="*/ 0 w 97"/>
                  <a:gd name="T1" fmla="*/ 0 h 65"/>
                  <a:gd name="T2" fmla="*/ 97 w 97"/>
                  <a:gd name="T3" fmla="*/ 32 h 65"/>
                  <a:gd name="T4" fmla="*/ 0 w 97"/>
                  <a:gd name="T5" fmla="*/ 65 h 65"/>
                  <a:gd name="T6" fmla="*/ 0 w 97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0" y="0"/>
                    </a:moveTo>
                    <a:lnTo>
                      <a:pt x="97" y="32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83205" y="2273515"/>
              <a:ext cx="1479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Temperature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2936175" y="1764999"/>
            <a:ext cx="10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i="1" baseline="-25000" dirty="0">
                <a:solidFill>
                  <a:srgbClr val="FF0000"/>
                </a:solidFill>
              </a:rPr>
              <a:t>w</a:t>
            </a:r>
            <a:r>
              <a:rPr lang="en-US" i="1" dirty="0">
                <a:solidFill>
                  <a:srgbClr val="FF0000"/>
                </a:solidFill>
              </a:rPr>
              <a:t> &gt;T (r)</a:t>
            </a:r>
          </a:p>
        </p:txBody>
      </p:sp>
      <p:sp>
        <p:nvSpPr>
          <p:cNvPr id="121" name="Rectangle 2"/>
          <p:cNvSpPr txBox="1">
            <a:spLocks noChangeArrowheads="1"/>
          </p:cNvSpPr>
          <p:nvPr/>
        </p:nvSpPr>
        <p:spPr>
          <a:xfrm>
            <a:off x="337344" y="127635"/>
            <a:ext cx="8475663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600" b="1" kern="0" dirty="0" smtClean="0"/>
              <a:t>Thermal boundary layer </a:t>
            </a:r>
            <a:endParaRPr lang="en-US" sz="3600" b="1" kern="0" dirty="0"/>
          </a:p>
        </p:txBody>
      </p:sp>
      <p:sp>
        <p:nvSpPr>
          <p:cNvPr id="74" name="Rectangle 73"/>
          <p:cNvSpPr/>
          <p:nvPr/>
        </p:nvSpPr>
        <p:spPr>
          <a:xfrm>
            <a:off x="4605370" y="3042822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(r)</a:t>
            </a:r>
          </a:p>
        </p:txBody>
      </p:sp>
      <p:cxnSp>
        <p:nvCxnSpPr>
          <p:cNvPr id="32" name="Straight Arrow Connector 31"/>
          <p:cNvCxnSpPr>
            <a:stCxn id="74" idx="1"/>
          </p:cNvCxnSpPr>
          <p:nvPr/>
        </p:nvCxnSpPr>
        <p:spPr>
          <a:xfrm flipH="1">
            <a:off x="3789666" y="3227488"/>
            <a:ext cx="815704" cy="16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6671388" y="2491273"/>
            <a:ext cx="102636" cy="4758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C04-DF91-40C7-B0A7-A03628FCA3BA}" type="datetime1">
              <a:rPr lang="es-AR" smtClean="0"/>
              <a:t>26/02/2018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BAA7-E483-405F-93D0-61A4775F73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92810" y="120650"/>
            <a:ext cx="69016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tx2"/>
                </a:solidFill>
              </a:rPr>
              <a:t>Mean </a:t>
            </a:r>
            <a:r>
              <a:rPr lang="en-US" sz="4000" b="1" u="sng" dirty="0" smtClean="0">
                <a:solidFill>
                  <a:schemeClr val="tx2"/>
                </a:solidFill>
              </a:rPr>
              <a:t>Temperature </a:t>
            </a:r>
            <a:r>
              <a:rPr lang="en-US" sz="4000" b="1" u="sng" dirty="0">
                <a:solidFill>
                  <a:schemeClr val="tx2"/>
                </a:solidFill>
              </a:rPr>
              <a:t>Concept</a:t>
            </a:r>
          </a:p>
        </p:txBody>
      </p:sp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70" y="1418336"/>
            <a:ext cx="3902680" cy="24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8819" y="901418"/>
            <a:ext cx="38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Types of Heat Exchangers</a:t>
            </a:r>
            <a:endParaRPr lang="en-US" dirty="0"/>
          </a:p>
        </p:txBody>
      </p:sp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65" y="3496588"/>
            <a:ext cx="4321810" cy="28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10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" y="973574"/>
            <a:ext cx="3282271" cy="222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5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F157-6CFC-42C3-A4F0-75DE72AAC357}" type="datetime1">
              <a:rPr lang="es-AR" smtClean="0"/>
              <a:t>26/02/2018</a:t>
            </a:fld>
            <a:endParaRPr lang="en-US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96EC-A247-4DB7-B365-92A812BF21F7}" type="slidenum">
              <a:rPr lang="en-US"/>
              <a:pPr/>
              <a:t>9</a:t>
            </a:fld>
            <a:endParaRPr lang="en-US"/>
          </a:p>
        </p:txBody>
      </p:sp>
      <p:sp>
        <p:nvSpPr>
          <p:cNvPr id="301061" name="Line 5"/>
          <p:cNvSpPr>
            <a:spLocks noChangeShapeType="1"/>
          </p:cNvSpPr>
          <p:nvPr/>
        </p:nvSpPr>
        <p:spPr bwMode="auto">
          <a:xfrm>
            <a:off x="1311275" y="2844800"/>
            <a:ext cx="6084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62" name="Line 6"/>
          <p:cNvSpPr>
            <a:spLocks noChangeShapeType="1"/>
          </p:cNvSpPr>
          <p:nvPr/>
        </p:nvSpPr>
        <p:spPr bwMode="auto">
          <a:xfrm>
            <a:off x="1282700" y="3494088"/>
            <a:ext cx="6084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63" name="Freeform 7"/>
          <p:cNvSpPr>
            <a:spLocks/>
          </p:cNvSpPr>
          <p:nvPr/>
        </p:nvSpPr>
        <p:spPr bwMode="auto">
          <a:xfrm>
            <a:off x="1222375" y="2835275"/>
            <a:ext cx="114300" cy="654050"/>
          </a:xfrm>
          <a:custGeom>
            <a:avLst/>
            <a:gdLst>
              <a:gd name="T0" fmla="*/ 68 w 72"/>
              <a:gd name="T1" fmla="*/ 0 h 412"/>
              <a:gd name="T2" fmla="*/ 17 w 72"/>
              <a:gd name="T3" fmla="*/ 64 h 412"/>
              <a:gd name="T4" fmla="*/ 24 w 72"/>
              <a:gd name="T5" fmla="*/ 160 h 412"/>
              <a:gd name="T6" fmla="*/ 68 w 72"/>
              <a:gd name="T7" fmla="*/ 300 h 412"/>
              <a:gd name="T8" fmla="*/ 49 w 72"/>
              <a:gd name="T9" fmla="*/ 403 h 412"/>
              <a:gd name="T10" fmla="*/ 4 w 72"/>
              <a:gd name="T11" fmla="*/ 352 h 412"/>
              <a:gd name="T12" fmla="*/ 24 w 72"/>
              <a:gd name="T13" fmla="*/ 224 h 412"/>
              <a:gd name="T14" fmla="*/ 36 w 72"/>
              <a:gd name="T15" fmla="*/ 18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412">
                <a:moveTo>
                  <a:pt x="68" y="0"/>
                </a:moveTo>
                <a:cubicBezTo>
                  <a:pt x="46" y="18"/>
                  <a:pt x="24" y="37"/>
                  <a:pt x="17" y="64"/>
                </a:cubicBezTo>
                <a:cubicBezTo>
                  <a:pt x="10" y="91"/>
                  <a:pt x="16" y="121"/>
                  <a:pt x="24" y="160"/>
                </a:cubicBezTo>
                <a:cubicBezTo>
                  <a:pt x="32" y="199"/>
                  <a:pt x="64" y="260"/>
                  <a:pt x="68" y="300"/>
                </a:cubicBezTo>
                <a:cubicBezTo>
                  <a:pt x="72" y="340"/>
                  <a:pt x="60" y="394"/>
                  <a:pt x="49" y="403"/>
                </a:cubicBezTo>
                <a:cubicBezTo>
                  <a:pt x="38" y="412"/>
                  <a:pt x="8" y="382"/>
                  <a:pt x="4" y="352"/>
                </a:cubicBezTo>
                <a:cubicBezTo>
                  <a:pt x="0" y="322"/>
                  <a:pt x="19" y="252"/>
                  <a:pt x="24" y="224"/>
                </a:cubicBezTo>
                <a:cubicBezTo>
                  <a:pt x="29" y="196"/>
                  <a:pt x="32" y="190"/>
                  <a:pt x="36" y="1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64" name="Freeform 8"/>
          <p:cNvSpPr>
            <a:spLocks/>
          </p:cNvSpPr>
          <p:nvPr/>
        </p:nvSpPr>
        <p:spPr bwMode="auto">
          <a:xfrm>
            <a:off x="7348538" y="2854325"/>
            <a:ext cx="141287" cy="663575"/>
          </a:xfrm>
          <a:custGeom>
            <a:avLst/>
            <a:gdLst>
              <a:gd name="T0" fmla="*/ 24 w 89"/>
              <a:gd name="T1" fmla="*/ 0 h 418"/>
              <a:gd name="T2" fmla="*/ 81 w 89"/>
              <a:gd name="T3" fmla="*/ 84 h 418"/>
              <a:gd name="T4" fmla="*/ 69 w 89"/>
              <a:gd name="T5" fmla="*/ 173 h 418"/>
              <a:gd name="T6" fmla="*/ 30 w 89"/>
              <a:gd name="T7" fmla="*/ 244 h 418"/>
              <a:gd name="T8" fmla="*/ 5 w 89"/>
              <a:gd name="T9" fmla="*/ 365 h 418"/>
              <a:gd name="T10" fmla="*/ 11 w 89"/>
              <a:gd name="T11" fmla="*/ 404 h 418"/>
              <a:gd name="T12" fmla="*/ 69 w 89"/>
              <a:gd name="T13" fmla="*/ 282 h 418"/>
              <a:gd name="T14" fmla="*/ 69 w 89"/>
              <a:gd name="T15" fmla="*/ 19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418">
                <a:moveTo>
                  <a:pt x="24" y="0"/>
                </a:moveTo>
                <a:cubicBezTo>
                  <a:pt x="48" y="27"/>
                  <a:pt x="73" y="55"/>
                  <a:pt x="81" y="84"/>
                </a:cubicBezTo>
                <a:cubicBezTo>
                  <a:pt x="89" y="113"/>
                  <a:pt x="77" y="146"/>
                  <a:pt x="69" y="173"/>
                </a:cubicBezTo>
                <a:cubicBezTo>
                  <a:pt x="61" y="200"/>
                  <a:pt x="41" y="212"/>
                  <a:pt x="30" y="244"/>
                </a:cubicBezTo>
                <a:cubicBezTo>
                  <a:pt x="19" y="276"/>
                  <a:pt x="8" y="338"/>
                  <a:pt x="5" y="365"/>
                </a:cubicBezTo>
                <a:cubicBezTo>
                  <a:pt x="2" y="392"/>
                  <a:pt x="0" y="418"/>
                  <a:pt x="11" y="404"/>
                </a:cubicBezTo>
                <a:cubicBezTo>
                  <a:pt x="22" y="390"/>
                  <a:pt x="59" y="317"/>
                  <a:pt x="69" y="282"/>
                </a:cubicBezTo>
                <a:cubicBezTo>
                  <a:pt x="79" y="247"/>
                  <a:pt x="74" y="219"/>
                  <a:pt x="69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4607681" y="3975164"/>
            <a:ext cx="39806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Two problems </a:t>
            </a:r>
            <a:r>
              <a:rPr lang="en-US" dirty="0" smtClean="0">
                <a:solidFill>
                  <a:srgbClr val="000099"/>
                </a:solidFill>
              </a:rPr>
              <a:t>are considered</a:t>
            </a:r>
            <a:r>
              <a:rPr lang="en-US" dirty="0" smtClean="0">
                <a:solidFill>
                  <a:srgbClr val="000099"/>
                </a:solidFill>
              </a:rPr>
              <a:t>, either 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rgbClr val="000099"/>
                </a:solidFill>
              </a:rPr>
              <a:t>a constant </a:t>
            </a:r>
            <a:r>
              <a:rPr lang="en-US" dirty="0">
                <a:solidFill>
                  <a:srgbClr val="000099"/>
                </a:solidFill>
              </a:rPr>
              <a:t>temperature </a:t>
            </a:r>
            <a:r>
              <a:rPr lang="en-US" dirty="0" smtClean="0">
                <a:solidFill>
                  <a:srgbClr val="000099"/>
                </a:solidFill>
              </a:rPr>
              <a:t>or 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rgbClr val="000099"/>
                </a:solidFill>
              </a:rPr>
              <a:t>a constant flux </a:t>
            </a:r>
            <a:r>
              <a:rPr lang="en-US" b="1" u="sng" dirty="0" smtClean="0">
                <a:solidFill>
                  <a:srgbClr val="000099"/>
                </a:solidFill>
              </a:rPr>
              <a:t>at the boundary</a:t>
            </a:r>
            <a:endParaRPr lang="en-US" b="1" u="sng" dirty="0">
              <a:solidFill>
                <a:srgbClr val="000099"/>
              </a:solidFill>
            </a:endParaRPr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822325" y="3149600"/>
            <a:ext cx="69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1492250" y="323850"/>
            <a:ext cx="6734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tx2"/>
                </a:solidFill>
              </a:rPr>
              <a:t>Mean temperature Concept</a:t>
            </a:r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>
            <a:off x="2814638" y="2844800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69" name="Freeform 13"/>
          <p:cNvSpPr>
            <a:spLocks/>
          </p:cNvSpPr>
          <p:nvPr/>
        </p:nvSpPr>
        <p:spPr bwMode="auto">
          <a:xfrm>
            <a:off x="3217863" y="2844800"/>
            <a:ext cx="450850" cy="630238"/>
          </a:xfrm>
          <a:custGeom>
            <a:avLst/>
            <a:gdLst>
              <a:gd name="T0" fmla="*/ 116 w 123"/>
              <a:gd name="T1" fmla="*/ 0 h 403"/>
              <a:gd name="T2" fmla="*/ 1 w 123"/>
              <a:gd name="T3" fmla="*/ 186 h 403"/>
              <a:gd name="T4" fmla="*/ 123 w 123"/>
              <a:gd name="T5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" h="403">
                <a:moveTo>
                  <a:pt x="116" y="0"/>
                </a:moveTo>
                <a:cubicBezTo>
                  <a:pt x="58" y="59"/>
                  <a:pt x="0" y="119"/>
                  <a:pt x="1" y="186"/>
                </a:cubicBezTo>
                <a:cubicBezTo>
                  <a:pt x="2" y="253"/>
                  <a:pt x="62" y="328"/>
                  <a:pt x="123" y="40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auto">
          <a:xfrm flipV="1">
            <a:off x="2814638" y="2925763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>
            <a:off x="2854325" y="3027363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auto">
          <a:xfrm>
            <a:off x="2824163" y="3138488"/>
            <a:ext cx="39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3" name="Line 17"/>
          <p:cNvSpPr>
            <a:spLocks noChangeShapeType="1"/>
          </p:cNvSpPr>
          <p:nvPr/>
        </p:nvSpPr>
        <p:spPr bwMode="auto">
          <a:xfrm flipV="1">
            <a:off x="2835275" y="33718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4" name="Line 18"/>
          <p:cNvSpPr>
            <a:spLocks noChangeShapeType="1"/>
          </p:cNvSpPr>
          <p:nvPr/>
        </p:nvSpPr>
        <p:spPr bwMode="auto">
          <a:xfrm>
            <a:off x="2814638" y="3241675"/>
            <a:ext cx="46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1311275" y="4105275"/>
            <a:ext cx="1309688" cy="0"/>
          </a:xfrm>
          <a:prstGeom prst="line">
            <a:avLst/>
          </a:prstGeom>
          <a:noFill/>
          <a:ln w="476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>
            <a:off x="2309960" y="4017745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1077" name="Freeform 21"/>
          <p:cNvSpPr>
            <a:spLocks/>
          </p:cNvSpPr>
          <p:nvPr/>
        </p:nvSpPr>
        <p:spPr bwMode="auto">
          <a:xfrm>
            <a:off x="1503363" y="1127125"/>
            <a:ext cx="4583112" cy="1585913"/>
          </a:xfrm>
          <a:custGeom>
            <a:avLst/>
            <a:gdLst>
              <a:gd name="T0" fmla="*/ 0 w 3034"/>
              <a:gd name="T1" fmla="*/ 775 h 775"/>
              <a:gd name="T2" fmla="*/ 871 w 3034"/>
              <a:gd name="T3" fmla="*/ 749 h 775"/>
              <a:gd name="T4" fmla="*/ 1786 w 3034"/>
              <a:gd name="T5" fmla="*/ 634 h 775"/>
              <a:gd name="T6" fmla="*/ 2477 w 3034"/>
              <a:gd name="T7" fmla="*/ 384 h 775"/>
              <a:gd name="T8" fmla="*/ 3034 w 3034"/>
              <a:gd name="T9" fmla="*/ 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4" h="775">
                <a:moveTo>
                  <a:pt x="0" y="775"/>
                </a:moveTo>
                <a:cubicBezTo>
                  <a:pt x="286" y="773"/>
                  <a:pt x="573" y="772"/>
                  <a:pt x="871" y="749"/>
                </a:cubicBezTo>
                <a:cubicBezTo>
                  <a:pt x="1169" y="726"/>
                  <a:pt x="1518" y="695"/>
                  <a:pt x="1786" y="634"/>
                </a:cubicBezTo>
                <a:cubicBezTo>
                  <a:pt x="2054" y="573"/>
                  <a:pt x="2269" y="490"/>
                  <a:pt x="2477" y="384"/>
                </a:cubicBezTo>
                <a:cubicBezTo>
                  <a:pt x="2685" y="278"/>
                  <a:pt x="2859" y="139"/>
                  <a:pt x="3034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8" name="Line 22"/>
          <p:cNvSpPr>
            <a:spLocks noChangeShapeType="1"/>
          </p:cNvSpPr>
          <p:nvPr/>
        </p:nvSpPr>
        <p:spPr bwMode="auto">
          <a:xfrm>
            <a:off x="3159125" y="1920081"/>
            <a:ext cx="1149350" cy="345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1023938" y="1550988"/>
            <a:ext cx="2511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Temperature profile </a:t>
            </a:r>
          </a:p>
          <a:p>
            <a:pPr algn="ctr"/>
            <a:r>
              <a:rPr lang="en-US" dirty="0" smtClean="0"/>
              <a:t>at </a:t>
            </a:r>
            <a:r>
              <a:rPr lang="en-US" dirty="0"/>
              <a:t>a </a:t>
            </a:r>
            <a:r>
              <a:rPr lang="en-US" dirty="0" smtClean="0"/>
              <a:t>given r</a:t>
            </a:r>
            <a:endParaRPr lang="en-US" dirty="0"/>
          </a:p>
        </p:txBody>
      </p:sp>
      <p:sp>
        <p:nvSpPr>
          <p:cNvPr id="301080" name="Line 24"/>
          <p:cNvSpPr>
            <a:spLocks noChangeShapeType="1"/>
          </p:cNvSpPr>
          <p:nvPr/>
        </p:nvSpPr>
        <p:spPr bwMode="auto">
          <a:xfrm flipH="1" flipV="1">
            <a:off x="3251200" y="3454400"/>
            <a:ext cx="417513" cy="781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1081" name="Text Box 25"/>
          <p:cNvSpPr txBox="1">
            <a:spLocks noChangeArrowheads="1"/>
          </p:cNvSpPr>
          <p:nvPr/>
        </p:nvSpPr>
        <p:spPr bwMode="auto">
          <a:xfrm>
            <a:off x="2877054" y="4275138"/>
            <a:ext cx="7233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T(</a:t>
            </a:r>
            <a:r>
              <a:rPr lang="en-US" i="1" dirty="0" err="1" smtClean="0">
                <a:solidFill>
                  <a:srgbClr val="FF0000"/>
                </a:solidFill>
              </a:rPr>
              <a:t>r,x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4449763" y="15509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T(</a:t>
            </a:r>
            <a:r>
              <a:rPr lang="en-US" i="1" dirty="0" err="1">
                <a:solidFill>
                  <a:srgbClr val="FF0000"/>
                </a:solidFill>
              </a:rPr>
              <a:t>r,x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3010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077734"/>
              </p:ext>
            </p:extLst>
          </p:nvPr>
        </p:nvGraphicFramePr>
        <p:xfrm>
          <a:off x="2630171" y="5515610"/>
          <a:ext cx="3664267" cy="87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6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171" y="5515610"/>
                        <a:ext cx="3664267" cy="879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647825" y="3138488"/>
            <a:ext cx="6226175" cy="1746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66119" y="2925763"/>
            <a:ext cx="0" cy="223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13278" y="276915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35600" y="3517900"/>
            <a:ext cx="317500" cy="32702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094" y="4910296"/>
            <a:ext cx="806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objective is reduce the </a:t>
            </a:r>
            <a:r>
              <a:rPr lang="en-US" dirty="0" smtClean="0"/>
              <a:t>temperature </a:t>
            </a:r>
            <a:r>
              <a:rPr lang="en-US" dirty="0" smtClean="0"/>
              <a:t>to be only a function of one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6804" y="370389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Reminder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9371</TotalTime>
  <Words>556</Words>
  <Application>Microsoft Office PowerPoint</Application>
  <PresentationFormat>On-screen Show (4:3)</PresentationFormat>
  <Paragraphs>176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Default Design</vt:lpstr>
      <vt:lpstr>Equation</vt:lpstr>
      <vt:lpstr>MathType 6.0 Equation</vt:lpstr>
      <vt:lpstr>PowerPoint Presentation</vt:lpstr>
      <vt:lpstr>Boundary layer development in a pipe</vt:lpstr>
      <vt:lpstr>Velocity boundary layer Hydrodynamic Entrance Effects</vt:lpstr>
      <vt:lpstr>PowerPoint Presentation</vt:lpstr>
      <vt:lpstr>Thermal boundary layer development</vt:lpstr>
      <vt:lpstr>Thermal boundary Layer development</vt:lpstr>
      <vt:lpstr>PowerPoint Presentation</vt:lpstr>
      <vt:lpstr>PowerPoint Presentation</vt:lpstr>
      <vt:lpstr>PowerPoint Presentation</vt:lpstr>
      <vt:lpstr>Mean temperature Concept</vt:lpstr>
      <vt:lpstr>Heat Transfer for Convection</vt:lpstr>
      <vt:lpstr>Concept of Mean Temperature</vt:lpstr>
      <vt:lpstr>Concept of Mean temperature</vt:lpstr>
      <vt:lpstr>Temperature profile</vt:lpstr>
      <vt:lpstr>Temperature profile</vt:lpstr>
      <vt:lpstr>PowerPoint Presentation</vt:lpstr>
      <vt:lpstr>Convection coefficients</vt:lpstr>
      <vt:lpstr>PowerPoint Presentation</vt:lpstr>
      <vt:lpstr>Convection Coefficients Calculations</vt:lpstr>
      <vt:lpstr>Convection coefficients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Campanella, Osvaldo H</cp:lastModifiedBy>
  <cp:revision>157</cp:revision>
  <dcterms:created xsi:type="dcterms:W3CDTF">2007-01-19T01:44:30Z</dcterms:created>
  <dcterms:modified xsi:type="dcterms:W3CDTF">2018-02-26T13:36:27Z</dcterms:modified>
</cp:coreProperties>
</file>