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709" r:id="rId3"/>
    <p:sldMasterId id="2147483672" r:id="rId4"/>
    <p:sldMasterId id="2147483685" r:id="rId5"/>
    <p:sldMasterId id="2147483697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79" r:id="rId25"/>
    <p:sldId id="271" r:id="rId26"/>
    <p:sldId id="272" r:id="rId27"/>
    <p:sldId id="273" r:id="rId28"/>
    <p:sldId id="274" r:id="rId29"/>
    <p:sldId id="275" r:id="rId30"/>
  </p:sldIdLst>
  <p:sldSz cx="13004800" cy="9753600"/>
  <p:notesSz cx="9144000" cy="6858000"/>
  <p:defaultTextStyle>
    <a:defPPr>
      <a:defRPr lang="en-US"/>
    </a:defPPr>
    <a:lvl1pPr algn="l" defTabSz="584200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1pPr>
    <a:lvl2pPr marL="228600" indent="228600" algn="l" defTabSz="584200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2pPr>
    <a:lvl3pPr marL="457200" indent="457200" algn="l" defTabSz="584200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3pPr>
    <a:lvl4pPr marL="685800" indent="685800" algn="l" defTabSz="584200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4pPr>
    <a:lvl5pPr marL="914400" indent="914400" algn="l" defTabSz="584200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14" y="61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1867" y="-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41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hangingPunct="0">
              <a:defRPr sz="1200" smtClean="0"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</a:lstStyle>
          <a:p>
            <a:pPr>
              <a:defRPr/>
            </a:pPr>
            <a:fld id="{86588C15-C103-4EAA-B792-2F88989414A3}" type="datetimeFigureOut">
              <a:rPr lang="en-US"/>
              <a:pPr>
                <a:defRPr/>
              </a:pPr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DFC6D-C4A6-4375-90A7-EE255A24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16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 noProof="0" smtClean="0">
                <a:sym typeface="Avenir Roman" charset="0"/>
              </a:rPr>
              <a:t>Second level</a:t>
            </a:r>
          </a:p>
          <a:p>
            <a:pPr lvl="2"/>
            <a:r>
              <a:rPr lang="en-US" altLang="en-US" noProof="0" smtClean="0">
                <a:sym typeface="Avenir Roman" charset="0"/>
              </a:rPr>
              <a:t>Third level</a:t>
            </a:r>
          </a:p>
          <a:p>
            <a:pPr lvl="3"/>
            <a:r>
              <a:rPr lang="en-US" altLang="en-US" noProof="0" smtClean="0">
                <a:sym typeface="Avenir Roman" charset="0"/>
              </a:rPr>
              <a:t>Fourth level</a:t>
            </a:r>
          </a:p>
          <a:p>
            <a:pPr lvl="4"/>
            <a:r>
              <a:rPr lang="en-US" altLang="en-US" noProof="0" smtClean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49063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/>
            <a:endParaRPr lang="en-US" altLang="en-US" smtClean="0">
              <a:latin typeface="Avenir Roman"/>
              <a:ea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7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/>
            <a:endParaRPr lang="en-US" altLang="en-US" smtClean="0">
              <a:latin typeface="Avenir Roman"/>
              <a:ea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14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8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45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5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2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28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8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8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46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6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444500"/>
            <a:ext cx="2925762" cy="826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44500"/>
            <a:ext cx="8624888" cy="8267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2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3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5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0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59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8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2317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05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0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3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1761-8424-4724-9448-7FB12D83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00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4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73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5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2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3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215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45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74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80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4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31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39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34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6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7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15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52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76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413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23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95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71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78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086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35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66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4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070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36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5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91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Light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Light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Light"/>
              </a:rPr>
              <a:t>Second level</a:t>
            </a:r>
          </a:p>
          <a:p>
            <a:pPr lvl="2"/>
            <a:r>
              <a:rPr lang="en-US" altLang="en-US" smtClean="0">
                <a:sym typeface="Helvetica Light"/>
              </a:rPr>
              <a:t>Third level</a:t>
            </a:r>
          </a:p>
          <a:p>
            <a:pPr lvl="3"/>
            <a:r>
              <a:rPr lang="en-US" altLang="en-US" smtClean="0">
                <a:sym typeface="Helvetica Light"/>
              </a:rPr>
              <a:t>Fourth level</a:t>
            </a:r>
          </a:p>
          <a:p>
            <a:pPr lvl="4"/>
            <a:r>
              <a:rPr lang="en-US" altLang="en-US" smtClean="0">
                <a:sym typeface="Helvetica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1pPr>
      <a:lvl2pPr marL="2286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2pPr>
      <a:lvl3pPr marL="4572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3pPr>
      <a:lvl4pPr marL="6858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4pPr>
      <a:lvl5pPr marL="9144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1pPr>
      <a:lvl2pPr marL="2286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2pPr>
      <a:lvl3pPr marL="4572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3pPr>
      <a:lvl4pPr marL="6858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4pPr>
      <a:lvl5pPr marL="914400" algn="l" defTabSz="584200" rtl="0" eaLnBrk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0C1C-D6CC-40E6-8484-286E23DBFB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95FB-DB8A-41F1-BBC8-2D54CE17B26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ED39-53C1-489D-A138-B390AEEF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471E-4DC7-472B-899D-D98F8F026C8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D3FA-2D98-47FB-A220-4E3A7699D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8D64-FAF0-44A3-B3CF-40C8161624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5704-D1D0-4CA4-B372-B1F303F9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6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9.emf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9.e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emf"/><Relationship Id="rId9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47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emf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/>
          </p:cNvSpPr>
          <p:nvPr/>
        </p:nvSpPr>
        <p:spPr bwMode="auto">
          <a:xfrm>
            <a:off x="960438" y="1905000"/>
            <a:ext cx="10498137" cy="5016500"/>
          </a:xfrm>
          <a:custGeom>
            <a:avLst/>
            <a:gdLst>
              <a:gd name="T0" fmla="*/ 5249069 w 21600"/>
              <a:gd name="T1" fmla="*/ 2508250 h 21600"/>
              <a:gd name="T2" fmla="*/ 5249069 w 21600"/>
              <a:gd name="T3" fmla="*/ 2508250 h 21600"/>
              <a:gd name="T4" fmla="*/ 5249069 w 21600"/>
              <a:gd name="T5" fmla="*/ 2508250 h 21600"/>
              <a:gd name="T6" fmla="*/ 5249069 w 21600"/>
              <a:gd name="T7" fmla="*/ 2508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marL="635000" indent="-6350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>
              <a:buSzPct val="100000"/>
              <a:buFontTx/>
              <a:buAutoNum type="arabicPeriod"/>
            </a:pPr>
            <a:r>
              <a:rPr lang="en-US" altLang="en-US" dirty="0"/>
              <a:t>Explain the freezing process of a biomaterial over a temperature range</a:t>
            </a:r>
          </a:p>
          <a:p>
            <a:pPr algn="l" eaLnBrk="1">
              <a:buSzPct val="100000"/>
              <a:buFontTx/>
              <a:buAutoNum type="arabicPeriod"/>
            </a:pPr>
            <a:r>
              <a:rPr lang="en-US" altLang="en-US" dirty="0"/>
              <a:t>Explain the process of freezing in a cellular tissue</a:t>
            </a:r>
          </a:p>
          <a:p>
            <a:pPr algn="l" eaLnBrk="1">
              <a:buSzPct val="100000"/>
              <a:buFontTx/>
              <a:buAutoNum type="arabicPeriod"/>
            </a:pPr>
            <a:r>
              <a:rPr lang="en-US" altLang="en-US" dirty="0"/>
              <a:t>Understand changes in thermal and physical properties of biomaterials during freezing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chemeClr val="accent1"/>
                </a:solidFill>
              </a:rPr>
              <a:t>already seen in ABE 30300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algn="l" eaLnBrk="1">
              <a:buSzPct val="100000"/>
              <a:buFontTx/>
              <a:buAutoNum type="arabicPeriod"/>
            </a:pPr>
            <a:r>
              <a:rPr lang="en-US" altLang="en-US" dirty="0"/>
              <a:t>Calculate the time to freeze or thaw a biomaterial </a:t>
            </a:r>
          </a:p>
        </p:txBody>
      </p:sp>
      <p:sp>
        <p:nvSpPr>
          <p:cNvPr id="3075" name="AutoShape 2"/>
          <p:cNvSpPr>
            <a:spLocks/>
          </p:cNvSpPr>
          <p:nvPr/>
        </p:nvSpPr>
        <p:spPr bwMode="auto">
          <a:xfrm>
            <a:off x="1970088" y="331788"/>
            <a:ext cx="8437562" cy="1193800"/>
          </a:xfrm>
          <a:custGeom>
            <a:avLst/>
            <a:gdLst>
              <a:gd name="T0" fmla="*/ 4218781 w 21600"/>
              <a:gd name="T1" fmla="*/ 596900 h 21600"/>
              <a:gd name="T2" fmla="*/ 4218781 w 21600"/>
              <a:gd name="T3" fmla="*/ 596900 h 21600"/>
              <a:gd name="T4" fmla="*/ 4218781 w 21600"/>
              <a:gd name="T5" fmla="*/ 596900 h 21600"/>
              <a:gd name="T6" fmla="*/ 4218781 w 21600"/>
              <a:gd name="T7" fmla="*/ 5969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b="1" dirty="0">
                <a:solidFill>
                  <a:srgbClr val="C82506"/>
                </a:solidFill>
              </a:rPr>
              <a:t>LECTURE </a:t>
            </a:r>
            <a:r>
              <a:rPr lang="en-US" altLang="en-US" b="1" dirty="0" smtClean="0">
                <a:solidFill>
                  <a:srgbClr val="C82506"/>
                </a:solidFill>
              </a:rPr>
              <a:t>7 </a:t>
            </a:r>
            <a:r>
              <a:rPr lang="en-US" altLang="en-US" b="1" dirty="0">
                <a:solidFill>
                  <a:srgbClr val="C82506"/>
                </a:solidFill>
              </a:rPr>
              <a:t>- HEAT TRANSFER WITH </a:t>
            </a:r>
          </a:p>
          <a:p>
            <a:pPr eaLnBrk="1"/>
            <a:r>
              <a:rPr lang="en-US" altLang="en-US" b="1" dirty="0">
                <a:solidFill>
                  <a:srgbClr val="C82506"/>
                </a:solidFill>
              </a:rPr>
              <a:t>CHANGE OF PHASE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320041"/>
            <a:ext cx="827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 and Freezing Time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4342" r="14188" b="6982"/>
          <a:stretch/>
        </p:blipFill>
        <p:spPr bwMode="auto">
          <a:xfrm>
            <a:off x="0" y="1406769"/>
            <a:ext cx="6141686" cy="494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41686" y="1406769"/>
            <a:ext cx="6515502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all material is at freezing</a:t>
            </a:r>
            <a:b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3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unfrozen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material freezes at one</a:t>
            </a:r>
            <a:b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freezing point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 of the frozen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is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06400"/>
              </p:ext>
            </p:extLst>
          </p:nvPr>
        </p:nvGraphicFramePr>
        <p:xfrm>
          <a:off x="7950200" y="6019800"/>
          <a:ext cx="22383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4" imgW="647640" imgH="431640" progId="Equation.DSMT4">
                  <p:embed/>
                </p:oleObj>
              </mc:Choice>
              <mc:Fallback>
                <p:oleObj name="Equation" r:id="rId4" imgW="64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0200" y="6019800"/>
                        <a:ext cx="2238375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42694"/>
              </p:ext>
            </p:extLst>
          </p:nvPr>
        </p:nvGraphicFramePr>
        <p:xfrm>
          <a:off x="7775575" y="4606925"/>
          <a:ext cx="25463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6" imgW="736560" imgH="431640" progId="Equation.DSMT4">
                  <p:embed/>
                </p:oleObj>
              </mc:Choice>
              <mc:Fallback>
                <p:oleObj name="Equation" r:id="rId6" imgW="736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4606925"/>
                        <a:ext cx="254635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466403"/>
              </p:ext>
            </p:extLst>
          </p:nvPr>
        </p:nvGraphicFramePr>
        <p:xfrm>
          <a:off x="4597400" y="7391400"/>
          <a:ext cx="4678665" cy="195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8" imgW="939600" imgH="393480" progId="Equation.DSMT4">
                  <p:embed/>
                </p:oleObj>
              </mc:Choice>
              <mc:Fallback>
                <p:oleObj name="Equation" r:id="rId8" imgW="9396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7391400"/>
                        <a:ext cx="4678665" cy="1959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3918858" y="2449902"/>
            <a:ext cx="14787" cy="583639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1773" y="1846053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i="1" baseline="-25000" dirty="0" smtClean="0">
                <a:solidFill>
                  <a:srgbClr val="FF0000"/>
                </a:solidFill>
              </a:rPr>
              <a:t>m</a:t>
            </a:r>
            <a:endParaRPr lang="en-US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98474" y="5503653"/>
            <a:ext cx="1017918" cy="17253"/>
          </a:xfrm>
          <a:prstGeom prst="line">
            <a:avLst/>
          </a:prstGeom>
          <a:ln w="3175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74520" y="495156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x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87948"/>
              </p:ext>
            </p:extLst>
          </p:nvPr>
        </p:nvGraphicFramePr>
        <p:xfrm>
          <a:off x="4216400" y="1219200"/>
          <a:ext cx="3505200" cy="146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219200"/>
                        <a:ext cx="3505200" cy="1467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87600" y="320041"/>
            <a:ext cx="827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 and Freezing Time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150417"/>
              </p:ext>
            </p:extLst>
          </p:nvPr>
        </p:nvGraphicFramePr>
        <p:xfrm>
          <a:off x="4368800" y="2667000"/>
          <a:ext cx="3600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5" imgW="965160" imgH="393480" progId="Equation.DSMT4">
                  <p:embed/>
                </p:oleObj>
              </mc:Choice>
              <mc:Fallback>
                <p:oleObj name="Equation" r:id="rId5" imgW="96516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667000"/>
                        <a:ext cx="3600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14960"/>
              </p:ext>
            </p:extLst>
          </p:nvPr>
        </p:nvGraphicFramePr>
        <p:xfrm>
          <a:off x="364480" y="4495800"/>
          <a:ext cx="123174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7" imgW="3301920" imgH="482400" progId="Equation.DSMT4">
                  <p:embed/>
                </p:oleObj>
              </mc:Choice>
              <mc:Fallback>
                <p:oleObj name="Equation" r:id="rId7" imgW="33019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80" y="4495800"/>
                        <a:ext cx="123174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0905"/>
              </p:ext>
            </p:extLst>
          </p:nvPr>
        </p:nvGraphicFramePr>
        <p:xfrm>
          <a:off x="3970487" y="6477000"/>
          <a:ext cx="5105400" cy="214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9" imgW="1117440" imgH="469800" progId="Equation.DSMT4">
                  <p:embed/>
                </p:oleObj>
              </mc:Choice>
              <mc:Fallback>
                <p:oleObj name="Equation" r:id="rId9" imgW="111744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487" y="6477000"/>
                        <a:ext cx="5105400" cy="214636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5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320041"/>
            <a:ext cx="827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 and Freezing Time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27245"/>
              </p:ext>
            </p:extLst>
          </p:nvPr>
        </p:nvGraphicFramePr>
        <p:xfrm>
          <a:off x="3378200" y="1219200"/>
          <a:ext cx="51054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1117440" imgH="469800" progId="Equation.DSMT4">
                  <p:embed/>
                </p:oleObj>
              </mc:Choice>
              <mc:Fallback>
                <p:oleObj name="Equation" r:id="rId3" imgW="111744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219200"/>
                        <a:ext cx="51054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000" y="4282441"/>
            <a:ext cx="666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For a slab of half-thickness </a:t>
            </a:r>
            <a:r>
              <a:rPr lang="en-US" i="1" dirty="0" smtClean="0">
                <a:solidFill>
                  <a:schemeClr val="tx2"/>
                </a:solidFill>
              </a:rPr>
              <a:t>L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64064"/>
              </p:ext>
            </p:extLst>
          </p:nvPr>
        </p:nvGraphicFramePr>
        <p:xfrm>
          <a:off x="3767138" y="5486400"/>
          <a:ext cx="551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5" imgW="1206360" imgH="469800" progId="Equation.DSMT4">
                  <p:embed/>
                </p:oleObj>
              </mc:Choice>
              <mc:Fallback>
                <p:oleObj name="Equation" r:id="rId5" imgW="120636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5486400"/>
                        <a:ext cx="551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3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4342" r="14188" b="6982"/>
          <a:stretch/>
        </p:blipFill>
        <p:spPr bwMode="auto">
          <a:xfrm>
            <a:off x="1146044" y="1664677"/>
            <a:ext cx="9549854" cy="769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87600" y="320041"/>
            <a:ext cx="827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 and Freezing Time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73400" y="4443007"/>
            <a:ext cx="2291862" cy="685881"/>
          </a:xfrm>
          <a:custGeom>
            <a:avLst/>
            <a:gdLst>
              <a:gd name="connsiteX0" fmla="*/ 1301262 w 1301262"/>
              <a:gd name="connsiteY0" fmla="*/ 334146 h 685881"/>
              <a:gd name="connsiteX1" fmla="*/ 1248508 w 1301262"/>
              <a:gd name="connsiteY1" fmla="*/ 35208 h 685881"/>
              <a:gd name="connsiteX2" fmla="*/ 1178169 w 1301262"/>
              <a:gd name="connsiteY2" fmla="*/ 685839 h 685881"/>
              <a:gd name="connsiteX3" fmla="*/ 1072662 w 1301262"/>
              <a:gd name="connsiteY3" fmla="*/ 39 h 685881"/>
              <a:gd name="connsiteX4" fmla="*/ 984739 w 1301262"/>
              <a:gd name="connsiteY4" fmla="*/ 650669 h 685881"/>
              <a:gd name="connsiteX5" fmla="*/ 914400 w 1301262"/>
              <a:gd name="connsiteY5" fmla="*/ 52793 h 685881"/>
              <a:gd name="connsiteX6" fmla="*/ 826477 w 1301262"/>
              <a:gd name="connsiteY6" fmla="*/ 650669 h 685881"/>
              <a:gd name="connsiteX7" fmla="*/ 756139 w 1301262"/>
              <a:gd name="connsiteY7" fmla="*/ 70377 h 685881"/>
              <a:gd name="connsiteX8" fmla="*/ 668216 w 1301262"/>
              <a:gd name="connsiteY8" fmla="*/ 650669 h 685881"/>
              <a:gd name="connsiteX9" fmla="*/ 633046 w 1301262"/>
              <a:gd name="connsiteY9" fmla="*/ 140716 h 685881"/>
              <a:gd name="connsiteX10" fmla="*/ 545123 w 1301262"/>
              <a:gd name="connsiteY10" fmla="*/ 492408 h 685881"/>
              <a:gd name="connsiteX11" fmla="*/ 0 w 1301262"/>
              <a:gd name="connsiteY11" fmla="*/ 509993 h 68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01262" h="685881">
                <a:moveTo>
                  <a:pt x="1301262" y="334146"/>
                </a:moveTo>
                <a:cubicBezTo>
                  <a:pt x="1285142" y="155369"/>
                  <a:pt x="1269023" y="-23407"/>
                  <a:pt x="1248508" y="35208"/>
                </a:cubicBezTo>
                <a:cubicBezTo>
                  <a:pt x="1227993" y="93823"/>
                  <a:pt x="1207477" y="691700"/>
                  <a:pt x="1178169" y="685839"/>
                </a:cubicBezTo>
                <a:cubicBezTo>
                  <a:pt x="1148861" y="679978"/>
                  <a:pt x="1104900" y="5901"/>
                  <a:pt x="1072662" y="39"/>
                </a:cubicBezTo>
                <a:cubicBezTo>
                  <a:pt x="1040424" y="-5823"/>
                  <a:pt x="1011116" y="641877"/>
                  <a:pt x="984739" y="650669"/>
                </a:cubicBezTo>
                <a:cubicBezTo>
                  <a:pt x="958362" y="659461"/>
                  <a:pt x="940777" y="52793"/>
                  <a:pt x="914400" y="52793"/>
                </a:cubicBezTo>
                <a:cubicBezTo>
                  <a:pt x="888023" y="52793"/>
                  <a:pt x="852854" y="647738"/>
                  <a:pt x="826477" y="650669"/>
                </a:cubicBezTo>
                <a:cubicBezTo>
                  <a:pt x="800100" y="653600"/>
                  <a:pt x="782516" y="70377"/>
                  <a:pt x="756139" y="70377"/>
                </a:cubicBezTo>
                <a:cubicBezTo>
                  <a:pt x="729762" y="70377"/>
                  <a:pt x="688731" y="638946"/>
                  <a:pt x="668216" y="650669"/>
                </a:cubicBezTo>
                <a:cubicBezTo>
                  <a:pt x="647701" y="662392"/>
                  <a:pt x="653561" y="167093"/>
                  <a:pt x="633046" y="140716"/>
                </a:cubicBezTo>
                <a:cubicBezTo>
                  <a:pt x="612531" y="114339"/>
                  <a:pt x="650631" y="430862"/>
                  <a:pt x="545123" y="492408"/>
                </a:cubicBezTo>
                <a:cubicBezTo>
                  <a:pt x="439615" y="553954"/>
                  <a:pt x="219807" y="531973"/>
                  <a:pt x="0" y="50999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7600" y="4139616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4342" r="14188" b="6982"/>
          <a:stretch/>
        </p:blipFill>
        <p:spPr bwMode="auto">
          <a:xfrm>
            <a:off x="7815" y="1447800"/>
            <a:ext cx="6320505" cy="50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87600" y="320041"/>
            <a:ext cx="827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Profile and Freezing Time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1400" y="1219200"/>
            <a:ext cx="639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Considering resistance due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convection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218120"/>
              </p:ext>
            </p:extLst>
          </p:nvPr>
        </p:nvGraphicFramePr>
        <p:xfrm>
          <a:off x="6523187" y="2895600"/>
          <a:ext cx="588327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4" imgW="1701720" imgH="571320" progId="Equation.DSMT4">
                  <p:embed/>
                </p:oleObj>
              </mc:Choice>
              <mc:Fallback>
                <p:oleObj name="Equation" r:id="rId4" imgW="1701720" imgH="57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187" y="2895600"/>
                        <a:ext cx="588327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72839"/>
              </p:ext>
            </p:extLst>
          </p:nvPr>
        </p:nvGraphicFramePr>
        <p:xfrm>
          <a:off x="6048483" y="5244611"/>
          <a:ext cx="65373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6" imgW="1752480" imgH="495000" progId="Equation.DSMT4">
                  <p:embed/>
                </p:oleObj>
              </mc:Choice>
              <mc:Fallback>
                <p:oleObj name="Equation" r:id="rId6" imgW="175248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483" y="5244611"/>
                        <a:ext cx="65373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68215"/>
              </p:ext>
            </p:extLst>
          </p:nvPr>
        </p:nvGraphicFramePr>
        <p:xfrm>
          <a:off x="3335580" y="7151077"/>
          <a:ext cx="7078663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8" imgW="1549080" imgH="469800" progId="Equation.DSMT4">
                  <p:embed/>
                </p:oleObj>
              </mc:Choice>
              <mc:Fallback>
                <p:oleObj name="Equation" r:id="rId8" imgW="15490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580" y="7151077"/>
                        <a:ext cx="7078663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284" y="171344"/>
            <a:ext cx="5287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Freezing of Biomaterials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596" r="8618" b="4678"/>
          <a:stretch/>
        </p:blipFill>
        <p:spPr bwMode="auto">
          <a:xfrm>
            <a:off x="482600" y="879231"/>
            <a:ext cx="3660462" cy="422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4299" r="13359" b="9511"/>
          <a:stretch/>
        </p:blipFill>
        <p:spPr bwMode="auto">
          <a:xfrm>
            <a:off x="7035800" y="934915"/>
            <a:ext cx="5396566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37366"/>
              </p:ext>
            </p:extLst>
          </p:nvPr>
        </p:nvGraphicFramePr>
        <p:xfrm>
          <a:off x="8026400" y="5937954"/>
          <a:ext cx="4187499" cy="133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6400" y="5937954"/>
                        <a:ext cx="4187499" cy="1330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385"/>
              </p:ext>
            </p:extLst>
          </p:nvPr>
        </p:nvGraphicFramePr>
        <p:xfrm>
          <a:off x="9626600" y="7268561"/>
          <a:ext cx="18780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7" imgW="609480" imgH="393480" progId="Equation.DSMT4">
                  <p:embed/>
                </p:oleObj>
              </mc:Choice>
              <mc:Fallback>
                <p:oleObj name="Equation" r:id="rId7" imgW="6094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0" y="7268561"/>
                        <a:ext cx="187801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5257695"/>
            <a:ext cx="5943600" cy="40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5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614610" y="3147095"/>
            <a:ext cx="3220025" cy="31225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27" name="Oval 26"/>
          <p:cNvSpPr/>
          <p:nvPr/>
        </p:nvSpPr>
        <p:spPr>
          <a:xfrm>
            <a:off x="881833" y="3450504"/>
            <a:ext cx="2685580" cy="2525247"/>
          </a:xfrm>
          <a:prstGeom prst="ellipse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5" name="Can 4"/>
          <p:cNvSpPr/>
          <p:nvPr/>
        </p:nvSpPr>
        <p:spPr>
          <a:xfrm>
            <a:off x="4862833" y="2343262"/>
            <a:ext cx="3821276" cy="4888431"/>
          </a:xfrm>
          <a:prstGeom prst="can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 dirty="0"/>
          </a:p>
        </p:txBody>
      </p:sp>
      <p:sp>
        <p:nvSpPr>
          <p:cNvPr id="6" name="Oval 5"/>
          <p:cNvSpPr/>
          <p:nvPr/>
        </p:nvSpPr>
        <p:spPr>
          <a:xfrm>
            <a:off x="5518133" y="2527979"/>
            <a:ext cx="2485164" cy="374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43464" y="2756849"/>
            <a:ext cx="13598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46360" y="2756849"/>
            <a:ext cx="1069975" cy="479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1257" y="2293843"/>
            <a:ext cx="3129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039" y="3270003"/>
            <a:ext cx="46198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313490" y="2301449"/>
            <a:ext cx="905667" cy="60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86463" y="1976370"/>
            <a:ext cx="211788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Frozen Layer</a:t>
            </a:r>
          </a:p>
        </p:txBody>
      </p:sp>
      <p:sp>
        <p:nvSpPr>
          <p:cNvPr id="18" name="Oval 17"/>
          <p:cNvSpPr/>
          <p:nvPr/>
        </p:nvSpPr>
        <p:spPr>
          <a:xfrm>
            <a:off x="1061093" y="3638393"/>
            <a:ext cx="2327058" cy="21400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24621" y="3878058"/>
            <a:ext cx="701459" cy="9642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10177" y="3705196"/>
            <a:ext cx="3129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cxnSp>
        <p:nvCxnSpPr>
          <p:cNvPr id="22" name="Straight Arrow Connector 21"/>
          <p:cNvCxnSpPr>
            <a:endCxn id="17" idx="5"/>
          </p:cNvCxnSpPr>
          <p:nvPr/>
        </p:nvCxnSpPr>
        <p:spPr>
          <a:xfrm>
            <a:off x="2219054" y="4842284"/>
            <a:ext cx="1144019" cy="970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3345" y="5714376"/>
            <a:ext cx="46198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9500" y="1348204"/>
            <a:ext cx="3842719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b="1" dirty="0"/>
              <a:t>Frozen in a Cylinder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10637" y="2603050"/>
            <a:ext cx="93527" cy="84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051435" y="3665113"/>
            <a:ext cx="107230" cy="787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9681" y="3188456"/>
            <a:ext cx="5261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 err="1"/>
              <a:t>dr</a:t>
            </a:r>
            <a:endParaRPr lang="en-US" sz="2987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52681" y="2594178"/>
            <a:ext cx="211788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Frozen Layer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132013" y="3086621"/>
            <a:ext cx="530754" cy="51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5029" y="6350548"/>
            <a:ext cx="242887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Unfrozen Layer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38571" y="5174084"/>
            <a:ext cx="171650" cy="1129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16881" y="1809006"/>
            <a:ext cx="2374368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unfrozen Layer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690109" y="2242283"/>
            <a:ext cx="656289" cy="472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583599" y="4452586"/>
            <a:ext cx="201020" cy="20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48" name="TextBox 47"/>
          <p:cNvSpPr txBox="1"/>
          <p:nvPr/>
        </p:nvSpPr>
        <p:spPr>
          <a:xfrm>
            <a:off x="8792409" y="4206364"/>
            <a:ext cx="46391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i="1" dirty="0"/>
              <a:t>T</a:t>
            </a:r>
            <a:r>
              <a:rPr lang="en-US" sz="2560" i="1" baseline="-25000" dirty="0"/>
              <a:t>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38800" y="2902090"/>
            <a:ext cx="0" cy="40490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9164" y="4360170"/>
            <a:ext cx="39786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90071" y="2846604"/>
            <a:ext cx="567784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i="1" dirty="0"/>
              <a:t>T</a:t>
            </a:r>
            <a:r>
              <a:rPr lang="en-US" sz="2560" i="1" baseline="-25000" dirty="0"/>
              <a:t>m</a:t>
            </a: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816312"/>
              </p:ext>
            </p:extLst>
          </p:nvPr>
        </p:nvGraphicFramePr>
        <p:xfrm>
          <a:off x="9775189" y="6596768"/>
          <a:ext cx="2886569" cy="121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3" imgW="1054080" imgH="444240" progId="Equation.DSMT4">
                  <p:embed/>
                </p:oleObj>
              </mc:Choice>
              <mc:Fallback>
                <p:oleObj name="Equation" r:id="rId3" imgW="1054080" imgH="444240" progId="Equation.DSMT4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5189" y="6596768"/>
                        <a:ext cx="2886569" cy="121722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63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14610" y="3147095"/>
            <a:ext cx="3220025" cy="31225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3" name="Oval 2"/>
          <p:cNvSpPr/>
          <p:nvPr/>
        </p:nvSpPr>
        <p:spPr>
          <a:xfrm>
            <a:off x="881833" y="3450504"/>
            <a:ext cx="2685580" cy="2525247"/>
          </a:xfrm>
          <a:prstGeom prst="ellipse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4" name="Can 3"/>
          <p:cNvSpPr/>
          <p:nvPr/>
        </p:nvSpPr>
        <p:spPr>
          <a:xfrm>
            <a:off x="4862833" y="2343262"/>
            <a:ext cx="3821276" cy="4888431"/>
          </a:xfrm>
          <a:prstGeom prst="can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 dirty="0"/>
          </a:p>
        </p:txBody>
      </p:sp>
      <p:sp>
        <p:nvSpPr>
          <p:cNvPr id="5" name="Oval 4"/>
          <p:cNvSpPr/>
          <p:nvPr/>
        </p:nvSpPr>
        <p:spPr>
          <a:xfrm>
            <a:off x="5518133" y="2527979"/>
            <a:ext cx="2485164" cy="374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3464" y="2756849"/>
            <a:ext cx="13598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646360" y="2756849"/>
            <a:ext cx="1069975" cy="479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51257" y="2293843"/>
            <a:ext cx="3129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5039" y="3270003"/>
            <a:ext cx="46198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313490" y="2301449"/>
            <a:ext cx="905667" cy="60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86463" y="1976370"/>
            <a:ext cx="211788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Frozen Layer</a:t>
            </a:r>
          </a:p>
        </p:txBody>
      </p:sp>
      <p:sp>
        <p:nvSpPr>
          <p:cNvPr id="12" name="Oval 11"/>
          <p:cNvSpPr/>
          <p:nvPr/>
        </p:nvSpPr>
        <p:spPr>
          <a:xfrm>
            <a:off x="1061093" y="3638393"/>
            <a:ext cx="2327058" cy="21400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24621" y="3878058"/>
            <a:ext cx="701459" cy="9642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0177" y="3705196"/>
            <a:ext cx="3129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cxnSp>
        <p:nvCxnSpPr>
          <p:cNvPr id="15" name="Straight Arrow Connector 14"/>
          <p:cNvCxnSpPr>
            <a:endCxn id="2" idx="5"/>
          </p:cNvCxnSpPr>
          <p:nvPr/>
        </p:nvCxnSpPr>
        <p:spPr>
          <a:xfrm>
            <a:off x="2219054" y="4842284"/>
            <a:ext cx="1144019" cy="970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3345" y="5714376"/>
            <a:ext cx="46198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89500" y="1348204"/>
            <a:ext cx="3842719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b="1" dirty="0"/>
              <a:t>Frozen in a Cylinder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10637" y="2603050"/>
            <a:ext cx="93527" cy="84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51435" y="3665113"/>
            <a:ext cx="107230" cy="787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9681" y="3188456"/>
            <a:ext cx="5261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 err="1"/>
              <a:t>dr</a:t>
            </a:r>
            <a:endParaRPr lang="en-US" sz="2987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52681" y="2594178"/>
            <a:ext cx="211788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Frozen Layer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32013" y="3086621"/>
            <a:ext cx="530754" cy="51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5029" y="6350548"/>
            <a:ext cx="242887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Unfrozen Layer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38571" y="5174084"/>
            <a:ext cx="171650" cy="1129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16881" y="1809006"/>
            <a:ext cx="2374368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unfrozen Layer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90109" y="2242283"/>
            <a:ext cx="656289" cy="472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338800" y="2902090"/>
            <a:ext cx="0" cy="40490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58445" y="5254299"/>
            <a:ext cx="39786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90071" y="2846604"/>
            <a:ext cx="567784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i="1" dirty="0"/>
              <a:t>T</a:t>
            </a:r>
            <a:r>
              <a:rPr lang="en-US" sz="2560" i="1" baseline="-25000" dirty="0"/>
              <a:t>m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40218"/>
              </p:ext>
            </p:extLst>
          </p:nvPr>
        </p:nvGraphicFramePr>
        <p:xfrm>
          <a:off x="8766322" y="7231693"/>
          <a:ext cx="3574626" cy="113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1523880" imgH="482400" progId="Equation.DSMT4">
                  <p:embed/>
                </p:oleObj>
              </mc:Choice>
              <mc:Fallback>
                <p:oleObj name="Equation" r:id="rId3" imgW="1523880" imgH="48240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6322" y="7231693"/>
                        <a:ext cx="3574626" cy="113114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77987"/>
              </p:ext>
            </p:extLst>
          </p:nvPr>
        </p:nvGraphicFramePr>
        <p:xfrm>
          <a:off x="9652097" y="4585284"/>
          <a:ext cx="749554" cy="79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2097" y="4585284"/>
                        <a:ext cx="749554" cy="7978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98632"/>
              </p:ext>
            </p:extLst>
          </p:nvPr>
        </p:nvGraphicFramePr>
        <p:xfrm>
          <a:off x="9779822" y="2772527"/>
          <a:ext cx="501227" cy="64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9822" y="2772527"/>
                        <a:ext cx="501227" cy="64854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34"/>
          <p:cNvSpPr/>
          <p:nvPr/>
        </p:nvSpPr>
        <p:spPr>
          <a:xfrm>
            <a:off x="8698074" y="4024885"/>
            <a:ext cx="1509804" cy="307450"/>
          </a:xfrm>
          <a:custGeom>
            <a:avLst/>
            <a:gdLst>
              <a:gd name="connsiteX0" fmla="*/ 0 w 1415441"/>
              <a:gd name="connsiteY0" fmla="*/ 288234 h 288234"/>
              <a:gd name="connsiteX1" fmla="*/ 137786 w 1415441"/>
              <a:gd name="connsiteY1" fmla="*/ 62766 h 288234"/>
              <a:gd name="connsiteX2" fmla="*/ 313151 w 1415441"/>
              <a:gd name="connsiteY2" fmla="*/ 263182 h 288234"/>
              <a:gd name="connsiteX3" fmla="*/ 463463 w 1415441"/>
              <a:gd name="connsiteY3" fmla="*/ 136 h 288234"/>
              <a:gd name="connsiteX4" fmla="*/ 713983 w 1415441"/>
              <a:gd name="connsiteY4" fmla="*/ 288234 h 288234"/>
              <a:gd name="connsiteX5" fmla="*/ 801666 w 1415441"/>
              <a:gd name="connsiteY5" fmla="*/ 136 h 288234"/>
              <a:gd name="connsiteX6" fmla="*/ 1002082 w 1415441"/>
              <a:gd name="connsiteY6" fmla="*/ 250656 h 288234"/>
              <a:gd name="connsiteX7" fmla="*/ 1415441 w 1415441"/>
              <a:gd name="connsiteY7" fmla="*/ 275708 h 2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5441" h="288234">
                <a:moveTo>
                  <a:pt x="0" y="288234"/>
                </a:moveTo>
                <a:cubicBezTo>
                  <a:pt x="42797" y="177587"/>
                  <a:pt x="85594" y="66941"/>
                  <a:pt x="137786" y="62766"/>
                </a:cubicBezTo>
                <a:cubicBezTo>
                  <a:pt x="189978" y="58591"/>
                  <a:pt x="258872" y="273620"/>
                  <a:pt x="313151" y="263182"/>
                </a:cubicBezTo>
                <a:cubicBezTo>
                  <a:pt x="367431" y="252744"/>
                  <a:pt x="396658" y="-4039"/>
                  <a:pt x="463463" y="136"/>
                </a:cubicBezTo>
                <a:cubicBezTo>
                  <a:pt x="530268" y="4311"/>
                  <a:pt x="657616" y="288234"/>
                  <a:pt x="713983" y="288234"/>
                </a:cubicBezTo>
                <a:cubicBezTo>
                  <a:pt x="770350" y="288234"/>
                  <a:pt x="753650" y="6399"/>
                  <a:pt x="801666" y="136"/>
                </a:cubicBezTo>
                <a:cubicBezTo>
                  <a:pt x="849683" y="-6127"/>
                  <a:pt x="899786" y="204727"/>
                  <a:pt x="1002082" y="250656"/>
                </a:cubicBezTo>
                <a:cubicBezTo>
                  <a:pt x="1104378" y="296585"/>
                  <a:pt x="1259909" y="286146"/>
                  <a:pt x="1415441" y="275708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36" name="Freeform 35"/>
          <p:cNvSpPr/>
          <p:nvPr/>
        </p:nvSpPr>
        <p:spPr>
          <a:xfrm>
            <a:off x="8712265" y="3638392"/>
            <a:ext cx="1509804" cy="307450"/>
          </a:xfrm>
          <a:custGeom>
            <a:avLst/>
            <a:gdLst>
              <a:gd name="connsiteX0" fmla="*/ 0 w 1415441"/>
              <a:gd name="connsiteY0" fmla="*/ 288234 h 288234"/>
              <a:gd name="connsiteX1" fmla="*/ 137786 w 1415441"/>
              <a:gd name="connsiteY1" fmla="*/ 62766 h 288234"/>
              <a:gd name="connsiteX2" fmla="*/ 313151 w 1415441"/>
              <a:gd name="connsiteY2" fmla="*/ 263182 h 288234"/>
              <a:gd name="connsiteX3" fmla="*/ 463463 w 1415441"/>
              <a:gd name="connsiteY3" fmla="*/ 136 h 288234"/>
              <a:gd name="connsiteX4" fmla="*/ 713983 w 1415441"/>
              <a:gd name="connsiteY4" fmla="*/ 288234 h 288234"/>
              <a:gd name="connsiteX5" fmla="*/ 801666 w 1415441"/>
              <a:gd name="connsiteY5" fmla="*/ 136 h 288234"/>
              <a:gd name="connsiteX6" fmla="*/ 1002082 w 1415441"/>
              <a:gd name="connsiteY6" fmla="*/ 250656 h 288234"/>
              <a:gd name="connsiteX7" fmla="*/ 1415441 w 1415441"/>
              <a:gd name="connsiteY7" fmla="*/ 275708 h 2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5441" h="288234">
                <a:moveTo>
                  <a:pt x="0" y="288234"/>
                </a:moveTo>
                <a:cubicBezTo>
                  <a:pt x="42797" y="177587"/>
                  <a:pt x="85594" y="66941"/>
                  <a:pt x="137786" y="62766"/>
                </a:cubicBezTo>
                <a:cubicBezTo>
                  <a:pt x="189978" y="58591"/>
                  <a:pt x="258872" y="273620"/>
                  <a:pt x="313151" y="263182"/>
                </a:cubicBezTo>
                <a:cubicBezTo>
                  <a:pt x="367431" y="252744"/>
                  <a:pt x="396658" y="-4039"/>
                  <a:pt x="463463" y="136"/>
                </a:cubicBezTo>
                <a:cubicBezTo>
                  <a:pt x="530268" y="4311"/>
                  <a:pt x="657616" y="288234"/>
                  <a:pt x="713983" y="288234"/>
                </a:cubicBezTo>
                <a:cubicBezTo>
                  <a:pt x="770350" y="288234"/>
                  <a:pt x="753650" y="6399"/>
                  <a:pt x="801666" y="136"/>
                </a:cubicBezTo>
                <a:cubicBezTo>
                  <a:pt x="849683" y="-6127"/>
                  <a:pt x="899786" y="204727"/>
                  <a:pt x="1002082" y="250656"/>
                </a:cubicBezTo>
                <a:cubicBezTo>
                  <a:pt x="1104378" y="296585"/>
                  <a:pt x="1259909" y="286146"/>
                  <a:pt x="1415441" y="275708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37" name="Freeform 36"/>
          <p:cNvSpPr/>
          <p:nvPr/>
        </p:nvSpPr>
        <p:spPr>
          <a:xfrm>
            <a:off x="8698074" y="3218300"/>
            <a:ext cx="1509804" cy="307450"/>
          </a:xfrm>
          <a:custGeom>
            <a:avLst/>
            <a:gdLst>
              <a:gd name="connsiteX0" fmla="*/ 0 w 1415441"/>
              <a:gd name="connsiteY0" fmla="*/ 288234 h 288234"/>
              <a:gd name="connsiteX1" fmla="*/ 137786 w 1415441"/>
              <a:gd name="connsiteY1" fmla="*/ 62766 h 288234"/>
              <a:gd name="connsiteX2" fmla="*/ 313151 w 1415441"/>
              <a:gd name="connsiteY2" fmla="*/ 263182 h 288234"/>
              <a:gd name="connsiteX3" fmla="*/ 463463 w 1415441"/>
              <a:gd name="connsiteY3" fmla="*/ 136 h 288234"/>
              <a:gd name="connsiteX4" fmla="*/ 713983 w 1415441"/>
              <a:gd name="connsiteY4" fmla="*/ 288234 h 288234"/>
              <a:gd name="connsiteX5" fmla="*/ 801666 w 1415441"/>
              <a:gd name="connsiteY5" fmla="*/ 136 h 288234"/>
              <a:gd name="connsiteX6" fmla="*/ 1002082 w 1415441"/>
              <a:gd name="connsiteY6" fmla="*/ 250656 h 288234"/>
              <a:gd name="connsiteX7" fmla="*/ 1415441 w 1415441"/>
              <a:gd name="connsiteY7" fmla="*/ 275708 h 2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5441" h="288234">
                <a:moveTo>
                  <a:pt x="0" y="288234"/>
                </a:moveTo>
                <a:cubicBezTo>
                  <a:pt x="42797" y="177587"/>
                  <a:pt x="85594" y="66941"/>
                  <a:pt x="137786" y="62766"/>
                </a:cubicBezTo>
                <a:cubicBezTo>
                  <a:pt x="189978" y="58591"/>
                  <a:pt x="258872" y="273620"/>
                  <a:pt x="313151" y="263182"/>
                </a:cubicBezTo>
                <a:cubicBezTo>
                  <a:pt x="367431" y="252744"/>
                  <a:pt x="396658" y="-4039"/>
                  <a:pt x="463463" y="136"/>
                </a:cubicBezTo>
                <a:cubicBezTo>
                  <a:pt x="530268" y="4311"/>
                  <a:pt x="657616" y="288234"/>
                  <a:pt x="713983" y="288234"/>
                </a:cubicBezTo>
                <a:cubicBezTo>
                  <a:pt x="770350" y="288234"/>
                  <a:pt x="753650" y="6399"/>
                  <a:pt x="801666" y="136"/>
                </a:cubicBezTo>
                <a:cubicBezTo>
                  <a:pt x="849683" y="-6127"/>
                  <a:pt x="899786" y="204727"/>
                  <a:pt x="1002082" y="250656"/>
                </a:cubicBezTo>
                <a:cubicBezTo>
                  <a:pt x="1104378" y="296585"/>
                  <a:pt x="1259909" y="286146"/>
                  <a:pt x="1415441" y="275708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18330"/>
              </p:ext>
            </p:extLst>
          </p:nvPr>
        </p:nvGraphicFramePr>
        <p:xfrm>
          <a:off x="10485120" y="3723641"/>
          <a:ext cx="452121" cy="59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9" imgW="114120" imgH="152280" progId="Equation.DSMT4">
                  <p:embed/>
                </p:oleObj>
              </mc:Choice>
              <mc:Fallback>
                <p:oleObj name="Equation" r:id="rId9" imgW="114120" imgH="1522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85120" y="3723641"/>
                        <a:ext cx="452121" cy="5994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33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500" y="1348204"/>
            <a:ext cx="3608680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b="1" dirty="0"/>
              <a:t>Frozen in a Sphere</a:t>
            </a:r>
          </a:p>
        </p:txBody>
      </p:sp>
      <p:sp>
        <p:nvSpPr>
          <p:cNvPr id="3" name="Oval 2"/>
          <p:cNvSpPr/>
          <p:nvPr/>
        </p:nvSpPr>
        <p:spPr>
          <a:xfrm>
            <a:off x="1242583" y="2648838"/>
            <a:ext cx="3446917" cy="3340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4" name="Oval 3"/>
          <p:cNvSpPr/>
          <p:nvPr/>
        </p:nvSpPr>
        <p:spPr>
          <a:xfrm>
            <a:off x="1456360" y="2889338"/>
            <a:ext cx="2992884" cy="283255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5" name="Oval 4"/>
          <p:cNvSpPr/>
          <p:nvPr/>
        </p:nvSpPr>
        <p:spPr>
          <a:xfrm>
            <a:off x="1663334" y="3100329"/>
            <a:ext cx="2605413" cy="243728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6" name="Oval 5"/>
          <p:cNvSpPr/>
          <p:nvPr/>
        </p:nvSpPr>
        <p:spPr>
          <a:xfrm>
            <a:off x="1903955" y="3336933"/>
            <a:ext cx="2164497" cy="19640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79524" y="3904781"/>
            <a:ext cx="935277" cy="44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V="1">
            <a:off x="2966040" y="2648838"/>
            <a:ext cx="2" cy="171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758" y="3921207"/>
            <a:ext cx="3129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6206" y="2198938"/>
            <a:ext cx="46198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/>
              <a:t>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02083" y="4946946"/>
            <a:ext cx="561166" cy="2271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11542" y="4452585"/>
            <a:ext cx="593456" cy="3626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8371" y="4895034"/>
            <a:ext cx="52610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i="1" dirty="0" err="1">
                <a:solidFill>
                  <a:srgbClr val="FF0000"/>
                </a:solidFill>
              </a:rPr>
              <a:t>dr</a:t>
            </a:r>
            <a:endParaRPr lang="en-US" sz="2987" i="1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96216"/>
              </p:ext>
            </p:extLst>
          </p:nvPr>
        </p:nvGraphicFramePr>
        <p:xfrm>
          <a:off x="6835987" y="5721889"/>
          <a:ext cx="3574626" cy="113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1523880" imgH="482400" progId="Equation.DSMT4">
                  <p:embed/>
                </p:oleObj>
              </mc:Choice>
              <mc:Fallback>
                <p:oleObj name="Equation" r:id="rId3" imgW="1523880" imgH="4824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987" y="5721889"/>
                        <a:ext cx="3574626" cy="113114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64022"/>
              </p:ext>
            </p:extLst>
          </p:nvPr>
        </p:nvGraphicFramePr>
        <p:xfrm>
          <a:off x="6835987" y="3684693"/>
          <a:ext cx="2770293" cy="113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5" imgW="1180800" imgH="482400" progId="Equation.DSMT4">
                  <p:embed/>
                </p:oleObj>
              </mc:Choice>
              <mc:Fallback>
                <p:oleObj name="Equation" r:id="rId5" imgW="1180800" imgH="4824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987" y="3684693"/>
                        <a:ext cx="2770293" cy="113114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36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3687" y="1419616"/>
            <a:ext cx="2779109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/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8889" y="2274727"/>
            <a:ext cx="992579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b="1" dirty="0"/>
              <a:t>Slab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889" y="6375194"/>
            <a:ext cx="1483098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b="1" dirty="0"/>
              <a:t>Sphere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1596" y="4324960"/>
            <a:ext cx="1717137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87" b="1" dirty="0"/>
              <a:t>Cylinder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81359"/>
              </p:ext>
            </p:extLst>
          </p:nvPr>
        </p:nvGraphicFramePr>
        <p:xfrm>
          <a:off x="3795995" y="4324960"/>
          <a:ext cx="3574626" cy="113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1523880" imgH="482400" progId="Equation.DSMT4">
                  <p:embed/>
                </p:oleObj>
              </mc:Choice>
              <mc:Fallback>
                <p:oleObj name="Equation" r:id="rId3" imgW="152388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995" y="4324960"/>
                        <a:ext cx="3574626" cy="113114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42736"/>
              </p:ext>
            </p:extLst>
          </p:nvPr>
        </p:nvGraphicFramePr>
        <p:xfrm>
          <a:off x="3781003" y="6201500"/>
          <a:ext cx="3574626" cy="113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5" imgW="1523880" imgH="482400" progId="Equation.DSMT4">
                  <p:embed/>
                </p:oleObj>
              </mc:Choice>
              <mc:Fallback>
                <p:oleObj name="Equation" r:id="rId5" imgW="152388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1003" y="6201500"/>
                        <a:ext cx="3574626" cy="113114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250134"/>
              </p:ext>
            </p:extLst>
          </p:nvPr>
        </p:nvGraphicFramePr>
        <p:xfrm>
          <a:off x="3695381" y="2375658"/>
          <a:ext cx="3397730" cy="103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7" imgW="1549080" imgH="469800" progId="Equation.DSMT4">
                  <p:embed/>
                </p:oleObj>
              </mc:Choice>
              <mc:Fallback>
                <p:oleObj name="Equation" r:id="rId7" imgW="1549080" imgH="469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381" y="2375658"/>
                        <a:ext cx="3397730" cy="10302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9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/>
          </p:cNvSpPr>
          <p:nvPr/>
        </p:nvSpPr>
        <p:spPr bwMode="auto">
          <a:xfrm>
            <a:off x="4264025" y="685800"/>
            <a:ext cx="4264025" cy="647700"/>
          </a:xfrm>
          <a:custGeom>
            <a:avLst/>
            <a:gdLst>
              <a:gd name="T0" fmla="*/ 2132013 w 21600"/>
              <a:gd name="T1" fmla="*/ 323850 h 21600"/>
              <a:gd name="T2" fmla="*/ 2132013 w 21600"/>
              <a:gd name="T3" fmla="*/ 323850 h 21600"/>
              <a:gd name="T4" fmla="*/ 2132013 w 21600"/>
              <a:gd name="T5" fmla="*/ 323850 h 21600"/>
              <a:gd name="T6" fmla="*/ 2132013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b="1">
                <a:solidFill>
                  <a:srgbClr val="C82506"/>
                </a:solidFill>
              </a:rPr>
              <a:t>KEYWORDS</a:t>
            </a:r>
            <a:endParaRPr lang="en-US" altLang="en-US"/>
          </a:p>
        </p:txBody>
      </p:sp>
      <p:sp>
        <p:nvSpPr>
          <p:cNvPr id="5122" name="AutoShape 2"/>
          <p:cNvSpPr>
            <a:spLocks/>
          </p:cNvSpPr>
          <p:nvPr/>
        </p:nvSpPr>
        <p:spPr bwMode="auto">
          <a:xfrm>
            <a:off x="2159000" y="1447800"/>
            <a:ext cx="7343775" cy="5170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Heat of Fusion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Supercooling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Nucleation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Crystal Growth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Freezing point depression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Semi-permeable membrane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Cryopreservation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"Musty" texture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Vapor pressure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Boiling 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Boiling point elevation</a:t>
            </a:r>
          </a:p>
          <a:p>
            <a:pPr marL="342900" indent="-342900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Evapotranspiration 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3600" y="237180"/>
            <a:ext cx="269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3400" y="1960884"/>
            <a:ext cx="6705600" cy="53340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78481" y="1823356"/>
            <a:ext cx="6700520" cy="137528"/>
          </a:xfrm>
          <a:custGeom>
            <a:avLst/>
            <a:gdLst>
              <a:gd name="connsiteX0" fmla="*/ 0 w 6795207"/>
              <a:gd name="connsiteY0" fmla="*/ 115428 h 137528"/>
              <a:gd name="connsiteX1" fmla="*/ 617220 w 6795207"/>
              <a:gd name="connsiteY1" fmla="*/ 46848 h 137528"/>
              <a:gd name="connsiteX2" fmla="*/ 2164080 w 6795207"/>
              <a:gd name="connsiteY2" fmla="*/ 46848 h 137528"/>
              <a:gd name="connsiteX3" fmla="*/ 3124200 w 6795207"/>
              <a:gd name="connsiteY3" fmla="*/ 46848 h 137528"/>
              <a:gd name="connsiteX4" fmla="*/ 3619500 w 6795207"/>
              <a:gd name="connsiteY4" fmla="*/ 8748 h 137528"/>
              <a:gd name="connsiteX5" fmla="*/ 4107180 w 6795207"/>
              <a:gd name="connsiteY5" fmla="*/ 39228 h 137528"/>
              <a:gd name="connsiteX6" fmla="*/ 4549140 w 6795207"/>
              <a:gd name="connsiteY6" fmla="*/ 23988 h 137528"/>
              <a:gd name="connsiteX7" fmla="*/ 5082540 w 6795207"/>
              <a:gd name="connsiteY7" fmla="*/ 31608 h 137528"/>
              <a:gd name="connsiteX8" fmla="*/ 5532120 w 6795207"/>
              <a:gd name="connsiteY8" fmla="*/ 46848 h 137528"/>
              <a:gd name="connsiteX9" fmla="*/ 6065520 w 6795207"/>
              <a:gd name="connsiteY9" fmla="*/ 69708 h 137528"/>
              <a:gd name="connsiteX10" fmla="*/ 6545580 w 6795207"/>
              <a:gd name="connsiteY10" fmla="*/ 16368 h 137528"/>
              <a:gd name="connsiteX11" fmla="*/ 6697980 w 6795207"/>
              <a:gd name="connsiteY11" fmla="*/ 8748 h 137528"/>
              <a:gd name="connsiteX12" fmla="*/ 6675120 w 6795207"/>
              <a:gd name="connsiteY12" fmla="*/ 130668 h 137528"/>
              <a:gd name="connsiteX13" fmla="*/ 5234940 w 6795207"/>
              <a:gd name="connsiteY13" fmla="*/ 123048 h 137528"/>
              <a:gd name="connsiteX14" fmla="*/ 4046220 w 6795207"/>
              <a:gd name="connsiteY14" fmla="*/ 115428 h 137528"/>
              <a:gd name="connsiteX15" fmla="*/ 2887980 w 6795207"/>
              <a:gd name="connsiteY15" fmla="*/ 115428 h 137528"/>
              <a:gd name="connsiteX16" fmla="*/ 2171700 w 6795207"/>
              <a:gd name="connsiteY16" fmla="*/ 123048 h 137528"/>
              <a:gd name="connsiteX17" fmla="*/ 1524000 w 6795207"/>
              <a:gd name="connsiteY17" fmla="*/ 107808 h 137528"/>
              <a:gd name="connsiteX18" fmla="*/ 746760 w 6795207"/>
              <a:gd name="connsiteY18" fmla="*/ 123048 h 137528"/>
              <a:gd name="connsiteX19" fmla="*/ 251460 w 6795207"/>
              <a:gd name="connsiteY19" fmla="*/ 107808 h 137528"/>
              <a:gd name="connsiteX20" fmla="*/ 68580 w 6795207"/>
              <a:gd name="connsiteY20" fmla="*/ 107808 h 13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95207" h="137528">
                <a:moveTo>
                  <a:pt x="0" y="115428"/>
                </a:moveTo>
                <a:cubicBezTo>
                  <a:pt x="128270" y="86853"/>
                  <a:pt x="256540" y="58278"/>
                  <a:pt x="617220" y="46848"/>
                </a:cubicBezTo>
                <a:cubicBezTo>
                  <a:pt x="977900" y="35418"/>
                  <a:pt x="2164080" y="46848"/>
                  <a:pt x="2164080" y="46848"/>
                </a:cubicBezTo>
                <a:lnTo>
                  <a:pt x="3124200" y="46848"/>
                </a:lnTo>
                <a:cubicBezTo>
                  <a:pt x="3366770" y="40498"/>
                  <a:pt x="3455670" y="10018"/>
                  <a:pt x="3619500" y="8748"/>
                </a:cubicBezTo>
                <a:cubicBezTo>
                  <a:pt x="3783330" y="7478"/>
                  <a:pt x="3952240" y="36688"/>
                  <a:pt x="4107180" y="39228"/>
                </a:cubicBezTo>
                <a:cubicBezTo>
                  <a:pt x="4262120" y="41768"/>
                  <a:pt x="4549140" y="23988"/>
                  <a:pt x="4549140" y="23988"/>
                </a:cubicBezTo>
                <a:lnTo>
                  <a:pt x="5082540" y="31608"/>
                </a:lnTo>
                <a:cubicBezTo>
                  <a:pt x="5246370" y="35418"/>
                  <a:pt x="5532120" y="46848"/>
                  <a:pt x="5532120" y="46848"/>
                </a:cubicBezTo>
                <a:cubicBezTo>
                  <a:pt x="5695950" y="53198"/>
                  <a:pt x="5896610" y="74788"/>
                  <a:pt x="6065520" y="69708"/>
                </a:cubicBezTo>
                <a:cubicBezTo>
                  <a:pt x="6234430" y="64628"/>
                  <a:pt x="6440170" y="26528"/>
                  <a:pt x="6545580" y="16368"/>
                </a:cubicBezTo>
                <a:cubicBezTo>
                  <a:pt x="6650990" y="6208"/>
                  <a:pt x="6676390" y="-10302"/>
                  <a:pt x="6697980" y="8748"/>
                </a:cubicBezTo>
                <a:cubicBezTo>
                  <a:pt x="6719570" y="27798"/>
                  <a:pt x="6918960" y="111618"/>
                  <a:pt x="6675120" y="130668"/>
                </a:cubicBezTo>
                <a:cubicBezTo>
                  <a:pt x="6431280" y="149718"/>
                  <a:pt x="5234940" y="123048"/>
                  <a:pt x="5234940" y="123048"/>
                </a:cubicBezTo>
                <a:lnTo>
                  <a:pt x="4046220" y="115428"/>
                </a:lnTo>
                <a:lnTo>
                  <a:pt x="2887980" y="115428"/>
                </a:lnTo>
                <a:lnTo>
                  <a:pt x="2171700" y="123048"/>
                </a:lnTo>
                <a:cubicBezTo>
                  <a:pt x="1944370" y="121778"/>
                  <a:pt x="1761490" y="107808"/>
                  <a:pt x="1524000" y="107808"/>
                </a:cubicBezTo>
                <a:cubicBezTo>
                  <a:pt x="1286510" y="107808"/>
                  <a:pt x="958850" y="123048"/>
                  <a:pt x="746760" y="123048"/>
                </a:cubicBezTo>
                <a:cubicBezTo>
                  <a:pt x="534670" y="123048"/>
                  <a:pt x="364490" y="110348"/>
                  <a:pt x="251460" y="107808"/>
                </a:cubicBezTo>
                <a:cubicBezTo>
                  <a:pt x="138430" y="105268"/>
                  <a:pt x="103505" y="106538"/>
                  <a:pt x="68580" y="107808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97600" y="1029077"/>
            <a:ext cx="0" cy="79135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20340" y="1029077"/>
            <a:ext cx="0" cy="8088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61" y="2758953"/>
            <a:ext cx="8509000" cy="659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4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5816" y="210591"/>
            <a:ext cx="6498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 from wet surfaces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11" y="2185866"/>
            <a:ext cx="67310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753285"/>
              </p:ext>
            </p:extLst>
          </p:nvPr>
        </p:nvGraphicFramePr>
        <p:xfrm>
          <a:off x="1814536" y="4270741"/>
          <a:ext cx="10837115" cy="119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4" imgW="2527200" imgH="279360" progId="Equation.DSMT4">
                  <p:embed/>
                </p:oleObj>
              </mc:Choice>
              <mc:Fallback>
                <p:oleObj name="Equation" r:id="rId4" imgW="252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536" y="4270741"/>
                        <a:ext cx="10837115" cy="119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9184"/>
              </p:ext>
            </p:extLst>
          </p:nvPr>
        </p:nvGraphicFramePr>
        <p:xfrm>
          <a:off x="1283504" y="6335713"/>
          <a:ext cx="10816421" cy="140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6" imgW="2844720" imgH="368280" progId="Equation.DSMT4">
                  <p:embed/>
                </p:oleObj>
              </mc:Choice>
              <mc:Fallback>
                <p:oleObj name="Equation" r:id="rId6" imgW="2844720" imgH="368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504" y="6335713"/>
                        <a:ext cx="10816421" cy="1401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333901"/>
              </p:ext>
            </p:extLst>
          </p:nvPr>
        </p:nvGraphicFramePr>
        <p:xfrm>
          <a:off x="6702889" y="2185866"/>
          <a:ext cx="1684973" cy="108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8" imgW="355320" imgH="228600" progId="Equation.DSMT4">
                  <p:embed/>
                </p:oleObj>
              </mc:Choice>
              <mc:Fallback>
                <p:oleObj name="Equation" r:id="rId8" imgW="3553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889" y="2185866"/>
                        <a:ext cx="1684973" cy="108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39388"/>
              </p:ext>
            </p:extLst>
          </p:nvPr>
        </p:nvGraphicFramePr>
        <p:xfrm>
          <a:off x="6305263" y="564534"/>
          <a:ext cx="2495963" cy="1249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263" y="564534"/>
                        <a:ext cx="2495963" cy="1249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2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306" y="262071"/>
            <a:ext cx="864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 Systems (plant and soil systems)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2614" y="1224280"/>
            <a:ext cx="1090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Evapotranspiration = Evaporation + Transpiration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5307" y="2038846"/>
            <a:ext cx="11864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 in animal systems (Evaporative cooling)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307" y="3049663"/>
            <a:ext cx="7746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 Inside a Solid Matrix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3827" y="4280229"/>
            <a:ext cx="7128588" cy="1598058"/>
          </a:xfrm>
          <a:prstGeom prst="rect">
            <a:avLst/>
          </a:prstGeom>
          <a:pattFill prst="sphere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38121" y="4466841"/>
            <a:ext cx="0" cy="115699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37197" y="4654339"/>
            <a:ext cx="3365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Vapor diffuses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1502" y="6478772"/>
            <a:ext cx="58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 of Solutions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7426"/>
              </p:ext>
            </p:extLst>
          </p:nvPr>
        </p:nvGraphicFramePr>
        <p:xfrm>
          <a:off x="4377824" y="7210092"/>
          <a:ext cx="5453275" cy="169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1549080" imgH="482400" progId="Equation.DSMT4">
                  <p:embed/>
                </p:oleObj>
              </mc:Choice>
              <mc:Fallback>
                <p:oleObj name="Equation" r:id="rId3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7824" y="7210092"/>
                        <a:ext cx="5453275" cy="1698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0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1456" y="640680"/>
            <a:ext cx="58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 of Solutions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92689"/>
              </p:ext>
            </p:extLst>
          </p:nvPr>
        </p:nvGraphicFramePr>
        <p:xfrm>
          <a:off x="3779947" y="1565431"/>
          <a:ext cx="5453275" cy="169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1549080" imgH="482400" progId="Equation.DSMT4">
                  <p:embed/>
                </p:oleObj>
              </mc:Choice>
              <mc:Fallback>
                <p:oleObj name="Equation" r:id="rId3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47" y="1565431"/>
                        <a:ext cx="5453275" cy="1698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5943600" y="3516923"/>
            <a:ext cx="404446" cy="13891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94816"/>
              </p:ext>
            </p:extLst>
          </p:nvPr>
        </p:nvGraphicFramePr>
        <p:xfrm>
          <a:off x="2374900" y="4879975"/>
          <a:ext cx="7137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879975"/>
                        <a:ext cx="7137400" cy="201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38715"/>
              </p:ext>
            </p:extLst>
          </p:nvPr>
        </p:nvGraphicFramePr>
        <p:xfrm>
          <a:off x="2883327" y="7233871"/>
          <a:ext cx="6929437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7" imgW="1130040" imgH="253800" progId="Equation.DSMT4">
                  <p:embed/>
                </p:oleObj>
              </mc:Choice>
              <mc:Fallback>
                <p:oleObj name="Equation" r:id="rId7" imgW="113004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327" y="7233871"/>
                        <a:ext cx="6929437" cy="15509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8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352800" y="222737"/>
            <a:ext cx="58439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Boiling Point Rise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88325"/>
              </p:ext>
            </p:extLst>
          </p:nvPr>
        </p:nvGraphicFramePr>
        <p:xfrm>
          <a:off x="3119195" y="1505561"/>
          <a:ext cx="6183068" cy="1231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195" y="1505561"/>
                        <a:ext cx="6183068" cy="123162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60761"/>
              </p:ext>
            </p:extLst>
          </p:nvPr>
        </p:nvGraphicFramePr>
        <p:xfrm>
          <a:off x="3509351" y="3537073"/>
          <a:ext cx="6127018" cy="4064001"/>
        </p:xfrm>
        <a:graphic>
          <a:graphicData uri="http://schemas.openxmlformats.org/drawingml/2006/table">
            <a:tbl>
              <a:tblPr/>
              <a:tblGrid>
                <a:gridCol w="275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1" lang="en-US" altLang="en-US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(K/</a:t>
                      </a:r>
                      <a:r>
                        <a:rPr kumimoji="1" lang="en-US" alt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mol</a:t>
                      </a: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Ethanol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CHCl</a:t>
                      </a:r>
                      <a:r>
                        <a:rPr kumimoji="1" lang="en-US" altLang="en-US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1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Acetic Acid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CCl</a:t>
                      </a:r>
                      <a:r>
                        <a:rPr kumimoji="1" lang="en-US" altLang="en-US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1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73200" y="304800"/>
            <a:ext cx="9361488" cy="850900"/>
          </a:xfrm>
        </p:spPr>
        <p:txBody>
          <a:bodyPr/>
          <a:lstStyle/>
          <a:p>
            <a:pPr defTabSz="490538" eaLnBrk="1"/>
            <a:r>
              <a:rPr lang="en-US" altLang="en-US" sz="3600" smtClean="0">
                <a:latin typeface="Times New Roman" pitchFamily="18" charset="0"/>
                <a:cs typeface="Times New Roman" pitchFamily="18" charset="0"/>
              </a:rPr>
              <a:t>Energetic changes in pure water 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 flipV="1">
            <a:off x="2460625" y="3149600"/>
            <a:ext cx="0" cy="3884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2349500" y="6858000"/>
            <a:ext cx="694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V="1">
            <a:off x="2400300" y="6318250"/>
            <a:ext cx="2452688" cy="536575"/>
          </a:xfrm>
          <a:prstGeom prst="line">
            <a:avLst/>
          </a:prstGeom>
          <a:noFill/>
          <a:ln w="31750">
            <a:solidFill>
              <a:srgbClr val="1A93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V="1">
            <a:off x="4852988" y="4206875"/>
            <a:ext cx="2154237" cy="1530350"/>
          </a:xfrm>
          <a:prstGeom prst="line">
            <a:avLst/>
          </a:prstGeom>
          <a:noFill/>
          <a:ln w="31750">
            <a:solidFill>
              <a:srgbClr val="1A93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27" name="AutoShape 7"/>
          <p:cNvSpPr>
            <a:spLocks/>
          </p:cNvSpPr>
          <p:nvPr/>
        </p:nvSpPr>
        <p:spPr bwMode="auto">
          <a:xfrm>
            <a:off x="5037138" y="3290888"/>
            <a:ext cx="1936750" cy="519112"/>
          </a:xfrm>
          <a:custGeom>
            <a:avLst/>
            <a:gdLst>
              <a:gd name="T0" fmla="*/ 968375 w 21600"/>
              <a:gd name="T1" fmla="*/ 259942 h 21600"/>
              <a:gd name="T2" fmla="*/ 968375 w 21600"/>
              <a:gd name="T3" fmla="*/ 259942 h 21600"/>
              <a:gd name="T4" fmla="*/ 968375 w 21600"/>
              <a:gd name="T5" fmla="*/ 259942 h 21600"/>
              <a:gd name="T6" fmla="*/ 968375 w 21600"/>
              <a:gd name="T7" fmla="*/ 25994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2257 kJ/kg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7013575" y="1325563"/>
            <a:ext cx="2316163" cy="1638300"/>
          </a:xfrm>
          <a:prstGeom prst="line">
            <a:avLst/>
          </a:prstGeom>
          <a:noFill/>
          <a:ln w="31750">
            <a:solidFill>
              <a:srgbClr val="1A931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7023100" y="4206875"/>
            <a:ext cx="0" cy="26717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4852988" y="6318250"/>
            <a:ext cx="0" cy="5397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31" name="AutoShape 11"/>
          <p:cNvSpPr>
            <a:spLocks/>
          </p:cNvSpPr>
          <p:nvPr/>
        </p:nvSpPr>
        <p:spPr bwMode="auto">
          <a:xfrm>
            <a:off x="2763010" y="5663642"/>
            <a:ext cx="2143840" cy="528637"/>
          </a:xfrm>
          <a:custGeom>
            <a:avLst/>
            <a:gdLst>
              <a:gd name="T0" fmla="*/ 819150 w 21600"/>
              <a:gd name="T1" fmla="*/ 264319 h 21600"/>
              <a:gd name="T2" fmla="*/ 819150 w 21600"/>
              <a:gd name="T3" fmla="*/ 264319 h 21600"/>
              <a:gd name="T4" fmla="*/ 819150 w 21600"/>
              <a:gd name="T5" fmla="*/ 264319 h 21600"/>
              <a:gd name="T6" fmla="*/ 819150 w 21600"/>
              <a:gd name="T7" fmla="*/ 2643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333-335 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kJ/kg</a:t>
            </a:r>
          </a:p>
        </p:txBody>
      </p:sp>
      <p:sp>
        <p:nvSpPr>
          <p:cNvPr id="5132" name="AutoShape 12"/>
          <p:cNvSpPr>
            <a:spLocks/>
          </p:cNvSpPr>
          <p:nvPr/>
        </p:nvSpPr>
        <p:spPr bwMode="auto">
          <a:xfrm rot="-5400000">
            <a:off x="1079500" y="4597400"/>
            <a:ext cx="1892300" cy="647700"/>
          </a:xfrm>
          <a:custGeom>
            <a:avLst/>
            <a:gdLst>
              <a:gd name="T0" fmla="*/ 946150 w 21600"/>
              <a:gd name="T1" fmla="*/ 323850 h 21600"/>
              <a:gd name="T2" fmla="*/ 946150 w 21600"/>
              <a:gd name="T3" fmla="*/ 323850 h 21600"/>
              <a:gd name="T4" fmla="*/ 946150 w 21600"/>
              <a:gd name="T5" fmla="*/ 323850 h 21600"/>
              <a:gd name="T6" fmla="*/ 94615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Enthalpy</a:t>
            </a:r>
          </a:p>
        </p:txBody>
      </p:sp>
      <p:sp>
        <p:nvSpPr>
          <p:cNvPr id="5133" name="AutoShape 13"/>
          <p:cNvSpPr>
            <a:spLocks/>
          </p:cNvSpPr>
          <p:nvPr/>
        </p:nvSpPr>
        <p:spPr bwMode="auto">
          <a:xfrm>
            <a:off x="7943850" y="6918325"/>
            <a:ext cx="3382963" cy="647700"/>
          </a:xfrm>
          <a:custGeom>
            <a:avLst/>
            <a:gdLst>
              <a:gd name="T0" fmla="*/ 1691481 w 21600"/>
              <a:gd name="T1" fmla="*/ 323850 h 21600"/>
              <a:gd name="T2" fmla="*/ 1691481 w 21600"/>
              <a:gd name="T3" fmla="*/ 323850 h 21600"/>
              <a:gd name="T4" fmla="*/ 1691481 w 21600"/>
              <a:gd name="T5" fmla="*/ 323850 h 21600"/>
              <a:gd name="T6" fmla="*/ 1691481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Temperature 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134" name="AutoShape 14"/>
          <p:cNvSpPr>
            <a:spLocks/>
          </p:cNvSpPr>
          <p:nvPr/>
        </p:nvSpPr>
        <p:spPr bwMode="auto">
          <a:xfrm>
            <a:off x="4668838" y="6850063"/>
            <a:ext cx="368300" cy="647700"/>
          </a:xfrm>
          <a:custGeom>
            <a:avLst/>
            <a:gdLst>
              <a:gd name="T0" fmla="*/ 184150 w 21600"/>
              <a:gd name="T1" fmla="*/ 323850 h 21600"/>
              <a:gd name="T2" fmla="*/ 184150 w 21600"/>
              <a:gd name="T3" fmla="*/ 323850 h 21600"/>
              <a:gd name="T4" fmla="*/ 184150 w 21600"/>
              <a:gd name="T5" fmla="*/ 323850 h 21600"/>
              <a:gd name="T6" fmla="*/ 18415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135" name="AutoShape 15"/>
          <p:cNvSpPr>
            <a:spLocks/>
          </p:cNvSpPr>
          <p:nvPr/>
        </p:nvSpPr>
        <p:spPr bwMode="auto">
          <a:xfrm>
            <a:off x="6567488" y="6850063"/>
            <a:ext cx="877887" cy="647700"/>
          </a:xfrm>
          <a:custGeom>
            <a:avLst/>
            <a:gdLst>
              <a:gd name="T0" fmla="*/ 438944 w 21600"/>
              <a:gd name="T1" fmla="*/ 323850 h 21600"/>
              <a:gd name="T2" fmla="*/ 438944 w 21600"/>
              <a:gd name="T3" fmla="*/ 323850 h 21600"/>
              <a:gd name="T4" fmla="*/ 438944 w 21600"/>
              <a:gd name="T5" fmla="*/ 323850 h 21600"/>
              <a:gd name="T6" fmla="*/ 438944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5136" name="Line 10"/>
          <p:cNvSpPr>
            <a:spLocks noChangeShapeType="1"/>
          </p:cNvSpPr>
          <p:nvPr/>
        </p:nvSpPr>
        <p:spPr bwMode="auto">
          <a:xfrm>
            <a:off x="4852988" y="5737225"/>
            <a:ext cx="0" cy="581025"/>
          </a:xfrm>
          <a:prstGeom prst="line">
            <a:avLst/>
          </a:prstGeom>
          <a:noFill/>
          <a:ln w="3175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37" name="Line 10"/>
          <p:cNvSpPr>
            <a:spLocks noChangeShapeType="1"/>
          </p:cNvSpPr>
          <p:nvPr/>
        </p:nvSpPr>
        <p:spPr bwMode="auto">
          <a:xfrm flipH="1">
            <a:off x="7013575" y="2963863"/>
            <a:ext cx="9525" cy="1225550"/>
          </a:xfrm>
          <a:prstGeom prst="line">
            <a:avLst/>
          </a:prstGeom>
          <a:noFill/>
          <a:ln w="3175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/>
          </p:cNvSpPr>
          <p:nvPr/>
        </p:nvSpPr>
        <p:spPr bwMode="auto">
          <a:xfrm>
            <a:off x="1778000" y="287338"/>
            <a:ext cx="8437563" cy="609600"/>
          </a:xfrm>
          <a:custGeom>
            <a:avLst/>
            <a:gdLst>
              <a:gd name="T0" fmla="*/ 4218781 w 21600"/>
              <a:gd name="T1" fmla="*/ 304800 h 21600"/>
              <a:gd name="T2" fmla="*/ 4218781 w 21600"/>
              <a:gd name="T3" fmla="*/ 304800 h 21600"/>
              <a:gd name="T4" fmla="*/ 4218781 w 21600"/>
              <a:gd name="T5" fmla="*/ 304800 h 21600"/>
              <a:gd name="T6" fmla="*/ 4218781 w 21600"/>
              <a:gd name="T7" fmla="*/ 304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b="1">
                <a:solidFill>
                  <a:srgbClr val="C82506"/>
                </a:solidFill>
              </a:rPr>
              <a:t>Property Changes during Freezing</a:t>
            </a:r>
            <a:endParaRPr lang="en-US" alt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038225"/>
            <a:ext cx="6342063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574800"/>
            <a:ext cx="54102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5486400"/>
            <a:ext cx="5715000" cy="353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5456238"/>
            <a:ext cx="617061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1" name="TextBox 2"/>
          <p:cNvSpPr txBox="1">
            <a:spLocks noChangeArrowheads="1"/>
          </p:cNvSpPr>
          <p:nvPr/>
        </p:nvSpPr>
        <p:spPr bwMode="auto">
          <a:xfrm>
            <a:off x="2252663" y="1123950"/>
            <a:ext cx="29765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3200" b="1" u="sng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Specific Volume</a:t>
            </a:r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7926388" y="1038225"/>
            <a:ext cx="4092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3200" b="1" u="sng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Thermal Conductivity</a:t>
            </a:r>
          </a:p>
        </p:txBody>
      </p:sp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2271713" y="4875213"/>
            <a:ext cx="249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3200" b="1" u="sng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Specific Heat</a:t>
            </a:r>
          </a:p>
        </p:txBody>
      </p:sp>
      <p:sp>
        <p:nvSpPr>
          <p:cNvPr id="6154" name="TextBox 9"/>
          <p:cNvSpPr txBox="1">
            <a:spLocks noChangeArrowheads="1"/>
          </p:cNvSpPr>
          <p:nvPr/>
        </p:nvSpPr>
        <p:spPr bwMode="auto">
          <a:xfrm>
            <a:off x="8116888" y="4870450"/>
            <a:ext cx="27749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3200" b="1" u="sng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Dielectric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1608138" y="533400"/>
            <a:ext cx="95154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en-US" sz="4400" b="1">
                <a:latin typeface="Times New Roman" pitchFamily="18" charset="0"/>
                <a:cs typeface="Times New Roman" pitchFamily="18" charset="0"/>
              </a:rPr>
              <a:t>Freezing of Solutions and Biomaterials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1658983"/>
            <a:ext cx="5389563" cy="559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32343"/>
              </p:ext>
            </p:extLst>
          </p:nvPr>
        </p:nvGraphicFramePr>
        <p:xfrm>
          <a:off x="6335803" y="1693817"/>
          <a:ext cx="3575050" cy="118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4" imgW="1460160" imgH="482400" progId="Equation.DSMT4">
                  <p:embed/>
                </p:oleObj>
              </mc:Choice>
              <mc:Fallback>
                <p:oleObj name="Equation" r:id="rId4" imgW="1460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5803" y="1693817"/>
                        <a:ext cx="3575050" cy="118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55620"/>
              </p:ext>
            </p:extLst>
          </p:nvPr>
        </p:nvGraphicFramePr>
        <p:xfrm>
          <a:off x="6365875" y="3275323"/>
          <a:ext cx="42910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6" imgW="1752480" imgH="482400" progId="Equation.DSMT4">
                  <p:embed/>
                </p:oleObj>
              </mc:Choice>
              <mc:Fallback>
                <p:oleObj name="Equation" r:id="rId6" imgW="175248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3275323"/>
                        <a:ext cx="42910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8178800" y="4648200"/>
            <a:ext cx="304800" cy="1143000"/>
          </a:xfrm>
          <a:prstGeom prst="downArrow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59879"/>
              </p:ext>
            </p:extLst>
          </p:nvPr>
        </p:nvGraphicFramePr>
        <p:xfrm>
          <a:off x="6810375" y="5943600"/>
          <a:ext cx="27368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9" imgW="1117440" imgH="469800" progId="Equation.DSMT4">
                  <p:embed/>
                </p:oleObj>
              </mc:Choice>
              <mc:Fallback>
                <p:oleObj name="Equation" r:id="rId9" imgW="111744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5943600"/>
                        <a:ext cx="27368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8331200" y="7086600"/>
            <a:ext cx="304800" cy="823337"/>
          </a:xfrm>
          <a:prstGeom prst="downArrow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46970"/>
              </p:ext>
            </p:extLst>
          </p:nvPr>
        </p:nvGraphicFramePr>
        <p:xfrm>
          <a:off x="7566025" y="8189913"/>
          <a:ext cx="1835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8189913"/>
                        <a:ext cx="1835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01918" y="8857565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 Molality </a:t>
            </a:r>
            <a:r>
              <a:rPr lang="en-US" sz="28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/kg solvent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63800" y="381000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/>
              <a:t>Freezing Point Depression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51420"/>
              </p:ext>
            </p:extLst>
          </p:nvPr>
        </p:nvGraphicFramePr>
        <p:xfrm>
          <a:off x="2311400" y="2514600"/>
          <a:ext cx="86076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1231560" imgH="241200" progId="Equation.3">
                  <p:embed/>
                </p:oleObj>
              </mc:Choice>
              <mc:Fallback>
                <p:oleObj name="Equation" r:id="rId3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514600"/>
                        <a:ext cx="8607669" cy="167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38509"/>
              </p:ext>
            </p:extLst>
          </p:nvPr>
        </p:nvGraphicFramePr>
        <p:xfrm>
          <a:off x="2616200" y="4648200"/>
          <a:ext cx="7035800" cy="3581400"/>
        </p:xfrm>
        <a:graphic>
          <a:graphicData uri="http://schemas.openxmlformats.org/drawingml/2006/table">
            <a:tbl>
              <a:tblPr/>
              <a:tblGrid>
                <a:gridCol w="346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1" lang="en-US" sz="36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1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(K/</a:t>
                      </a:r>
                      <a:r>
                        <a:rPr kumimoji="1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mol</a:t>
                      </a:r>
                      <a:r>
                        <a:rPr kumimoji="1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Acetic Acid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5"/>
          <p:cNvSpPr>
            <a:spLocks noChangeShapeType="1"/>
          </p:cNvSpPr>
          <p:nvPr/>
        </p:nvSpPr>
        <p:spPr bwMode="auto">
          <a:xfrm>
            <a:off x="9398000" y="2057401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5831114" y="1362978"/>
            <a:ext cx="4864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Molality</a:t>
            </a:r>
            <a:r>
              <a:rPr lang="en-US" dirty="0">
                <a:solidFill>
                  <a:schemeClr val="accent1"/>
                </a:solidFill>
              </a:rPr>
              <a:t>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6103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" t="10763" r="3853" b="4792"/>
          <a:stretch/>
        </p:blipFill>
        <p:spPr bwMode="auto">
          <a:xfrm>
            <a:off x="1092200" y="1295400"/>
            <a:ext cx="9646738" cy="407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15269" y="381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Freezing 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7131" y="5515405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Cellular Material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5369799"/>
            <a:ext cx="4648200" cy="415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36000" y="6846010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Semipermeable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Membranes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3507" r="10276" b="3772"/>
          <a:stretch/>
        </p:blipFill>
        <p:spPr bwMode="auto">
          <a:xfrm>
            <a:off x="2187247" y="1879879"/>
            <a:ext cx="9946212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4400" y="191869"/>
            <a:ext cx="634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Freezing of Cellular Material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365" y="1066800"/>
            <a:ext cx="6605206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Extracellular water freezes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Osmotic pressure moves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water from inside the cell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to outside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Water freezes in extracellular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space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447800"/>
            <a:ext cx="7162800" cy="785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35200" y="591234"/>
            <a:ext cx="782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Quick Freezing also cause fracture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2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314</Words>
  <Application>Microsoft Office PowerPoint</Application>
  <PresentationFormat>Custom</PresentationFormat>
  <Paragraphs>123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Avenir Roman</vt:lpstr>
      <vt:lpstr>Calibri</vt:lpstr>
      <vt:lpstr>Helvetica Light</vt:lpstr>
      <vt:lpstr>Monotype Sorts</vt:lpstr>
      <vt:lpstr>Times New Roman</vt:lpstr>
      <vt:lpstr>Office Theme</vt:lpstr>
      <vt:lpstr>1_Office Theme</vt:lpstr>
      <vt:lpstr>3_Custom Design</vt:lpstr>
      <vt:lpstr>Custom Design</vt:lpstr>
      <vt:lpstr>1_Custom Design</vt:lpstr>
      <vt:lpstr>2_Custom Design</vt:lpstr>
      <vt:lpstr>Equation</vt:lpstr>
      <vt:lpstr>PowerPoint Presentation</vt:lpstr>
      <vt:lpstr>PowerPoint Presentation</vt:lpstr>
      <vt:lpstr>Energetic changes in pure water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Campanella, Osvaldo H</dc:creator>
  <cp:lastModifiedBy>Campanella, Osvaldo H</cp:lastModifiedBy>
  <cp:revision>22</cp:revision>
  <dcterms:modified xsi:type="dcterms:W3CDTF">2018-02-27T18:14:29Z</dcterms:modified>
</cp:coreProperties>
</file>