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71" r:id="rId11"/>
    <p:sldId id="272" r:id="rId12"/>
    <p:sldId id="280" r:id="rId13"/>
    <p:sldId id="281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6" r:id="rId23"/>
    <p:sldId id="275" r:id="rId24"/>
    <p:sldId id="277" r:id="rId25"/>
    <p:sldId id="279" r:id="rId26"/>
    <p:sldId id="278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DDDDD"/>
    <a:srgbClr val="777777"/>
    <a:srgbClr val="BBE0E3"/>
    <a:srgbClr val="000099"/>
    <a:srgbClr val="F6FCA2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4858" autoAdjust="0"/>
  </p:normalViewPr>
  <p:slideViewPr>
    <p:cSldViewPr snapToGrid="0">
      <p:cViewPr varScale="1">
        <p:scale>
          <a:sx n="50" d="100"/>
          <a:sy n="50" d="100"/>
        </p:scale>
        <p:origin x="136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7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2BCA48-4897-4562-B5C7-827AECB58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3A347-CB2D-4158-89A7-09CFFA711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03ADE-A776-4A43-A37F-9A4912260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5AFA2-806A-4868-87DB-447028EC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6A5E4-47F2-46D3-8F0B-329DEDB63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FC43E-5EC7-477D-A1CB-1726061D2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FC77C-3FF7-4853-91F9-BA85C2D00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FFA6E-1885-4F62-BE6E-1FB2B6804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F4F89-CEFC-4538-82ED-D015102553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47CAE-11A3-4B12-8B7A-BA160B330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9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E6D42-B0BB-418A-B2CF-928E47148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E30E-FD15-47B4-889D-80456D62A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2C24D4-3F34-499E-8DD9-B78E488569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wmf"/><Relationship Id="rId9" Type="http://schemas.openxmlformats.org/officeDocument/2006/relationships/hyperlink" Target="http://demonstrations.wolfram.com/DiffusionInOneDimension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hyperlink" Target="http://demonstrations.wolfram.com/RandomWalkAndDiffusionOfManyIndependentParticlesAnAgentBased/" TargetMode="External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lecule" TargetMode="External"/><Relationship Id="rId13" Type="http://schemas.openxmlformats.org/officeDocument/2006/relationships/image" Target="../media/image68.png"/><Relationship Id="rId3" Type="http://schemas.openxmlformats.org/officeDocument/2006/relationships/image" Target="../media/image66.jpeg"/><Relationship Id="rId7" Type="http://schemas.openxmlformats.org/officeDocument/2006/relationships/hyperlink" Target="http://en.wikipedia.org/wiki/Atom" TargetMode="External"/><Relationship Id="rId12" Type="http://schemas.openxmlformats.org/officeDocument/2006/relationships/hyperlink" Target="http://en.wikipedia.org/wiki/Energy" TargetMode="External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Biochemistry" TargetMode="External"/><Relationship Id="rId11" Type="http://schemas.openxmlformats.org/officeDocument/2006/relationships/hyperlink" Target="http://en.wikipedia.org/wiki/Chemistry" TargetMode="External"/><Relationship Id="rId5" Type="http://schemas.openxmlformats.org/officeDocument/2006/relationships/hyperlink" Target="http://en.wikipedia.org/wiki/Mediated_transport" TargetMode="External"/><Relationship Id="rId10" Type="http://schemas.openxmlformats.org/officeDocument/2006/relationships/hyperlink" Target="http://en.wikipedia.org/wiki/Passive_transport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://en.wikipedia.org/wiki/Cell_membrane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F29-4D0F-4AD4-BD56-7301BB9AEC1B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312738"/>
            <a:ext cx="8334375" cy="57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78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3200" dirty="0"/>
              <a:t>Lecture </a:t>
            </a:r>
            <a:r>
              <a:rPr lang="en-US" sz="3200" dirty="0" smtClean="0"/>
              <a:t>8 </a:t>
            </a:r>
            <a:r>
              <a:rPr lang="en-US" sz="3200" dirty="0" smtClean="0"/>
              <a:t>(Part of Chapter </a:t>
            </a:r>
            <a:r>
              <a:rPr lang="en-US" sz="3200" dirty="0"/>
              <a:t>10)</a:t>
            </a:r>
          </a:p>
          <a:p>
            <a:pPr>
              <a:lnSpc>
                <a:spcPct val="135000"/>
              </a:lnSpc>
            </a:pPr>
            <a:r>
              <a:rPr lang="en-US" sz="3200" b="1" u="sng" dirty="0"/>
              <a:t>Objectives</a:t>
            </a:r>
          </a:p>
          <a:p>
            <a:pPr>
              <a:buFontTx/>
              <a:buChar char="•"/>
            </a:pPr>
            <a:r>
              <a:rPr lang="en-US" sz="3200" dirty="0"/>
              <a:t>Understand molecular diffusion and how</a:t>
            </a:r>
            <a:br>
              <a:rPr lang="en-US" sz="3200" dirty="0"/>
            </a:br>
            <a:r>
              <a:rPr lang="en-US" sz="3200" dirty="0" smtClean="0"/>
              <a:t>is </a:t>
            </a:r>
            <a:r>
              <a:rPr lang="en-US" sz="3200" dirty="0" smtClean="0"/>
              <a:t>related </a:t>
            </a:r>
            <a:r>
              <a:rPr lang="en-US" sz="3200" dirty="0"/>
              <a:t>to molecular mobility</a:t>
            </a:r>
          </a:p>
          <a:p>
            <a:pPr>
              <a:buFontTx/>
              <a:buChar char="•"/>
            </a:pPr>
            <a:r>
              <a:rPr lang="en-US" sz="3200" dirty="0"/>
              <a:t>Define the Fick’s law</a:t>
            </a:r>
          </a:p>
          <a:p>
            <a:pPr>
              <a:buFontTx/>
              <a:buChar char="•"/>
            </a:pPr>
            <a:r>
              <a:rPr lang="en-US" sz="3200" dirty="0"/>
              <a:t>Define </a:t>
            </a:r>
            <a:r>
              <a:rPr lang="en-US" sz="3200" dirty="0" smtClean="0"/>
              <a:t>diffusivity </a:t>
            </a:r>
            <a:r>
              <a:rPr lang="en-US" sz="3200" dirty="0"/>
              <a:t>and how </a:t>
            </a:r>
            <a:r>
              <a:rPr lang="en-US" sz="3200" dirty="0" smtClean="0"/>
              <a:t>it is </a:t>
            </a:r>
            <a:r>
              <a:rPr lang="en-US" sz="3200" dirty="0"/>
              <a:t>affected by</a:t>
            </a:r>
            <a:br>
              <a:rPr lang="en-US" sz="3200" dirty="0"/>
            </a:br>
            <a:r>
              <a:rPr lang="en-US" sz="3200" dirty="0"/>
              <a:t>variables such as pressure, temperature</a:t>
            </a:r>
            <a:br>
              <a:rPr lang="en-US" sz="3200" dirty="0"/>
            </a:br>
            <a:r>
              <a:rPr lang="en-US" sz="3200" dirty="0"/>
              <a:t>composition, </a:t>
            </a:r>
            <a:r>
              <a:rPr lang="en-US" sz="3200" dirty="0" smtClean="0"/>
              <a:t>etc.</a:t>
            </a:r>
            <a:endParaRPr lang="en-US" sz="3200" dirty="0"/>
          </a:p>
          <a:p>
            <a:pPr>
              <a:lnSpc>
                <a:spcPct val="135000"/>
              </a:lnSpc>
            </a:pPr>
            <a:endParaRPr lang="en-US" sz="3200" dirty="0"/>
          </a:p>
          <a:p>
            <a:pPr>
              <a:lnSpc>
                <a:spcPct val="135000"/>
              </a:lnSpc>
            </a:pP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FBD5-82B8-4F62-89EE-F0D7024CF0F1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17513" y="411163"/>
            <a:ext cx="838082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 dirty="0"/>
              <a:t>Fick’s Law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From the original paper in 1855 </a:t>
            </a:r>
          </a:p>
          <a:p>
            <a:r>
              <a:rPr lang="en-US" sz="3200" dirty="0"/>
              <a:t>“</a:t>
            </a:r>
            <a:r>
              <a:rPr lang="en-US" sz="3200" i="1" dirty="0"/>
              <a:t>The diffusion of the dissolved material is</a:t>
            </a:r>
          </a:p>
          <a:p>
            <a:r>
              <a:rPr lang="en-US" sz="3200" i="1" dirty="0"/>
              <a:t>left completely to the influence of the</a:t>
            </a:r>
          </a:p>
          <a:p>
            <a:r>
              <a:rPr lang="en-US" sz="3200" i="1" dirty="0"/>
              <a:t>molecular forces basic to the same law for</a:t>
            </a:r>
          </a:p>
          <a:p>
            <a:r>
              <a:rPr lang="en-US" sz="3200" i="1" dirty="0"/>
              <a:t>the </a:t>
            </a:r>
            <a:r>
              <a:rPr lang="en-US" sz="3200" i="1" u="sng" dirty="0"/>
              <a:t>spreading</a:t>
            </a:r>
            <a:r>
              <a:rPr lang="en-US" sz="3200" i="1" dirty="0"/>
              <a:t> of </a:t>
            </a:r>
            <a:r>
              <a:rPr lang="en-US" sz="3200" b="1" i="1" u="sng" dirty="0"/>
              <a:t>warmth</a:t>
            </a:r>
            <a:r>
              <a:rPr lang="en-US" sz="3200" i="1" dirty="0"/>
              <a:t> in a conductor and </a:t>
            </a:r>
          </a:p>
          <a:p>
            <a:r>
              <a:rPr lang="en-US" sz="3200" i="1" dirty="0"/>
              <a:t>which has already been applied with such</a:t>
            </a:r>
          </a:p>
          <a:p>
            <a:r>
              <a:rPr lang="en-US" sz="3200" i="1" dirty="0"/>
              <a:t>great success to the </a:t>
            </a:r>
            <a:r>
              <a:rPr lang="en-US" sz="3200" dirty="0"/>
              <a:t>spreading</a:t>
            </a:r>
            <a:r>
              <a:rPr lang="en-US" sz="3200" i="1" dirty="0"/>
              <a:t> of </a:t>
            </a:r>
            <a:r>
              <a:rPr lang="en-US" sz="3200" b="1" i="1" u="sng" dirty="0"/>
              <a:t>electricity</a:t>
            </a:r>
            <a:r>
              <a:rPr lang="en-US" sz="3200" dirty="0"/>
              <a:t>”</a:t>
            </a:r>
          </a:p>
          <a:p>
            <a:endParaRPr lang="en-US" sz="3200" dirty="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77850" y="4414838"/>
            <a:ext cx="840263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In other words diffusion can be described on the same </a:t>
            </a:r>
          </a:p>
          <a:p>
            <a:r>
              <a:rPr lang="en-US" sz="2400" b="1">
                <a:solidFill>
                  <a:srgbClr val="000099"/>
                </a:solidFill>
              </a:rPr>
              <a:t>mathematical basis as Fourier’s law for heat conduction </a:t>
            </a:r>
          </a:p>
          <a:p>
            <a:r>
              <a:rPr lang="en-US" sz="2400" b="1">
                <a:solidFill>
                  <a:srgbClr val="000099"/>
                </a:solidFill>
              </a:rPr>
              <a:t>or Ohm’s law for electrical conduction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F2C4-E602-4C64-9542-C94BCE5DE57F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06400" y="360363"/>
            <a:ext cx="384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Electrical Conduction</a:t>
            </a:r>
          </a:p>
        </p:txBody>
      </p:sp>
      <p:sp>
        <p:nvSpPr>
          <p:cNvPr id="131078" name="Freeform 6"/>
          <p:cNvSpPr>
            <a:spLocks/>
          </p:cNvSpPr>
          <p:nvPr/>
        </p:nvSpPr>
        <p:spPr bwMode="auto">
          <a:xfrm>
            <a:off x="1441450" y="1381125"/>
            <a:ext cx="3008313" cy="417513"/>
          </a:xfrm>
          <a:custGeom>
            <a:avLst/>
            <a:gdLst>
              <a:gd name="T0" fmla="*/ 0 w 1895"/>
              <a:gd name="T1" fmla="*/ 148 h 263"/>
              <a:gd name="T2" fmla="*/ 352 w 1895"/>
              <a:gd name="T3" fmla="*/ 148 h 263"/>
              <a:gd name="T4" fmla="*/ 423 w 1895"/>
              <a:gd name="T5" fmla="*/ 0 h 263"/>
              <a:gd name="T6" fmla="*/ 500 w 1895"/>
              <a:gd name="T7" fmla="*/ 256 h 263"/>
              <a:gd name="T8" fmla="*/ 589 w 1895"/>
              <a:gd name="T9" fmla="*/ 13 h 263"/>
              <a:gd name="T10" fmla="*/ 692 w 1895"/>
              <a:gd name="T11" fmla="*/ 250 h 263"/>
              <a:gd name="T12" fmla="*/ 775 w 1895"/>
              <a:gd name="T13" fmla="*/ 0 h 263"/>
              <a:gd name="T14" fmla="*/ 884 w 1895"/>
              <a:gd name="T15" fmla="*/ 244 h 263"/>
              <a:gd name="T16" fmla="*/ 973 w 1895"/>
              <a:gd name="T17" fmla="*/ 0 h 263"/>
              <a:gd name="T18" fmla="*/ 1076 w 1895"/>
              <a:gd name="T19" fmla="*/ 256 h 263"/>
              <a:gd name="T20" fmla="*/ 1159 w 1895"/>
              <a:gd name="T21" fmla="*/ 7 h 263"/>
              <a:gd name="T22" fmla="*/ 1274 w 1895"/>
              <a:gd name="T23" fmla="*/ 263 h 263"/>
              <a:gd name="T24" fmla="*/ 1357 w 1895"/>
              <a:gd name="T25" fmla="*/ 7 h 263"/>
              <a:gd name="T26" fmla="*/ 1460 w 1895"/>
              <a:gd name="T27" fmla="*/ 263 h 263"/>
              <a:gd name="T28" fmla="*/ 1524 w 1895"/>
              <a:gd name="T29" fmla="*/ 90 h 263"/>
              <a:gd name="T30" fmla="*/ 1895 w 1895"/>
              <a:gd name="T31" fmla="*/ 9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5" h="263">
                <a:moveTo>
                  <a:pt x="0" y="148"/>
                </a:moveTo>
                <a:lnTo>
                  <a:pt x="352" y="148"/>
                </a:lnTo>
                <a:lnTo>
                  <a:pt x="423" y="0"/>
                </a:lnTo>
                <a:lnTo>
                  <a:pt x="500" y="256"/>
                </a:lnTo>
                <a:lnTo>
                  <a:pt x="589" y="13"/>
                </a:lnTo>
                <a:lnTo>
                  <a:pt x="692" y="250"/>
                </a:lnTo>
                <a:lnTo>
                  <a:pt x="775" y="0"/>
                </a:lnTo>
                <a:lnTo>
                  <a:pt x="884" y="244"/>
                </a:lnTo>
                <a:lnTo>
                  <a:pt x="973" y="0"/>
                </a:lnTo>
                <a:lnTo>
                  <a:pt x="1076" y="256"/>
                </a:lnTo>
                <a:lnTo>
                  <a:pt x="1159" y="7"/>
                </a:lnTo>
                <a:lnTo>
                  <a:pt x="1274" y="263"/>
                </a:lnTo>
                <a:lnTo>
                  <a:pt x="1357" y="7"/>
                </a:lnTo>
                <a:lnTo>
                  <a:pt x="1460" y="263"/>
                </a:lnTo>
                <a:lnTo>
                  <a:pt x="1524" y="90"/>
                </a:lnTo>
                <a:lnTo>
                  <a:pt x="1895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824163" y="10318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281113" y="119380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278313" y="114300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2540000" y="1939925"/>
            <a:ext cx="90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3443288" y="17526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5091113" y="1320800"/>
          <a:ext cx="31670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4" name="Equation" r:id="rId3" imgW="1752480" imgH="406080" progId="Equation.3">
                  <p:embed/>
                </p:oleObj>
              </mc:Choice>
              <mc:Fallback>
                <p:oleObj name="Equation" r:id="rId3" imgW="17524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1320800"/>
                        <a:ext cx="31670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496888" y="2138363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Heat Conduction</a:t>
            </a:r>
          </a:p>
        </p:txBody>
      </p:sp>
      <p:sp>
        <p:nvSpPr>
          <p:cNvPr id="131089" name="Freeform 17"/>
          <p:cNvSpPr>
            <a:spLocks/>
          </p:cNvSpPr>
          <p:nvPr/>
        </p:nvSpPr>
        <p:spPr bwMode="auto">
          <a:xfrm>
            <a:off x="1390650" y="5087938"/>
            <a:ext cx="3008313" cy="417512"/>
          </a:xfrm>
          <a:custGeom>
            <a:avLst/>
            <a:gdLst>
              <a:gd name="T0" fmla="*/ 0 w 1895"/>
              <a:gd name="T1" fmla="*/ 148 h 263"/>
              <a:gd name="T2" fmla="*/ 352 w 1895"/>
              <a:gd name="T3" fmla="*/ 148 h 263"/>
              <a:gd name="T4" fmla="*/ 423 w 1895"/>
              <a:gd name="T5" fmla="*/ 0 h 263"/>
              <a:gd name="T6" fmla="*/ 500 w 1895"/>
              <a:gd name="T7" fmla="*/ 256 h 263"/>
              <a:gd name="T8" fmla="*/ 589 w 1895"/>
              <a:gd name="T9" fmla="*/ 13 h 263"/>
              <a:gd name="T10" fmla="*/ 692 w 1895"/>
              <a:gd name="T11" fmla="*/ 250 h 263"/>
              <a:gd name="T12" fmla="*/ 775 w 1895"/>
              <a:gd name="T13" fmla="*/ 0 h 263"/>
              <a:gd name="T14" fmla="*/ 884 w 1895"/>
              <a:gd name="T15" fmla="*/ 244 h 263"/>
              <a:gd name="T16" fmla="*/ 973 w 1895"/>
              <a:gd name="T17" fmla="*/ 0 h 263"/>
              <a:gd name="T18" fmla="*/ 1076 w 1895"/>
              <a:gd name="T19" fmla="*/ 256 h 263"/>
              <a:gd name="T20" fmla="*/ 1159 w 1895"/>
              <a:gd name="T21" fmla="*/ 7 h 263"/>
              <a:gd name="T22" fmla="*/ 1274 w 1895"/>
              <a:gd name="T23" fmla="*/ 263 h 263"/>
              <a:gd name="T24" fmla="*/ 1357 w 1895"/>
              <a:gd name="T25" fmla="*/ 7 h 263"/>
              <a:gd name="T26" fmla="*/ 1460 w 1895"/>
              <a:gd name="T27" fmla="*/ 263 h 263"/>
              <a:gd name="T28" fmla="*/ 1524 w 1895"/>
              <a:gd name="T29" fmla="*/ 90 h 263"/>
              <a:gd name="T30" fmla="*/ 1895 w 1895"/>
              <a:gd name="T31" fmla="*/ 9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5" h="263">
                <a:moveTo>
                  <a:pt x="0" y="148"/>
                </a:moveTo>
                <a:lnTo>
                  <a:pt x="352" y="148"/>
                </a:lnTo>
                <a:lnTo>
                  <a:pt x="423" y="0"/>
                </a:lnTo>
                <a:lnTo>
                  <a:pt x="500" y="256"/>
                </a:lnTo>
                <a:lnTo>
                  <a:pt x="589" y="13"/>
                </a:lnTo>
                <a:lnTo>
                  <a:pt x="692" y="250"/>
                </a:lnTo>
                <a:lnTo>
                  <a:pt x="775" y="0"/>
                </a:lnTo>
                <a:lnTo>
                  <a:pt x="884" y="244"/>
                </a:lnTo>
                <a:lnTo>
                  <a:pt x="973" y="0"/>
                </a:lnTo>
                <a:lnTo>
                  <a:pt x="1076" y="256"/>
                </a:lnTo>
                <a:lnTo>
                  <a:pt x="1159" y="7"/>
                </a:lnTo>
                <a:lnTo>
                  <a:pt x="1274" y="263"/>
                </a:lnTo>
                <a:lnTo>
                  <a:pt x="1357" y="7"/>
                </a:lnTo>
                <a:lnTo>
                  <a:pt x="1460" y="263"/>
                </a:lnTo>
                <a:lnTo>
                  <a:pt x="1524" y="90"/>
                </a:lnTo>
                <a:lnTo>
                  <a:pt x="1895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250950" y="3205163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4208463" y="3062288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>
            <a:off x="2235200" y="3859213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671763" y="3865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5153025" y="2833688"/>
          <a:ext cx="3165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5" name="Equation" r:id="rId5" imgW="1752480" imgH="406080" progId="Equation.3">
                  <p:embed/>
                </p:oleObj>
              </mc:Choice>
              <mc:Fallback>
                <p:oleObj name="Equation" r:id="rId5" imgW="17524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833688"/>
                        <a:ext cx="3165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2652713" y="30622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</a:p>
        </p:txBody>
      </p:sp>
      <p:graphicFrame>
        <p:nvGraphicFramePr>
          <p:cNvPr id="131096" name="Object 24"/>
          <p:cNvGraphicFramePr>
            <a:graphicFrameLocks noChangeAspect="1"/>
          </p:cNvGraphicFramePr>
          <p:nvPr/>
        </p:nvGraphicFramePr>
        <p:xfrm>
          <a:off x="5427663" y="3911600"/>
          <a:ext cx="1193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6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911600"/>
                        <a:ext cx="1193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786563" y="3987800"/>
            <a:ext cx="198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1-D Fourier’s Law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38175" y="419100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Diffusion</a:t>
            </a:r>
          </a:p>
        </p:txBody>
      </p:sp>
      <p:sp>
        <p:nvSpPr>
          <p:cNvPr id="131099" name="Freeform 27"/>
          <p:cNvSpPr>
            <a:spLocks/>
          </p:cNvSpPr>
          <p:nvPr/>
        </p:nvSpPr>
        <p:spPr bwMode="auto">
          <a:xfrm>
            <a:off x="1533525" y="3382963"/>
            <a:ext cx="3008313" cy="417512"/>
          </a:xfrm>
          <a:custGeom>
            <a:avLst/>
            <a:gdLst>
              <a:gd name="T0" fmla="*/ 0 w 1895"/>
              <a:gd name="T1" fmla="*/ 148 h 263"/>
              <a:gd name="T2" fmla="*/ 352 w 1895"/>
              <a:gd name="T3" fmla="*/ 148 h 263"/>
              <a:gd name="T4" fmla="*/ 423 w 1895"/>
              <a:gd name="T5" fmla="*/ 0 h 263"/>
              <a:gd name="T6" fmla="*/ 500 w 1895"/>
              <a:gd name="T7" fmla="*/ 256 h 263"/>
              <a:gd name="T8" fmla="*/ 589 w 1895"/>
              <a:gd name="T9" fmla="*/ 13 h 263"/>
              <a:gd name="T10" fmla="*/ 692 w 1895"/>
              <a:gd name="T11" fmla="*/ 250 h 263"/>
              <a:gd name="T12" fmla="*/ 775 w 1895"/>
              <a:gd name="T13" fmla="*/ 0 h 263"/>
              <a:gd name="T14" fmla="*/ 884 w 1895"/>
              <a:gd name="T15" fmla="*/ 244 h 263"/>
              <a:gd name="T16" fmla="*/ 973 w 1895"/>
              <a:gd name="T17" fmla="*/ 0 h 263"/>
              <a:gd name="T18" fmla="*/ 1076 w 1895"/>
              <a:gd name="T19" fmla="*/ 256 h 263"/>
              <a:gd name="T20" fmla="*/ 1159 w 1895"/>
              <a:gd name="T21" fmla="*/ 7 h 263"/>
              <a:gd name="T22" fmla="*/ 1274 w 1895"/>
              <a:gd name="T23" fmla="*/ 263 h 263"/>
              <a:gd name="T24" fmla="*/ 1357 w 1895"/>
              <a:gd name="T25" fmla="*/ 7 h 263"/>
              <a:gd name="T26" fmla="*/ 1460 w 1895"/>
              <a:gd name="T27" fmla="*/ 263 h 263"/>
              <a:gd name="T28" fmla="*/ 1524 w 1895"/>
              <a:gd name="T29" fmla="*/ 90 h 263"/>
              <a:gd name="T30" fmla="*/ 1895 w 1895"/>
              <a:gd name="T31" fmla="*/ 9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5" h="263">
                <a:moveTo>
                  <a:pt x="0" y="148"/>
                </a:moveTo>
                <a:lnTo>
                  <a:pt x="352" y="148"/>
                </a:lnTo>
                <a:lnTo>
                  <a:pt x="423" y="0"/>
                </a:lnTo>
                <a:lnTo>
                  <a:pt x="500" y="256"/>
                </a:lnTo>
                <a:lnTo>
                  <a:pt x="589" y="13"/>
                </a:lnTo>
                <a:lnTo>
                  <a:pt x="692" y="250"/>
                </a:lnTo>
                <a:lnTo>
                  <a:pt x="775" y="0"/>
                </a:lnTo>
                <a:lnTo>
                  <a:pt x="884" y="244"/>
                </a:lnTo>
                <a:lnTo>
                  <a:pt x="973" y="0"/>
                </a:lnTo>
                <a:lnTo>
                  <a:pt x="1076" y="256"/>
                </a:lnTo>
                <a:lnTo>
                  <a:pt x="1159" y="7"/>
                </a:lnTo>
                <a:lnTo>
                  <a:pt x="1274" y="263"/>
                </a:lnTo>
                <a:lnTo>
                  <a:pt x="1357" y="7"/>
                </a:lnTo>
                <a:lnTo>
                  <a:pt x="1460" y="263"/>
                </a:lnTo>
                <a:lnTo>
                  <a:pt x="1524" y="90"/>
                </a:lnTo>
                <a:lnTo>
                  <a:pt x="1895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2855913" y="46069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1343025" y="48006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4310063" y="4718050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graphicFrame>
        <p:nvGraphicFramePr>
          <p:cNvPr id="131103" name="Object 31"/>
          <p:cNvGraphicFramePr>
            <a:graphicFrameLocks noChangeAspect="1"/>
          </p:cNvGraphicFramePr>
          <p:nvPr/>
        </p:nvGraphicFramePr>
        <p:xfrm>
          <a:off x="4686300" y="4764088"/>
          <a:ext cx="42195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7" name="Equation" r:id="rId9" imgW="2336760" imgH="406080" progId="Equation.3">
                  <p:embed/>
                </p:oleObj>
              </mc:Choice>
              <mc:Fallback>
                <p:oleObj name="Equation" r:id="rId9" imgW="23367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764088"/>
                        <a:ext cx="42195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CAE-11A3-4B12-8B7A-BA160B3305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73" y="113030"/>
            <a:ext cx="29749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/>
          <a:stretch/>
        </p:blipFill>
        <p:spPr bwMode="auto">
          <a:xfrm>
            <a:off x="433705" y="606743"/>
            <a:ext cx="7687309" cy="57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CAE-11A3-4B12-8B7A-BA160B33052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8" y="1036320"/>
            <a:ext cx="8374638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7292" y="257294"/>
            <a:ext cx="531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Concept on Mass </a:t>
            </a:r>
            <a:r>
              <a:rPr lang="en-US" b="1" u="sng" dirty="0" smtClean="0"/>
              <a:t>Fluxes (a little more crazy!!!)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230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D147-5EE7-4335-A56A-4980B0DD138A}" type="slidenum">
              <a:rPr lang="en-US"/>
              <a:pPr/>
              <a:t>14</a:t>
            </a:fld>
            <a:endParaRPr lang="en-US"/>
          </a:p>
        </p:txBody>
      </p:sp>
      <p:sp>
        <p:nvSpPr>
          <p:cNvPr id="121941" name="Rectangle 85"/>
          <p:cNvSpPr>
            <a:spLocks noChangeArrowheads="1"/>
          </p:cNvSpPr>
          <p:nvPr/>
        </p:nvSpPr>
        <p:spPr bwMode="auto">
          <a:xfrm>
            <a:off x="558800" y="4978400"/>
            <a:ext cx="82296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pSp>
        <p:nvGrpSpPr>
          <p:cNvPr id="121933" name="Group 77"/>
          <p:cNvGrpSpPr>
            <a:grpSpLocks/>
          </p:cNvGrpSpPr>
          <p:nvPr/>
        </p:nvGrpSpPr>
        <p:grpSpPr bwMode="auto">
          <a:xfrm>
            <a:off x="1930400" y="249238"/>
            <a:ext cx="4953000" cy="2254250"/>
            <a:chOff x="960" y="356"/>
            <a:chExt cx="3120" cy="1420"/>
          </a:xfrm>
        </p:grpSpPr>
        <p:sp>
          <p:nvSpPr>
            <p:cNvPr id="121860" name="Freeform 4"/>
            <p:cNvSpPr>
              <a:spLocks/>
            </p:cNvSpPr>
            <p:nvPr/>
          </p:nvSpPr>
          <p:spPr bwMode="auto">
            <a:xfrm>
              <a:off x="2400" y="816"/>
              <a:ext cx="240" cy="960"/>
            </a:xfrm>
            <a:custGeom>
              <a:avLst/>
              <a:gdLst>
                <a:gd name="T0" fmla="*/ 0 w 240"/>
                <a:gd name="T1" fmla="*/ 240 h 960"/>
                <a:gd name="T2" fmla="*/ 240 w 240"/>
                <a:gd name="T3" fmla="*/ 0 h 960"/>
                <a:gd name="T4" fmla="*/ 240 w 240"/>
                <a:gd name="T5" fmla="*/ 720 h 960"/>
                <a:gd name="T6" fmla="*/ 0 w 240"/>
                <a:gd name="T7" fmla="*/ 960 h 960"/>
                <a:gd name="T8" fmla="*/ 0 w 240"/>
                <a:gd name="T9" fmla="*/ 2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0">
                  <a:moveTo>
                    <a:pt x="0" y="240"/>
                  </a:moveTo>
                  <a:lnTo>
                    <a:pt x="240" y="0"/>
                  </a:lnTo>
                  <a:lnTo>
                    <a:pt x="240" y="72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21861" name="Group 5"/>
            <p:cNvGrpSpPr>
              <a:grpSpLocks/>
            </p:cNvGrpSpPr>
            <p:nvPr/>
          </p:nvGrpSpPr>
          <p:grpSpPr bwMode="auto">
            <a:xfrm>
              <a:off x="960" y="816"/>
              <a:ext cx="3120" cy="960"/>
              <a:chOff x="960" y="816"/>
              <a:chExt cx="3120" cy="960"/>
            </a:xfrm>
          </p:grpSpPr>
          <p:sp>
            <p:nvSpPr>
              <p:cNvPr id="121862" name="AutoShape 6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3120" cy="960"/>
              </a:xfrm>
              <a:prstGeom prst="cube">
                <a:avLst>
                  <a:gd name="adj" fmla="val 25000"/>
                </a:avLst>
              </a:prstGeom>
              <a:solidFill>
                <a:srgbClr val="EAEAEA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1863" name="Line 7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1864" name="Line 8"/>
              <p:cNvSpPr>
                <a:spLocks noChangeShapeType="1"/>
              </p:cNvSpPr>
              <p:nvPr/>
            </p:nvSpPr>
            <p:spPr bwMode="auto">
              <a:xfrm>
                <a:off x="1200" y="153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1865" name="Line 9"/>
              <p:cNvSpPr>
                <a:spLocks noChangeShapeType="1"/>
              </p:cNvSpPr>
              <p:nvPr/>
            </p:nvSpPr>
            <p:spPr bwMode="auto">
              <a:xfrm flipH="1">
                <a:off x="960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1920" y="1344"/>
              <a:ext cx="624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1526" y="122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Flux</a:t>
              </a:r>
            </a:p>
          </p:txBody>
        </p:sp>
        <p:sp>
          <p:nvSpPr>
            <p:cNvPr id="121868" name="Freeform 12"/>
            <p:cNvSpPr>
              <a:spLocks/>
            </p:cNvSpPr>
            <p:nvPr/>
          </p:nvSpPr>
          <p:spPr bwMode="auto">
            <a:xfrm>
              <a:off x="2581" y="470"/>
              <a:ext cx="816" cy="528"/>
            </a:xfrm>
            <a:custGeom>
              <a:avLst/>
              <a:gdLst>
                <a:gd name="T0" fmla="*/ 816 w 816"/>
                <a:gd name="T1" fmla="*/ 0 h 528"/>
                <a:gd name="T2" fmla="*/ 240 w 816"/>
                <a:gd name="T3" fmla="*/ 192 h 528"/>
                <a:gd name="T4" fmla="*/ 0 w 816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28">
                  <a:moveTo>
                    <a:pt x="816" y="0"/>
                  </a:moveTo>
                  <a:cubicBezTo>
                    <a:pt x="596" y="52"/>
                    <a:pt x="376" y="104"/>
                    <a:pt x="240" y="192"/>
                  </a:cubicBezTo>
                  <a:cubicBezTo>
                    <a:pt x="104" y="280"/>
                    <a:pt x="52" y="404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3434" y="35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Area A</a:t>
              </a:r>
            </a:p>
          </p:txBody>
        </p:sp>
        <p:sp>
          <p:nvSpPr>
            <p:cNvPr id="121870" name="Oval 14"/>
            <p:cNvSpPr>
              <a:spLocks noChangeArrowheads="1"/>
            </p:cNvSpPr>
            <p:nvPr/>
          </p:nvSpPr>
          <p:spPr bwMode="auto">
            <a:xfrm>
              <a:off x="2064" y="14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1" name="Oval 15"/>
            <p:cNvSpPr>
              <a:spLocks noChangeArrowheads="1"/>
            </p:cNvSpPr>
            <p:nvPr/>
          </p:nvSpPr>
          <p:spPr bwMode="auto">
            <a:xfrm>
              <a:off x="2064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2448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3" name="Oval 17"/>
            <p:cNvSpPr>
              <a:spLocks noChangeArrowheads="1"/>
            </p:cNvSpPr>
            <p:nvPr/>
          </p:nvSpPr>
          <p:spPr bwMode="auto">
            <a:xfrm>
              <a:off x="2016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4" name="Oval 18"/>
            <p:cNvSpPr>
              <a:spLocks noChangeArrowheads="1"/>
            </p:cNvSpPr>
            <p:nvPr/>
          </p:nvSpPr>
          <p:spPr bwMode="auto">
            <a:xfrm>
              <a:off x="2736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5" name="Oval 19"/>
            <p:cNvSpPr>
              <a:spLocks noChangeArrowheads="1"/>
            </p:cNvSpPr>
            <p:nvPr/>
          </p:nvSpPr>
          <p:spPr bwMode="auto">
            <a:xfrm>
              <a:off x="2544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6" name="Oval 20"/>
            <p:cNvSpPr>
              <a:spLocks noChangeArrowheads="1"/>
            </p:cNvSpPr>
            <p:nvPr/>
          </p:nvSpPr>
          <p:spPr bwMode="auto">
            <a:xfrm>
              <a:off x="244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7" name="Oval 21"/>
            <p:cNvSpPr>
              <a:spLocks noChangeArrowheads="1"/>
            </p:cNvSpPr>
            <p:nvPr/>
          </p:nvSpPr>
          <p:spPr bwMode="auto">
            <a:xfrm>
              <a:off x="2784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8" name="Oval 22"/>
            <p:cNvSpPr>
              <a:spLocks noChangeArrowheads="1"/>
            </p:cNvSpPr>
            <p:nvPr/>
          </p:nvSpPr>
          <p:spPr bwMode="auto">
            <a:xfrm>
              <a:off x="216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79" name="Oval 23"/>
            <p:cNvSpPr>
              <a:spLocks noChangeArrowheads="1"/>
            </p:cNvSpPr>
            <p:nvPr/>
          </p:nvSpPr>
          <p:spPr bwMode="auto">
            <a:xfrm>
              <a:off x="2304" y="13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0" name="Oval 24"/>
            <p:cNvSpPr>
              <a:spLocks noChangeArrowheads="1"/>
            </p:cNvSpPr>
            <p:nvPr/>
          </p:nvSpPr>
          <p:spPr bwMode="auto">
            <a:xfrm>
              <a:off x="2688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1" name="Oval 25"/>
            <p:cNvSpPr>
              <a:spLocks noChangeArrowheads="1"/>
            </p:cNvSpPr>
            <p:nvPr/>
          </p:nvSpPr>
          <p:spPr bwMode="auto">
            <a:xfrm>
              <a:off x="1728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2" name="Oval 26"/>
            <p:cNvSpPr>
              <a:spLocks noChangeArrowheads="1"/>
            </p:cNvSpPr>
            <p:nvPr/>
          </p:nvSpPr>
          <p:spPr bwMode="auto">
            <a:xfrm>
              <a:off x="1536" y="115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3" name="Oval 27"/>
            <p:cNvSpPr>
              <a:spLocks noChangeArrowheads="1"/>
            </p:cNvSpPr>
            <p:nvPr/>
          </p:nvSpPr>
          <p:spPr bwMode="auto">
            <a:xfrm>
              <a:off x="2208" y="110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4" name="Oval 28"/>
            <p:cNvSpPr>
              <a:spLocks noChangeArrowheads="1"/>
            </p:cNvSpPr>
            <p:nvPr/>
          </p:nvSpPr>
          <p:spPr bwMode="auto">
            <a:xfrm>
              <a:off x="1872" y="115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5" name="Oval 29"/>
            <p:cNvSpPr>
              <a:spLocks noChangeArrowheads="1"/>
            </p:cNvSpPr>
            <p:nvPr/>
          </p:nvSpPr>
          <p:spPr bwMode="auto">
            <a:xfrm>
              <a:off x="1872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6" name="Oval 30"/>
            <p:cNvSpPr>
              <a:spLocks noChangeArrowheads="1"/>
            </p:cNvSpPr>
            <p:nvPr/>
          </p:nvSpPr>
          <p:spPr bwMode="auto">
            <a:xfrm>
              <a:off x="2496" y="105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7" name="Oval 31"/>
            <p:cNvSpPr>
              <a:spLocks noChangeArrowheads="1"/>
            </p:cNvSpPr>
            <p:nvPr/>
          </p:nvSpPr>
          <p:spPr bwMode="auto">
            <a:xfrm>
              <a:off x="2160" y="163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8" name="Oval 32"/>
            <p:cNvSpPr>
              <a:spLocks noChangeArrowheads="1"/>
            </p:cNvSpPr>
            <p:nvPr/>
          </p:nvSpPr>
          <p:spPr bwMode="auto">
            <a:xfrm>
              <a:off x="2160" y="139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89" name="Oval 33"/>
            <p:cNvSpPr>
              <a:spLocks noChangeArrowheads="1"/>
            </p:cNvSpPr>
            <p:nvPr/>
          </p:nvSpPr>
          <p:spPr bwMode="auto">
            <a:xfrm>
              <a:off x="2832" y="134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0" name="Oval 34"/>
            <p:cNvSpPr>
              <a:spLocks noChangeArrowheads="1"/>
            </p:cNvSpPr>
            <p:nvPr/>
          </p:nvSpPr>
          <p:spPr bwMode="auto">
            <a:xfrm>
              <a:off x="2688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1" name="Oval 35"/>
            <p:cNvSpPr>
              <a:spLocks noChangeArrowheads="1"/>
            </p:cNvSpPr>
            <p:nvPr/>
          </p:nvSpPr>
          <p:spPr bwMode="auto">
            <a:xfrm>
              <a:off x="2592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2" name="Oval 36"/>
            <p:cNvSpPr>
              <a:spLocks noChangeArrowheads="1"/>
            </p:cNvSpPr>
            <p:nvPr/>
          </p:nvSpPr>
          <p:spPr bwMode="auto">
            <a:xfrm>
              <a:off x="2736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3" name="Oval 37"/>
            <p:cNvSpPr>
              <a:spLocks noChangeArrowheads="1"/>
            </p:cNvSpPr>
            <p:nvPr/>
          </p:nvSpPr>
          <p:spPr bwMode="auto">
            <a:xfrm>
              <a:off x="3024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4" name="Oval 38"/>
            <p:cNvSpPr>
              <a:spLocks noChangeArrowheads="1"/>
            </p:cNvSpPr>
            <p:nvPr/>
          </p:nvSpPr>
          <p:spPr bwMode="auto">
            <a:xfrm>
              <a:off x="312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5" name="Oval 39"/>
            <p:cNvSpPr>
              <a:spLocks noChangeArrowheads="1"/>
            </p:cNvSpPr>
            <p:nvPr/>
          </p:nvSpPr>
          <p:spPr bwMode="auto">
            <a:xfrm>
              <a:off x="32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6" name="Oval 40"/>
            <p:cNvSpPr>
              <a:spLocks noChangeArrowheads="1"/>
            </p:cNvSpPr>
            <p:nvPr/>
          </p:nvSpPr>
          <p:spPr bwMode="auto">
            <a:xfrm>
              <a:off x="3260" y="12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7" name="Oval 41"/>
            <p:cNvSpPr>
              <a:spLocks noChangeArrowheads="1"/>
            </p:cNvSpPr>
            <p:nvPr/>
          </p:nvSpPr>
          <p:spPr bwMode="auto">
            <a:xfrm>
              <a:off x="2928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8" name="Oval 42"/>
            <p:cNvSpPr>
              <a:spLocks noChangeArrowheads="1"/>
            </p:cNvSpPr>
            <p:nvPr/>
          </p:nvSpPr>
          <p:spPr bwMode="auto">
            <a:xfrm>
              <a:off x="2832" y="1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99" name="Oval 43"/>
            <p:cNvSpPr>
              <a:spLocks noChangeArrowheads="1"/>
            </p:cNvSpPr>
            <p:nvPr/>
          </p:nvSpPr>
          <p:spPr bwMode="auto">
            <a:xfrm>
              <a:off x="2928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0" name="Oval 44"/>
            <p:cNvSpPr>
              <a:spLocks noChangeArrowheads="1"/>
            </p:cNvSpPr>
            <p:nvPr/>
          </p:nvSpPr>
          <p:spPr bwMode="auto">
            <a:xfrm>
              <a:off x="2400" y="153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1" name="Oval 45"/>
            <p:cNvSpPr>
              <a:spLocks noChangeArrowheads="1"/>
            </p:cNvSpPr>
            <p:nvPr/>
          </p:nvSpPr>
          <p:spPr bwMode="auto">
            <a:xfrm>
              <a:off x="3120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2" name="Oval 46"/>
            <p:cNvSpPr>
              <a:spLocks noChangeArrowheads="1"/>
            </p:cNvSpPr>
            <p:nvPr/>
          </p:nvSpPr>
          <p:spPr bwMode="auto">
            <a:xfrm>
              <a:off x="312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3" name="Oval 47"/>
            <p:cNvSpPr>
              <a:spLocks noChangeArrowheads="1"/>
            </p:cNvSpPr>
            <p:nvPr/>
          </p:nvSpPr>
          <p:spPr bwMode="auto">
            <a:xfrm>
              <a:off x="321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4" name="Oval 48"/>
            <p:cNvSpPr>
              <a:spLocks noChangeArrowheads="1"/>
            </p:cNvSpPr>
            <p:nvPr/>
          </p:nvSpPr>
          <p:spPr bwMode="auto">
            <a:xfrm>
              <a:off x="3312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5" name="Oval 49"/>
            <p:cNvSpPr>
              <a:spLocks noChangeArrowheads="1"/>
            </p:cNvSpPr>
            <p:nvPr/>
          </p:nvSpPr>
          <p:spPr bwMode="auto">
            <a:xfrm>
              <a:off x="3357" y="13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6" name="Oval 50"/>
            <p:cNvSpPr>
              <a:spLocks noChangeArrowheads="1"/>
            </p:cNvSpPr>
            <p:nvPr/>
          </p:nvSpPr>
          <p:spPr bwMode="auto">
            <a:xfrm>
              <a:off x="2640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7" name="Oval 51"/>
            <p:cNvSpPr>
              <a:spLocks noChangeArrowheads="1"/>
            </p:cNvSpPr>
            <p:nvPr/>
          </p:nvSpPr>
          <p:spPr bwMode="auto">
            <a:xfrm>
              <a:off x="2138" y="121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8" name="Oval 52"/>
            <p:cNvSpPr>
              <a:spLocks noChangeArrowheads="1"/>
            </p:cNvSpPr>
            <p:nvPr/>
          </p:nvSpPr>
          <p:spPr bwMode="auto">
            <a:xfrm>
              <a:off x="2234" y="1312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09" name="Oval 53"/>
            <p:cNvSpPr>
              <a:spLocks noChangeArrowheads="1"/>
            </p:cNvSpPr>
            <p:nvPr/>
          </p:nvSpPr>
          <p:spPr bwMode="auto">
            <a:xfrm>
              <a:off x="2330" y="140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0" name="Oval 54"/>
            <p:cNvSpPr>
              <a:spLocks noChangeArrowheads="1"/>
            </p:cNvSpPr>
            <p:nvPr/>
          </p:nvSpPr>
          <p:spPr bwMode="auto">
            <a:xfrm>
              <a:off x="2426" y="150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1" name="Oval 55"/>
            <p:cNvSpPr>
              <a:spLocks noChangeArrowheads="1"/>
            </p:cNvSpPr>
            <p:nvPr/>
          </p:nvSpPr>
          <p:spPr bwMode="auto">
            <a:xfrm>
              <a:off x="1993" y="140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2" name="Oval 56"/>
            <p:cNvSpPr>
              <a:spLocks noChangeArrowheads="1"/>
            </p:cNvSpPr>
            <p:nvPr/>
          </p:nvSpPr>
          <p:spPr bwMode="auto">
            <a:xfrm>
              <a:off x="2302" y="118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3" name="Oval 57"/>
            <p:cNvSpPr>
              <a:spLocks noChangeArrowheads="1"/>
            </p:cNvSpPr>
            <p:nvPr/>
          </p:nvSpPr>
          <p:spPr bwMode="auto">
            <a:xfrm>
              <a:off x="2630" y="123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4" name="Oval 58"/>
            <p:cNvSpPr>
              <a:spLocks noChangeArrowheads="1"/>
            </p:cNvSpPr>
            <p:nvPr/>
          </p:nvSpPr>
          <p:spPr bwMode="auto">
            <a:xfrm>
              <a:off x="2643" y="134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5" name="Oval 59"/>
            <p:cNvSpPr>
              <a:spLocks noChangeArrowheads="1"/>
            </p:cNvSpPr>
            <p:nvPr/>
          </p:nvSpPr>
          <p:spPr bwMode="auto">
            <a:xfrm>
              <a:off x="2414" y="163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6" name="Oval 60"/>
            <p:cNvSpPr>
              <a:spLocks noChangeArrowheads="1"/>
            </p:cNvSpPr>
            <p:nvPr/>
          </p:nvSpPr>
          <p:spPr bwMode="auto">
            <a:xfrm>
              <a:off x="2519" y="118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7" name="Oval 61"/>
            <p:cNvSpPr>
              <a:spLocks noChangeArrowheads="1"/>
            </p:cNvSpPr>
            <p:nvPr/>
          </p:nvSpPr>
          <p:spPr bwMode="auto">
            <a:xfrm>
              <a:off x="2754" y="110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8" name="Oval 62"/>
            <p:cNvSpPr>
              <a:spLocks noChangeArrowheads="1"/>
            </p:cNvSpPr>
            <p:nvPr/>
          </p:nvSpPr>
          <p:spPr bwMode="auto">
            <a:xfrm>
              <a:off x="2785" y="149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19" name="Oval 63"/>
            <p:cNvSpPr>
              <a:spLocks noChangeArrowheads="1"/>
            </p:cNvSpPr>
            <p:nvPr/>
          </p:nvSpPr>
          <p:spPr bwMode="auto">
            <a:xfrm>
              <a:off x="1989" y="121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20" name="Oval 64"/>
            <p:cNvSpPr>
              <a:spLocks noChangeArrowheads="1"/>
            </p:cNvSpPr>
            <p:nvPr/>
          </p:nvSpPr>
          <p:spPr bwMode="auto">
            <a:xfrm>
              <a:off x="1769" y="1572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21" name="Oval 65"/>
            <p:cNvSpPr>
              <a:spLocks noChangeArrowheads="1"/>
            </p:cNvSpPr>
            <p:nvPr/>
          </p:nvSpPr>
          <p:spPr bwMode="auto">
            <a:xfrm>
              <a:off x="1559" y="141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22" name="Oval 66"/>
            <p:cNvSpPr>
              <a:spLocks noChangeArrowheads="1"/>
            </p:cNvSpPr>
            <p:nvPr/>
          </p:nvSpPr>
          <p:spPr bwMode="auto">
            <a:xfrm>
              <a:off x="1719" y="115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23" name="Oval 67"/>
            <p:cNvSpPr>
              <a:spLocks noChangeArrowheads="1"/>
            </p:cNvSpPr>
            <p:nvPr/>
          </p:nvSpPr>
          <p:spPr bwMode="auto">
            <a:xfrm>
              <a:off x="2931" y="127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24" name="Line 68"/>
            <p:cNvSpPr>
              <a:spLocks noChangeShapeType="1"/>
            </p:cNvSpPr>
            <p:nvPr/>
          </p:nvSpPr>
          <p:spPr bwMode="auto">
            <a:xfrm>
              <a:off x="3159" y="1226"/>
              <a:ext cx="29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1925" name="Object 69"/>
            <p:cNvGraphicFramePr>
              <a:graphicFrameLocks noChangeAspect="1"/>
            </p:cNvGraphicFramePr>
            <p:nvPr/>
          </p:nvGraphicFramePr>
          <p:xfrm>
            <a:off x="3464" y="1118"/>
            <a:ext cx="1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89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118"/>
                          <a:ext cx="1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6" name="Line 70"/>
            <p:cNvSpPr>
              <a:spLocks noChangeShapeType="1"/>
            </p:cNvSpPr>
            <p:nvPr/>
          </p:nvSpPr>
          <p:spPr bwMode="auto">
            <a:xfrm>
              <a:off x="2936" y="1403"/>
              <a:ext cx="176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1927" name="Object 71"/>
            <p:cNvGraphicFramePr>
              <a:graphicFrameLocks noChangeAspect="1"/>
            </p:cNvGraphicFramePr>
            <p:nvPr/>
          </p:nvGraphicFramePr>
          <p:xfrm>
            <a:off x="3137" y="1279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90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279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8" name="Line 72"/>
            <p:cNvSpPr>
              <a:spLocks noChangeShapeType="1"/>
            </p:cNvSpPr>
            <p:nvPr/>
          </p:nvSpPr>
          <p:spPr bwMode="auto">
            <a:xfrm>
              <a:off x="2819" y="1146"/>
              <a:ext cx="25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1929" name="Object 73"/>
            <p:cNvGraphicFramePr>
              <a:graphicFrameLocks noChangeAspect="1"/>
            </p:cNvGraphicFramePr>
            <p:nvPr/>
          </p:nvGraphicFramePr>
          <p:xfrm>
            <a:off x="3043" y="993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91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993"/>
                          <a:ext cx="16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30" name="Text Box 74"/>
          <p:cNvSpPr txBox="1">
            <a:spLocks noChangeArrowheads="1"/>
          </p:cNvSpPr>
          <p:nvPr/>
        </p:nvSpPr>
        <p:spPr bwMode="auto">
          <a:xfrm>
            <a:off x="669925" y="346075"/>
            <a:ext cx="2890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 smtClean="0"/>
              <a:t>Concept on Mass Fluxes</a:t>
            </a:r>
            <a:endParaRPr lang="en-US" b="1" u="sng" dirty="0"/>
          </a:p>
        </p:txBody>
      </p:sp>
      <p:graphicFrame>
        <p:nvGraphicFramePr>
          <p:cNvPr id="121931" name="Object 75"/>
          <p:cNvGraphicFramePr>
            <a:graphicFrameLocks noChangeAspect="1"/>
          </p:cNvGraphicFramePr>
          <p:nvPr/>
        </p:nvGraphicFramePr>
        <p:xfrm>
          <a:off x="1098550" y="2646363"/>
          <a:ext cx="48783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92" name="Equation" r:id="rId9" imgW="2527200" imgH="558720" progId="Equation.3">
                  <p:embed/>
                </p:oleObj>
              </mc:Choice>
              <mc:Fallback>
                <p:oleObj name="Equation" r:id="rId9" imgW="2527200" imgH="55872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646363"/>
                        <a:ext cx="48783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32" name="Object 76"/>
          <p:cNvGraphicFramePr>
            <a:graphicFrameLocks noChangeAspect="1"/>
          </p:cNvGraphicFramePr>
          <p:nvPr/>
        </p:nvGraphicFramePr>
        <p:xfrm>
          <a:off x="1047750" y="3756025"/>
          <a:ext cx="5688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93" name="Equation" r:id="rId11" imgW="2946240" imgH="558720" progId="Equation.3">
                  <p:embed/>
                </p:oleObj>
              </mc:Choice>
              <mc:Fallback>
                <p:oleObj name="Equation" r:id="rId11" imgW="2946240" imgH="55872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756025"/>
                        <a:ext cx="5688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38" name="Group 82"/>
          <p:cNvGrpSpPr>
            <a:grpSpLocks/>
          </p:cNvGrpSpPr>
          <p:nvPr/>
        </p:nvGrpSpPr>
        <p:grpSpPr bwMode="auto">
          <a:xfrm>
            <a:off x="6299201" y="2560319"/>
            <a:ext cx="2843213" cy="1352549"/>
            <a:chOff x="3887" y="1644"/>
            <a:chExt cx="1791" cy="852"/>
          </a:xfrm>
        </p:grpSpPr>
        <p:graphicFrame>
          <p:nvGraphicFramePr>
            <p:cNvPr id="121936" name="Object 80"/>
            <p:cNvGraphicFramePr>
              <a:graphicFrameLocks noChangeAspect="1"/>
            </p:cNvGraphicFramePr>
            <p:nvPr/>
          </p:nvGraphicFramePr>
          <p:xfrm>
            <a:off x="3887" y="1644"/>
            <a:ext cx="28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94" name="Equation" r:id="rId13" imgW="177480" imgH="215640" progId="Equation.3">
                    <p:embed/>
                  </p:oleObj>
                </mc:Choice>
                <mc:Fallback>
                  <p:oleObj name="Equation" r:id="rId13" imgW="177480" imgH="2156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1644"/>
                          <a:ext cx="28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37" name="Text Box 81"/>
            <p:cNvSpPr txBox="1">
              <a:spLocks noChangeArrowheads="1"/>
            </p:cNvSpPr>
            <p:nvPr/>
          </p:nvSpPr>
          <p:spPr bwMode="auto">
            <a:xfrm>
              <a:off x="4083" y="1682"/>
              <a:ext cx="159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99"/>
                  </a:solidFill>
                </a:rPr>
                <a:t>is the vector velocity </a:t>
              </a:r>
            </a:p>
            <a:p>
              <a:r>
                <a:rPr lang="en-US" b="1" dirty="0">
                  <a:solidFill>
                    <a:srgbClr val="000099"/>
                  </a:solidFill>
                </a:rPr>
                <a:t>and may have three </a:t>
              </a:r>
            </a:p>
            <a:p>
              <a:r>
                <a:rPr lang="en-US" b="1" dirty="0">
                  <a:solidFill>
                    <a:srgbClr val="000099"/>
                  </a:solidFill>
                </a:rPr>
                <a:t>different </a:t>
              </a:r>
              <a:r>
                <a:rPr lang="en-US" b="1" dirty="0" smtClean="0">
                  <a:solidFill>
                    <a:srgbClr val="000099"/>
                  </a:solidFill>
                </a:rPr>
                <a:t>directions</a:t>
              </a:r>
            </a:p>
            <a:p>
              <a:r>
                <a:rPr lang="en-US" sz="2400" b="1" i="1" dirty="0" err="1">
                  <a:solidFill>
                    <a:srgbClr val="000099"/>
                  </a:solidFill>
                  <a:latin typeface="Bodoni MT" pitchFamily="18" charset="0"/>
                </a:rPr>
                <a:t>u</a:t>
              </a:r>
              <a:r>
                <a:rPr lang="en-US" sz="2400" b="1" i="1" baseline="-25000" dirty="0" err="1" smtClean="0">
                  <a:solidFill>
                    <a:srgbClr val="000099"/>
                  </a:solidFill>
                  <a:latin typeface="Bodoni MT" pitchFamily="18" charset="0"/>
                </a:rPr>
                <a:t>i</a:t>
              </a:r>
              <a:r>
                <a:rPr lang="en-US" sz="2400" b="1" dirty="0" smtClean="0">
                  <a:solidFill>
                    <a:srgbClr val="000099"/>
                  </a:solidFill>
                  <a:latin typeface="Bodoni MT" pitchFamily="18" charset="0"/>
                </a:rPr>
                <a:t>, </a:t>
              </a:r>
              <a:r>
                <a:rPr lang="en-US" sz="2400" b="1" i="1" dirty="0" smtClean="0">
                  <a:solidFill>
                    <a:srgbClr val="000099"/>
                  </a:solidFill>
                  <a:latin typeface="Bodoni MT" pitchFamily="18" charset="0"/>
                </a:rPr>
                <a:t>v</a:t>
              </a:r>
              <a:r>
                <a:rPr lang="en-US" sz="2400" b="1" baseline="-25000" dirty="0" smtClean="0">
                  <a:solidFill>
                    <a:srgbClr val="000099"/>
                  </a:solidFill>
                  <a:latin typeface="Bodoni MT" pitchFamily="18" charset="0"/>
                </a:rPr>
                <a:t>i</a:t>
              </a:r>
              <a:r>
                <a:rPr lang="en-US" sz="2400" b="1" dirty="0" smtClean="0">
                  <a:solidFill>
                    <a:srgbClr val="000099"/>
                  </a:solidFill>
                  <a:latin typeface="Bodoni MT" pitchFamily="18" charset="0"/>
                </a:rPr>
                <a:t> and </a:t>
              </a:r>
              <a:r>
                <a:rPr lang="en-US" sz="2400" b="1" i="1" dirty="0" err="1" smtClean="0">
                  <a:solidFill>
                    <a:srgbClr val="000099"/>
                  </a:solidFill>
                  <a:latin typeface="Bodoni MT" pitchFamily="18" charset="0"/>
                </a:rPr>
                <a:t>w</a:t>
              </a:r>
              <a:r>
                <a:rPr lang="en-US" sz="2400" b="1" i="1" baseline="-25000" dirty="0" err="1" smtClean="0">
                  <a:solidFill>
                    <a:srgbClr val="000099"/>
                  </a:solidFill>
                  <a:latin typeface="Bodoni MT" pitchFamily="18" charset="0"/>
                </a:rPr>
                <a:t>i</a:t>
              </a:r>
              <a:endParaRPr lang="en-US" sz="2400" b="1" i="1" baseline="-25000" dirty="0">
                <a:solidFill>
                  <a:srgbClr val="000099"/>
                </a:solidFill>
                <a:latin typeface="Bodoni MT" pitchFamily="18" charset="0"/>
              </a:endParaRPr>
            </a:p>
          </p:txBody>
        </p:sp>
      </p:grpSp>
      <p:grpSp>
        <p:nvGrpSpPr>
          <p:cNvPr id="121940" name="Group 84"/>
          <p:cNvGrpSpPr>
            <a:grpSpLocks/>
          </p:cNvGrpSpPr>
          <p:nvPr/>
        </p:nvGrpSpPr>
        <p:grpSpPr bwMode="auto">
          <a:xfrm>
            <a:off x="568325" y="5026025"/>
            <a:ext cx="8121650" cy="915988"/>
            <a:chOff x="384" y="3236"/>
            <a:chExt cx="5116" cy="577"/>
          </a:xfrm>
        </p:grpSpPr>
        <p:sp>
          <p:nvSpPr>
            <p:cNvPr id="121934" name="Text Box 78"/>
            <p:cNvSpPr txBox="1">
              <a:spLocks noChangeArrowheads="1"/>
            </p:cNvSpPr>
            <p:nvPr/>
          </p:nvSpPr>
          <p:spPr bwMode="auto">
            <a:xfrm>
              <a:off x="384" y="3236"/>
              <a:ext cx="51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</a:rPr>
                <a:t>In a diffusing mixture the various chemical species (</a:t>
              </a:r>
              <a:r>
                <a:rPr lang="en-US" i="1" dirty="0">
                  <a:solidFill>
                    <a:srgbClr val="FF0000"/>
                  </a:solidFill>
                </a:rPr>
                <a:t>1,2</a:t>
              </a:r>
              <a:r>
                <a:rPr lang="en-US" i="1" dirty="0" smtClean="0">
                  <a:solidFill>
                    <a:srgbClr val="FF0000"/>
                  </a:solidFill>
                </a:rPr>
                <a:t>,…..i</a:t>
              </a:r>
              <a:r>
                <a:rPr lang="en-US" dirty="0" smtClean="0">
                  <a:solidFill>
                    <a:srgbClr val="000099"/>
                  </a:solidFill>
                </a:rPr>
                <a:t>) </a:t>
              </a:r>
              <a:r>
                <a:rPr lang="en-US" dirty="0">
                  <a:solidFill>
                    <a:srgbClr val="000099"/>
                  </a:solidFill>
                </a:rPr>
                <a:t>are moving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at different velocities (                        ).       denotes the velocity of the</a:t>
              </a:r>
              <a:r>
                <a:rPr lang="en-US" i="1" dirty="0">
                  <a:solidFill>
                    <a:srgbClr val="000099"/>
                  </a:solidFill>
                </a:rPr>
                <a:t> i</a:t>
              </a:r>
              <a:r>
                <a:rPr lang="en-US" dirty="0">
                  <a:solidFill>
                    <a:srgbClr val="000099"/>
                  </a:solidFill>
                </a:rPr>
                <a:t> species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respect to a stationary coordinate system</a:t>
              </a:r>
            </a:p>
          </p:txBody>
        </p:sp>
        <p:graphicFrame>
          <p:nvGraphicFramePr>
            <p:cNvPr id="121935" name="Object 79"/>
            <p:cNvGraphicFramePr>
              <a:graphicFrameLocks noChangeAspect="1"/>
            </p:cNvGraphicFramePr>
            <p:nvPr/>
          </p:nvGraphicFramePr>
          <p:xfrm>
            <a:off x="1851" y="3392"/>
            <a:ext cx="95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95" name="Equation" r:id="rId15" imgW="787320" imgH="215640" progId="Equation.3">
                    <p:embed/>
                  </p:oleObj>
                </mc:Choice>
                <mc:Fallback>
                  <p:oleObj name="Equation" r:id="rId15" imgW="787320" imgH="215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3392"/>
                          <a:ext cx="95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39" name="Object 83"/>
            <p:cNvGraphicFramePr>
              <a:graphicFrameLocks noChangeAspect="1"/>
            </p:cNvGraphicFramePr>
            <p:nvPr/>
          </p:nvGraphicFramePr>
          <p:xfrm>
            <a:off x="2932" y="3392"/>
            <a:ext cx="21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96" name="Equation" r:id="rId17" imgW="177480" imgH="215640" progId="Equation.3">
                    <p:embed/>
                  </p:oleObj>
                </mc:Choice>
                <mc:Fallback>
                  <p:oleObj name="Equation" r:id="rId17" imgW="177480" imgH="2156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3392"/>
                          <a:ext cx="21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48" name="Group 92"/>
          <p:cNvGrpSpPr>
            <a:grpSpLocks/>
          </p:cNvGrpSpPr>
          <p:nvPr/>
        </p:nvGrpSpPr>
        <p:grpSpPr bwMode="auto">
          <a:xfrm>
            <a:off x="315913" y="920750"/>
            <a:ext cx="1420812" cy="2255838"/>
            <a:chOff x="199" y="580"/>
            <a:chExt cx="895" cy="1421"/>
          </a:xfrm>
        </p:grpSpPr>
        <p:sp>
          <p:nvSpPr>
            <p:cNvPr id="121942" name="Line 86"/>
            <p:cNvSpPr>
              <a:spLocks noChangeShapeType="1"/>
            </p:cNvSpPr>
            <p:nvPr/>
          </p:nvSpPr>
          <p:spPr bwMode="auto">
            <a:xfrm flipV="1">
              <a:off x="525" y="646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3" name="Line 87"/>
            <p:cNvSpPr>
              <a:spLocks noChangeShapeType="1"/>
            </p:cNvSpPr>
            <p:nvPr/>
          </p:nvSpPr>
          <p:spPr bwMode="auto">
            <a:xfrm>
              <a:off x="448" y="1414"/>
              <a:ext cx="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4" name="Line 88"/>
            <p:cNvSpPr>
              <a:spLocks noChangeShapeType="1"/>
            </p:cNvSpPr>
            <p:nvPr/>
          </p:nvSpPr>
          <p:spPr bwMode="auto">
            <a:xfrm flipH="1">
              <a:off x="199" y="1344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5" name="Text Box 89"/>
            <p:cNvSpPr txBox="1">
              <a:spLocks noChangeArrowheads="1"/>
            </p:cNvSpPr>
            <p:nvPr/>
          </p:nvSpPr>
          <p:spPr bwMode="auto">
            <a:xfrm>
              <a:off x="544" y="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z</a:t>
              </a:r>
            </a:p>
          </p:txBody>
        </p:sp>
        <p:sp>
          <p:nvSpPr>
            <p:cNvPr id="121946" name="Text Box 90"/>
            <p:cNvSpPr txBox="1">
              <a:spLocks noChangeArrowheads="1"/>
            </p:cNvSpPr>
            <p:nvPr/>
          </p:nvSpPr>
          <p:spPr bwMode="auto">
            <a:xfrm>
              <a:off x="903" y="1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21947" name="Text Box 91"/>
            <p:cNvSpPr txBox="1">
              <a:spLocks noChangeArrowheads="1"/>
            </p:cNvSpPr>
            <p:nvPr/>
          </p:nvSpPr>
          <p:spPr bwMode="auto">
            <a:xfrm>
              <a:off x="270" y="17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028-C33B-4208-AF56-A60400DD4558}" type="slidenum">
              <a:rPr lang="en-US"/>
              <a:pPr/>
              <a:t>15</a:t>
            </a:fld>
            <a:endParaRPr 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515938" y="350838"/>
            <a:ext cx="790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Frames of References to study </a:t>
            </a:r>
            <a:r>
              <a:rPr lang="en-US" sz="2800" b="1" u="sng" dirty="0" smtClean="0"/>
              <a:t>mass transfer</a:t>
            </a:r>
            <a:endParaRPr lang="en-US" sz="2800" b="1" u="sng" dirty="0"/>
          </a:p>
        </p:txBody>
      </p:sp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498475" y="971550"/>
            <a:ext cx="1420813" cy="2255838"/>
            <a:chOff x="199" y="580"/>
            <a:chExt cx="895" cy="1421"/>
          </a:xfrm>
        </p:grpSpPr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 flipV="1">
              <a:off x="525" y="646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448" y="1414"/>
              <a:ext cx="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 flipH="1">
              <a:off x="199" y="1344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544" y="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z</a:t>
              </a:r>
            </a:p>
          </p:txBody>
        </p:sp>
        <p:sp>
          <p:nvSpPr>
            <p:cNvPr id="122890" name="Text Box 10"/>
            <p:cNvSpPr txBox="1">
              <a:spLocks noChangeArrowheads="1"/>
            </p:cNvSpPr>
            <p:nvPr/>
          </p:nvSpPr>
          <p:spPr bwMode="auto">
            <a:xfrm>
              <a:off x="903" y="1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270" y="17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2457450" y="787400"/>
            <a:ext cx="4953000" cy="2254250"/>
            <a:chOff x="960" y="356"/>
            <a:chExt cx="3120" cy="1420"/>
          </a:xfrm>
        </p:grpSpPr>
        <p:sp>
          <p:nvSpPr>
            <p:cNvPr id="122893" name="Freeform 13"/>
            <p:cNvSpPr>
              <a:spLocks/>
            </p:cNvSpPr>
            <p:nvPr/>
          </p:nvSpPr>
          <p:spPr bwMode="auto">
            <a:xfrm>
              <a:off x="2400" y="816"/>
              <a:ext cx="240" cy="960"/>
            </a:xfrm>
            <a:custGeom>
              <a:avLst/>
              <a:gdLst>
                <a:gd name="T0" fmla="*/ 0 w 240"/>
                <a:gd name="T1" fmla="*/ 240 h 960"/>
                <a:gd name="T2" fmla="*/ 240 w 240"/>
                <a:gd name="T3" fmla="*/ 0 h 960"/>
                <a:gd name="T4" fmla="*/ 240 w 240"/>
                <a:gd name="T5" fmla="*/ 720 h 960"/>
                <a:gd name="T6" fmla="*/ 0 w 240"/>
                <a:gd name="T7" fmla="*/ 960 h 960"/>
                <a:gd name="T8" fmla="*/ 0 w 240"/>
                <a:gd name="T9" fmla="*/ 2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0">
                  <a:moveTo>
                    <a:pt x="0" y="240"/>
                  </a:moveTo>
                  <a:lnTo>
                    <a:pt x="240" y="0"/>
                  </a:lnTo>
                  <a:lnTo>
                    <a:pt x="240" y="72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22894" name="Group 14"/>
            <p:cNvGrpSpPr>
              <a:grpSpLocks/>
            </p:cNvGrpSpPr>
            <p:nvPr/>
          </p:nvGrpSpPr>
          <p:grpSpPr bwMode="auto">
            <a:xfrm>
              <a:off x="960" y="816"/>
              <a:ext cx="3120" cy="960"/>
              <a:chOff x="960" y="816"/>
              <a:chExt cx="3120" cy="960"/>
            </a:xfrm>
          </p:grpSpPr>
          <p:sp>
            <p:nvSpPr>
              <p:cNvPr id="122895" name="AutoShape 15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3120" cy="960"/>
              </a:xfrm>
              <a:prstGeom prst="cube">
                <a:avLst>
                  <a:gd name="adj" fmla="val 25000"/>
                </a:avLst>
              </a:prstGeom>
              <a:solidFill>
                <a:srgbClr val="EAEAEA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2896" name="Line 16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2897" name="Line 17"/>
              <p:cNvSpPr>
                <a:spLocks noChangeShapeType="1"/>
              </p:cNvSpPr>
              <p:nvPr/>
            </p:nvSpPr>
            <p:spPr bwMode="auto">
              <a:xfrm>
                <a:off x="1200" y="153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2898" name="Line 18"/>
              <p:cNvSpPr>
                <a:spLocks noChangeShapeType="1"/>
              </p:cNvSpPr>
              <p:nvPr/>
            </p:nvSpPr>
            <p:spPr bwMode="auto">
              <a:xfrm flipH="1">
                <a:off x="960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1920" y="1344"/>
              <a:ext cx="624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1526" y="122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Flux</a:t>
              </a:r>
            </a:p>
          </p:txBody>
        </p:sp>
        <p:sp>
          <p:nvSpPr>
            <p:cNvPr id="122901" name="Freeform 21"/>
            <p:cNvSpPr>
              <a:spLocks/>
            </p:cNvSpPr>
            <p:nvPr/>
          </p:nvSpPr>
          <p:spPr bwMode="auto">
            <a:xfrm>
              <a:off x="2581" y="470"/>
              <a:ext cx="816" cy="528"/>
            </a:xfrm>
            <a:custGeom>
              <a:avLst/>
              <a:gdLst>
                <a:gd name="T0" fmla="*/ 816 w 816"/>
                <a:gd name="T1" fmla="*/ 0 h 528"/>
                <a:gd name="T2" fmla="*/ 240 w 816"/>
                <a:gd name="T3" fmla="*/ 192 h 528"/>
                <a:gd name="T4" fmla="*/ 0 w 816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28">
                  <a:moveTo>
                    <a:pt x="816" y="0"/>
                  </a:moveTo>
                  <a:cubicBezTo>
                    <a:pt x="596" y="52"/>
                    <a:pt x="376" y="104"/>
                    <a:pt x="240" y="192"/>
                  </a:cubicBezTo>
                  <a:cubicBezTo>
                    <a:pt x="104" y="280"/>
                    <a:pt x="52" y="404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2902" name="Text Box 22"/>
            <p:cNvSpPr txBox="1">
              <a:spLocks noChangeArrowheads="1"/>
            </p:cNvSpPr>
            <p:nvPr/>
          </p:nvSpPr>
          <p:spPr bwMode="auto">
            <a:xfrm>
              <a:off x="3434" y="35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Area A</a:t>
              </a:r>
            </a:p>
          </p:txBody>
        </p:sp>
        <p:sp>
          <p:nvSpPr>
            <p:cNvPr id="122903" name="Oval 23"/>
            <p:cNvSpPr>
              <a:spLocks noChangeArrowheads="1"/>
            </p:cNvSpPr>
            <p:nvPr/>
          </p:nvSpPr>
          <p:spPr bwMode="auto">
            <a:xfrm>
              <a:off x="2064" y="14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4" name="Oval 24"/>
            <p:cNvSpPr>
              <a:spLocks noChangeArrowheads="1"/>
            </p:cNvSpPr>
            <p:nvPr/>
          </p:nvSpPr>
          <p:spPr bwMode="auto">
            <a:xfrm>
              <a:off x="2064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5" name="Oval 25"/>
            <p:cNvSpPr>
              <a:spLocks noChangeArrowheads="1"/>
            </p:cNvSpPr>
            <p:nvPr/>
          </p:nvSpPr>
          <p:spPr bwMode="auto">
            <a:xfrm>
              <a:off x="2448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6" name="Oval 26"/>
            <p:cNvSpPr>
              <a:spLocks noChangeArrowheads="1"/>
            </p:cNvSpPr>
            <p:nvPr/>
          </p:nvSpPr>
          <p:spPr bwMode="auto">
            <a:xfrm>
              <a:off x="2016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2736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8" name="Oval 28"/>
            <p:cNvSpPr>
              <a:spLocks noChangeArrowheads="1"/>
            </p:cNvSpPr>
            <p:nvPr/>
          </p:nvSpPr>
          <p:spPr bwMode="auto">
            <a:xfrm>
              <a:off x="2544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09" name="Oval 29"/>
            <p:cNvSpPr>
              <a:spLocks noChangeArrowheads="1"/>
            </p:cNvSpPr>
            <p:nvPr/>
          </p:nvSpPr>
          <p:spPr bwMode="auto">
            <a:xfrm>
              <a:off x="244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0" name="Oval 30"/>
            <p:cNvSpPr>
              <a:spLocks noChangeArrowheads="1"/>
            </p:cNvSpPr>
            <p:nvPr/>
          </p:nvSpPr>
          <p:spPr bwMode="auto">
            <a:xfrm>
              <a:off x="2784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1" name="Oval 31"/>
            <p:cNvSpPr>
              <a:spLocks noChangeArrowheads="1"/>
            </p:cNvSpPr>
            <p:nvPr/>
          </p:nvSpPr>
          <p:spPr bwMode="auto">
            <a:xfrm>
              <a:off x="216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2304" y="13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3" name="Oval 33"/>
            <p:cNvSpPr>
              <a:spLocks noChangeArrowheads="1"/>
            </p:cNvSpPr>
            <p:nvPr/>
          </p:nvSpPr>
          <p:spPr bwMode="auto">
            <a:xfrm>
              <a:off x="2688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4" name="Oval 34"/>
            <p:cNvSpPr>
              <a:spLocks noChangeArrowheads="1"/>
            </p:cNvSpPr>
            <p:nvPr/>
          </p:nvSpPr>
          <p:spPr bwMode="auto">
            <a:xfrm>
              <a:off x="1728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5" name="Oval 35"/>
            <p:cNvSpPr>
              <a:spLocks noChangeArrowheads="1"/>
            </p:cNvSpPr>
            <p:nvPr/>
          </p:nvSpPr>
          <p:spPr bwMode="auto">
            <a:xfrm>
              <a:off x="1536" y="115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6" name="Oval 36"/>
            <p:cNvSpPr>
              <a:spLocks noChangeArrowheads="1"/>
            </p:cNvSpPr>
            <p:nvPr/>
          </p:nvSpPr>
          <p:spPr bwMode="auto">
            <a:xfrm>
              <a:off x="2208" y="110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7" name="Oval 37"/>
            <p:cNvSpPr>
              <a:spLocks noChangeArrowheads="1"/>
            </p:cNvSpPr>
            <p:nvPr/>
          </p:nvSpPr>
          <p:spPr bwMode="auto">
            <a:xfrm>
              <a:off x="1872" y="115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1872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19" name="Oval 39"/>
            <p:cNvSpPr>
              <a:spLocks noChangeArrowheads="1"/>
            </p:cNvSpPr>
            <p:nvPr/>
          </p:nvSpPr>
          <p:spPr bwMode="auto">
            <a:xfrm>
              <a:off x="2496" y="105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0" name="Oval 40"/>
            <p:cNvSpPr>
              <a:spLocks noChangeArrowheads="1"/>
            </p:cNvSpPr>
            <p:nvPr/>
          </p:nvSpPr>
          <p:spPr bwMode="auto">
            <a:xfrm>
              <a:off x="2160" y="163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1" name="Oval 41"/>
            <p:cNvSpPr>
              <a:spLocks noChangeArrowheads="1"/>
            </p:cNvSpPr>
            <p:nvPr/>
          </p:nvSpPr>
          <p:spPr bwMode="auto">
            <a:xfrm>
              <a:off x="2160" y="139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2" name="Oval 42"/>
            <p:cNvSpPr>
              <a:spLocks noChangeArrowheads="1"/>
            </p:cNvSpPr>
            <p:nvPr/>
          </p:nvSpPr>
          <p:spPr bwMode="auto">
            <a:xfrm>
              <a:off x="2832" y="134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3" name="Oval 43"/>
            <p:cNvSpPr>
              <a:spLocks noChangeArrowheads="1"/>
            </p:cNvSpPr>
            <p:nvPr/>
          </p:nvSpPr>
          <p:spPr bwMode="auto">
            <a:xfrm>
              <a:off x="2688" y="1440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2592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5" name="Oval 45"/>
            <p:cNvSpPr>
              <a:spLocks noChangeArrowheads="1"/>
            </p:cNvSpPr>
            <p:nvPr/>
          </p:nvSpPr>
          <p:spPr bwMode="auto">
            <a:xfrm>
              <a:off x="2736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6" name="Oval 46"/>
            <p:cNvSpPr>
              <a:spLocks noChangeArrowheads="1"/>
            </p:cNvSpPr>
            <p:nvPr/>
          </p:nvSpPr>
          <p:spPr bwMode="auto">
            <a:xfrm>
              <a:off x="3024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7" name="Oval 47"/>
            <p:cNvSpPr>
              <a:spLocks noChangeArrowheads="1"/>
            </p:cNvSpPr>
            <p:nvPr/>
          </p:nvSpPr>
          <p:spPr bwMode="auto">
            <a:xfrm>
              <a:off x="312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8" name="Oval 48"/>
            <p:cNvSpPr>
              <a:spLocks noChangeArrowheads="1"/>
            </p:cNvSpPr>
            <p:nvPr/>
          </p:nvSpPr>
          <p:spPr bwMode="auto">
            <a:xfrm>
              <a:off x="32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29" name="Oval 49"/>
            <p:cNvSpPr>
              <a:spLocks noChangeArrowheads="1"/>
            </p:cNvSpPr>
            <p:nvPr/>
          </p:nvSpPr>
          <p:spPr bwMode="auto">
            <a:xfrm>
              <a:off x="3260" y="12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0" name="Oval 50"/>
            <p:cNvSpPr>
              <a:spLocks noChangeArrowheads="1"/>
            </p:cNvSpPr>
            <p:nvPr/>
          </p:nvSpPr>
          <p:spPr bwMode="auto">
            <a:xfrm>
              <a:off x="2928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1" name="Oval 51"/>
            <p:cNvSpPr>
              <a:spLocks noChangeArrowheads="1"/>
            </p:cNvSpPr>
            <p:nvPr/>
          </p:nvSpPr>
          <p:spPr bwMode="auto">
            <a:xfrm>
              <a:off x="2832" y="1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2" name="Oval 52"/>
            <p:cNvSpPr>
              <a:spLocks noChangeArrowheads="1"/>
            </p:cNvSpPr>
            <p:nvPr/>
          </p:nvSpPr>
          <p:spPr bwMode="auto">
            <a:xfrm>
              <a:off x="2928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3" name="Oval 53"/>
            <p:cNvSpPr>
              <a:spLocks noChangeArrowheads="1"/>
            </p:cNvSpPr>
            <p:nvPr/>
          </p:nvSpPr>
          <p:spPr bwMode="auto">
            <a:xfrm>
              <a:off x="2400" y="153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4" name="Oval 54"/>
            <p:cNvSpPr>
              <a:spLocks noChangeArrowheads="1"/>
            </p:cNvSpPr>
            <p:nvPr/>
          </p:nvSpPr>
          <p:spPr bwMode="auto">
            <a:xfrm>
              <a:off x="3120" y="12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5" name="Oval 55"/>
            <p:cNvSpPr>
              <a:spLocks noChangeArrowheads="1"/>
            </p:cNvSpPr>
            <p:nvPr/>
          </p:nvSpPr>
          <p:spPr bwMode="auto">
            <a:xfrm>
              <a:off x="312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6" name="Oval 56"/>
            <p:cNvSpPr>
              <a:spLocks noChangeArrowheads="1"/>
            </p:cNvSpPr>
            <p:nvPr/>
          </p:nvSpPr>
          <p:spPr bwMode="auto">
            <a:xfrm>
              <a:off x="321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7" name="Oval 57"/>
            <p:cNvSpPr>
              <a:spLocks noChangeArrowheads="1"/>
            </p:cNvSpPr>
            <p:nvPr/>
          </p:nvSpPr>
          <p:spPr bwMode="auto">
            <a:xfrm>
              <a:off x="3312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8" name="Oval 58"/>
            <p:cNvSpPr>
              <a:spLocks noChangeArrowheads="1"/>
            </p:cNvSpPr>
            <p:nvPr/>
          </p:nvSpPr>
          <p:spPr bwMode="auto">
            <a:xfrm>
              <a:off x="3357" y="13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39" name="Oval 59"/>
            <p:cNvSpPr>
              <a:spLocks noChangeArrowheads="1"/>
            </p:cNvSpPr>
            <p:nvPr/>
          </p:nvSpPr>
          <p:spPr bwMode="auto">
            <a:xfrm>
              <a:off x="2640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0" name="Oval 60"/>
            <p:cNvSpPr>
              <a:spLocks noChangeArrowheads="1"/>
            </p:cNvSpPr>
            <p:nvPr/>
          </p:nvSpPr>
          <p:spPr bwMode="auto">
            <a:xfrm>
              <a:off x="2138" y="121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1" name="Oval 61"/>
            <p:cNvSpPr>
              <a:spLocks noChangeArrowheads="1"/>
            </p:cNvSpPr>
            <p:nvPr/>
          </p:nvSpPr>
          <p:spPr bwMode="auto">
            <a:xfrm>
              <a:off x="2234" y="1312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2" name="Oval 62"/>
            <p:cNvSpPr>
              <a:spLocks noChangeArrowheads="1"/>
            </p:cNvSpPr>
            <p:nvPr/>
          </p:nvSpPr>
          <p:spPr bwMode="auto">
            <a:xfrm>
              <a:off x="2330" y="140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3" name="Oval 63"/>
            <p:cNvSpPr>
              <a:spLocks noChangeArrowheads="1"/>
            </p:cNvSpPr>
            <p:nvPr/>
          </p:nvSpPr>
          <p:spPr bwMode="auto">
            <a:xfrm>
              <a:off x="2426" y="150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4" name="Oval 64"/>
            <p:cNvSpPr>
              <a:spLocks noChangeArrowheads="1"/>
            </p:cNvSpPr>
            <p:nvPr/>
          </p:nvSpPr>
          <p:spPr bwMode="auto">
            <a:xfrm>
              <a:off x="1993" y="140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5" name="Oval 65"/>
            <p:cNvSpPr>
              <a:spLocks noChangeArrowheads="1"/>
            </p:cNvSpPr>
            <p:nvPr/>
          </p:nvSpPr>
          <p:spPr bwMode="auto">
            <a:xfrm>
              <a:off x="2302" y="118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6" name="Oval 66"/>
            <p:cNvSpPr>
              <a:spLocks noChangeArrowheads="1"/>
            </p:cNvSpPr>
            <p:nvPr/>
          </p:nvSpPr>
          <p:spPr bwMode="auto">
            <a:xfrm>
              <a:off x="2630" y="123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7" name="Oval 67"/>
            <p:cNvSpPr>
              <a:spLocks noChangeArrowheads="1"/>
            </p:cNvSpPr>
            <p:nvPr/>
          </p:nvSpPr>
          <p:spPr bwMode="auto">
            <a:xfrm>
              <a:off x="2643" y="134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8" name="Oval 68"/>
            <p:cNvSpPr>
              <a:spLocks noChangeArrowheads="1"/>
            </p:cNvSpPr>
            <p:nvPr/>
          </p:nvSpPr>
          <p:spPr bwMode="auto">
            <a:xfrm>
              <a:off x="2414" y="163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49" name="Oval 69"/>
            <p:cNvSpPr>
              <a:spLocks noChangeArrowheads="1"/>
            </p:cNvSpPr>
            <p:nvPr/>
          </p:nvSpPr>
          <p:spPr bwMode="auto">
            <a:xfrm>
              <a:off x="2519" y="118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0" name="Oval 70"/>
            <p:cNvSpPr>
              <a:spLocks noChangeArrowheads="1"/>
            </p:cNvSpPr>
            <p:nvPr/>
          </p:nvSpPr>
          <p:spPr bwMode="auto">
            <a:xfrm>
              <a:off x="2754" y="110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1" name="Oval 71"/>
            <p:cNvSpPr>
              <a:spLocks noChangeArrowheads="1"/>
            </p:cNvSpPr>
            <p:nvPr/>
          </p:nvSpPr>
          <p:spPr bwMode="auto">
            <a:xfrm>
              <a:off x="2785" y="149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2" name="Oval 72"/>
            <p:cNvSpPr>
              <a:spLocks noChangeArrowheads="1"/>
            </p:cNvSpPr>
            <p:nvPr/>
          </p:nvSpPr>
          <p:spPr bwMode="auto">
            <a:xfrm>
              <a:off x="1989" y="121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3" name="Oval 73"/>
            <p:cNvSpPr>
              <a:spLocks noChangeArrowheads="1"/>
            </p:cNvSpPr>
            <p:nvPr/>
          </p:nvSpPr>
          <p:spPr bwMode="auto">
            <a:xfrm>
              <a:off x="1769" y="1572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4" name="Oval 74"/>
            <p:cNvSpPr>
              <a:spLocks noChangeArrowheads="1"/>
            </p:cNvSpPr>
            <p:nvPr/>
          </p:nvSpPr>
          <p:spPr bwMode="auto">
            <a:xfrm>
              <a:off x="1559" y="141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5" name="Oval 75"/>
            <p:cNvSpPr>
              <a:spLocks noChangeArrowheads="1"/>
            </p:cNvSpPr>
            <p:nvPr/>
          </p:nvSpPr>
          <p:spPr bwMode="auto">
            <a:xfrm>
              <a:off x="1719" y="115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6" name="Oval 76"/>
            <p:cNvSpPr>
              <a:spLocks noChangeArrowheads="1"/>
            </p:cNvSpPr>
            <p:nvPr/>
          </p:nvSpPr>
          <p:spPr bwMode="auto">
            <a:xfrm>
              <a:off x="2931" y="1275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2957" name="Line 77"/>
            <p:cNvSpPr>
              <a:spLocks noChangeShapeType="1"/>
            </p:cNvSpPr>
            <p:nvPr/>
          </p:nvSpPr>
          <p:spPr bwMode="auto">
            <a:xfrm>
              <a:off x="3159" y="1226"/>
              <a:ext cx="29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2958" name="Object 78"/>
            <p:cNvGraphicFramePr>
              <a:graphicFrameLocks noChangeAspect="1"/>
            </p:cNvGraphicFramePr>
            <p:nvPr/>
          </p:nvGraphicFramePr>
          <p:xfrm>
            <a:off x="3464" y="1118"/>
            <a:ext cx="1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4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118"/>
                          <a:ext cx="1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9" name="Line 79"/>
            <p:cNvSpPr>
              <a:spLocks noChangeShapeType="1"/>
            </p:cNvSpPr>
            <p:nvPr/>
          </p:nvSpPr>
          <p:spPr bwMode="auto">
            <a:xfrm>
              <a:off x="2936" y="1403"/>
              <a:ext cx="176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2960" name="Object 80"/>
            <p:cNvGraphicFramePr>
              <a:graphicFrameLocks noChangeAspect="1"/>
            </p:cNvGraphicFramePr>
            <p:nvPr/>
          </p:nvGraphicFramePr>
          <p:xfrm>
            <a:off x="3137" y="1279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5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279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1" name="Line 81"/>
            <p:cNvSpPr>
              <a:spLocks noChangeShapeType="1"/>
            </p:cNvSpPr>
            <p:nvPr/>
          </p:nvSpPr>
          <p:spPr bwMode="auto">
            <a:xfrm>
              <a:off x="2819" y="1146"/>
              <a:ext cx="25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2962" name="Object 82"/>
            <p:cNvGraphicFramePr>
              <a:graphicFrameLocks noChangeAspect="1"/>
            </p:cNvGraphicFramePr>
            <p:nvPr/>
          </p:nvGraphicFramePr>
          <p:xfrm>
            <a:off x="3043" y="993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6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993"/>
                          <a:ext cx="16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3" name="Text Box 83"/>
          <p:cNvSpPr txBox="1">
            <a:spLocks noChangeArrowheads="1"/>
          </p:cNvSpPr>
          <p:nvPr/>
        </p:nvSpPr>
        <p:spPr bwMode="auto">
          <a:xfrm>
            <a:off x="609600" y="3443288"/>
            <a:ext cx="7542213" cy="210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>
                <a:solidFill>
                  <a:srgbClr val="000099"/>
                </a:solidFill>
              </a:rPr>
              <a:t>Fixed Coordinate System</a:t>
            </a:r>
          </a:p>
          <a:p>
            <a:r>
              <a:rPr lang="en-US" sz="2400">
                <a:solidFill>
                  <a:srgbClr val="000099"/>
                </a:solidFill>
              </a:rPr>
              <a:t>From a theoretical standpoint the approach is fine, but</a:t>
            </a:r>
          </a:p>
          <a:p>
            <a:r>
              <a:rPr lang="en-US" sz="2400">
                <a:solidFill>
                  <a:srgbClr val="000099"/>
                </a:solidFill>
              </a:rPr>
              <a:t>practically it may result complicated.  We are more </a:t>
            </a:r>
          </a:p>
          <a:p>
            <a:r>
              <a:rPr lang="en-US" sz="2400">
                <a:solidFill>
                  <a:srgbClr val="000099"/>
                </a:solidFill>
              </a:rPr>
              <a:t>interested in describing how each component of the </a:t>
            </a:r>
          </a:p>
          <a:p>
            <a:r>
              <a:rPr lang="en-US" sz="2400">
                <a:solidFill>
                  <a:srgbClr val="000099"/>
                </a:solidFill>
              </a:rPr>
              <a:t>mixture (</a:t>
            </a:r>
            <a:r>
              <a:rPr lang="en-US" sz="2400" i="1">
                <a:solidFill>
                  <a:srgbClr val="000099"/>
                </a:solidFill>
              </a:rPr>
              <a:t>1, 2, …..,i,…n</a:t>
            </a:r>
            <a:r>
              <a:rPr lang="en-US" sz="2400">
                <a:solidFill>
                  <a:srgbClr val="000099"/>
                </a:solidFill>
              </a:rPr>
              <a:t>) is moving respect to the bulk   </a:t>
            </a:r>
            <a:endParaRPr lang="en-US" sz="2400" b="1" u="sng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FC-7010-4799-BBAB-EFC6FE85FB8A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98475" y="971550"/>
            <a:ext cx="1420813" cy="2255838"/>
            <a:chOff x="199" y="580"/>
            <a:chExt cx="895" cy="1421"/>
          </a:xfrm>
        </p:grpSpPr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flipV="1">
              <a:off x="525" y="646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448" y="1414"/>
              <a:ext cx="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 flipH="1">
              <a:off x="199" y="1344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544" y="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z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903" y="1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23914" name="Text Box 10"/>
            <p:cNvSpPr txBox="1">
              <a:spLocks noChangeArrowheads="1"/>
            </p:cNvSpPr>
            <p:nvPr/>
          </p:nvSpPr>
          <p:spPr bwMode="auto">
            <a:xfrm>
              <a:off x="270" y="17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152650" y="369888"/>
            <a:ext cx="543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How could we determine the bulk</a:t>
            </a:r>
          </a:p>
          <a:p>
            <a:r>
              <a:rPr lang="en-US" sz="2800"/>
              <a:t>velocity of the mixture? </a:t>
            </a:r>
          </a:p>
        </p:txBody>
      </p: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2203450" y="1212850"/>
            <a:ext cx="4953000" cy="1970088"/>
            <a:chOff x="1510" y="777"/>
            <a:chExt cx="3120" cy="1241"/>
          </a:xfrm>
        </p:grpSpPr>
        <p:sp>
          <p:nvSpPr>
            <p:cNvPr id="123917" name="Freeform 13"/>
            <p:cNvSpPr>
              <a:spLocks/>
            </p:cNvSpPr>
            <p:nvPr/>
          </p:nvSpPr>
          <p:spPr bwMode="auto">
            <a:xfrm>
              <a:off x="2950" y="1058"/>
              <a:ext cx="240" cy="960"/>
            </a:xfrm>
            <a:custGeom>
              <a:avLst/>
              <a:gdLst>
                <a:gd name="T0" fmla="*/ 0 w 240"/>
                <a:gd name="T1" fmla="*/ 240 h 960"/>
                <a:gd name="T2" fmla="*/ 240 w 240"/>
                <a:gd name="T3" fmla="*/ 0 h 960"/>
                <a:gd name="T4" fmla="*/ 240 w 240"/>
                <a:gd name="T5" fmla="*/ 720 h 960"/>
                <a:gd name="T6" fmla="*/ 0 w 240"/>
                <a:gd name="T7" fmla="*/ 960 h 960"/>
                <a:gd name="T8" fmla="*/ 0 w 240"/>
                <a:gd name="T9" fmla="*/ 2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0">
                  <a:moveTo>
                    <a:pt x="0" y="240"/>
                  </a:moveTo>
                  <a:lnTo>
                    <a:pt x="240" y="0"/>
                  </a:lnTo>
                  <a:lnTo>
                    <a:pt x="240" y="72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23918" name="Group 14"/>
            <p:cNvGrpSpPr>
              <a:grpSpLocks/>
            </p:cNvGrpSpPr>
            <p:nvPr/>
          </p:nvGrpSpPr>
          <p:grpSpPr bwMode="auto">
            <a:xfrm>
              <a:off x="1510" y="1058"/>
              <a:ext cx="3120" cy="960"/>
              <a:chOff x="960" y="816"/>
              <a:chExt cx="3120" cy="960"/>
            </a:xfrm>
          </p:grpSpPr>
          <p:sp>
            <p:nvSpPr>
              <p:cNvPr id="123919" name="AutoShape 15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3120" cy="960"/>
              </a:xfrm>
              <a:prstGeom prst="cube">
                <a:avLst>
                  <a:gd name="adj" fmla="val 25000"/>
                </a:avLst>
              </a:prstGeom>
              <a:solidFill>
                <a:srgbClr val="EAEAEA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3920" name="Line 16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3921" name="Line 17"/>
              <p:cNvSpPr>
                <a:spLocks noChangeShapeType="1"/>
              </p:cNvSpPr>
              <p:nvPr/>
            </p:nvSpPr>
            <p:spPr bwMode="auto">
              <a:xfrm>
                <a:off x="1200" y="153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3922" name="Line 18"/>
              <p:cNvSpPr>
                <a:spLocks noChangeShapeType="1"/>
              </p:cNvSpPr>
              <p:nvPr/>
            </p:nvSpPr>
            <p:spPr bwMode="auto">
              <a:xfrm flipH="1">
                <a:off x="960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>
              <a:off x="2470" y="1586"/>
              <a:ext cx="624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2076" y="146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Flux</a:t>
              </a:r>
            </a:p>
          </p:txBody>
        </p:sp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3131" y="904"/>
              <a:ext cx="816" cy="336"/>
            </a:xfrm>
            <a:custGeom>
              <a:avLst/>
              <a:gdLst>
                <a:gd name="T0" fmla="*/ 816 w 816"/>
                <a:gd name="T1" fmla="*/ 0 h 528"/>
                <a:gd name="T2" fmla="*/ 240 w 816"/>
                <a:gd name="T3" fmla="*/ 192 h 528"/>
                <a:gd name="T4" fmla="*/ 0 w 816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28">
                  <a:moveTo>
                    <a:pt x="816" y="0"/>
                  </a:moveTo>
                  <a:cubicBezTo>
                    <a:pt x="596" y="52"/>
                    <a:pt x="376" y="104"/>
                    <a:pt x="240" y="192"/>
                  </a:cubicBezTo>
                  <a:cubicBezTo>
                    <a:pt x="104" y="280"/>
                    <a:pt x="52" y="404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3958" y="777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Area A</a:t>
              </a:r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2614" y="17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2614" y="13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2998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566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286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2" name="Oval 28"/>
            <p:cNvSpPr>
              <a:spLocks noChangeArrowheads="1"/>
            </p:cNvSpPr>
            <p:nvPr/>
          </p:nvSpPr>
          <p:spPr bwMode="auto">
            <a:xfrm>
              <a:off x="3094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3" name="Oval 29"/>
            <p:cNvSpPr>
              <a:spLocks noChangeArrowheads="1"/>
            </p:cNvSpPr>
            <p:nvPr/>
          </p:nvSpPr>
          <p:spPr bwMode="auto">
            <a:xfrm>
              <a:off x="2998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4" name="Oval 30"/>
            <p:cNvSpPr>
              <a:spLocks noChangeArrowheads="1"/>
            </p:cNvSpPr>
            <p:nvPr/>
          </p:nvSpPr>
          <p:spPr bwMode="auto">
            <a:xfrm>
              <a:off x="3334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5" name="Oval 31"/>
            <p:cNvSpPr>
              <a:spLocks noChangeArrowheads="1"/>
            </p:cNvSpPr>
            <p:nvPr/>
          </p:nvSpPr>
          <p:spPr bwMode="auto">
            <a:xfrm>
              <a:off x="271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6" name="Oval 32"/>
            <p:cNvSpPr>
              <a:spLocks noChangeArrowheads="1"/>
            </p:cNvSpPr>
            <p:nvPr/>
          </p:nvSpPr>
          <p:spPr bwMode="auto">
            <a:xfrm>
              <a:off x="2854" y="16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7" name="Oval 33"/>
            <p:cNvSpPr>
              <a:spLocks noChangeArrowheads="1"/>
            </p:cNvSpPr>
            <p:nvPr/>
          </p:nvSpPr>
          <p:spPr bwMode="auto">
            <a:xfrm>
              <a:off x="3238" y="13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8" name="Oval 34"/>
            <p:cNvSpPr>
              <a:spLocks noChangeArrowheads="1"/>
            </p:cNvSpPr>
            <p:nvPr/>
          </p:nvSpPr>
          <p:spPr bwMode="auto">
            <a:xfrm>
              <a:off x="2278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39" name="Oval 35"/>
            <p:cNvSpPr>
              <a:spLocks noChangeArrowheads="1"/>
            </p:cNvSpPr>
            <p:nvPr/>
          </p:nvSpPr>
          <p:spPr bwMode="auto">
            <a:xfrm>
              <a:off x="2086" y="139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0" name="Oval 36"/>
            <p:cNvSpPr>
              <a:spLocks noChangeArrowheads="1"/>
            </p:cNvSpPr>
            <p:nvPr/>
          </p:nvSpPr>
          <p:spPr bwMode="auto">
            <a:xfrm>
              <a:off x="2758" y="134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1" name="Oval 37"/>
            <p:cNvSpPr>
              <a:spLocks noChangeArrowheads="1"/>
            </p:cNvSpPr>
            <p:nvPr/>
          </p:nvSpPr>
          <p:spPr bwMode="auto">
            <a:xfrm>
              <a:off x="2422" y="139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2" name="Oval 38"/>
            <p:cNvSpPr>
              <a:spLocks noChangeArrowheads="1"/>
            </p:cNvSpPr>
            <p:nvPr/>
          </p:nvSpPr>
          <p:spPr bwMode="auto">
            <a:xfrm>
              <a:off x="2422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3" name="Oval 39"/>
            <p:cNvSpPr>
              <a:spLocks noChangeArrowheads="1"/>
            </p:cNvSpPr>
            <p:nvPr/>
          </p:nvSpPr>
          <p:spPr bwMode="auto">
            <a:xfrm>
              <a:off x="3046" y="1298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4" name="Oval 40"/>
            <p:cNvSpPr>
              <a:spLocks noChangeArrowheads="1"/>
            </p:cNvSpPr>
            <p:nvPr/>
          </p:nvSpPr>
          <p:spPr bwMode="auto">
            <a:xfrm>
              <a:off x="2710" y="187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5" name="Oval 41"/>
            <p:cNvSpPr>
              <a:spLocks noChangeArrowheads="1"/>
            </p:cNvSpPr>
            <p:nvPr/>
          </p:nvSpPr>
          <p:spPr bwMode="auto">
            <a:xfrm>
              <a:off x="2710" y="163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6" name="Oval 42"/>
            <p:cNvSpPr>
              <a:spLocks noChangeArrowheads="1"/>
            </p:cNvSpPr>
            <p:nvPr/>
          </p:nvSpPr>
          <p:spPr bwMode="auto">
            <a:xfrm>
              <a:off x="3382" y="158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7" name="Oval 43"/>
            <p:cNvSpPr>
              <a:spLocks noChangeArrowheads="1"/>
            </p:cNvSpPr>
            <p:nvPr/>
          </p:nvSpPr>
          <p:spPr bwMode="auto">
            <a:xfrm>
              <a:off x="3238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>
              <a:off x="3142" y="153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>
              <a:off x="3286" y="153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0" name="Oval 46"/>
            <p:cNvSpPr>
              <a:spLocks noChangeArrowheads="1"/>
            </p:cNvSpPr>
            <p:nvPr/>
          </p:nvSpPr>
          <p:spPr bwMode="auto">
            <a:xfrm>
              <a:off x="3574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>
              <a:off x="367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>
              <a:off x="3766" y="173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>
              <a:off x="3810" y="15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4" name="Oval 50"/>
            <p:cNvSpPr>
              <a:spLocks noChangeArrowheads="1"/>
            </p:cNvSpPr>
            <p:nvPr/>
          </p:nvSpPr>
          <p:spPr bwMode="auto">
            <a:xfrm>
              <a:off x="3478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5" name="Oval 51"/>
            <p:cNvSpPr>
              <a:spLocks noChangeArrowheads="1"/>
            </p:cNvSpPr>
            <p:nvPr/>
          </p:nvSpPr>
          <p:spPr bwMode="auto">
            <a:xfrm>
              <a:off x="3382" y="192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6" name="Oval 52"/>
            <p:cNvSpPr>
              <a:spLocks noChangeArrowheads="1"/>
            </p:cNvSpPr>
            <p:nvPr/>
          </p:nvSpPr>
          <p:spPr bwMode="auto">
            <a:xfrm>
              <a:off x="3478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7" name="Oval 53"/>
            <p:cNvSpPr>
              <a:spLocks noChangeArrowheads="1"/>
            </p:cNvSpPr>
            <p:nvPr/>
          </p:nvSpPr>
          <p:spPr bwMode="auto">
            <a:xfrm>
              <a:off x="2950" y="1778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8" name="Oval 54"/>
            <p:cNvSpPr>
              <a:spLocks noChangeArrowheads="1"/>
            </p:cNvSpPr>
            <p:nvPr/>
          </p:nvSpPr>
          <p:spPr bwMode="auto">
            <a:xfrm>
              <a:off x="3670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367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3766" y="187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3862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3907" y="16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3190" y="187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2688" y="145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2784" y="155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6" name="Oval 62"/>
            <p:cNvSpPr>
              <a:spLocks noChangeArrowheads="1"/>
            </p:cNvSpPr>
            <p:nvPr/>
          </p:nvSpPr>
          <p:spPr bwMode="auto">
            <a:xfrm>
              <a:off x="2880" y="1650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976" y="174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543" y="164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852" y="142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3180" y="147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93" y="159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2964" y="187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3069" y="1430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4" name="Oval 70"/>
            <p:cNvSpPr>
              <a:spLocks noChangeArrowheads="1"/>
            </p:cNvSpPr>
            <p:nvPr/>
          </p:nvSpPr>
          <p:spPr bwMode="auto">
            <a:xfrm>
              <a:off x="3304" y="134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3335" y="173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2539" y="145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2319" y="181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2109" y="165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2269" y="139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3481" y="151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3981" name="Line 77"/>
            <p:cNvSpPr>
              <a:spLocks noChangeShapeType="1"/>
            </p:cNvSpPr>
            <p:nvPr/>
          </p:nvSpPr>
          <p:spPr bwMode="auto">
            <a:xfrm>
              <a:off x="3709" y="1468"/>
              <a:ext cx="29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3982" name="Object 78"/>
            <p:cNvGraphicFramePr>
              <a:graphicFrameLocks noChangeAspect="1"/>
            </p:cNvGraphicFramePr>
            <p:nvPr/>
          </p:nvGraphicFramePr>
          <p:xfrm>
            <a:off x="4014" y="1360"/>
            <a:ext cx="1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2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360"/>
                          <a:ext cx="1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83" name="Line 79"/>
            <p:cNvSpPr>
              <a:spLocks noChangeShapeType="1"/>
            </p:cNvSpPr>
            <p:nvPr/>
          </p:nvSpPr>
          <p:spPr bwMode="auto">
            <a:xfrm>
              <a:off x="3486" y="1645"/>
              <a:ext cx="176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3984" name="Object 80"/>
            <p:cNvGraphicFramePr>
              <a:graphicFrameLocks noChangeAspect="1"/>
            </p:cNvGraphicFramePr>
            <p:nvPr/>
          </p:nvGraphicFramePr>
          <p:xfrm>
            <a:off x="3687" y="1521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3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1521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85" name="Line 81"/>
            <p:cNvSpPr>
              <a:spLocks noChangeShapeType="1"/>
            </p:cNvSpPr>
            <p:nvPr/>
          </p:nvSpPr>
          <p:spPr bwMode="auto">
            <a:xfrm>
              <a:off x="3369" y="1388"/>
              <a:ext cx="25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3986" name="Object 82"/>
            <p:cNvGraphicFramePr>
              <a:graphicFrameLocks noChangeAspect="1"/>
            </p:cNvGraphicFramePr>
            <p:nvPr/>
          </p:nvGraphicFramePr>
          <p:xfrm>
            <a:off x="3593" y="1235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4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1235"/>
                          <a:ext cx="16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8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33512"/>
              </p:ext>
            </p:extLst>
          </p:nvPr>
        </p:nvGraphicFramePr>
        <p:xfrm>
          <a:off x="1679575" y="3279775"/>
          <a:ext cx="44132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5" name="Equation" r:id="rId9" imgW="2286000" imgH="838080" progId="Equation.DSMT4">
                  <p:embed/>
                </p:oleObj>
              </mc:Choice>
              <mc:Fallback>
                <p:oleObj name="Equation" r:id="rId9" imgW="2286000" imgH="83808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279775"/>
                        <a:ext cx="44132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89" name="Text Box 85"/>
          <p:cNvSpPr txBox="1">
            <a:spLocks noChangeArrowheads="1"/>
          </p:cNvSpPr>
          <p:nvPr/>
        </p:nvSpPr>
        <p:spPr bwMode="auto">
          <a:xfrm>
            <a:off x="6227763" y="3735388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Bulk velocity based</a:t>
            </a:r>
          </a:p>
          <a:p>
            <a:r>
              <a:rPr lang="en-US"/>
              <a:t>on the mass rate</a:t>
            </a:r>
          </a:p>
        </p:txBody>
      </p:sp>
      <p:graphicFrame>
        <p:nvGraphicFramePr>
          <p:cNvPr id="12399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9829"/>
              </p:ext>
            </p:extLst>
          </p:nvPr>
        </p:nvGraphicFramePr>
        <p:xfrm>
          <a:off x="1798638" y="4916488"/>
          <a:ext cx="446246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6" name="Equation" r:id="rId11" imgW="2311200" imgH="838080" progId="Equation.DSMT4">
                  <p:embed/>
                </p:oleObj>
              </mc:Choice>
              <mc:Fallback>
                <p:oleObj name="Equation" r:id="rId11" imgW="2311200" imgH="83808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916488"/>
                        <a:ext cx="4462462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91" name="Text Box 87"/>
          <p:cNvSpPr txBox="1">
            <a:spLocks noChangeArrowheads="1"/>
          </p:cNvSpPr>
          <p:nvPr/>
        </p:nvSpPr>
        <p:spPr bwMode="auto">
          <a:xfrm>
            <a:off x="6340475" y="5280025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Bulk velocity based</a:t>
            </a:r>
          </a:p>
          <a:p>
            <a:r>
              <a:rPr lang="en-US"/>
              <a:t>on the moles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7FF-842A-4407-934D-998F650501E1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04788" y="987425"/>
          <a:ext cx="51244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9" name="Equation" r:id="rId3" imgW="2654280" imgH="838080" progId="Equation.3">
                  <p:embed/>
                </p:oleObj>
              </mc:Choice>
              <mc:Fallback>
                <p:oleObj name="Equation" r:id="rId3" imgW="26542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987425"/>
                        <a:ext cx="51244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727075" y="3462338"/>
          <a:ext cx="52974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0" name="Equation" r:id="rId5" imgW="2743200" imgH="838080" progId="Equation.3">
                  <p:embed/>
                </p:oleObj>
              </mc:Choice>
              <mc:Fallback>
                <p:oleObj name="Equation" r:id="rId5" imgW="274320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462338"/>
                        <a:ext cx="52974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415925" y="565150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Mass Average Velocity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396875" y="3024188"/>
            <a:ext cx="269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Molar Average Velocity</a:t>
            </a:r>
          </a:p>
        </p:txBody>
      </p:sp>
      <p:grpSp>
        <p:nvGrpSpPr>
          <p:cNvPr id="124938" name="Group 10"/>
          <p:cNvGrpSpPr>
            <a:grpSpLocks/>
          </p:cNvGrpSpPr>
          <p:nvPr/>
        </p:nvGrpSpPr>
        <p:grpSpPr bwMode="auto">
          <a:xfrm>
            <a:off x="4826000" y="2327275"/>
            <a:ext cx="4105275" cy="1187450"/>
            <a:chOff x="3040" y="1466"/>
            <a:chExt cx="2586" cy="748"/>
          </a:xfrm>
        </p:grpSpPr>
        <p:graphicFrame>
          <p:nvGraphicFramePr>
            <p:cNvPr id="124936" name="Object 8"/>
            <p:cNvGraphicFramePr>
              <a:graphicFrameLocks noChangeAspect="1"/>
            </p:cNvGraphicFramePr>
            <p:nvPr/>
          </p:nvGraphicFramePr>
          <p:xfrm>
            <a:off x="3040" y="1468"/>
            <a:ext cx="39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31" name="Equation" r:id="rId7" imgW="177480" imgH="177480" progId="Equation.3">
                    <p:embed/>
                  </p:oleObj>
                </mc:Choice>
                <mc:Fallback>
                  <p:oleObj name="Equation" r:id="rId7" imgW="177480" imgH="177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468"/>
                          <a:ext cx="39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7" name="Text Box 9"/>
            <p:cNvSpPr txBox="1">
              <a:spLocks noChangeArrowheads="1"/>
            </p:cNvSpPr>
            <p:nvPr/>
          </p:nvSpPr>
          <p:spPr bwMode="auto">
            <a:xfrm>
              <a:off x="3418" y="1466"/>
              <a:ext cx="220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is the local velocity</a:t>
              </a:r>
            </a:p>
            <a:p>
              <a:r>
                <a:rPr lang="en-US" sz="2400"/>
                <a:t>that one would measure</a:t>
              </a:r>
            </a:p>
            <a:p>
              <a:r>
                <a:rPr lang="en-US" sz="2400"/>
                <a:t>by means of a flowmeter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C0D6-87B0-47D9-B571-C16A6C78D4C8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1644650" y="958850"/>
            <a:ext cx="4953000" cy="1970088"/>
            <a:chOff x="1510" y="777"/>
            <a:chExt cx="3120" cy="1241"/>
          </a:xfrm>
        </p:grpSpPr>
        <p:sp>
          <p:nvSpPr>
            <p:cNvPr id="125957" name="Freeform 5"/>
            <p:cNvSpPr>
              <a:spLocks/>
            </p:cNvSpPr>
            <p:nvPr/>
          </p:nvSpPr>
          <p:spPr bwMode="auto">
            <a:xfrm>
              <a:off x="2950" y="1058"/>
              <a:ext cx="240" cy="960"/>
            </a:xfrm>
            <a:custGeom>
              <a:avLst/>
              <a:gdLst>
                <a:gd name="T0" fmla="*/ 0 w 240"/>
                <a:gd name="T1" fmla="*/ 240 h 960"/>
                <a:gd name="T2" fmla="*/ 240 w 240"/>
                <a:gd name="T3" fmla="*/ 0 h 960"/>
                <a:gd name="T4" fmla="*/ 240 w 240"/>
                <a:gd name="T5" fmla="*/ 720 h 960"/>
                <a:gd name="T6" fmla="*/ 0 w 240"/>
                <a:gd name="T7" fmla="*/ 960 h 960"/>
                <a:gd name="T8" fmla="*/ 0 w 240"/>
                <a:gd name="T9" fmla="*/ 2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0">
                  <a:moveTo>
                    <a:pt x="0" y="240"/>
                  </a:moveTo>
                  <a:lnTo>
                    <a:pt x="240" y="0"/>
                  </a:lnTo>
                  <a:lnTo>
                    <a:pt x="240" y="72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25958" name="Group 6"/>
            <p:cNvGrpSpPr>
              <a:grpSpLocks/>
            </p:cNvGrpSpPr>
            <p:nvPr/>
          </p:nvGrpSpPr>
          <p:grpSpPr bwMode="auto">
            <a:xfrm>
              <a:off x="1510" y="1058"/>
              <a:ext cx="3120" cy="960"/>
              <a:chOff x="960" y="816"/>
              <a:chExt cx="3120" cy="960"/>
            </a:xfrm>
          </p:grpSpPr>
          <p:sp>
            <p:nvSpPr>
              <p:cNvPr id="125959" name="AutoShape 7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3120" cy="960"/>
              </a:xfrm>
              <a:prstGeom prst="cube">
                <a:avLst>
                  <a:gd name="adj" fmla="val 25000"/>
                </a:avLst>
              </a:prstGeom>
              <a:solidFill>
                <a:srgbClr val="EAEAEA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5960" name="Line 8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5961" name="Line 9"/>
              <p:cNvSpPr>
                <a:spLocks noChangeShapeType="1"/>
              </p:cNvSpPr>
              <p:nvPr/>
            </p:nvSpPr>
            <p:spPr bwMode="auto">
              <a:xfrm>
                <a:off x="1200" y="153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 flipH="1">
                <a:off x="960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2470" y="1586"/>
              <a:ext cx="624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2076" y="146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Flux</a:t>
              </a:r>
            </a:p>
          </p:txBody>
        </p:sp>
        <p:sp>
          <p:nvSpPr>
            <p:cNvPr id="125965" name="Freeform 13"/>
            <p:cNvSpPr>
              <a:spLocks/>
            </p:cNvSpPr>
            <p:nvPr/>
          </p:nvSpPr>
          <p:spPr bwMode="auto">
            <a:xfrm>
              <a:off x="3131" y="904"/>
              <a:ext cx="816" cy="336"/>
            </a:xfrm>
            <a:custGeom>
              <a:avLst/>
              <a:gdLst>
                <a:gd name="T0" fmla="*/ 816 w 816"/>
                <a:gd name="T1" fmla="*/ 0 h 528"/>
                <a:gd name="T2" fmla="*/ 240 w 816"/>
                <a:gd name="T3" fmla="*/ 192 h 528"/>
                <a:gd name="T4" fmla="*/ 0 w 816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28">
                  <a:moveTo>
                    <a:pt x="816" y="0"/>
                  </a:moveTo>
                  <a:cubicBezTo>
                    <a:pt x="596" y="52"/>
                    <a:pt x="376" y="104"/>
                    <a:pt x="240" y="192"/>
                  </a:cubicBezTo>
                  <a:cubicBezTo>
                    <a:pt x="104" y="280"/>
                    <a:pt x="52" y="404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5966" name="Text Box 14"/>
            <p:cNvSpPr txBox="1">
              <a:spLocks noChangeArrowheads="1"/>
            </p:cNvSpPr>
            <p:nvPr/>
          </p:nvSpPr>
          <p:spPr bwMode="auto">
            <a:xfrm>
              <a:off x="3958" y="777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Area A</a:t>
              </a:r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2614" y="17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2614" y="13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2998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2566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3286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3094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2998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3334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5" name="Oval 23"/>
            <p:cNvSpPr>
              <a:spLocks noChangeArrowheads="1"/>
            </p:cNvSpPr>
            <p:nvPr/>
          </p:nvSpPr>
          <p:spPr bwMode="auto">
            <a:xfrm>
              <a:off x="271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6" name="Oval 24"/>
            <p:cNvSpPr>
              <a:spLocks noChangeArrowheads="1"/>
            </p:cNvSpPr>
            <p:nvPr/>
          </p:nvSpPr>
          <p:spPr bwMode="auto">
            <a:xfrm>
              <a:off x="2854" y="16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7" name="Oval 25"/>
            <p:cNvSpPr>
              <a:spLocks noChangeArrowheads="1"/>
            </p:cNvSpPr>
            <p:nvPr/>
          </p:nvSpPr>
          <p:spPr bwMode="auto">
            <a:xfrm>
              <a:off x="3238" y="13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2278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2086" y="139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0" name="Oval 28"/>
            <p:cNvSpPr>
              <a:spLocks noChangeArrowheads="1"/>
            </p:cNvSpPr>
            <p:nvPr/>
          </p:nvSpPr>
          <p:spPr bwMode="auto">
            <a:xfrm>
              <a:off x="2758" y="134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1" name="Oval 29"/>
            <p:cNvSpPr>
              <a:spLocks noChangeArrowheads="1"/>
            </p:cNvSpPr>
            <p:nvPr/>
          </p:nvSpPr>
          <p:spPr bwMode="auto">
            <a:xfrm>
              <a:off x="2422" y="139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2" name="Oval 30"/>
            <p:cNvSpPr>
              <a:spLocks noChangeArrowheads="1"/>
            </p:cNvSpPr>
            <p:nvPr/>
          </p:nvSpPr>
          <p:spPr bwMode="auto">
            <a:xfrm>
              <a:off x="2422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3" name="Oval 31"/>
            <p:cNvSpPr>
              <a:spLocks noChangeArrowheads="1"/>
            </p:cNvSpPr>
            <p:nvPr/>
          </p:nvSpPr>
          <p:spPr bwMode="auto">
            <a:xfrm>
              <a:off x="3046" y="1298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4" name="Oval 32"/>
            <p:cNvSpPr>
              <a:spLocks noChangeArrowheads="1"/>
            </p:cNvSpPr>
            <p:nvPr/>
          </p:nvSpPr>
          <p:spPr bwMode="auto">
            <a:xfrm>
              <a:off x="2710" y="187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5" name="Oval 33"/>
            <p:cNvSpPr>
              <a:spLocks noChangeArrowheads="1"/>
            </p:cNvSpPr>
            <p:nvPr/>
          </p:nvSpPr>
          <p:spPr bwMode="auto">
            <a:xfrm>
              <a:off x="2710" y="1634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6" name="Oval 34"/>
            <p:cNvSpPr>
              <a:spLocks noChangeArrowheads="1"/>
            </p:cNvSpPr>
            <p:nvPr/>
          </p:nvSpPr>
          <p:spPr bwMode="auto">
            <a:xfrm>
              <a:off x="3382" y="1586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7" name="Oval 35"/>
            <p:cNvSpPr>
              <a:spLocks noChangeArrowheads="1"/>
            </p:cNvSpPr>
            <p:nvPr/>
          </p:nvSpPr>
          <p:spPr bwMode="auto">
            <a:xfrm>
              <a:off x="3238" y="1682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8" name="Oval 36"/>
            <p:cNvSpPr>
              <a:spLocks noChangeArrowheads="1"/>
            </p:cNvSpPr>
            <p:nvPr/>
          </p:nvSpPr>
          <p:spPr bwMode="auto">
            <a:xfrm>
              <a:off x="3142" y="153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89" name="Oval 37"/>
            <p:cNvSpPr>
              <a:spLocks noChangeArrowheads="1"/>
            </p:cNvSpPr>
            <p:nvPr/>
          </p:nvSpPr>
          <p:spPr bwMode="auto">
            <a:xfrm>
              <a:off x="3286" y="153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0" name="Oval 38"/>
            <p:cNvSpPr>
              <a:spLocks noChangeArrowheads="1"/>
            </p:cNvSpPr>
            <p:nvPr/>
          </p:nvSpPr>
          <p:spPr bwMode="auto">
            <a:xfrm>
              <a:off x="3574" y="168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1" name="Oval 39"/>
            <p:cNvSpPr>
              <a:spLocks noChangeArrowheads="1"/>
            </p:cNvSpPr>
            <p:nvPr/>
          </p:nvSpPr>
          <p:spPr bwMode="auto">
            <a:xfrm>
              <a:off x="367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2" name="Oval 40"/>
            <p:cNvSpPr>
              <a:spLocks noChangeArrowheads="1"/>
            </p:cNvSpPr>
            <p:nvPr/>
          </p:nvSpPr>
          <p:spPr bwMode="auto">
            <a:xfrm>
              <a:off x="3766" y="173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3" name="Oval 41"/>
            <p:cNvSpPr>
              <a:spLocks noChangeArrowheads="1"/>
            </p:cNvSpPr>
            <p:nvPr/>
          </p:nvSpPr>
          <p:spPr bwMode="auto">
            <a:xfrm>
              <a:off x="3810" y="15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4" name="Oval 42"/>
            <p:cNvSpPr>
              <a:spLocks noChangeArrowheads="1"/>
            </p:cNvSpPr>
            <p:nvPr/>
          </p:nvSpPr>
          <p:spPr bwMode="auto">
            <a:xfrm>
              <a:off x="3478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5" name="Oval 43"/>
            <p:cNvSpPr>
              <a:spLocks noChangeArrowheads="1"/>
            </p:cNvSpPr>
            <p:nvPr/>
          </p:nvSpPr>
          <p:spPr bwMode="auto">
            <a:xfrm>
              <a:off x="3382" y="192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6" name="Oval 44"/>
            <p:cNvSpPr>
              <a:spLocks noChangeArrowheads="1"/>
            </p:cNvSpPr>
            <p:nvPr/>
          </p:nvSpPr>
          <p:spPr bwMode="auto">
            <a:xfrm>
              <a:off x="3478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7" name="Oval 45"/>
            <p:cNvSpPr>
              <a:spLocks noChangeArrowheads="1"/>
            </p:cNvSpPr>
            <p:nvPr/>
          </p:nvSpPr>
          <p:spPr bwMode="auto">
            <a:xfrm>
              <a:off x="2950" y="1778"/>
              <a:ext cx="96" cy="9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8" name="Oval 46"/>
            <p:cNvSpPr>
              <a:spLocks noChangeArrowheads="1"/>
            </p:cNvSpPr>
            <p:nvPr/>
          </p:nvSpPr>
          <p:spPr bwMode="auto">
            <a:xfrm>
              <a:off x="3670" y="14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5999" name="Oval 47"/>
            <p:cNvSpPr>
              <a:spLocks noChangeArrowheads="1"/>
            </p:cNvSpPr>
            <p:nvPr/>
          </p:nvSpPr>
          <p:spPr bwMode="auto">
            <a:xfrm>
              <a:off x="3670" y="17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0" name="Oval 48"/>
            <p:cNvSpPr>
              <a:spLocks noChangeArrowheads="1"/>
            </p:cNvSpPr>
            <p:nvPr/>
          </p:nvSpPr>
          <p:spPr bwMode="auto">
            <a:xfrm>
              <a:off x="3766" y="187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1" name="Oval 49"/>
            <p:cNvSpPr>
              <a:spLocks noChangeArrowheads="1"/>
            </p:cNvSpPr>
            <p:nvPr/>
          </p:nvSpPr>
          <p:spPr bwMode="auto">
            <a:xfrm>
              <a:off x="3862" y="182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2" name="Oval 50"/>
            <p:cNvSpPr>
              <a:spLocks noChangeArrowheads="1"/>
            </p:cNvSpPr>
            <p:nvPr/>
          </p:nvSpPr>
          <p:spPr bwMode="auto">
            <a:xfrm>
              <a:off x="3907" y="16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3" name="Oval 51"/>
            <p:cNvSpPr>
              <a:spLocks noChangeArrowheads="1"/>
            </p:cNvSpPr>
            <p:nvPr/>
          </p:nvSpPr>
          <p:spPr bwMode="auto">
            <a:xfrm>
              <a:off x="3190" y="187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4" name="Oval 52"/>
            <p:cNvSpPr>
              <a:spLocks noChangeArrowheads="1"/>
            </p:cNvSpPr>
            <p:nvPr/>
          </p:nvSpPr>
          <p:spPr bwMode="auto">
            <a:xfrm>
              <a:off x="2688" y="145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5" name="Oval 53"/>
            <p:cNvSpPr>
              <a:spLocks noChangeArrowheads="1"/>
            </p:cNvSpPr>
            <p:nvPr/>
          </p:nvSpPr>
          <p:spPr bwMode="auto">
            <a:xfrm>
              <a:off x="2784" y="155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6" name="Oval 54"/>
            <p:cNvSpPr>
              <a:spLocks noChangeArrowheads="1"/>
            </p:cNvSpPr>
            <p:nvPr/>
          </p:nvSpPr>
          <p:spPr bwMode="auto">
            <a:xfrm>
              <a:off x="2880" y="1650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7" name="Oval 55"/>
            <p:cNvSpPr>
              <a:spLocks noChangeArrowheads="1"/>
            </p:cNvSpPr>
            <p:nvPr/>
          </p:nvSpPr>
          <p:spPr bwMode="auto">
            <a:xfrm>
              <a:off x="2976" y="174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8" name="Oval 56"/>
            <p:cNvSpPr>
              <a:spLocks noChangeArrowheads="1"/>
            </p:cNvSpPr>
            <p:nvPr/>
          </p:nvSpPr>
          <p:spPr bwMode="auto">
            <a:xfrm>
              <a:off x="2543" y="164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09" name="Oval 57"/>
            <p:cNvSpPr>
              <a:spLocks noChangeArrowheads="1"/>
            </p:cNvSpPr>
            <p:nvPr/>
          </p:nvSpPr>
          <p:spPr bwMode="auto">
            <a:xfrm>
              <a:off x="2852" y="142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0" name="Oval 58"/>
            <p:cNvSpPr>
              <a:spLocks noChangeArrowheads="1"/>
            </p:cNvSpPr>
            <p:nvPr/>
          </p:nvSpPr>
          <p:spPr bwMode="auto">
            <a:xfrm>
              <a:off x="3180" y="1476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1" name="Oval 59"/>
            <p:cNvSpPr>
              <a:spLocks noChangeArrowheads="1"/>
            </p:cNvSpPr>
            <p:nvPr/>
          </p:nvSpPr>
          <p:spPr bwMode="auto">
            <a:xfrm>
              <a:off x="3193" y="1591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2" name="Oval 60"/>
            <p:cNvSpPr>
              <a:spLocks noChangeArrowheads="1"/>
            </p:cNvSpPr>
            <p:nvPr/>
          </p:nvSpPr>
          <p:spPr bwMode="auto">
            <a:xfrm>
              <a:off x="2964" y="187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3" name="Oval 61"/>
            <p:cNvSpPr>
              <a:spLocks noChangeArrowheads="1"/>
            </p:cNvSpPr>
            <p:nvPr/>
          </p:nvSpPr>
          <p:spPr bwMode="auto">
            <a:xfrm>
              <a:off x="3069" y="1430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4" name="Oval 62"/>
            <p:cNvSpPr>
              <a:spLocks noChangeArrowheads="1"/>
            </p:cNvSpPr>
            <p:nvPr/>
          </p:nvSpPr>
          <p:spPr bwMode="auto">
            <a:xfrm>
              <a:off x="3304" y="134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5" name="Oval 63"/>
            <p:cNvSpPr>
              <a:spLocks noChangeArrowheads="1"/>
            </p:cNvSpPr>
            <p:nvPr/>
          </p:nvSpPr>
          <p:spPr bwMode="auto">
            <a:xfrm>
              <a:off x="3335" y="173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6" name="Oval 64"/>
            <p:cNvSpPr>
              <a:spLocks noChangeArrowheads="1"/>
            </p:cNvSpPr>
            <p:nvPr/>
          </p:nvSpPr>
          <p:spPr bwMode="auto">
            <a:xfrm>
              <a:off x="2539" y="1458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7" name="Oval 65"/>
            <p:cNvSpPr>
              <a:spLocks noChangeArrowheads="1"/>
            </p:cNvSpPr>
            <p:nvPr/>
          </p:nvSpPr>
          <p:spPr bwMode="auto">
            <a:xfrm>
              <a:off x="2319" y="1814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8" name="Oval 66"/>
            <p:cNvSpPr>
              <a:spLocks noChangeArrowheads="1"/>
            </p:cNvSpPr>
            <p:nvPr/>
          </p:nvSpPr>
          <p:spPr bwMode="auto">
            <a:xfrm>
              <a:off x="2109" y="1659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19" name="Oval 67"/>
            <p:cNvSpPr>
              <a:spLocks noChangeArrowheads="1"/>
            </p:cNvSpPr>
            <p:nvPr/>
          </p:nvSpPr>
          <p:spPr bwMode="auto">
            <a:xfrm>
              <a:off x="2269" y="1393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20" name="Oval 68"/>
            <p:cNvSpPr>
              <a:spLocks noChangeArrowheads="1"/>
            </p:cNvSpPr>
            <p:nvPr/>
          </p:nvSpPr>
          <p:spPr bwMode="auto">
            <a:xfrm>
              <a:off x="3481" y="1517"/>
              <a:ext cx="7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6021" name="Line 69"/>
            <p:cNvSpPr>
              <a:spLocks noChangeShapeType="1"/>
            </p:cNvSpPr>
            <p:nvPr/>
          </p:nvSpPr>
          <p:spPr bwMode="auto">
            <a:xfrm>
              <a:off x="3709" y="1468"/>
              <a:ext cx="29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602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31244"/>
                </p:ext>
              </p:extLst>
            </p:nvPr>
          </p:nvGraphicFramePr>
          <p:xfrm>
            <a:off x="4014" y="1366"/>
            <a:ext cx="15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47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366"/>
                          <a:ext cx="15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023" name="Line 71"/>
            <p:cNvSpPr>
              <a:spLocks noChangeShapeType="1"/>
            </p:cNvSpPr>
            <p:nvPr/>
          </p:nvSpPr>
          <p:spPr bwMode="auto">
            <a:xfrm>
              <a:off x="3486" y="1645"/>
              <a:ext cx="176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6024" name="Object 72"/>
            <p:cNvGraphicFramePr>
              <a:graphicFrameLocks noChangeAspect="1"/>
            </p:cNvGraphicFramePr>
            <p:nvPr/>
          </p:nvGraphicFramePr>
          <p:xfrm>
            <a:off x="3687" y="1521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48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1521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025" name="Line 73"/>
            <p:cNvSpPr>
              <a:spLocks noChangeShapeType="1"/>
            </p:cNvSpPr>
            <p:nvPr/>
          </p:nvSpPr>
          <p:spPr bwMode="auto">
            <a:xfrm>
              <a:off x="3369" y="1388"/>
              <a:ext cx="25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2602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674444"/>
                </p:ext>
              </p:extLst>
            </p:nvPr>
          </p:nvGraphicFramePr>
          <p:xfrm>
            <a:off x="3633" y="1263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49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263"/>
                          <a:ext cx="16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027" name="Text Box 75"/>
          <p:cNvSpPr txBox="1">
            <a:spLocks noChangeArrowheads="1"/>
          </p:cNvSpPr>
          <p:nvPr/>
        </p:nvSpPr>
        <p:spPr bwMode="auto">
          <a:xfrm>
            <a:off x="1177925" y="33972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Mass and Molar Average Velocities</a:t>
            </a:r>
          </a:p>
        </p:txBody>
      </p:sp>
      <p:graphicFrame>
        <p:nvGraphicFramePr>
          <p:cNvPr id="126028" name="Object 76"/>
          <p:cNvGraphicFramePr>
            <a:graphicFrameLocks noChangeAspect="1"/>
          </p:cNvGraphicFramePr>
          <p:nvPr/>
        </p:nvGraphicFramePr>
        <p:xfrm>
          <a:off x="1087438" y="3371850"/>
          <a:ext cx="16684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0" name="Equation" r:id="rId9" imgW="863280" imgH="431640" progId="Equation.3">
                  <p:embed/>
                </p:oleObj>
              </mc:Choice>
              <mc:Fallback>
                <p:oleObj name="Equation" r:id="rId9" imgW="863280" imgH="4316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371850"/>
                        <a:ext cx="16684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9" name="Object 77"/>
          <p:cNvGraphicFramePr>
            <a:graphicFrameLocks noChangeAspect="1"/>
          </p:cNvGraphicFramePr>
          <p:nvPr/>
        </p:nvGraphicFramePr>
        <p:xfrm>
          <a:off x="1073150" y="4667250"/>
          <a:ext cx="18399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1" name="Equation" r:id="rId11" imgW="952200" imgH="431640" progId="Equation.3">
                  <p:embed/>
                </p:oleObj>
              </mc:Choice>
              <mc:Fallback>
                <p:oleObj name="Equation" r:id="rId11" imgW="952200" imgH="4316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667250"/>
                        <a:ext cx="18399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032" name="Group 80"/>
          <p:cNvGrpSpPr>
            <a:grpSpLocks/>
          </p:cNvGrpSpPr>
          <p:nvPr/>
        </p:nvGrpSpPr>
        <p:grpSpPr bwMode="auto">
          <a:xfrm>
            <a:off x="3006725" y="3582988"/>
            <a:ext cx="5445125" cy="704850"/>
            <a:chOff x="1920" y="2359"/>
            <a:chExt cx="3430" cy="444"/>
          </a:xfrm>
        </p:grpSpPr>
        <p:sp>
          <p:nvSpPr>
            <p:cNvPr id="126030" name="Text Box 78"/>
            <p:cNvSpPr txBox="1">
              <a:spLocks noChangeArrowheads="1"/>
            </p:cNvSpPr>
            <p:nvPr/>
          </p:nvSpPr>
          <p:spPr bwMode="auto">
            <a:xfrm>
              <a:off x="1920" y="2359"/>
              <a:ext cx="3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 dirty="0">
                  <a:solidFill>
                    <a:srgbClr val="000099"/>
                  </a:solidFill>
                </a:rPr>
                <a:t>Local Rate </a:t>
              </a:r>
              <a:r>
                <a:rPr lang="en-US" dirty="0">
                  <a:solidFill>
                    <a:srgbClr val="000099"/>
                  </a:solidFill>
                </a:rPr>
                <a:t>at which </a:t>
              </a:r>
              <a:r>
                <a:rPr lang="en-US" b="1" dirty="0">
                  <a:solidFill>
                    <a:srgbClr val="FF0000"/>
                  </a:solidFill>
                </a:rPr>
                <a:t>mass</a:t>
              </a:r>
              <a:r>
                <a:rPr lang="en-US" dirty="0">
                  <a:solidFill>
                    <a:srgbClr val="000099"/>
                  </a:solidFill>
                </a:rPr>
                <a:t> passes through a unit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cross section placed perpendicular to the velocity</a:t>
              </a:r>
            </a:p>
          </p:txBody>
        </p:sp>
        <p:graphicFrame>
          <p:nvGraphicFramePr>
            <p:cNvPr id="126031" name="Object 79"/>
            <p:cNvGraphicFramePr>
              <a:graphicFrameLocks noChangeAspect="1"/>
            </p:cNvGraphicFramePr>
            <p:nvPr/>
          </p:nvGraphicFramePr>
          <p:xfrm>
            <a:off x="5116" y="2528"/>
            <a:ext cx="23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2" name="Equation" r:id="rId13" imgW="152280" imgH="177480" progId="Equation.3">
                    <p:embed/>
                  </p:oleObj>
                </mc:Choice>
                <mc:Fallback>
                  <p:oleObj name="Equation" r:id="rId13" imgW="152280" imgH="17748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2528"/>
                          <a:ext cx="23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36" name="Group 84"/>
          <p:cNvGrpSpPr>
            <a:grpSpLocks/>
          </p:cNvGrpSpPr>
          <p:nvPr/>
        </p:nvGrpSpPr>
        <p:grpSpPr bwMode="auto">
          <a:xfrm>
            <a:off x="2947988" y="4749800"/>
            <a:ext cx="5588000" cy="695325"/>
            <a:chOff x="1888" y="3140"/>
            <a:chExt cx="3520" cy="438"/>
          </a:xfrm>
        </p:grpSpPr>
        <p:sp>
          <p:nvSpPr>
            <p:cNvPr id="126034" name="Text Box 82"/>
            <p:cNvSpPr txBox="1">
              <a:spLocks noChangeArrowheads="1"/>
            </p:cNvSpPr>
            <p:nvPr/>
          </p:nvSpPr>
          <p:spPr bwMode="auto">
            <a:xfrm>
              <a:off x="1888" y="3140"/>
              <a:ext cx="3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 dirty="0">
                  <a:solidFill>
                    <a:srgbClr val="000099"/>
                  </a:solidFill>
                </a:rPr>
                <a:t>Local Rate </a:t>
              </a:r>
              <a:r>
                <a:rPr lang="en-US" dirty="0">
                  <a:solidFill>
                    <a:srgbClr val="000099"/>
                  </a:solidFill>
                </a:rPr>
                <a:t>at which </a:t>
              </a:r>
              <a:r>
                <a:rPr lang="en-US" b="1" dirty="0">
                  <a:solidFill>
                    <a:srgbClr val="FF0000"/>
                  </a:solidFill>
                </a:rPr>
                <a:t>moles</a:t>
              </a:r>
              <a:r>
                <a:rPr lang="en-US" dirty="0">
                  <a:solidFill>
                    <a:srgbClr val="000099"/>
                  </a:solidFill>
                </a:rPr>
                <a:t> pass through a unit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cross section placed perpendicular to the velocity</a:t>
              </a:r>
            </a:p>
          </p:txBody>
        </p:sp>
        <p:graphicFrame>
          <p:nvGraphicFramePr>
            <p:cNvPr id="126035" name="Object 83"/>
            <p:cNvGraphicFramePr>
              <a:graphicFrameLocks noChangeAspect="1"/>
            </p:cNvGraphicFramePr>
            <p:nvPr/>
          </p:nvGraphicFramePr>
          <p:xfrm>
            <a:off x="5096" y="3264"/>
            <a:ext cx="31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3" name="Equation" r:id="rId15" imgW="203040" imgH="203040" progId="Equation.3">
                    <p:embed/>
                  </p:oleObj>
                </mc:Choice>
                <mc:Fallback>
                  <p:oleObj name="Equation" r:id="rId15" imgW="203040" imgH="2030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3264"/>
                          <a:ext cx="31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CD5-77AD-458F-A3BE-EAC8ACCFDFAA}" type="slidenum">
              <a:rPr lang="en-US"/>
              <a:pPr/>
              <a:t>19</a:t>
            </a:fld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509838" y="461963"/>
            <a:ext cx="3487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Diffusion Velocities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674688" y="1414463"/>
          <a:ext cx="7531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9" name="Equation" r:id="rId3" imgW="2501640" imgH="215640" progId="Equation.3">
                  <p:embed/>
                </p:oleObj>
              </mc:Choice>
              <mc:Fallback>
                <p:oleObj name="Equation" r:id="rId3" imgW="2501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414463"/>
                        <a:ext cx="7531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447675" y="2439988"/>
          <a:ext cx="80279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0" name="Equation" r:id="rId5" imgW="2666880" imgH="215640" progId="Equation.3">
                  <p:embed/>
                </p:oleObj>
              </mc:Choice>
              <mc:Fallback>
                <p:oleObj name="Equation" r:id="rId5" imgW="26668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439988"/>
                        <a:ext cx="80279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873125" y="3316288"/>
            <a:ext cx="6656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Fick’s Law for Diffusion (1D – x direction)</a:t>
            </a:r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378075" y="3827463"/>
          <a:ext cx="37274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1" name="Equation" r:id="rId7" imgW="1079280" imgH="393480" progId="Equation.3">
                  <p:embed/>
                </p:oleObj>
              </mc:Choice>
              <mc:Fallback>
                <p:oleObj name="Equation" r:id="rId7" imgW="1079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827463"/>
                        <a:ext cx="37274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AutoShape 9"/>
          <p:cNvSpPr>
            <a:spLocks/>
          </p:cNvSpPr>
          <p:nvPr/>
        </p:nvSpPr>
        <p:spPr bwMode="auto">
          <a:xfrm rot="16200000">
            <a:off x="4490244" y="4736306"/>
            <a:ext cx="92075" cy="944563"/>
          </a:xfrm>
          <a:prstGeom prst="leftBrace">
            <a:avLst>
              <a:gd name="adj1" fmla="val 854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981450" y="531018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Diffusivity</a:t>
            </a:r>
          </a:p>
        </p:txBody>
      </p:sp>
      <p:sp>
        <p:nvSpPr>
          <p:cNvPr id="126987" name="AutoShape 11"/>
          <p:cNvSpPr>
            <a:spLocks/>
          </p:cNvSpPr>
          <p:nvPr/>
        </p:nvSpPr>
        <p:spPr bwMode="auto">
          <a:xfrm rot="16200000">
            <a:off x="5718969" y="4755356"/>
            <a:ext cx="92075" cy="944563"/>
          </a:xfrm>
          <a:prstGeom prst="leftBrace">
            <a:avLst>
              <a:gd name="adj1" fmla="val 854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5424488" y="5330825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concentration </a:t>
            </a:r>
          </a:p>
          <a:p>
            <a:r>
              <a:rPr lang="en-US"/>
              <a:t>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1"/>
          <p:cNvSpPr>
            <a:spLocks noGrp="1"/>
          </p:cNvSpPr>
          <p:nvPr>
            <p:ph type="dt" sz="half" idx="10"/>
          </p:nvPr>
        </p:nvSpPr>
        <p:spPr>
          <a:xfrm>
            <a:off x="161131" y="6346825"/>
            <a:ext cx="3248819" cy="338455"/>
          </a:xfrm>
        </p:spPr>
        <p:txBody>
          <a:bodyPr/>
          <a:lstStyle/>
          <a:p>
            <a:r>
              <a:rPr lang="en-US" smtClean="0"/>
              <a:t>ABE 308 Heat and Mass Transfer</a:t>
            </a:r>
            <a:endParaRPr lang="en-US" dirty="0"/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4259" y="6275864"/>
            <a:ext cx="1731964" cy="316547"/>
          </a:xfrm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07C-B2DF-4B2D-8210-D764D1D1D5FE}" type="slidenum">
              <a:rPr lang="en-US"/>
              <a:pPr/>
              <a:t>2</a:t>
            </a:fld>
            <a:endParaRPr 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31825" y="298450"/>
            <a:ext cx="260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Mass Transfer</a:t>
            </a:r>
          </a:p>
        </p:txBody>
      </p:sp>
      <p:grpSp>
        <p:nvGrpSpPr>
          <p:cNvPr id="113758" name="Group 94"/>
          <p:cNvGrpSpPr>
            <a:grpSpLocks/>
          </p:cNvGrpSpPr>
          <p:nvPr/>
        </p:nvGrpSpPr>
        <p:grpSpPr bwMode="auto">
          <a:xfrm>
            <a:off x="679450" y="1093788"/>
            <a:ext cx="4075113" cy="800100"/>
            <a:chOff x="790" y="1031"/>
            <a:chExt cx="2567" cy="504"/>
          </a:xfrm>
        </p:grpSpPr>
        <p:grpSp>
          <p:nvGrpSpPr>
            <p:cNvPr id="113683" name="Group 19"/>
            <p:cNvGrpSpPr>
              <a:grpSpLocks/>
            </p:cNvGrpSpPr>
            <p:nvPr/>
          </p:nvGrpSpPr>
          <p:grpSpPr bwMode="auto">
            <a:xfrm>
              <a:off x="790" y="1038"/>
              <a:ext cx="2567" cy="497"/>
              <a:chOff x="1520" y="1112"/>
              <a:chExt cx="2567" cy="497"/>
            </a:xfrm>
          </p:grpSpPr>
          <p:grpSp>
            <p:nvGrpSpPr>
              <p:cNvPr id="113673" name="Group 9"/>
              <p:cNvGrpSpPr>
                <a:grpSpLocks/>
              </p:cNvGrpSpPr>
              <p:nvPr/>
            </p:nvGrpSpPr>
            <p:grpSpPr bwMode="auto">
              <a:xfrm>
                <a:off x="1520" y="1112"/>
                <a:ext cx="2567" cy="497"/>
                <a:chOff x="897" y="1313"/>
                <a:chExt cx="2567" cy="497"/>
              </a:xfrm>
            </p:grpSpPr>
            <p:sp>
              <p:nvSpPr>
                <p:cNvPr id="113669" name="Line 5"/>
                <p:cNvSpPr>
                  <a:spLocks noChangeShapeType="1"/>
                </p:cNvSpPr>
                <p:nvPr/>
              </p:nvSpPr>
              <p:spPr bwMode="auto">
                <a:xfrm>
                  <a:off x="971" y="1319"/>
                  <a:ext cx="2431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13670" name="Line 6"/>
                <p:cNvSpPr>
                  <a:spLocks noChangeShapeType="1"/>
                </p:cNvSpPr>
                <p:nvPr/>
              </p:nvSpPr>
              <p:spPr bwMode="auto">
                <a:xfrm>
                  <a:off x="918" y="1775"/>
                  <a:ext cx="25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13671" name="Freeform 7"/>
                <p:cNvSpPr>
                  <a:spLocks/>
                </p:cNvSpPr>
                <p:nvPr/>
              </p:nvSpPr>
              <p:spPr bwMode="auto">
                <a:xfrm>
                  <a:off x="897" y="1313"/>
                  <a:ext cx="70" cy="457"/>
                </a:xfrm>
                <a:custGeom>
                  <a:avLst/>
                  <a:gdLst>
                    <a:gd name="T0" fmla="*/ 67 w 70"/>
                    <a:gd name="T1" fmla="*/ 0 h 457"/>
                    <a:gd name="T2" fmla="*/ 7 w 70"/>
                    <a:gd name="T3" fmla="*/ 120 h 457"/>
                    <a:gd name="T4" fmla="*/ 67 w 70"/>
                    <a:gd name="T5" fmla="*/ 361 h 457"/>
                    <a:gd name="T6" fmla="*/ 27 w 70"/>
                    <a:gd name="T7" fmla="*/ 455 h 457"/>
                    <a:gd name="T8" fmla="*/ 0 w 70"/>
                    <a:gd name="T9" fmla="*/ 348 h 457"/>
                    <a:gd name="T10" fmla="*/ 27 w 70"/>
                    <a:gd name="T11" fmla="*/ 22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457">
                      <a:moveTo>
                        <a:pt x="67" y="0"/>
                      </a:moveTo>
                      <a:cubicBezTo>
                        <a:pt x="37" y="30"/>
                        <a:pt x="7" y="60"/>
                        <a:pt x="7" y="120"/>
                      </a:cubicBezTo>
                      <a:cubicBezTo>
                        <a:pt x="7" y="180"/>
                        <a:pt x="64" y="305"/>
                        <a:pt x="67" y="361"/>
                      </a:cubicBezTo>
                      <a:cubicBezTo>
                        <a:pt x="70" y="417"/>
                        <a:pt x="38" y="457"/>
                        <a:pt x="27" y="455"/>
                      </a:cubicBezTo>
                      <a:cubicBezTo>
                        <a:pt x="16" y="453"/>
                        <a:pt x="0" y="387"/>
                        <a:pt x="0" y="348"/>
                      </a:cubicBezTo>
                      <a:cubicBezTo>
                        <a:pt x="0" y="309"/>
                        <a:pt x="13" y="265"/>
                        <a:pt x="27" y="22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13672" name="Freeform 8"/>
                <p:cNvSpPr>
                  <a:spLocks/>
                </p:cNvSpPr>
                <p:nvPr/>
              </p:nvSpPr>
              <p:spPr bwMode="auto">
                <a:xfrm>
                  <a:off x="3402" y="1319"/>
                  <a:ext cx="62" cy="491"/>
                </a:xfrm>
                <a:custGeom>
                  <a:avLst/>
                  <a:gdLst>
                    <a:gd name="T0" fmla="*/ 0 w 62"/>
                    <a:gd name="T1" fmla="*/ 0 h 491"/>
                    <a:gd name="T2" fmla="*/ 54 w 62"/>
                    <a:gd name="T3" fmla="*/ 101 h 491"/>
                    <a:gd name="T4" fmla="*/ 47 w 62"/>
                    <a:gd name="T5" fmla="*/ 228 h 491"/>
                    <a:gd name="T6" fmla="*/ 7 w 62"/>
                    <a:gd name="T7" fmla="*/ 349 h 491"/>
                    <a:gd name="T8" fmla="*/ 27 w 62"/>
                    <a:gd name="T9" fmla="*/ 469 h 491"/>
                    <a:gd name="T10" fmla="*/ 61 w 62"/>
                    <a:gd name="T11" fmla="*/ 215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491">
                      <a:moveTo>
                        <a:pt x="0" y="0"/>
                      </a:moveTo>
                      <a:cubicBezTo>
                        <a:pt x="23" y="31"/>
                        <a:pt x="46" y="63"/>
                        <a:pt x="54" y="101"/>
                      </a:cubicBezTo>
                      <a:cubicBezTo>
                        <a:pt x="62" y="139"/>
                        <a:pt x="55" y="187"/>
                        <a:pt x="47" y="228"/>
                      </a:cubicBezTo>
                      <a:cubicBezTo>
                        <a:pt x="39" y="269"/>
                        <a:pt x="10" y="309"/>
                        <a:pt x="7" y="349"/>
                      </a:cubicBezTo>
                      <a:cubicBezTo>
                        <a:pt x="4" y="389"/>
                        <a:pt x="18" y="491"/>
                        <a:pt x="27" y="469"/>
                      </a:cubicBezTo>
                      <a:cubicBezTo>
                        <a:pt x="36" y="447"/>
                        <a:pt x="48" y="331"/>
                        <a:pt x="61" y="2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>
                <a:off x="1722" y="1340"/>
                <a:ext cx="7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>
                <a:off x="2733" y="1125"/>
                <a:ext cx="0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77" name="Freeform 13"/>
              <p:cNvSpPr>
                <a:spLocks/>
              </p:cNvSpPr>
              <p:nvPr/>
            </p:nvSpPr>
            <p:spPr bwMode="auto">
              <a:xfrm>
                <a:off x="2733" y="1119"/>
                <a:ext cx="429" cy="462"/>
              </a:xfrm>
              <a:custGeom>
                <a:avLst/>
                <a:gdLst>
                  <a:gd name="T0" fmla="*/ 0 w 429"/>
                  <a:gd name="T1" fmla="*/ 0 h 462"/>
                  <a:gd name="T2" fmla="*/ 428 w 429"/>
                  <a:gd name="T3" fmla="*/ 214 h 462"/>
                  <a:gd name="T4" fmla="*/ 6 w 429"/>
                  <a:gd name="T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" h="462">
                    <a:moveTo>
                      <a:pt x="0" y="0"/>
                    </a:moveTo>
                    <a:cubicBezTo>
                      <a:pt x="213" y="68"/>
                      <a:pt x="427" y="137"/>
                      <a:pt x="428" y="214"/>
                    </a:cubicBezTo>
                    <a:cubicBezTo>
                      <a:pt x="429" y="291"/>
                      <a:pt x="217" y="376"/>
                      <a:pt x="6" y="4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78" name="Line 14"/>
              <p:cNvSpPr>
                <a:spLocks noChangeShapeType="1"/>
              </p:cNvSpPr>
              <p:nvPr/>
            </p:nvSpPr>
            <p:spPr bwMode="auto">
              <a:xfrm>
                <a:off x="2739" y="1185"/>
                <a:ext cx="1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79" name="Line 15"/>
              <p:cNvSpPr>
                <a:spLocks noChangeShapeType="1"/>
              </p:cNvSpPr>
              <p:nvPr/>
            </p:nvSpPr>
            <p:spPr bwMode="auto">
              <a:xfrm>
                <a:off x="2741" y="1342"/>
                <a:ext cx="4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80" name="Line 16"/>
              <p:cNvSpPr>
                <a:spLocks noChangeShapeType="1"/>
              </p:cNvSpPr>
              <p:nvPr/>
            </p:nvSpPr>
            <p:spPr bwMode="auto">
              <a:xfrm>
                <a:off x="2737" y="1417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81" name="Line 17"/>
              <p:cNvSpPr>
                <a:spLocks noChangeShapeType="1"/>
              </p:cNvSpPr>
              <p:nvPr/>
            </p:nvSpPr>
            <p:spPr bwMode="auto">
              <a:xfrm>
                <a:off x="2739" y="1499"/>
                <a:ext cx="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3682" name="Line 18"/>
              <p:cNvSpPr>
                <a:spLocks noChangeShapeType="1"/>
              </p:cNvSpPr>
              <p:nvPr/>
            </p:nvSpPr>
            <p:spPr bwMode="auto">
              <a:xfrm>
                <a:off x="2734" y="1268"/>
                <a:ext cx="381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993" y="1049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Fluid Velocity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889" y="1031"/>
              <a:ext cx="2418" cy="442"/>
            </a:xfrm>
            <a:prstGeom prst="rect">
              <a:avLst/>
            </a:prstGeom>
            <a:solidFill>
              <a:srgbClr val="CCFFFF">
                <a:alpha val="3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2579" y="117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87" name="Oval 23"/>
            <p:cNvSpPr>
              <a:spLocks noChangeArrowheads="1"/>
            </p:cNvSpPr>
            <p:nvPr/>
          </p:nvSpPr>
          <p:spPr bwMode="auto">
            <a:xfrm>
              <a:off x="2675" y="1275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88" name="Oval 24"/>
            <p:cNvSpPr>
              <a:spLocks noChangeArrowheads="1"/>
            </p:cNvSpPr>
            <p:nvPr/>
          </p:nvSpPr>
          <p:spPr bwMode="auto">
            <a:xfrm>
              <a:off x="2670" y="117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2454" y="1362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2577" y="135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1" name="Oval 27"/>
            <p:cNvSpPr>
              <a:spLocks noChangeArrowheads="1"/>
            </p:cNvSpPr>
            <p:nvPr/>
          </p:nvSpPr>
          <p:spPr bwMode="auto">
            <a:xfrm>
              <a:off x="2505" y="128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2" name="Oval 28"/>
            <p:cNvSpPr>
              <a:spLocks noChangeArrowheads="1"/>
            </p:cNvSpPr>
            <p:nvPr/>
          </p:nvSpPr>
          <p:spPr bwMode="auto">
            <a:xfrm>
              <a:off x="2510" y="145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3" name="Oval 29"/>
            <p:cNvSpPr>
              <a:spLocks noChangeArrowheads="1"/>
            </p:cNvSpPr>
            <p:nvPr/>
          </p:nvSpPr>
          <p:spPr bwMode="auto">
            <a:xfrm>
              <a:off x="2632" y="142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4" name="Oval 30"/>
            <p:cNvSpPr>
              <a:spLocks noChangeArrowheads="1"/>
            </p:cNvSpPr>
            <p:nvPr/>
          </p:nvSpPr>
          <p:spPr bwMode="auto">
            <a:xfrm>
              <a:off x="2561" y="108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5" name="Oval 31"/>
            <p:cNvSpPr>
              <a:spLocks noChangeArrowheads="1"/>
            </p:cNvSpPr>
            <p:nvPr/>
          </p:nvSpPr>
          <p:spPr bwMode="auto">
            <a:xfrm>
              <a:off x="2452" y="117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6" name="Oval 32"/>
            <p:cNvSpPr>
              <a:spLocks noChangeArrowheads="1"/>
            </p:cNvSpPr>
            <p:nvPr/>
          </p:nvSpPr>
          <p:spPr bwMode="auto">
            <a:xfrm>
              <a:off x="2862" y="116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7" name="Oval 33"/>
            <p:cNvSpPr>
              <a:spLocks noChangeArrowheads="1"/>
            </p:cNvSpPr>
            <p:nvPr/>
          </p:nvSpPr>
          <p:spPr bwMode="auto">
            <a:xfrm>
              <a:off x="2422" y="111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8" name="Oval 34"/>
            <p:cNvSpPr>
              <a:spLocks noChangeArrowheads="1"/>
            </p:cNvSpPr>
            <p:nvPr/>
          </p:nvSpPr>
          <p:spPr bwMode="auto">
            <a:xfrm>
              <a:off x="2789" y="126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699" name="Oval 35"/>
            <p:cNvSpPr>
              <a:spLocks noChangeArrowheads="1"/>
            </p:cNvSpPr>
            <p:nvPr/>
          </p:nvSpPr>
          <p:spPr bwMode="auto">
            <a:xfrm>
              <a:off x="2684" y="111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0" name="Oval 36"/>
            <p:cNvSpPr>
              <a:spLocks noChangeArrowheads="1"/>
            </p:cNvSpPr>
            <p:nvPr/>
          </p:nvSpPr>
          <p:spPr bwMode="auto">
            <a:xfrm>
              <a:off x="2706" y="1373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1" name="Oval 37"/>
            <p:cNvSpPr>
              <a:spLocks noChangeArrowheads="1"/>
            </p:cNvSpPr>
            <p:nvPr/>
          </p:nvSpPr>
          <p:spPr bwMode="auto">
            <a:xfrm>
              <a:off x="2675" y="1275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2" name="Oval 38"/>
            <p:cNvSpPr>
              <a:spLocks noChangeArrowheads="1"/>
            </p:cNvSpPr>
            <p:nvPr/>
          </p:nvSpPr>
          <p:spPr bwMode="auto">
            <a:xfrm>
              <a:off x="2771" y="137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3" name="Oval 39"/>
            <p:cNvSpPr>
              <a:spLocks noChangeArrowheads="1"/>
            </p:cNvSpPr>
            <p:nvPr/>
          </p:nvSpPr>
          <p:spPr bwMode="auto">
            <a:xfrm>
              <a:off x="2190" y="128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4" name="Oval 40"/>
            <p:cNvSpPr>
              <a:spLocks noChangeArrowheads="1"/>
            </p:cNvSpPr>
            <p:nvPr/>
          </p:nvSpPr>
          <p:spPr bwMode="auto">
            <a:xfrm>
              <a:off x="2356" y="143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5" name="Oval 41"/>
            <p:cNvSpPr>
              <a:spLocks noChangeArrowheads="1"/>
            </p:cNvSpPr>
            <p:nvPr/>
          </p:nvSpPr>
          <p:spPr bwMode="auto">
            <a:xfrm>
              <a:off x="2526" y="118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6" name="Oval 42"/>
            <p:cNvSpPr>
              <a:spLocks noChangeArrowheads="1"/>
            </p:cNvSpPr>
            <p:nvPr/>
          </p:nvSpPr>
          <p:spPr bwMode="auto">
            <a:xfrm>
              <a:off x="3217" y="122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7" name="Oval 43"/>
            <p:cNvSpPr>
              <a:spLocks noChangeArrowheads="1"/>
            </p:cNvSpPr>
            <p:nvPr/>
          </p:nvSpPr>
          <p:spPr bwMode="auto">
            <a:xfrm>
              <a:off x="2345" y="136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8" name="Oval 44"/>
            <p:cNvSpPr>
              <a:spLocks noChangeArrowheads="1"/>
            </p:cNvSpPr>
            <p:nvPr/>
          </p:nvSpPr>
          <p:spPr bwMode="auto">
            <a:xfrm>
              <a:off x="2159" y="1234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09" name="Oval 45"/>
            <p:cNvSpPr>
              <a:spLocks noChangeArrowheads="1"/>
            </p:cNvSpPr>
            <p:nvPr/>
          </p:nvSpPr>
          <p:spPr bwMode="auto">
            <a:xfrm>
              <a:off x="2898" y="1204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0" name="Oval 46"/>
            <p:cNvSpPr>
              <a:spLocks noChangeArrowheads="1"/>
            </p:cNvSpPr>
            <p:nvPr/>
          </p:nvSpPr>
          <p:spPr bwMode="auto">
            <a:xfrm>
              <a:off x="2575" y="1275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1" name="Oval 47"/>
            <p:cNvSpPr>
              <a:spLocks noChangeArrowheads="1"/>
            </p:cNvSpPr>
            <p:nvPr/>
          </p:nvSpPr>
          <p:spPr bwMode="auto">
            <a:xfrm>
              <a:off x="2958" y="125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2" name="Oval 48"/>
            <p:cNvSpPr>
              <a:spLocks noChangeArrowheads="1"/>
            </p:cNvSpPr>
            <p:nvPr/>
          </p:nvSpPr>
          <p:spPr bwMode="auto">
            <a:xfrm>
              <a:off x="2518" y="120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3" name="Oval 49"/>
            <p:cNvSpPr>
              <a:spLocks noChangeArrowheads="1"/>
            </p:cNvSpPr>
            <p:nvPr/>
          </p:nvSpPr>
          <p:spPr bwMode="auto">
            <a:xfrm>
              <a:off x="2918" y="109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4" name="Oval 50"/>
            <p:cNvSpPr>
              <a:spLocks noChangeArrowheads="1"/>
            </p:cNvSpPr>
            <p:nvPr/>
          </p:nvSpPr>
          <p:spPr bwMode="auto">
            <a:xfrm>
              <a:off x="2780" y="120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5" name="Oval 51"/>
            <p:cNvSpPr>
              <a:spLocks noChangeArrowheads="1"/>
            </p:cNvSpPr>
            <p:nvPr/>
          </p:nvSpPr>
          <p:spPr bwMode="auto">
            <a:xfrm>
              <a:off x="2842" y="1395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6" name="Oval 52"/>
            <p:cNvSpPr>
              <a:spLocks noChangeArrowheads="1"/>
            </p:cNvSpPr>
            <p:nvPr/>
          </p:nvSpPr>
          <p:spPr bwMode="auto">
            <a:xfrm>
              <a:off x="2771" y="137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7" name="Oval 53"/>
            <p:cNvSpPr>
              <a:spLocks noChangeArrowheads="1"/>
            </p:cNvSpPr>
            <p:nvPr/>
          </p:nvSpPr>
          <p:spPr bwMode="auto">
            <a:xfrm>
              <a:off x="2974" y="138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8" name="Oval 54"/>
            <p:cNvSpPr>
              <a:spLocks noChangeArrowheads="1"/>
            </p:cNvSpPr>
            <p:nvPr/>
          </p:nvSpPr>
          <p:spPr bwMode="auto">
            <a:xfrm>
              <a:off x="3050" y="110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19" name="Oval 55"/>
            <p:cNvSpPr>
              <a:spLocks noChangeArrowheads="1"/>
            </p:cNvSpPr>
            <p:nvPr/>
          </p:nvSpPr>
          <p:spPr bwMode="auto">
            <a:xfrm>
              <a:off x="1614" y="1373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0" name="Oval 56"/>
            <p:cNvSpPr>
              <a:spLocks noChangeArrowheads="1"/>
            </p:cNvSpPr>
            <p:nvPr/>
          </p:nvSpPr>
          <p:spPr bwMode="auto">
            <a:xfrm>
              <a:off x="1718" y="1363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1" name="Oval 57"/>
            <p:cNvSpPr>
              <a:spLocks noChangeArrowheads="1"/>
            </p:cNvSpPr>
            <p:nvPr/>
          </p:nvSpPr>
          <p:spPr bwMode="auto">
            <a:xfrm>
              <a:off x="1733" y="129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2" name="Oval 58"/>
            <p:cNvSpPr>
              <a:spLocks noChangeArrowheads="1"/>
            </p:cNvSpPr>
            <p:nvPr/>
          </p:nvSpPr>
          <p:spPr bwMode="auto">
            <a:xfrm>
              <a:off x="3029" y="1422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3" name="Oval 59"/>
            <p:cNvSpPr>
              <a:spLocks noChangeArrowheads="1"/>
            </p:cNvSpPr>
            <p:nvPr/>
          </p:nvSpPr>
          <p:spPr bwMode="auto">
            <a:xfrm>
              <a:off x="3206" y="104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4" name="Oval 60"/>
            <p:cNvSpPr>
              <a:spLocks noChangeArrowheads="1"/>
            </p:cNvSpPr>
            <p:nvPr/>
          </p:nvSpPr>
          <p:spPr bwMode="auto">
            <a:xfrm>
              <a:off x="1501" y="136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5" name="Oval 61"/>
            <p:cNvSpPr>
              <a:spLocks noChangeArrowheads="1"/>
            </p:cNvSpPr>
            <p:nvPr/>
          </p:nvSpPr>
          <p:spPr bwMode="auto">
            <a:xfrm>
              <a:off x="2196" y="115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6" name="Oval 62"/>
            <p:cNvSpPr>
              <a:spLocks noChangeArrowheads="1"/>
            </p:cNvSpPr>
            <p:nvPr/>
          </p:nvSpPr>
          <p:spPr bwMode="auto">
            <a:xfrm>
              <a:off x="3054" y="1353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7" name="Oval 63"/>
            <p:cNvSpPr>
              <a:spLocks noChangeArrowheads="1"/>
            </p:cNvSpPr>
            <p:nvPr/>
          </p:nvSpPr>
          <p:spPr bwMode="auto">
            <a:xfrm>
              <a:off x="2573" y="135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8" name="Oval 64"/>
            <p:cNvSpPr>
              <a:spLocks noChangeArrowheads="1"/>
            </p:cNvSpPr>
            <p:nvPr/>
          </p:nvSpPr>
          <p:spPr bwMode="auto">
            <a:xfrm>
              <a:off x="3022" y="1306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29" name="Oval 65"/>
            <p:cNvSpPr>
              <a:spLocks noChangeArrowheads="1"/>
            </p:cNvSpPr>
            <p:nvPr/>
          </p:nvSpPr>
          <p:spPr bwMode="auto">
            <a:xfrm>
              <a:off x="2930" y="1302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0" name="Oval 66"/>
            <p:cNvSpPr>
              <a:spLocks noChangeArrowheads="1"/>
            </p:cNvSpPr>
            <p:nvPr/>
          </p:nvSpPr>
          <p:spPr bwMode="auto">
            <a:xfrm>
              <a:off x="3132" y="1344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1" name="Oval 67"/>
            <p:cNvSpPr>
              <a:spLocks noChangeArrowheads="1"/>
            </p:cNvSpPr>
            <p:nvPr/>
          </p:nvSpPr>
          <p:spPr bwMode="auto">
            <a:xfrm>
              <a:off x="2834" y="107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2" name="Oval 68"/>
            <p:cNvSpPr>
              <a:spLocks noChangeArrowheads="1"/>
            </p:cNvSpPr>
            <p:nvPr/>
          </p:nvSpPr>
          <p:spPr bwMode="auto">
            <a:xfrm>
              <a:off x="1939" y="112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3" name="Oval 69"/>
            <p:cNvSpPr>
              <a:spLocks noChangeArrowheads="1"/>
            </p:cNvSpPr>
            <p:nvPr/>
          </p:nvSpPr>
          <p:spPr bwMode="auto">
            <a:xfrm>
              <a:off x="3132" y="113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4" name="Oval 70"/>
            <p:cNvSpPr>
              <a:spLocks noChangeArrowheads="1"/>
            </p:cNvSpPr>
            <p:nvPr/>
          </p:nvSpPr>
          <p:spPr bwMode="auto">
            <a:xfrm>
              <a:off x="1864" y="126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5" name="Oval 71"/>
            <p:cNvSpPr>
              <a:spLocks noChangeArrowheads="1"/>
            </p:cNvSpPr>
            <p:nvPr/>
          </p:nvSpPr>
          <p:spPr bwMode="auto">
            <a:xfrm>
              <a:off x="1854" y="1412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6" name="Oval 72"/>
            <p:cNvSpPr>
              <a:spLocks noChangeArrowheads="1"/>
            </p:cNvSpPr>
            <p:nvPr/>
          </p:nvSpPr>
          <p:spPr bwMode="auto">
            <a:xfrm>
              <a:off x="1634" y="1447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1861" y="104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8" name="Oval 74"/>
            <p:cNvSpPr>
              <a:spLocks noChangeArrowheads="1"/>
            </p:cNvSpPr>
            <p:nvPr/>
          </p:nvSpPr>
          <p:spPr bwMode="auto">
            <a:xfrm>
              <a:off x="2297" y="105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39" name="Oval 75"/>
            <p:cNvSpPr>
              <a:spLocks noChangeArrowheads="1"/>
            </p:cNvSpPr>
            <p:nvPr/>
          </p:nvSpPr>
          <p:spPr bwMode="auto">
            <a:xfrm>
              <a:off x="2943" y="116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0" name="Oval 76"/>
            <p:cNvSpPr>
              <a:spLocks noChangeArrowheads="1"/>
            </p:cNvSpPr>
            <p:nvPr/>
          </p:nvSpPr>
          <p:spPr bwMode="auto">
            <a:xfrm>
              <a:off x="2057" y="1380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1" name="Oval 77"/>
            <p:cNvSpPr>
              <a:spLocks noChangeArrowheads="1"/>
            </p:cNvSpPr>
            <p:nvPr/>
          </p:nvSpPr>
          <p:spPr bwMode="auto">
            <a:xfrm>
              <a:off x="3150" y="1449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2" name="Oval 78"/>
            <p:cNvSpPr>
              <a:spLocks noChangeArrowheads="1"/>
            </p:cNvSpPr>
            <p:nvPr/>
          </p:nvSpPr>
          <p:spPr bwMode="auto">
            <a:xfrm>
              <a:off x="1906" y="1358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3" name="Oval 79"/>
            <p:cNvSpPr>
              <a:spLocks noChangeArrowheads="1"/>
            </p:cNvSpPr>
            <p:nvPr/>
          </p:nvSpPr>
          <p:spPr bwMode="auto">
            <a:xfrm>
              <a:off x="3083" y="1221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4" name="Oval 80"/>
            <p:cNvSpPr>
              <a:spLocks noChangeArrowheads="1"/>
            </p:cNvSpPr>
            <p:nvPr/>
          </p:nvSpPr>
          <p:spPr bwMode="auto">
            <a:xfrm>
              <a:off x="3187" y="1324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3745" name="Oval 81"/>
            <p:cNvSpPr>
              <a:spLocks noChangeArrowheads="1"/>
            </p:cNvSpPr>
            <p:nvPr/>
          </p:nvSpPr>
          <p:spPr bwMode="auto">
            <a:xfrm>
              <a:off x="3215" y="1152"/>
              <a:ext cx="43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5021263" y="435641"/>
            <a:ext cx="3667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Assume that molecular species (components) move with the flow of </a:t>
            </a:r>
            <a:r>
              <a:rPr lang="en-US" b="1" dirty="0" smtClean="0">
                <a:solidFill>
                  <a:schemeClr val="accent2"/>
                </a:solidFill>
              </a:rPr>
              <a:t>fluid and in addition they are diffusing.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3747" name="Text Box 83"/>
          <p:cNvSpPr txBox="1">
            <a:spLocks noChangeArrowheads="1"/>
          </p:cNvSpPr>
          <p:nvPr/>
        </p:nvSpPr>
        <p:spPr bwMode="auto">
          <a:xfrm>
            <a:off x="588963" y="2093913"/>
            <a:ext cx="735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Mass transfer</a:t>
            </a:r>
            <a:r>
              <a:rPr lang="en-US" dirty="0"/>
              <a:t> of the components occurs due to the bulk movement of </a:t>
            </a:r>
          </a:p>
          <a:p>
            <a:r>
              <a:rPr lang="en-US" dirty="0"/>
              <a:t>the fluid (which is somewhat described by </a:t>
            </a:r>
            <a:r>
              <a:rPr lang="en-US" dirty="0" err="1" smtClean="0"/>
              <a:t>fluidmechanics</a:t>
            </a:r>
            <a:r>
              <a:rPr lang="en-US" dirty="0"/>
              <a:t>) and due to</a:t>
            </a:r>
          </a:p>
          <a:p>
            <a:r>
              <a:rPr lang="en-US" b="1" u="sng" dirty="0"/>
              <a:t>diffusion mechanisms</a:t>
            </a:r>
            <a:r>
              <a:rPr lang="en-US" dirty="0"/>
              <a:t>.</a:t>
            </a:r>
          </a:p>
        </p:txBody>
      </p:sp>
      <p:sp>
        <p:nvSpPr>
          <p:cNvPr id="113748" name="Text Box 84"/>
          <p:cNvSpPr txBox="1">
            <a:spLocks noChangeArrowheads="1"/>
          </p:cNvSpPr>
          <p:nvPr/>
        </p:nvSpPr>
        <p:spPr bwMode="auto">
          <a:xfrm>
            <a:off x="673100" y="3208338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Molecular Diffusion</a:t>
            </a:r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757955" y="4053502"/>
            <a:ext cx="2617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Diffusing </a:t>
            </a:r>
            <a:r>
              <a:rPr lang="en-US" dirty="0" smtClean="0"/>
              <a:t>gases such as</a:t>
            </a:r>
          </a:p>
          <a:p>
            <a:r>
              <a:rPr lang="en-US" dirty="0" smtClean="0"/>
              <a:t> H</a:t>
            </a:r>
            <a:r>
              <a:rPr lang="en-US" baseline="-25000" dirty="0" smtClean="0"/>
              <a:t>2  </a:t>
            </a:r>
            <a:r>
              <a:rPr lang="en-US" dirty="0" smtClean="0"/>
              <a:t>in </a:t>
            </a:r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113767" name="Text Box 103"/>
          <p:cNvSpPr txBox="1">
            <a:spLocks noChangeArrowheads="1"/>
          </p:cNvSpPr>
          <p:nvPr/>
        </p:nvSpPr>
        <p:spPr bwMode="auto">
          <a:xfrm>
            <a:off x="5503094" y="2690336"/>
            <a:ext cx="37625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Thomas Graham (1805-1869) during the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period 1828-1833 was investigating diffusion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of </a:t>
            </a:r>
            <a:r>
              <a:rPr lang="en-US" sz="1400" dirty="0" smtClean="0">
                <a:solidFill>
                  <a:schemeClr val="accent2"/>
                </a:solidFill>
              </a:rPr>
              <a:t>gases in other gases.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38242" name="Picture 2" descr="fig4_15.gif (32537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08" y="3052915"/>
            <a:ext cx="2178389" cy="3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C3D-D373-40CE-9F87-5394C8E9B0DF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46088" y="35083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Fick’s Law for Diffusion</a:t>
            </a: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614738" y="777875"/>
          <a:ext cx="42418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2" name="Equation" r:id="rId3" imgW="1904760" imgH="774360" progId="Equation.3">
                  <p:embed/>
                </p:oleObj>
              </mc:Choice>
              <mc:Fallback>
                <p:oleObj name="Equation" r:id="rId3" imgW="190476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777875"/>
                        <a:ext cx="42418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Line 6"/>
          <p:cNvSpPr>
            <a:spLocks noChangeShapeType="1"/>
          </p:cNvSpPr>
          <p:nvPr/>
        </p:nvSpPr>
        <p:spPr bwMode="auto">
          <a:xfrm flipH="1" flipV="1">
            <a:off x="1074738" y="2997200"/>
            <a:ext cx="11112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547688" y="5700713"/>
            <a:ext cx="546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 rot="16200000">
            <a:off x="-94456" y="3920332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Concentration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2316163" y="5938838"/>
            <a:ext cx="221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Distance from origin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3251200" y="5619750"/>
            <a:ext cx="95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2082800" y="5680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2163763" y="5670550"/>
            <a:ext cx="0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1957388" y="57261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044575" y="5756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4479925" y="5661025"/>
            <a:ext cx="0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5688013" y="5661025"/>
            <a:ext cx="0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354513" y="5737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5534025" y="5707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3084513" y="56864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2117" name="Freeform 21"/>
          <p:cNvSpPr>
            <a:spLocks/>
          </p:cNvSpPr>
          <p:nvPr/>
        </p:nvSpPr>
        <p:spPr bwMode="auto">
          <a:xfrm>
            <a:off x="1085850" y="3057525"/>
            <a:ext cx="4643438" cy="2643188"/>
          </a:xfrm>
          <a:custGeom>
            <a:avLst/>
            <a:gdLst>
              <a:gd name="T0" fmla="*/ 0 w 2925"/>
              <a:gd name="T1" fmla="*/ 1665 h 1665"/>
              <a:gd name="T2" fmla="*/ 352 w 2925"/>
              <a:gd name="T3" fmla="*/ 1658 h 1665"/>
              <a:gd name="T4" fmla="*/ 685 w 2925"/>
              <a:gd name="T5" fmla="*/ 1626 h 1665"/>
              <a:gd name="T6" fmla="*/ 839 w 2925"/>
              <a:gd name="T7" fmla="*/ 1498 h 1665"/>
              <a:gd name="T8" fmla="*/ 954 w 2925"/>
              <a:gd name="T9" fmla="*/ 1114 h 1665"/>
              <a:gd name="T10" fmla="*/ 1063 w 2925"/>
              <a:gd name="T11" fmla="*/ 481 h 1665"/>
              <a:gd name="T12" fmla="*/ 1133 w 2925"/>
              <a:gd name="T13" fmla="*/ 186 h 1665"/>
              <a:gd name="T14" fmla="*/ 1229 w 2925"/>
              <a:gd name="T15" fmla="*/ 78 h 1665"/>
              <a:gd name="T16" fmla="*/ 1351 w 2925"/>
              <a:gd name="T17" fmla="*/ 20 h 1665"/>
              <a:gd name="T18" fmla="*/ 1530 w 2925"/>
              <a:gd name="T19" fmla="*/ 199 h 1665"/>
              <a:gd name="T20" fmla="*/ 1690 w 2925"/>
              <a:gd name="T21" fmla="*/ 756 h 1665"/>
              <a:gd name="T22" fmla="*/ 1799 w 2925"/>
              <a:gd name="T23" fmla="*/ 1166 h 1665"/>
              <a:gd name="T24" fmla="*/ 1997 w 2925"/>
              <a:gd name="T25" fmla="*/ 1569 h 1665"/>
              <a:gd name="T26" fmla="*/ 2420 w 2925"/>
              <a:gd name="T27" fmla="*/ 1639 h 1665"/>
              <a:gd name="T28" fmla="*/ 2925 w 2925"/>
              <a:gd name="T29" fmla="*/ 1652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5" h="1665">
                <a:moveTo>
                  <a:pt x="0" y="1665"/>
                </a:moveTo>
                <a:cubicBezTo>
                  <a:pt x="119" y="1664"/>
                  <a:pt x="238" y="1664"/>
                  <a:pt x="352" y="1658"/>
                </a:cubicBezTo>
                <a:cubicBezTo>
                  <a:pt x="466" y="1652"/>
                  <a:pt x="604" y="1653"/>
                  <a:pt x="685" y="1626"/>
                </a:cubicBezTo>
                <a:cubicBezTo>
                  <a:pt x="766" y="1599"/>
                  <a:pt x="794" y="1583"/>
                  <a:pt x="839" y="1498"/>
                </a:cubicBezTo>
                <a:cubicBezTo>
                  <a:pt x="884" y="1413"/>
                  <a:pt x="917" y="1284"/>
                  <a:pt x="954" y="1114"/>
                </a:cubicBezTo>
                <a:cubicBezTo>
                  <a:pt x="991" y="944"/>
                  <a:pt x="1033" y="636"/>
                  <a:pt x="1063" y="481"/>
                </a:cubicBezTo>
                <a:cubicBezTo>
                  <a:pt x="1093" y="326"/>
                  <a:pt x="1105" y="253"/>
                  <a:pt x="1133" y="186"/>
                </a:cubicBezTo>
                <a:cubicBezTo>
                  <a:pt x="1161" y="119"/>
                  <a:pt x="1193" y="106"/>
                  <a:pt x="1229" y="78"/>
                </a:cubicBezTo>
                <a:cubicBezTo>
                  <a:pt x="1265" y="50"/>
                  <a:pt x="1301" y="0"/>
                  <a:pt x="1351" y="20"/>
                </a:cubicBezTo>
                <a:cubicBezTo>
                  <a:pt x="1401" y="40"/>
                  <a:pt x="1474" y="76"/>
                  <a:pt x="1530" y="199"/>
                </a:cubicBezTo>
                <a:cubicBezTo>
                  <a:pt x="1586" y="322"/>
                  <a:pt x="1645" y="595"/>
                  <a:pt x="1690" y="756"/>
                </a:cubicBezTo>
                <a:cubicBezTo>
                  <a:pt x="1735" y="917"/>
                  <a:pt x="1748" y="1030"/>
                  <a:pt x="1799" y="1166"/>
                </a:cubicBezTo>
                <a:cubicBezTo>
                  <a:pt x="1850" y="1302"/>
                  <a:pt x="1893" y="1490"/>
                  <a:pt x="1997" y="1569"/>
                </a:cubicBezTo>
                <a:cubicBezTo>
                  <a:pt x="2101" y="1648"/>
                  <a:pt x="2265" y="1625"/>
                  <a:pt x="2420" y="1639"/>
                </a:cubicBezTo>
                <a:cubicBezTo>
                  <a:pt x="2575" y="1653"/>
                  <a:pt x="2750" y="1652"/>
                  <a:pt x="2925" y="16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18" name="Freeform 22"/>
          <p:cNvSpPr>
            <a:spLocks/>
          </p:cNvSpPr>
          <p:nvPr/>
        </p:nvSpPr>
        <p:spPr bwMode="auto">
          <a:xfrm>
            <a:off x="1147763" y="3903663"/>
            <a:ext cx="4541837" cy="1797050"/>
          </a:xfrm>
          <a:custGeom>
            <a:avLst/>
            <a:gdLst>
              <a:gd name="T0" fmla="*/ 0 w 2861"/>
              <a:gd name="T1" fmla="*/ 1125 h 1132"/>
              <a:gd name="T2" fmla="*/ 377 w 2861"/>
              <a:gd name="T3" fmla="*/ 1068 h 1132"/>
              <a:gd name="T4" fmla="*/ 601 w 2861"/>
              <a:gd name="T5" fmla="*/ 895 h 1132"/>
              <a:gd name="T6" fmla="*/ 787 w 2861"/>
              <a:gd name="T7" fmla="*/ 626 h 1132"/>
              <a:gd name="T8" fmla="*/ 947 w 2861"/>
              <a:gd name="T9" fmla="*/ 345 h 1132"/>
              <a:gd name="T10" fmla="*/ 1107 w 2861"/>
              <a:gd name="T11" fmla="*/ 127 h 1132"/>
              <a:gd name="T12" fmla="*/ 1305 w 2861"/>
              <a:gd name="T13" fmla="*/ 18 h 1132"/>
              <a:gd name="T14" fmla="*/ 1344 w 2861"/>
              <a:gd name="T15" fmla="*/ 18 h 1132"/>
              <a:gd name="T16" fmla="*/ 1523 w 2861"/>
              <a:gd name="T17" fmla="*/ 69 h 1132"/>
              <a:gd name="T18" fmla="*/ 1792 w 2861"/>
              <a:gd name="T19" fmla="*/ 345 h 1132"/>
              <a:gd name="T20" fmla="*/ 1984 w 2861"/>
              <a:gd name="T21" fmla="*/ 703 h 1132"/>
              <a:gd name="T22" fmla="*/ 2278 w 2861"/>
              <a:gd name="T23" fmla="*/ 972 h 1132"/>
              <a:gd name="T24" fmla="*/ 2861 w 2861"/>
              <a:gd name="T25" fmla="*/ 1132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1" h="1132">
                <a:moveTo>
                  <a:pt x="0" y="1125"/>
                </a:moveTo>
                <a:cubicBezTo>
                  <a:pt x="138" y="1115"/>
                  <a:pt x="277" y="1106"/>
                  <a:pt x="377" y="1068"/>
                </a:cubicBezTo>
                <a:cubicBezTo>
                  <a:pt x="477" y="1030"/>
                  <a:pt x="533" y="969"/>
                  <a:pt x="601" y="895"/>
                </a:cubicBezTo>
                <a:cubicBezTo>
                  <a:pt x="669" y="821"/>
                  <a:pt x="729" y="718"/>
                  <a:pt x="787" y="626"/>
                </a:cubicBezTo>
                <a:cubicBezTo>
                  <a:pt x="845" y="534"/>
                  <a:pt x="894" y="428"/>
                  <a:pt x="947" y="345"/>
                </a:cubicBezTo>
                <a:cubicBezTo>
                  <a:pt x="1000" y="262"/>
                  <a:pt x="1048" y="181"/>
                  <a:pt x="1107" y="127"/>
                </a:cubicBezTo>
                <a:cubicBezTo>
                  <a:pt x="1166" y="73"/>
                  <a:pt x="1266" y="36"/>
                  <a:pt x="1305" y="18"/>
                </a:cubicBezTo>
                <a:cubicBezTo>
                  <a:pt x="1344" y="0"/>
                  <a:pt x="1308" y="9"/>
                  <a:pt x="1344" y="18"/>
                </a:cubicBezTo>
                <a:cubicBezTo>
                  <a:pt x="1380" y="27"/>
                  <a:pt x="1448" y="15"/>
                  <a:pt x="1523" y="69"/>
                </a:cubicBezTo>
                <a:cubicBezTo>
                  <a:pt x="1598" y="123"/>
                  <a:pt x="1715" y="239"/>
                  <a:pt x="1792" y="345"/>
                </a:cubicBezTo>
                <a:cubicBezTo>
                  <a:pt x="1869" y="451"/>
                  <a:pt x="1903" y="599"/>
                  <a:pt x="1984" y="703"/>
                </a:cubicBezTo>
                <a:cubicBezTo>
                  <a:pt x="2065" y="807"/>
                  <a:pt x="2132" y="901"/>
                  <a:pt x="2278" y="972"/>
                </a:cubicBezTo>
                <a:cubicBezTo>
                  <a:pt x="2424" y="1043"/>
                  <a:pt x="2642" y="1087"/>
                  <a:pt x="2861" y="1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19" name="Freeform 23"/>
          <p:cNvSpPr>
            <a:spLocks/>
          </p:cNvSpPr>
          <p:nvPr/>
        </p:nvSpPr>
        <p:spPr bwMode="auto">
          <a:xfrm>
            <a:off x="1106488" y="4848225"/>
            <a:ext cx="4521200" cy="709613"/>
          </a:xfrm>
          <a:custGeom>
            <a:avLst/>
            <a:gdLst>
              <a:gd name="T0" fmla="*/ 0 w 2848"/>
              <a:gd name="T1" fmla="*/ 319 h 447"/>
              <a:gd name="T2" fmla="*/ 365 w 2848"/>
              <a:gd name="T3" fmla="*/ 242 h 447"/>
              <a:gd name="T4" fmla="*/ 839 w 2848"/>
              <a:gd name="T5" fmla="*/ 95 h 447"/>
              <a:gd name="T6" fmla="*/ 1216 w 2848"/>
              <a:gd name="T7" fmla="*/ 18 h 447"/>
              <a:gd name="T8" fmla="*/ 1421 w 2848"/>
              <a:gd name="T9" fmla="*/ 6 h 447"/>
              <a:gd name="T10" fmla="*/ 1831 w 2848"/>
              <a:gd name="T11" fmla="*/ 57 h 447"/>
              <a:gd name="T12" fmla="*/ 2400 w 2848"/>
              <a:gd name="T13" fmla="*/ 236 h 447"/>
              <a:gd name="T14" fmla="*/ 2848 w 2848"/>
              <a:gd name="T15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8" h="447">
                <a:moveTo>
                  <a:pt x="0" y="319"/>
                </a:moveTo>
                <a:cubicBezTo>
                  <a:pt x="112" y="299"/>
                  <a:pt x="225" y="279"/>
                  <a:pt x="365" y="242"/>
                </a:cubicBezTo>
                <a:cubicBezTo>
                  <a:pt x="505" y="205"/>
                  <a:pt x="697" y="132"/>
                  <a:pt x="839" y="95"/>
                </a:cubicBezTo>
                <a:cubicBezTo>
                  <a:pt x="981" y="58"/>
                  <a:pt x="1119" y="33"/>
                  <a:pt x="1216" y="18"/>
                </a:cubicBezTo>
                <a:cubicBezTo>
                  <a:pt x="1313" y="3"/>
                  <a:pt x="1319" y="0"/>
                  <a:pt x="1421" y="6"/>
                </a:cubicBezTo>
                <a:cubicBezTo>
                  <a:pt x="1523" y="12"/>
                  <a:pt x="1668" y="19"/>
                  <a:pt x="1831" y="57"/>
                </a:cubicBezTo>
                <a:cubicBezTo>
                  <a:pt x="1994" y="95"/>
                  <a:pt x="2231" y="171"/>
                  <a:pt x="2400" y="236"/>
                </a:cubicBezTo>
                <a:cubicBezTo>
                  <a:pt x="2569" y="301"/>
                  <a:pt x="2708" y="374"/>
                  <a:pt x="2848" y="4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819525" y="3208338"/>
            <a:ext cx="111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Dt = 0.05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4013200" y="4206875"/>
            <a:ext cx="415925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4449763" y="40005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Dt = 0.1</a:t>
            </a:r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H="1">
            <a:off x="3676650" y="3546475"/>
            <a:ext cx="396875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5019675" y="462121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Dt = 0.2</a:t>
            </a:r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4978400" y="4968875"/>
            <a:ext cx="4159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321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9898"/>
              </p:ext>
            </p:extLst>
          </p:nvPr>
        </p:nvGraphicFramePr>
        <p:xfrm>
          <a:off x="6097905" y="2803525"/>
          <a:ext cx="9953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Equation" r:id="rId5" imgW="723600" imgH="419040" progId="Equation.3">
                  <p:embed/>
                </p:oleObj>
              </mc:Choice>
              <mc:Fallback>
                <p:oleObj name="Equation" r:id="rId5" imgW="723600" imgH="419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905" y="2803525"/>
                        <a:ext cx="9953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369888" y="2195513"/>
            <a:ext cx="409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Physical Interpretation of Diffusivity</a:t>
            </a:r>
          </a:p>
        </p:txBody>
      </p:sp>
      <p:graphicFrame>
        <p:nvGraphicFramePr>
          <p:cNvPr id="1321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51082"/>
              </p:ext>
            </p:extLst>
          </p:nvPr>
        </p:nvGraphicFramePr>
        <p:xfrm>
          <a:off x="6065838" y="3395663"/>
          <a:ext cx="251618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4" name="Equation" r:id="rId7" imgW="1511280" imgH="1015920" progId="Equation.DSMT4">
                  <p:embed/>
                </p:oleObj>
              </mc:Choice>
              <mc:Fallback>
                <p:oleObj name="Equation" r:id="rId7" imgW="1511280" imgH="10159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3395663"/>
                        <a:ext cx="2516187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9" name="Rectangle 33"/>
          <p:cNvSpPr>
            <a:spLocks noChangeArrowheads="1"/>
          </p:cNvSpPr>
          <p:nvPr/>
        </p:nvSpPr>
        <p:spPr bwMode="auto">
          <a:xfrm>
            <a:off x="3187700" y="2641600"/>
            <a:ext cx="88900" cy="3060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3616325" y="259873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t = 0</a:t>
            </a:r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3340100" y="2844800"/>
            <a:ext cx="3175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6766560" y="52821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Demonstration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8782-B5E3-4445-B99A-1C7E9399D2BC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460500" y="288925"/>
            <a:ext cx="627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Physical Interpretation of Diffusivity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500313" y="912813"/>
          <a:ext cx="13954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9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12813"/>
                        <a:ext cx="13954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Freeform 8"/>
          <p:cNvSpPr>
            <a:spLocks/>
          </p:cNvSpPr>
          <p:nvPr/>
        </p:nvSpPr>
        <p:spPr bwMode="auto">
          <a:xfrm>
            <a:off x="1604963" y="2151063"/>
            <a:ext cx="3749675" cy="1168400"/>
          </a:xfrm>
          <a:custGeom>
            <a:avLst/>
            <a:gdLst>
              <a:gd name="T0" fmla="*/ 0 w 2362"/>
              <a:gd name="T1" fmla="*/ 199 h 736"/>
              <a:gd name="T2" fmla="*/ 224 w 2362"/>
              <a:gd name="T3" fmla="*/ 596 h 736"/>
              <a:gd name="T4" fmla="*/ 231 w 2362"/>
              <a:gd name="T5" fmla="*/ 52 h 736"/>
              <a:gd name="T6" fmla="*/ 282 w 2362"/>
              <a:gd name="T7" fmla="*/ 340 h 736"/>
              <a:gd name="T8" fmla="*/ 90 w 2362"/>
              <a:gd name="T9" fmla="*/ 333 h 736"/>
              <a:gd name="T10" fmla="*/ 340 w 2362"/>
              <a:gd name="T11" fmla="*/ 538 h 736"/>
              <a:gd name="T12" fmla="*/ 474 w 2362"/>
              <a:gd name="T13" fmla="*/ 244 h 736"/>
              <a:gd name="T14" fmla="*/ 506 w 2362"/>
              <a:gd name="T15" fmla="*/ 0 h 736"/>
              <a:gd name="T16" fmla="*/ 416 w 2362"/>
              <a:gd name="T17" fmla="*/ 39 h 736"/>
              <a:gd name="T18" fmla="*/ 423 w 2362"/>
              <a:gd name="T19" fmla="*/ 237 h 736"/>
              <a:gd name="T20" fmla="*/ 596 w 2362"/>
              <a:gd name="T21" fmla="*/ 378 h 736"/>
              <a:gd name="T22" fmla="*/ 660 w 2362"/>
              <a:gd name="T23" fmla="*/ 199 h 736"/>
              <a:gd name="T24" fmla="*/ 807 w 2362"/>
              <a:gd name="T25" fmla="*/ 77 h 736"/>
              <a:gd name="T26" fmla="*/ 890 w 2362"/>
              <a:gd name="T27" fmla="*/ 237 h 736"/>
              <a:gd name="T28" fmla="*/ 743 w 2362"/>
              <a:gd name="T29" fmla="*/ 359 h 736"/>
              <a:gd name="T30" fmla="*/ 845 w 2362"/>
              <a:gd name="T31" fmla="*/ 397 h 736"/>
              <a:gd name="T32" fmla="*/ 986 w 2362"/>
              <a:gd name="T33" fmla="*/ 269 h 736"/>
              <a:gd name="T34" fmla="*/ 1031 w 2362"/>
              <a:gd name="T35" fmla="*/ 167 h 736"/>
              <a:gd name="T36" fmla="*/ 1018 w 2362"/>
              <a:gd name="T37" fmla="*/ 384 h 736"/>
              <a:gd name="T38" fmla="*/ 832 w 2362"/>
              <a:gd name="T39" fmla="*/ 544 h 736"/>
              <a:gd name="T40" fmla="*/ 986 w 2362"/>
              <a:gd name="T41" fmla="*/ 640 h 736"/>
              <a:gd name="T42" fmla="*/ 1120 w 2362"/>
              <a:gd name="T43" fmla="*/ 519 h 736"/>
              <a:gd name="T44" fmla="*/ 1120 w 2362"/>
              <a:gd name="T45" fmla="*/ 391 h 736"/>
              <a:gd name="T46" fmla="*/ 954 w 2362"/>
              <a:gd name="T47" fmla="*/ 436 h 736"/>
              <a:gd name="T48" fmla="*/ 749 w 2362"/>
              <a:gd name="T49" fmla="*/ 442 h 736"/>
              <a:gd name="T50" fmla="*/ 711 w 2362"/>
              <a:gd name="T51" fmla="*/ 538 h 736"/>
              <a:gd name="T52" fmla="*/ 1018 w 2362"/>
              <a:gd name="T53" fmla="*/ 736 h 736"/>
              <a:gd name="T54" fmla="*/ 1204 w 2362"/>
              <a:gd name="T55" fmla="*/ 672 h 736"/>
              <a:gd name="T56" fmla="*/ 1248 w 2362"/>
              <a:gd name="T57" fmla="*/ 519 h 736"/>
              <a:gd name="T58" fmla="*/ 1370 w 2362"/>
              <a:gd name="T59" fmla="*/ 410 h 736"/>
              <a:gd name="T60" fmla="*/ 1261 w 2362"/>
              <a:gd name="T61" fmla="*/ 314 h 736"/>
              <a:gd name="T62" fmla="*/ 1383 w 2362"/>
              <a:gd name="T63" fmla="*/ 237 h 736"/>
              <a:gd name="T64" fmla="*/ 1504 w 2362"/>
              <a:gd name="T65" fmla="*/ 327 h 736"/>
              <a:gd name="T66" fmla="*/ 1677 w 2362"/>
              <a:gd name="T67" fmla="*/ 378 h 736"/>
              <a:gd name="T68" fmla="*/ 1748 w 2362"/>
              <a:gd name="T69" fmla="*/ 263 h 736"/>
              <a:gd name="T70" fmla="*/ 1479 w 2362"/>
              <a:gd name="T71" fmla="*/ 621 h 736"/>
              <a:gd name="T72" fmla="*/ 1741 w 2362"/>
              <a:gd name="T73" fmla="*/ 724 h 736"/>
              <a:gd name="T74" fmla="*/ 2029 w 2362"/>
              <a:gd name="T75" fmla="*/ 557 h 736"/>
              <a:gd name="T76" fmla="*/ 1850 w 2362"/>
              <a:gd name="T77" fmla="*/ 519 h 736"/>
              <a:gd name="T78" fmla="*/ 1863 w 2362"/>
              <a:gd name="T79" fmla="*/ 391 h 736"/>
              <a:gd name="T80" fmla="*/ 1959 w 2362"/>
              <a:gd name="T81" fmla="*/ 282 h 736"/>
              <a:gd name="T82" fmla="*/ 2048 w 2362"/>
              <a:gd name="T83" fmla="*/ 384 h 736"/>
              <a:gd name="T84" fmla="*/ 2144 w 2362"/>
              <a:gd name="T85" fmla="*/ 461 h 736"/>
              <a:gd name="T86" fmla="*/ 2157 w 2362"/>
              <a:gd name="T87" fmla="*/ 372 h 736"/>
              <a:gd name="T88" fmla="*/ 2279 w 2362"/>
              <a:gd name="T89" fmla="*/ 487 h 736"/>
              <a:gd name="T90" fmla="*/ 2362 w 2362"/>
              <a:gd name="T91" fmla="*/ 429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62" h="736">
                <a:moveTo>
                  <a:pt x="0" y="199"/>
                </a:moveTo>
                <a:lnTo>
                  <a:pt x="224" y="596"/>
                </a:lnTo>
                <a:lnTo>
                  <a:pt x="231" y="52"/>
                </a:lnTo>
                <a:lnTo>
                  <a:pt x="282" y="340"/>
                </a:lnTo>
                <a:lnTo>
                  <a:pt x="90" y="333"/>
                </a:lnTo>
                <a:lnTo>
                  <a:pt x="340" y="538"/>
                </a:lnTo>
                <a:lnTo>
                  <a:pt x="474" y="244"/>
                </a:lnTo>
                <a:lnTo>
                  <a:pt x="506" y="0"/>
                </a:lnTo>
                <a:lnTo>
                  <a:pt x="416" y="39"/>
                </a:lnTo>
                <a:lnTo>
                  <a:pt x="423" y="237"/>
                </a:lnTo>
                <a:lnTo>
                  <a:pt x="596" y="378"/>
                </a:lnTo>
                <a:lnTo>
                  <a:pt x="660" y="199"/>
                </a:lnTo>
                <a:lnTo>
                  <a:pt x="807" y="77"/>
                </a:lnTo>
                <a:lnTo>
                  <a:pt x="890" y="237"/>
                </a:lnTo>
                <a:lnTo>
                  <a:pt x="743" y="359"/>
                </a:lnTo>
                <a:lnTo>
                  <a:pt x="845" y="397"/>
                </a:lnTo>
                <a:lnTo>
                  <a:pt x="986" y="269"/>
                </a:lnTo>
                <a:lnTo>
                  <a:pt x="1031" y="167"/>
                </a:lnTo>
                <a:lnTo>
                  <a:pt x="1018" y="384"/>
                </a:lnTo>
                <a:lnTo>
                  <a:pt x="832" y="544"/>
                </a:lnTo>
                <a:lnTo>
                  <a:pt x="986" y="640"/>
                </a:lnTo>
                <a:lnTo>
                  <a:pt x="1120" y="519"/>
                </a:lnTo>
                <a:lnTo>
                  <a:pt x="1120" y="391"/>
                </a:lnTo>
                <a:lnTo>
                  <a:pt x="954" y="436"/>
                </a:lnTo>
                <a:lnTo>
                  <a:pt x="749" y="442"/>
                </a:lnTo>
                <a:lnTo>
                  <a:pt x="711" y="538"/>
                </a:lnTo>
                <a:lnTo>
                  <a:pt x="1018" y="736"/>
                </a:lnTo>
                <a:lnTo>
                  <a:pt x="1204" y="672"/>
                </a:lnTo>
                <a:lnTo>
                  <a:pt x="1248" y="519"/>
                </a:lnTo>
                <a:lnTo>
                  <a:pt x="1370" y="410"/>
                </a:lnTo>
                <a:lnTo>
                  <a:pt x="1261" y="314"/>
                </a:lnTo>
                <a:lnTo>
                  <a:pt x="1383" y="237"/>
                </a:lnTo>
                <a:lnTo>
                  <a:pt x="1504" y="327"/>
                </a:lnTo>
                <a:lnTo>
                  <a:pt x="1677" y="378"/>
                </a:lnTo>
                <a:lnTo>
                  <a:pt x="1748" y="263"/>
                </a:lnTo>
                <a:lnTo>
                  <a:pt x="1479" y="621"/>
                </a:lnTo>
                <a:lnTo>
                  <a:pt x="1741" y="724"/>
                </a:lnTo>
                <a:lnTo>
                  <a:pt x="2029" y="557"/>
                </a:lnTo>
                <a:lnTo>
                  <a:pt x="1850" y="519"/>
                </a:lnTo>
                <a:lnTo>
                  <a:pt x="1863" y="391"/>
                </a:lnTo>
                <a:lnTo>
                  <a:pt x="1959" y="282"/>
                </a:lnTo>
                <a:lnTo>
                  <a:pt x="2048" y="384"/>
                </a:lnTo>
                <a:lnTo>
                  <a:pt x="2144" y="461"/>
                </a:lnTo>
                <a:lnTo>
                  <a:pt x="2157" y="372"/>
                </a:lnTo>
                <a:lnTo>
                  <a:pt x="2279" y="487"/>
                </a:lnTo>
                <a:lnTo>
                  <a:pt x="2362" y="42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79438" y="1641475"/>
            <a:ext cx="226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Brownian Movement</a:t>
            </a:r>
          </a:p>
        </p:txBody>
      </p: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4538663" y="1062038"/>
          <a:ext cx="29178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0" name="Equation" r:id="rId5" imgW="1002960" imgH="228600" progId="Equation.3">
                  <p:embed/>
                </p:oleObj>
              </mc:Choice>
              <mc:Fallback>
                <p:oleObj name="Equation" r:id="rId5" imgW="10029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062038"/>
                        <a:ext cx="29178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1" name="Line 11"/>
          <p:cNvSpPr>
            <a:spLocks noChangeShapeType="1"/>
          </p:cNvSpPr>
          <p:nvPr/>
        </p:nvSpPr>
        <p:spPr bwMode="auto">
          <a:xfrm flipV="1">
            <a:off x="1636713" y="3890963"/>
            <a:ext cx="369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616075" y="2519363"/>
            <a:ext cx="0" cy="140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5334000" y="2581275"/>
            <a:ext cx="0" cy="1401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2803525" y="3459163"/>
            <a:ext cx="839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2925763" y="3927475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0.56 cm in 1 second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2184400" y="4303713"/>
            <a:ext cx="379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zigzag path 475 meters in 1 second</a:t>
            </a:r>
          </a:p>
        </p:txBody>
      </p:sp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1968500" y="4799013"/>
          <a:ext cx="3825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1" name="Equation" r:id="rId7" imgW="2298600" imgH="190440" progId="Equation.3">
                  <p:embed/>
                </p:oleObj>
              </mc:Choice>
              <mc:Fallback>
                <p:oleObj name="Equation" r:id="rId7" imgW="229860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799013"/>
                        <a:ext cx="38258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2522538" y="5337175"/>
          <a:ext cx="32178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2" name="Equation" r:id="rId9" imgW="1180800" imgH="228600" progId="Equation.3">
                  <p:embed/>
                </p:oleObj>
              </mc:Choice>
              <mc:Fallback>
                <p:oleObj name="Equation" r:id="rId9" imgW="1180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337175"/>
                        <a:ext cx="32178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2240" y="308808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Demonstration 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270F-62BF-45F6-BFF0-A48F264E6D57}" type="slidenum">
              <a:rPr lang="en-US"/>
              <a:pPr/>
              <a:t>22</a:t>
            </a:fld>
            <a:endParaRPr lang="en-US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792163" y="390525"/>
            <a:ext cx="5151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Typical Range of Diffusivities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1971675" y="2895600"/>
            <a:ext cx="4591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992313" y="289560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2641600" y="289560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3260725" y="289560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3900488" y="29067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4602163" y="28860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241925" y="289718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5943600" y="29067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>
            <a:off x="6583363" y="28987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1687513" y="3138488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-12</a:t>
            </a:r>
            <a:endParaRPr lang="en-US" sz="1600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3556000" y="3149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-9</a:t>
            </a:r>
            <a:endParaRPr lang="en-US" sz="1600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4276725" y="31400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-8</a:t>
            </a:r>
            <a:endParaRPr lang="en-US" sz="1600"/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4987925" y="31178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-7</a:t>
            </a:r>
            <a:endParaRPr lang="en-US" sz="1600"/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2355850" y="3128963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-11</a:t>
            </a:r>
            <a:endParaRPr lang="en-US" sz="1600"/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2967038" y="3159125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-10</a:t>
            </a:r>
            <a:endParaRPr lang="en-US" sz="1600"/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667375" y="3098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-6</a:t>
            </a:r>
            <a:endParaRPr lang="en-US" sz="1600"/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6338888" y="3109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  <a:r>
              <a:rPr lang="en-US" sz="1600" baseline="30000"/>
              <a:t>-5</a:t>
            </a:r>
            <a:endParaRPr lang="en-US" sz="1600"/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2012950" y="1889125"/>
            <a:ext cx="1350963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2235200" y="1520825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 Solids</a:t>
            </a:r>
            <a:endParaRPr lang="en-US" dirty="0"/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3860800" y="2225675"/>
            <a:ext cx="773113" cy="193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6148388" y="2540000"/>
            <a:ext cx="344487" cy="193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4635500" y="2122488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 Liquids</a:t>
            </a:r>
            <a:endParaRPr lang="en-US" dirty="0"/>
          </a:p>
        </p:txBody>
      </p:sp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4987925" y="249182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 Gases</a:t>
            </a:r>
            <a:endParaRPr lang="en-US" dirty="0"/>
          </a:p>
        </p:txBody>
      </p:sp>
      <p:sp>
        <p:nvSpPr>
          <p:cNvPr id="135198" name="Rectangle 30"/>
          <p:cNvSpPr>
            <a:spLocks noChangeArrowheads="1"/>
          </p:cNvSpPr>
          <p:nvPr/>
        </p:nvSpPr>
        <p:spPr bwMode="auto">
          <a:xfrm>
            <a:off x="3810000" y="1504950"/>
            <a:ext cx="2611438" cy="212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3629025" y="1152525"/>
            <a:ext cx="2901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capillary diffusivity of water</a:t>
            </a:r>
          </a:p>
          <a:p>
            <a:endParaRPr lang="en-US"/>
          </a:p>
          <a:p>
            <a:r>
              <a:rPr lang="en-US"/>
              <a:t>in unsaturated soil</a:t>
            </a:r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750888" y="3814763"/>
            <a:ext cx="334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Diffusivity for Gases</a:t>
            </a:r>
          </a:p>
        </p:txBody>
      </p:sp>
      <p:graphicFrame>
        <p:nvGraphicFramePr>
          <p:cNvPr id="1352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04273"/>
              </p:ext>
            </p:extLst>
          </p:nvPr>
        </p:nvGraphicFramePr>
        <p:xfrm>
          <a:off x="668338" y="4502150"/>
          <a:ext cx="41544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4" name="Equation" r:id="rId3" imgW="2260440" imgH="736560" progId="Equation.DSMT4">
                  <p:embed/>
                </p:oleObj>
              </mc:Choice>
              <mc:Fallback>
                <p:oleObj name="Equation" r:id="rId3" imgW="2260440" imgH="7365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502150"/>
                        <a:ext cx="4154487" cy="1355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2" name="Object 34"/>
          <p:cNvGraphicFramePr>
            <a:graphicFrameLocks noChangeAspect="1"/>
          </p:cNvGraphicFramePr>
          <p:nvPr/>
        </p:nvGraphicFramePr>
        <p:xfrm>
          <a:off x="5227638" y="4357688"/>
          <a:ext cx="35448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5" name="Equation" r:id="rId5" imgW="1930320" imgH="787320" progId="Equation.3">
                  <p:embed/>
                </p:oleObj>
              </mc:Choice>
              <mc:Fallback>
                <p:oleObj name="Equation" r:id="rId5" imgW="1930320" imgH="787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357688"/>
                        <a:ext cx="35448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A569-6AB5-4AFC-9CC6-FA8EA4663995}" type="slidenum">
              <a:rPr lang="en-US"/>
              <a:pPr/>
              <a:t>23</a:t>
            </a:fld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669925" y="288925"/>
            <a:ext cx="681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Diffusivity for liquids (non-electrolytes)</a:t>
            </a: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62770"/>
              </p:ext>
            </p:extLst>
          </p:nvPr>
        </p:nvGraphicFramePr>
        <p:xfrm>
          <a:off x="1971675" y="1587500"/>
          <a:ext cx="12842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9" name="Equation" r:id="rId3" imgW="698400" imgH="190440" progId="Equation.DSMT4">
                  <p:embed/>
                </p:oleObj>
              </mc:Choice>
              <mc:Fallback>
                <p:oleObj name="Equation" r:id="rId3" imgW="69840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587500"/>
                        <a:ext cx="12842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5130800" y="1909763"/>
            <a:ext cx="376238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4152" name="Freeform 8"/>
          <p:cNvSpPr>
            <a:spLocks/>
          </p:cNvSpPr>
          <p:nvPr/>
        </p:nvSpPr>
        <p:spPr bwMode="auto">
          <a:xfrm>
            <a:off x="4449763" y="1260475"/>
            <a:ext cx="2133600" cy="1695450"/>
          </a:xfrm>
          <a:custGeom>
            <a:avLst/>
            <a:gdLst>
              <a:gd name="T0" fmla="*/ 0 w 1344"/>
              <a:gd name="T1" fmla="*/ 76 h 1068"/>
              <a:gd name="T2" fmla="*/ 0 w 1344"/>
              <a:gd name="T3" fmla="*/ 1068 h 1068"/>
              <a:gd name="T4" fmla="*/ 1344 w 1344"/>
              <a:gd name="T5" fmla="*/ 1068 h 1068"/>
              <a:gd name="T6" fmla="*/ 1344 w 1344"/>
              <a:gd name="T7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1068">
                <a:moveTo>
                  <a:pt x="0" y="76"/>
                </a:moveTo>
                <a:lnTo>
                  <a:pt x="0" y="1068"/>
                </a:lnTo>
                <a:lnTo>
                  <a:pt x="1344" y="1068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5272088" y="2084388"/>
            <a:ext cx="22383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5495925" y="18859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34155" name="Freeform 11"/>
          <p:cNvSpPr>
            <a:spLocks/>
          </p:cNvSpPr>
          <p:nvPr/>
        </p:nvSpPr>
        <p:spPr bwMode="auto">
          <a:xfrm>
            <a:off x="4460875" y="1487488"/>
            <a:ext cx="2101850" cy="88900"/>
          </a:xfrm>
          <a:custGeom>
            <a:avLst/>
            <a:gdLst>
              <a:gd name="T0" fmla="*/ 0 w 1324"/>
              <a:gd name="T1" fmla="*/ 17 h 56"/>
              <a:gd name="T2" fmla="*/ 89 w 1324"/>
              <a:gd name="T3" fmla="*/ 4 h 56"/>
              <a:gd name="T4" fmla="*/ 204 w 1324"/>
              <a:gd name="T5" fmla="*/ 42 h 56"/>
              <a:gd name="T6" fmla="*/ 294 w 1324"/>
              <a:gd name="T7" fmla="*/ 29 h 56"/>
              <a:gd name="T8" fmla="*/ 358 w 1324"/>
              <a:gd name="T9" fmla="*/ 23 h 56"/>
              <a:gd name="T10" fmla="*/ 460 w 1324"/>
              <a:gd name="T11" fmla="*/ 23 h 56"/>
              <a:gd name="T12" fmla="*/ 550 w 1324"/>
              <a:gd name="T13" fmla="*/ 17 h 56"/>
              <a:gd name="T14" fmla="*/ 652 w 1324"/>
              <a:gd name="T15" fmla="*/ 17 h 56"/>
              <a:gd name="T16" fmla="*/ 748 w 1324"/>
              <a:gd name="T17" fmla="*/ 29 h 56"/>
              <a:gd name="T18" fmla="*/ 896 w 1324"/>
              <a:gd name="T19" fmla="*/ 23 h 56"/>
              <a:gd name="T20" fmla="*/ 1004 w 1324"/>
              <a:gd name="T21" fmla="*/ 10 h 56"/>
              <a:gd name="T22" fmla="*/ 1158 w 1324"/>
              <a:gd name="T23" fmla="*/ 55 h 56"/>
              <a:gd name="T24" fmla="*/ 1260 w 1324"/>
              <a:gd name="T25" fmla="*/ 17 h 56"/>
              <a:gd name="T26" fmla="*/ 1324 w 1324"/>
              <a:gd name="T27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4" h="56">
                <a:moveTo>
                  <a:pt x="0" y="17"/>
                </a:moveTo>
                <a:cubicBezTo>
                  <a:pt x="27" y="8"/>
                  <a:pt x="55" y="0"/>
                  <a:pt x="89" y="4"/>
                </a:cubicBezTo>
                <a:cubicBezTo>
                  <a:pt x="123" y="8"/>
                  <a:pt x="170" y="38"/>
                  <a:pt x="204" y="42"/>
                </a:cubicBezTo>
                <a:cubicBezTo>
                  <a:pt x="238" y="46"/>
                  <a:pt x="268" y="32"/>
                  <a:pt x="294" y="29"/>
                </a:cubicBezTo>
                <a:cubicBezTo>
                  <a:pt x="320" y="26"/>
                  <a:pt x="330" y="24"/>
                  <a:pt x="358" y="23"/>
                </a:cubicBezTo>
                <a:cubicBezTo>
                  <a:pt x="386" y="22"/>
                  <a:pt x="428" y="24"/>
                  <a:pt x="460" y="23"/>
                </a:cubicBezTo>
                <a:cubicBezTo>
                  <a:pt x="492" y="22"/>
                  <a:pt x="518" y="18"/>
                  <a:pt x="550" y="17"/>
                </a:cubicBezTo>
                <a:cubicBezTo>
                  <a:pt x="582" y="16"/>
                  <a:pt x="619" y="15"/>
                  <a:pt x="652" y="17"/>
                </a:cubicBezTo>
                <a:cubicBezTo>
                  <a:pt x="685" y="19"/>
                  <a:pt x="707" y="28"/>
                  <a:pt x="748" y="29"/>
                </a:cubicBezTo>
                <a:cubicBezTo>
                  <a:pt x="789" y="30"/>
                  <a:pt x="853" y="26"/>
                  <a:pt x="896" y="23"/>
                </a:cubicBezTo>
                <a:cubicBezTo>
                  <a:pt x="939" y="20"/>
                  <a:pt x="960" y="5"/>
                  <a:pt x="1004" y="10"/>
                </a:cubicBezTo>
                <a:cubicBezTo>
                  <a:pt x="1048" y="15"/>
                  <a:pt x="1115" y="54"/>
                  <a:pt x="1158" y="55"/>
                </a:cubicBezTo>
                <a:cubicBezTo>
                  <a:pt x="1201" y="56"/>
                  <a:pt x="1232" y="25"/>
                  <a:pt x="1260" y="17"/>
                </a:cubicBezTo>
                <a:cubicBezTo>
                  <a:pt x="1288" y="9"/>
                  <a:pt x="1306" y="9"/>
                  <a:pt x="1324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5334000" y="2276475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5414963" y="239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V="1">
            <a:off x="4968875" y="1828800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4662488" y="19272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f</a:t>
            </a:r>
          </a:p>
        </p:txBody>
      </p:sp>
      <p:graphicFrame>
        <p:nvGraphicFramePr>
          <p:cNvPr id="134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68436"/>
              </p:ext>
            </p:extLst>
          </p:nvPr>
        </p:nvGraphicFramePr>
        <p:xfrm>
          <a:off x="5978843" y="1847056"/>
          <a:ext cx="279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0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843" y="1847056"/>
                        <a:ext cx="279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6299200" y="1666874"/>
            <a:ext cx="690563" cy="402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6978650" y="1449388"/>
            <a:ext cx="133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Viscosity of</a:t>
            </a:r>
          </a:p>
          <a:p>
            <a:r>
              <a:rPr lang="en-US"/>
              <a:t>the liquid</a:t>
            </a:r>
          </a:p>
        </p:txBody>
      </p:sp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1728788" y="2444750"/>
          <a:ext cx="10747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1" name="Equation" r:id="rId7" imgW="583920" imgH="419040" progId="Equation.3">
                  <p:embed/>
                </p:oleObj>
              </mc:Choice>
              <mc:Fallback>
                <p:oleObj name="Equation" r:id="rId7" imgW="58392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444750"/>
                        <a:ext cx="10747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Line 20"/>
          <p:cNvSpPr>
            <a:spLocks noChangeShapeType="1"/>
          </p:cNvSpPr>
          <p:nvPr/>
        </p:nvSpPr>
        <p:spPr bwMode="auto">
          <a:xfrm>
            <a:off x="4175125" y="1951038"/>
            <a:ext cx="5286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341688" y="16319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Friction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863600" y="2047875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Stokes-Einstein Relation</a:t>
            </a:r>
          </a:p>
        </p:txBody>
      </p:sp>
      <p:graphicFrame>
        <p:nvGraphicFramePr>
          <p:cNvPr id="134167" name="Object 23"/>
          <p:cNvGraphicFramePr>
            <a:graphicFrameLocks noChangeAspect="1"/>
          </p:cNvGraphicFramePr>
          <p:nvPr/>
        </p:nvGraphicFramePr>
        <p:xfrm>
          <a:off x="1668463" y="3997325"/>
          <a:ext cx="13541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2" name="Equation" r:id="rId9" imgW="736560" imgH="431640" progId="Equation.3">
                  <p:embed/>
                </p:oleObj>
              </mc:Choice>
              <mc:Fallback>
                <p:oleObj name="Equation" r:id="rId9" imgW="73656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997325"/>
                        <a:ext cx="135413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728663" y="3387725"/>
          <a:ext cx="2568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3" name="Equation" r:id="rId11" imgW="1396800" imgH="190440" progId="Equation.3">
                  <p:embed/>
                </p:oleObj>
              </mc:Choice>
              <mc:Fallback>
                <p:oleObj name="Equation" r:id="rId11" imgW="139680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387725"/>
                        <a:ext cx="25685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52BD-1EE4-49F0-90A4-D0D08D32F2AF}" type="slidenum">
              <a:rPr lang="en-US"/>
              <a:pPr/>
              <a:t>24</a:t>
            </a:fld>
            <a:endParaRPr lang="en-US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711200" y="484188"/>
            <a:ext cx="590770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FontTx/>
              <a:buChar char="•"/>
            </a:pPr>
            <a:r>
              <a:rPr lang="en-US" dirty="0"/>
              <a:t> Diffusion of gases in porous solids (effective diffusivity</a:t>
            </a:r>
            <a:r>
              <a:rPr lang="en-US" dirty="0" smtClean="0"/>
              <a:t>)</a:t>
            </a:r>
          </a:p>
          <a:p>
            <a:pPr>
              <a:spcAft>
                <a:spcPts val="400"/>
              </a:spcAft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Transport in cell membrane</a:t>
            </a:r>
          </a:p>
          <a:p>
            <a:pPr lvl="1"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/>
              <a:t> Passive transport (lipid bilayers)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Active transport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" y="1874838"/>
            <a:ext cx="5100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Dispersive Mass Transfer</a:t>
            </a: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2325688" y="2719388"/>
          <a:ext cx="35512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719388"/>
                        <a:ext cx="3551237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AutoShape 7"/>
          <p:cNvSpPr>
            <a:spLocks/>
          </p:cNvSpPr>
          <p:nvPr/>
        </p:nvSpPr>
        <p:spPr bwMode="auto">
          <a:xfrm rot="16200000">
            <a:off x="4358481" y="3588545"/>
            <a:ext cx="92075" cy="944562"/>
          </a:xfrm>
          <a:prstGeom prst="leftBrace">
            <a:avLst>
              <a:gd name="adj1" fmla="val 854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772693" y="410210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Dispersion</a:t>
            </a:r>
          </a:p>
          <a:p>
            <a:r>
              <a:rPr lang="en-US" dirty="0"/>
              <a:t>coefficient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 rot="16200000">
            <a:off x="5434806" y="3607595"/>
            <a:ext cx="92075" cy="944562"/>
          </a:xfrm>
          <a:prstGeom prst="leftBrace">
            <a:avLst>
              <a:gd name="adj1" fmla="val 854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4987925" y="4111625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concentration </a:t>
            </a:r>
          </a:p>
          <a:p>
            <a:r>
              <a:rPr lang="en-US" dirty="0"/>
              <a:t>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9274" y="6245225"/>
            <a:ext cx="517525" cy="476250"/>
          </a:xfrm>
        </p:spPr>
        <p:txBody>
          <a:bodyPr/>
          <a:lstStyle/>
          <a:p>
            <a:fld id="{AD97B6E5-9311-47FC-8539-331728838CCE}" type="slidenum">
              <a:rPr lang="en-US"/>
              <a:pPr/>
              <a:t>25</a:t>
            </a:fld>
            <a:endParaRPr lang="en-US" dirty="0"/>
          </a:p>
        </p:txBody>
      </p:sp>
      <p:pic>
        <p:nvPicPr>
          <p:cNvPr id="140292" name="Picture 4" descr="C11F32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84213"/>
            <a:ext cx="170656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316288" y="187325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 in a porous media</a:t>
            </a:r>
          </a:p>
        </p:txBody>
      </p:sp>
      <p:pic>
        <p:nvPicPr>
          <p:cNvPr id="140294" name="Picture 6" descr="w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39775"/>
            <a:ext cx="2316163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898525" y="381000"/>
            <a:ext cx="202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Structure of Wood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035050" y="3440113"/>
            <a:ext cx="356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Transport through cell membrane</a:t>
            </a:r>
          </a:p>
        </p:txBody>
      </p:sp>
      <p:pic>
        <p:nvPicPr>
          <p:cNvPr id="140298" name="Picture 10" descr="635px-Sodium-Potassium_pu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3886200"/>
            <a:ext cx="4468812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9" name="Line 11"/>
          <p:cNvSpPr>
            <a:spLocks noChangeShapeType="1"/>
          </p:cNvSpPr>
          <p:nvPr/>
        </p:nvSpPr>
        <p:spPr bwMode="auto">
          <a:xfrm flipV="1">
            <a:off x="1028700" y="4432300"/>
            <a:ext cx="1270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 rot="16200000">
            <a:off x="-304055" y="4570205"/>
            <a:ext cx="17828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Active diffusion</a:t>
            </a:r>
            <a:endParaRPr lang="en-US" sz="1600" b="1" dirty="0">
              <a:solidFill>
                <a:srgbClr val="000099"/>
              </a:solidFill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5280025" y="4120803"/>
            <a:ext cx="35004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400" b="1" dirty="0">
                <a:latin typeface="Times New Roman" pitchFamily="18" charset="0"/>
              </a:rPr>
              <a:t>Active transport</a:t>
            </a:r>
            <a:r>
              <a:rPr lang="en-US" sz="1400" dirty="0">
                <a:latin typeface="Times New Roman" pitchFamily="18" charset="0"/>
              </a:rPr>
              <a:t> is the </a:t>
            </a:r>
            <a:r>
              <a:rPr lang="en-US" sz="1400" dirty="0">
                <a:latin typeface="Times New Roman" pitchFamily="18" charset="0"/>
                <a:hlinkClick r:id="rId5" tooltip="Mediated transport"/>
              </a:rPr>
              <a:t>mediated transport</a:t>
            </a:r>
            <a:r>
              <a:rPr lang="en-US" sz="1400" dirty="0">
                <a:latin typeface="Times New Roman" pitchFamily="18" charset="0"/>
              </a:rPr>
              <a:t> </a:t>
            </a:r>
          </a:p>
          <a:p>
            <a:r>
              <a:rPr lang="en-US" sz="1400" dirty="0">
                <a:latin typeface="Times New Roman" pitchFamily="18" charset="0"/>
              </a:rPr>
              <a:t>of </a:t>
            </a:r>
            <a:r>
              <a:rPr lang="en-US" sz="1400" dirty="0" err="1">
                <a:latin typeface="Times New Roman" pitchFamily="18" charset="0"/>
                <a:hlinkClick r:id="rId6" tooltip="Biochemistry"/>
              </a:rPr>
              <a:t>biochemicals</a:t>
            </a:r>
            <a:r>
              <a:rPr lang="en-US" sz="1400" dirty="0">
                <a:latin typeface="Times New Roman" pitchFamily="18" charset="0"/>
              </a:rPr>
              <a:t>, and other </a:t>
            </a:r>
            <a:r>
              <a:rPr lang="en-US" sz="1400" dirty="0">
                <a:latin typeface="Times New Roman" pitchFamily="18" charset="0"/>
                <a:hlinkClick r:id="rId7" tooltip="Atom"/>
              </a:rPr>
              <a:t>atomic</a:t>
            </a:r>
            <a:r>
              <a:rPr lang="en-US" sz="1400" dirty="0">
                <a:latin typeface="Times New Roman" pitchFamily="18" charset="0"/>
              </a:rPr>
              <a:t>/</a:t>
            </a:r>
            <a:r>
              <a:rPr lang="en-US" sz="1400" dirty="0">
                <a:latin typeface="Times New Roman" pitchFamily="18" charset="0"/>
                <a:hlinkClick r:id="rId8" tooltip="Molecule"/>
              </a:rPr>
              <a:t>molecular</a:t>
            </a:r>
            <a:r>
              <a:rPr lang="en-US" sz="1400" dirty="0">
                <a:latin typeface="Times New Roman" pitchFamily="18" charset="0"/>
              </a:rPr>
              <a:t> </a:t>
            </a:r>
          </a:p>
          <a:p>
            <a:r>
              <a:rPr lang="en-US" sz="1400" dirty="0">
                <a:latin typeface="Times New Roman" pitchFamily="18" charset="0"/>
              </a:rPr>
              <a:t>substances, across </a:t>
            </a:r>
            <a:r>
              <a:rPr lang="en-US" sz="1400" dirty="0">
                <a:latin typeface="Times New Roman" pitchFamily="18" charset="0"/>
                <a:hlinkClick r:id="rId9" tooltip="Cell membrane"/>
              </a:rPr>
              <a:t>membranes</a:t>
            </a:r>
            <a:r>
              <a:rPr lang="en-US" sz="1400" dirty="0">
                <a:latin typeface="Times New Roman" pitchFamily="18" charset="0"/>
              </a:rPr>
              <a:t>. Unlike </a:t>
            </a:r>
            <a:r>
              <a:rPr lang="en-US" sz="1400" dirty="0">
                <a:latin typeface="Times New Roman" pitchFamily="18" charset="0"/>
                <a:hlinkClick r:id="rId10" tooltip="Passive transport"/>
              </a:rPr>
              <a:t>passive </a:t>
            </a:r>
          </a:p>
          <a:p>
            <a:r>
              <a:rPr lang="en-US" sz="1400" dirty="0">
                <a:latin typeface="Times New Roman" pitchFamily="18" charset="0"/>
                <a:hlinkClick r:id="rId10" tooltip="Passive transport"/>
              </a:rPr>
              <a:t>transport</a:t>
            </a:r>
            <a:r>
              <a:rPr lang="en-US" sz="1400" dirty="0">
                <a:latin typeface="Times New Roman" pitchFamily="18" charset="0"/>
              </a:rPr>
              <a:t>, this process requires the expenditure of </a:t>
            </a:r>
            <a:r>
              <a:rPr lang="en-US" sz="1400" dirty="0">
                <a:latin typeface="Times New Roman" pitchFamily="18" charset="0"/>
                <a:hlinkClick r:id="rId11" tooltip="Chemistry"/>
              </a:rPr>
              <a:t>chemical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hlinkClick r:id="rId12" tooltip="Energy"/>
              </a:rPr>
              <a:t>energy</a:t>
            </a:r>
            <a:r>
              <a:rPr lang="en-US" sz="1400" dirty="0" smtClean="0">
                <a:latin typeface="Times New Roman" pitchFamily="18" charset="0"/>
              </a:rPr>
              <a:t> to </a:t>
            </a:r>
            <a:r>
              <a:rPr lang="en-US" sz="1400" dirty="0">
                <a:latin typeface="Times New Roman" pitchFamily="18" charset="0"/>
              </a:rPr>
              <a:t>move molecules "uphill" against a gradient.</a:t>
            </a:r>
          </a:p>
        </p:txBody>
      </p:sp>
      <p:pic>
        <p:nvPicPr>
          <p:cNvPr id="140302" name="Picture 14" descr="553lecithinbbilay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025525"/>
            <a:ext cx="2652712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6130925" y="65881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Membrane Bilayer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790E-2123-4B68-9259-6A45ECE1ECD0}" type="slidenum">
              <a:rPr lang="en-US"/>
              <a:pPr/>
              <a:t>26</a:t>
            </a:fld>
            <a:endParaRPr lang="en-US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415925" y="422275"/>
            <a:ext cx="521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Convective Mass Transfer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981200" y="2530475"/>
            <a:ext cx="3048000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7222" name="Freeform 6" descr="10%"/>
          <p:cNvSpPr>
            <a:spLocks/>
          </p:cNvSpPr>
          <p:nvPr/>
        </p:nvSpPr>
        <p:spPr bwMode="auto">
          <a:xfrm>
            <a:off x="1990725" y="1482725"/>
            <a:ext cx="3038475" cy="1036638"/>
          </a:xfrm>
          <a:custGeom>
            <a:avLst/>
            <a:gdLst>
              <a:gd name="T0" fmla="*/ 0 w 1914"/>
              <a:gd name="T1" fmla="*/ 653 h 653"/>
              <a:gd name="T2" fmla="*/ 148 w 1914"/>
              <a:gd name="T3" fmla="*/ 551 h 653"/>
              <a:gd name="T4" fmla="*/ 500 w 1914"/>
              <a:gd name="T5" fmla="*/ 352 h 653"/>
              <a:gd name="T6" fmla="*/ 928 w 1914"/>
              <a:gd name="T7" fmla="*/ 192 h 653"/>
              <a:gd name="T8" fmla="*/ 1300 w 1914"/>
              <a:gd name="T9" fmla="*/ 84 h 653"/>
              <a:gd name="T10" fmla="*/ 1722 w 1914"/>
              <a:gd name="T11" fmla="*/ 13 h 653"/>
              <a:gd name="T12" fmla="*/ 1914 w 1914"/>
              <a:gd name="T13" fmla="*/ 0 h 653"/>
              <a:gd name="T14" fmla="*/ 1914 w 1914"/>
              <a:gd name="T15" fmla="*/ 647 h 653"/>
              <a:gd name="T16" fmla="*/ 0 w 1914"/>
              <a:gd name="T17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653">
                <a:moveTo>
                  <a:pt x="0" y="653"/>
                </a:moveTo>
                <a:lnTo>
                  <a:pt x="148" y="551"/>
                </a:lnTo>
                <a:lnTo>
                  <a:pt x="500" y="352"/>
                </a:lnTo>
                <a:lnTo>
                  <a:pt x="928" y="192"/>
                </a:lnTo>
                <a:lnTo>
                  <a:pt x="1300" y="84"/>
                </a:lnTo>
                <a:lnTo>
                  <a:pt x="1722" y="13"/>
                </a:lnTo>
                <a:lnTo>
                  <a:pt x="1914" y="0"/>
                </a:lnTo>
                <a:lnTo>
                  <a:pt x="1914" y="647"/>
                </a:lnTo>
                <a:lnTo>
                  <a:pt x="0" y="653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3648075" y="1544638"/>
            <a:ext cx="0" cy="995362"/>
          </a:xfrm>
          <a:prstGeom prst="line">
            <a:avLst/>
          </a:prstGeom>
          <a:noFill/>
          <a:ln w="476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2052638" y="16160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2082800" y="2012950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492250" y="1611313"/>
            <a:ext cx="1195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Fluid at 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>
            <a:off x="4276725" y="1858963"/>
            <a:ext cx="519113" cy="65087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4043363" y="204946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3700463" y="1360488"/>
          <a:ext cx="6334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4" name="Equation" r:id="rId3" imgW="380880" imgH="215640" progId="Equation.3">
                  <p:embed/>
                </p:oleObj>
              </mc:Choice>
              <mc:Fallback>
                <p:oleObj name="Equation" r:id="rId3" imgW="380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1360488"/>
                        <a:ext cx="6334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382492"/>
              </p:ext>
            </p:extLst>
          </p:nvPr>
        </p:nvGraphicFramePr>
        <p:xfrm>
          <a:off x="1319213" y="2995613"/>
          <a:ext cx="38814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5" name="Equation" r:id="rId5" imgW="1282680" imgH="228600" progId="Equation.DSMT4">
                  <p:embed/>
                </p:oleObj>
              </mc:Choice>
              <mc:Fallback>
                <p:oleObj name="Equation" r:id="rId5" imgW="12826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995613"/>
                        <a:ext cx="38814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1436688" y="4557713"/>
          <a:ext cx="52562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6" name="Equation" r:id="rId7" imgW="2489040" imgH="812520" progId="Equation.3">
                  <p:embed/>
                </p:oleObj>
              </mc:Choice>
              <mc:Fallback>
                <p:oleObj name="Equation" r:id="rId7" imgW="2489040" imgH="812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557713"/>
                        <a:ext cx="525621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5286375" y="1644650"/>
          <a:ext cx="34401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7" name="Equation" r:id="rId9" imgW="1650960" imgH="215640" progId="Equation.3">
                  <p:embed/>
                </p:oleObj>
              </mc:Choice>
              <mc:Fallback>
                <p:oleObj name="Equation" r:id="rId9" imgW="165096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644650"/>
                        <a:ext cx="34401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17"/>
          <p:cNvGraphicFramePr>
            <a:graphicFrameLocks noChangeAspect="1"/>
          </p:cNvGraphicFramePr>
          <p:nvPr/>
        </p:nvGraphicFramePr>
        <p:xfrm>
          <a:off x="1671638" y="3790950"/>
          <a:ext cx="65357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8" name="Equation" r:id="rId11" imgW="3136680" imgH="330120" progId="Equation.3">
                  <p:embed/>
                </p:oleObj>
              </mc:Choice>
              <mc:Fallback>
                <p:oleObj name="Equation" r:id="rId11" imgW="313668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790950"/>
                        <a:ext cx="65357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2AB4-BBB6-47DA-B4C8-85002C06663F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15001" name="Group 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63551"/>
              </p:ext>
            </p:extLst>
          </p:nvPr>
        </p:nvGraphicFramePr>
        <p:xfrm>
          <a:off x="931863" y="1106488"/>
          <a:ext cx="6860857" cy="3383280"/>
        </p:xfrm>
        <a:graphic>
          <a:graphicData uri="http://schemas.openxmlformats.org/drawingml/2006/table">
            <a:tbl>
              <a:tblPr/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equivalent volume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specific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Molecular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Weight (g/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Hydrogen H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0.0694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Methane CH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1.344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Ethylene 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1.0191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0.972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 Monoxide CO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1.0149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Nitrogen N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1.0143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Oxygen O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0.9487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 Dioxide CO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1.527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Sulfurous Acid SO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2.222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746500" y="406400"/>
            <a:ext cx="0" cy="622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7800" y="261034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as the change </a:t>
            </a:r>
          </a:p>
          <a:p>
            <a:r>
              <a:rPr lang="en-US" dirty="0" smtClean="0"/>
              <a:t>of volume in the liquid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11B-6E8F-4FA8-946C-25FD0A496072}" type="slidenum">
              <a:rPr lang="en-US"/>
              <a:pPr/>
              <a:t>4</a:t>
            </a:fld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8738"/>
            <a:ext cx="8043862" cy="630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083F-5755-4CFD-B8ED-6A246C9B9FEB}" type="slidenum">
              <a:rPr lang="en-US"/>
              <a:pPr/>
              <a:t>5</a:t>
            </a:fld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509588"/>
            <a:ext cx="6605588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09E7-BE11-4F3C-8C1E-F4094B3E8DD0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946150" y="884238"/>
          <a:ext cx="75834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4" name="Equation" r:id="rId3" imgW="2019240" imgH="228600" progId="Equation.3">
                  <p:embed/>
                </p:oleObj>
              </mc:Choice>
              <mc:Fallback>
                <p:oleObj name="Equation" r:id="rId3" imgW="2019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884238"/>
                        <a:ext cx="75834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103438"/>
            <a:ext cx="2693987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759200" y="2620963"/>
            <a:ext cx="1757363" cy="304800"/>
          </a:xfrm>
          <a:prstGeom prst="rightArrow">
            <a:avLst>
              <a:gd name="adj1" fmla="val 50000"/>
              <a:gd name="adj2" fmla="val 1441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5610225" y="2200275"/>
          <a:ext cx="23780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" name="Equation" r:id="rId6" imgW="914400" imgH="444240" progId="Equation.3">
                  <p:embed/>
                </p:oleObj>
              </mc:Choice>
              <mc:Fallback>
                <p:oleObj name="Equation" r:id="rId6" imgW="9144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200275"/>
                        <a:ext cx="23780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36638" y="4016375"/>
            <a:ext cx="750641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diffusion time is inversely proportional to the </a:t>
            </a:r>
          </a:p>
          <a:p>
            <a:r>
              <a:rPr lang="en-US" sz="2400" dirty="0" smtClean="0"/>
              <a:t>square root of molecular </a:t>
            </a:r>
            <a:r>
              <a:rPr lang="en-US" sz="2400" dirty="0"/>
              <a:t>weigh of the diffusing specie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3563938" y="1893888"/>
          <a:ext cx="17176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" name="Equation" r:id="rId8" imgW="660240" imgH="241200" progId="Equation.3">
                  <p:embed/>
                </p:oleObj>
              </mc:Choice>
              <mc:Fallback>
                <p:oleObj name="Equation" r:id="rId8" imgW="6602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893888"/>
                        <a:ext cx="1717675" cy="627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70240" y="6245225"/>
            <a:ext cx="416560" cy="368935"/>
          </a:xfrm>
        </p:spPr>
        <p:txBody>
          <a:bodyPr/>
          <a:lstStyle/>
          <a:p>
            <a:fld id="{39AE1EBF-5B7C-4C31-BD70-00B70E6C9314}" type="slidenum">
              <a:rPr lang="en-US"/>
              <a:pPr/>
              <a:t>7</a:t>
            </a:fld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30238" y="284163"/>
            <a:ext cx="606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Graham’s Liquid Diffusion Experiments (Diluted Solutions)</a:t>
            </a:r>
          </a:p>
        </p:txBody>
      </p:sp>
      <p:grpSp>
        <p:nvGrpSpPr>
          <p:cNvPr id="116756" name="Group 20"/>
          <p:cNvGrpSpPr>
            <a:grpSpLocks/>
          </p:cNvGrpSpPr>
          <p:nvPr/>
        </p:nvGrpSpPr>
        <p:grpSpPr bwMode="auto">
          <a:xfrm>
            <a:off x="1382713" y="744538"/>
            <a:ext cx="1951037" cy="3192462"/>
            <a:chOff x="429" y="817"/>
            <a:chExt cx="1480" cy="2360"/>
          </a:xfrm>
        </p:grpSpPr>
        <p:sp>
          <p:nvSpPr>
            <p:cNvPr id="116742" name="Freeform 6"/>
            <p:cNvSpPr>
              <a:spLocks/>
            </p:cNvSpPr>
            <p:nvPr/>
          </p:nvSpPr>
          <p:spPr bwMode="auto">
            <a:xfrm>
              <a:off x="429" y="817"/>
              <a:ext cx="602" cy="1145"/>
            </a:xfrm>
            <a:custGeom>
              <a:avLst/>
              <a:gdLst>
                <a:gd name="T0" fmla="*/ 20 w 602"/>
                <a:gd name="T1" fmla="*/ 0 h 1145"/>
                <a:gd name="T2" fmla="*/ 549 w 602"/>
                <a:gd name="T3" fmla="*/ 0 h 1145"/>
                <a:gd name="T4" fmla="*/ 549 w 602"/>
                <a:gd name="T5" fmla="*/ 831 h 1145"/>
                <a:gd name="T6" fmla="*/ 415 w 602"/>
                <a:gd name="T7" fmla="*/ 978 h 1145"/>
                <a:gd name="T8" fmla="*/ 415 w 602"/>
                <a:gd name="T9" fmla="*/ 1092 h 1145"/>
                <a:gd name="T10" fmla="*/ 602 w 602"/>
                <a:gd name="T11" fmla="*/ 1092 h 1145"/>
                <a:gd name="T12" fmla="*/ 602 w 602"/>
                <a:gd name="T13" fmla="*/ 1145 h 1145"/>
                <a:gd name="T14" fmla="*/ 0 w 602"/>
                <a:gd name="T15" fmla="*/ 1145 h 1145"/>
                <a:gd name="T16" fmla="*/ 0 w 602"/>
                <a:gd name="T17" fmla="*/ 1085 h 1145"/>
                <a:gd name="T18" fmla="*/ 174 w 602"/>
                <a:gd name="T19" fmla="*/ 1085 h 1145"/>
                <a:gd name="T20" fmla="*/ 167 w 602"/>
                <a:gd name="T21" fmla="*/ 985 h 1145"/>
                <a:gd name="T22" fmla="*/ 13 w 602"/>
                <a:gd name="T23" fmla="*/ 824 h 1145"/>
                <a:gd name="T24" fmla="*/ 20 w 602"/>
                <a:gd name="T25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2" h="1145">
                  <a:moveTo>
                    <a:pt x="20" y="0"/>
                  </a:moveTo>
                  <a:lnTo>
                    <a:pt x="549" y="0"/>
                  </a:lnTo>
                  <a:lnTo>
                    <a:pt x="549" y="831"/>
                  </a:lnTo>
                  <a:lnTo>
                    <a:pt x="415" y="978"/>
                  </a:lnTo>
                  <a:lnTo>
                    <a:pt x="415" y="1092"/>
                  </a:lnTo>
                  <a:lnTo>
                    <a:pt x="602" y="1092"/>
                  </a:lnTo>
                  <a:lnTo>
                    <a:pt x="602" y="1145"/>
                  </a:lnTo>
                  <a:lnTo>
                    <a:pt x="0" y="1145"/>
                  </a:lnTo>
                  <a:lnTo>
                    <a:pt x="0" y="1085"/>
                  </a:lnTo>
                  <a:lnTo>
                    <a:pt x="174" y="1085"/>
                  </a:lnTo>
                  <a:lnTo>
                    <a:pt x="167" y="985"/>
                  </a:lnTo>
                  <a:lnTo>
                    <a:pt x="13" y="824"/>
                  </a:lnTo>
                  <a:lnTo>
                    <a:pt x="2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16750" name="Group 14"/>
            <p:cNvGrpSpPr>
              <a:grpSpLocks/>
            </p:cNvGrpSpPr>
            <p:nvPr/>
          </p:nvGrpSpPr>
          <p:grpSpPr bwMode="auto">
            <a:xfrm>
              <a:off x="429" y="2032"/>
              <a:ext cx="603" cy="1145"/>
              <a:chOff x="429" y="2032"/>
              <a:chExt cx="603" cy="1145"/>
            </a:xfrm>
          </p:grpSpPr>
          <p:sp>
            <p:nvSpPr>
              <p:cNvPr id="116743" name="Freeform 7"/>
              <p:cNvSpPr>
                <a:spLocks/>
              </p:cNvSpPr>
              <p:nvPr/>
            </p:nvSpPr>
            <p:spPr bwMode="auto">
              <a:xfrm flipV="1">
                <a:off x="430" y="2032"/>
                <a:ext cx="602" cy="1145"/>
              </a:xfrm>
              <a:custGeom>
                <a:avLst/>
                <a:gdLst>
                  <a:gd name="T0" fmla="*/ 20 w 602"/>
                  <a:gd name="T1" fmla="*/ 0 h 1145"/>
                  <a:gd name="T2" fmla="*/ 549 w 602"/>
                  <a:gd name="T3" fmla="*/ 0 h 1145"/>
                  <a:gd name="T4" fmla="*/ 549 w 602"/>
                  <a:gd name="T5" fmla="*/ 831 h 1145"/>
                  <a:gd name="T6" fmla="*/ 415 w 602"/>
                  <a:gd name="T7" fmla="*/ 978 h 1145"/>
                  <a:gd name="T8" fmla="*/ 415 w 602"/>
                  <a:gd name="T9" fmla="*/ 1092 h 1145"/>
                  <a:gd name="T10" fmla="*/ 602 w 602"/>
                  <a:gd name="T11" fmla="*/ 1092 h 1145"/>
                  <a:gd name="T12" fmla="*/ 602 w 602"/>
                  <a:gd name="T13" fmla="*/ 1145 h 1145"/>
                  <a:gd name="T14" fmla="*/ 0 w 602"/>
                  <a:gd name="T15" fmla="*/ 1145 h 1145"/>
                  <a:gd name="T16" fmla="*/ 0 w 602"/>
                  <a:gd name="T17" fmla="*/ 1085 h 1145"/>
                  <a:gd name="T18" fmla="*/ 174 w 602"/>
                  <a:gd name="T19" fmla="*/ 1085 h 1145"/>
                  <a:gd name="T20" fmla="*/ 167 w 602"/>
                  <a:gd name="T21" fmla="*/ 985 h 1145"/>
                  <a:gd name="T22" fmla="*/ 13 w 602"/>
                  <a:gd name="T23" fmla="*/ 824 h 1145"/>
                  <a:gd name="T24" fmla="*/ 20 w 602"/>
                  <a:gd name="T25" fmla="*/ 0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2" h="1145">
                    <a:moveTo>
                      <a:pt x="20" y="0"/>
                    </a:moveTo>
                    <a:lnTo>
                      <a:pt x="549" y="0"/>
                    </a:lnTo>
                    <a:lnTo>
                      <a:pt x="549" y="831"/>
                    </a:lnTo>
                    <a:lnTo>
                      <a:pt x="415" y="978"/>
                    </a:lnTo>
                    <a:lnTo>
                      <a:pt x="415" y="1092"/>
                    </a:lnTo>
                    <a:lnTo>
                      <a:pt x="602" y="1092"/>
                    </a:lnTo>
                    <a:lnTo>
                      <a:pt x="602" y="1145"/>
                    </a:lnTo>
                    <a:lnTo>
                      <a:pt x="0" y="1145"/>
                    </a:lnTo>
                    <a:lnTo>
                      <a:pt x="0" y="1085"/>
                    </a:lnTo>
                    <a:lnTo>
                      <a:pt x="174" y="1085"/>
                    </a:lnTo>
                    <a:lnTo>
                      <a:pt x="167" y="985"/>
                    </a:lnTo>
                    <a:lnTo>
                      <a:pt x="13" y="824"/>
                    </a:lnTo>
                    <a:lnTo>
                      <a:pt x="2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6744" name="Freeform 8" descr="Large confetti"/>
              <p:cNvSpPr>
                <a:spLocks/>
              </p:cNvSpPr>
              <p:nvPr/>
            </p:nvSpPr>
            <p:spPr bwMode="auto">
              <a:xfrm>
                <a:off x="429" y="2036"/>
                <a:ext cx="602" cy="1139"/>
              </a:xfrm>
              <a:custGeom>
                <a:avLst/>
                <a:gdLst>
                  <a:gd name="T0" fmla="*/ 26 w 602"/>
                  <a:gd name="T1" fmla="*/ 1119 h 1139"/>
                  <a:gd name="T2" fmla="*/ 20 w 602"/>
                  <a:gd name="T3" fmla="*/ 335 h 1139"/>
                  <a:gd name="T4" fmla="*/ 187 w 602"/>
                  <a:gd name="T5" fmla="*/ 141 h 1139"/>
                  <a:gd name="T6" fmla="*/ 180 w 602"/>
                  <a:gd name="T7" fmla="*/ 60 h 1139"/>
                  <a:gd name="T8" fmla="*/ 0 w 602"/>
                  <a:gd name="T9" fmla="*/ 54 h 1139"/>
                  <a:gd name="T10" fmla="*/ 6 w 602"/>
                  <a:gd name="T11" fmla="*/ 0 h 1139"/>
                  <a:gd name="T12" fmla="*/ 602 w 602"/>
                  <a:gd name="T13" fmla="*/ 0 h 1139"/>
                  <a:gd name="T14" fmla="*/ 602 w 602"/>
                  <a:gd name="T15" fmla="*/ 47 h 1139"/>
                  <a:gd name="T16" fmla="*/ 408 w 602"/>
                  <a:gd name="T17" fmla="*/ 40 h 1139"/>
                  <a:gd name="T18" fmla="*/ 415 w 602"/>
                  <a:gd name="T19" fmla="*/ 168 h 1139"/>
                  <a:gd name="T20" fmla="*/ 549 w 602"/>
                  <a:gd name="T21" fmla="*/ 315 h 1139"/>
                  <a:gd name="T22" fmla="*/ 549 w 602"/>
                  <a:gd name="T23" fmla="*/ 1139 h 1139"/>
                  <a:gd name="T24" fmla="*/ 26 w 602"/>
                  <a:gd name="T25" fmla="*/ 111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2" h="1139">
                    <a:moveTo>
                      <a:pt x="26" y="1119"/>
                    </a:moveTo>
                    <a:lnTo>
                      <a:pt x="20" y="335"/>
                    </a:lnTo>
                    <a:lnTo>
                      <a:pt x="187" y="141"/>
                    </a:lnTo>
                    <a:lnTo>
                      <a:pt x="180" y="60"/>
                    </a:lnTo>
                    <a:lnTo>
                      <a:pt x="0" y="54"/>
                    </a:lnTo>
                    <a:lnTo>
                      <a:pt x="6" y="0"/>
                    </a:lnTo>
                    <a:lnTo>
                      <a:pt x="602" y="0"/>
                    </a:lnTo>
                    <a:lnTo>
                      <a:pt x="602" y="47"/>
                    </a:lnTo>
                    <a:lnTo>
                      <a:pt x="408" y="40"/>
                    </a:lnTo>
                    <a:lnTo>
                      <a:pt x="415" y="168"/>
                    </a:lnTo>
                    <a:lnTo>
                      <a:pt x="549" y="315"/>
                    </a:lnTo>
                    <a:lnTo>
                      <a:pt x="549" y="1139"/>
                    </a:lnTo>
                    <a:lnTo>
                      <a:pt x="26" y="1119"/>
                    </a:lnTo>
                    <a:close/>
                  </a:path>
                </a:pathLst>
              </a:custGeom>
              <a:pattFill prst="lgConfetti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16745" name="Freeform 9" descr="Large confetti"/>
            <p:cNvSpPr>
              <a:spLocks/>
            </p:cNvSpPr>
            <p:nvPr/>
          </p:nvSpPr>
          <p:spPr bwMode="auto">
            <a:xfrm>
              <a:off x="445" y="1353"/>
              <a:ext cx="610" cy="609"/>
            </a:xfrm>
            <a:custGeom>
              <a:avLst/>
              <a:gdLst>
                <a:gd name="T0" fmla="*/ 168 w 610"/>
                <a:gd name="T1" fmla="*/ 556 h 609"/>
                <a:gd name="T2" fmla="*/ 0 w 610"/>
                <a:gd name="T3" fmla="*/ 556 h 609"/>
                <a:gd name="T4" fmla="*/ 14 w 610"/>
                <a:gd name="T5" fmla="*/ 603 h 609"/>
                <a:gd name="T6" fmla="*/ 603 w 610"/>
                <a:gd name="T7" fmla="*/ 609 h 609"/>
                <a:gd name="T8" fmla="*/ 610 w 610"/>
                <a:gd name="T9" fmla="*/ 556 h 609"/>
                <a:gd name="T10" fmla="*/ 389 w 610"/>
                <a:gd name="T11" fmla="*/ 563 h 609"/>
                <a:gd name="T12" fmla="*/ 389 w 610"/>
                <a:gd name="T13" fmla="*/ 442 h 609"/>
                <a:gd name="T14" fmla="*/ 523 w 610"/>
                <a:gd name="T15" fmla="*/ 295 h 609"/>
                <a:gd name="T16" fmla="*/ 523 w 610"/>
                <a:gd name="T17" fmla="*/ 0 h 609"/>
                <a:gd name="T18" fmla="*/ 14 w 610"/>
                <a:gd name="T19" fmla="*/ 0 h 609"/>
                <a:gd name="T20" fmla="*/ 7 w 610"/>
                <a:gd name="T21" fmla="*/ 288 h 609"/>
                <a:gd name="T22" fmla="*/ 181 w 610"/>
                <a:gd name="T23" fmla="*/ 469 h 609"/>
                <a:gd name="T24" fmla="*/ 168 w 610"/>
                <a:gd name="T25" fmla="*/ 55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09">
                  <a:moveTo>
                    <a:pt x="168" y="556"/>
                  </a:moveTo>
                  <a:lnTo>
                    <a:pt x="0" y="556"/>
                  </a:lnTo>
                  <a:lnTo>
                    <a:pt x="14" y="603"/>
                  </a:lnTo>
                  <a:lnTo>
                    <a:pt x="603" y="609"/>
                  </a:lnTo>
                  <a:lnTo>
                    <a:pt x="610" y="556"/>
                  </a:lnTo>
                  <a:lnTo>
                    <a:pt x="389" y="563"/>
                  </a:lnTo>
                  <a:lnTo>
                    <a:pt x="389" y="442"/>
                  </a:lnTo>
                  <a:lnTo>
                    <a:pt x="523" y="295"/>
                  </a:lnTo>
                  <a:lnTo>
                    <a:pt x="523" y="0"/>
                  </a:lnTo>
                  <a:lnTo>
                    <a:pt x="14" y="0"/>
                  </a:lnTo>
                  <a:lnTo>
                    <a:pt x="7" y="288"/>
                  </a:lnTo>
                  <a:lnTo>
                    <a:pt x="181" y="469"/>
                  </a:lnTo>
                  <a:lnTo>
                    <a:pt x="168" y="556"/>
                  </a:lnTo>
                  <a:close/>
                </a:path>
              </a:pathLst>
            </a:custGeom>
            <a:pattFill prst="lgConfetti">
              <a:fgClr>
                <a:schemeClr val="accent1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1132" y="1969"/>
              <a:ext cx="777" cy="6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302" y="1680"/>
              <a:ext cx="5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Plate</a:t>
              </a:r>
            </a:p>
          </p:txBody>
        </p:sp>
      </p:grpSp>
      <p:grpSp>
        <p:nvGrpSpPr>
          <p:cNvPr id="116757" name="Group 21"/>
          <p:cNvGrpSpPr>
            <a:grpSpLocks/>
          </p:cNvGrpSpPr>
          <p:nvPr/>
        </p:nvGrpSpPr>
        <p:grpSpPr bwMode="auto">
          <a:xfrm>
            <a:off x="5284788" y="806450"/>
            <a:ext cx="1849437" cy="2328863"/>
            <a:chOff x="2793" y="1252"/>
            <a:chExt cx="1165" cy="1467"/>
          </a:xfrm>
        </p:grpSpPr>
        <p:grpSp>
          <p:nvGrpSpPr>
            <p:cNvPr id="116751" name="Group 15"/>
            <p:cNvGrpSpPr>
              <a:grpSpLocks/>
            </p:cNvGrpSpPr>
            <p:nvPr/>
          </p:nvGrpSpPr>
          <p:grpSpPr bwMode="auto">
            <a:xfrm>
              <a:off x="3195" y="1842"/>
              <a:ext cx="443" cy="796"/>
              <a:chOff x="429" y="2032"/>
              <a:chExt cx="603" cy="1145"/>
            </a:xfrm>
          </p:grpSpPr>
          <p:sp>
            <p:nvSpPr>
              <p:cNvPr id="116752" name="Freeform 16"/>
              <p:cNvSpPr>
                <a:spLocks/>
              </p:cNvSpPr>
              <p:nvPr/>
            </p:nvSpPr>
            <p:spPr bwMode="auto">
              <a:xfrm flipV="1">
                <a:off x="430" y="2032"/>
                <a:ext cx="602" cy="1145"/>
              </a:xfrm>
              <a:custGeom>
                <a:avLst/>
                <a:gdLst>
                  <a:gd name="T0" fmla="*/ 20 w 602"/>
                  <a:gd name="T1" fmla="*/ 0 h 1145"/>
                  <a:gd name="T2" fmla="*/ 549 w 602"/>
                  <a:gd name="T3" fmla="*/ 0 h 1145"/>
                  <a:gd name="T4" fmla="*/ 549 w 602"/>
                  <a:gd name="T5" fmla="*/ 831 h 1145"/>
                  <a:gd name="T6" fmla="*/ 415 w 602"/>
                  <a:gd name="T7" fmla="*/ 978 h 1145"/>
                  <a:gd name="T8" fmla="*/ 415 w 602"/>
                  <a:gd name="T9" fmla="*/ 1092 h 1145"/>
                  <a:gd name="T10" fmla="*/ 602 w 602"/>
                  <a:gd name="T11" fmla="*/ 1092 h 1145"/>
                  <a:gd name="T12" fmla="*/ 602 w 602"/>
                  <a:gd name="T13" fmla="*/ 1145 h 1145"/>
                  <a:gd name="T14" fmla="*/ 0 w 602"/>
                  <a:gd name="T15" fmla="*/ 1145 h 1145"/>
                  <a:gd name="T16" fmla="*/ 0 w 602"/>
                  <a:gd name="T17" fmla="*/ 1085 h 1145"/>
                  <a:gd name="T18" fmla="*/ 174 w 602"/>
                  <a:gd name="T19" fmla="*/ 1085 h 1145"/>
                  <a:gd name="T20" fmla="*/ 167 w 602"/>
                  <a:gd name="T21" fmla="*/ 985 h 1145"/>
                  <a:gd name="T22" fmla="*/ 13 w 602"/>
                  <a:gd name="T23" fmla="*/ 824 h 1145"/>
                  <a:gd name="T24" fmla="*/ 20 w 602"/>
                  <a:gd name="T25" fmla="*/ 0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2" h="1145">
                    <a:moveTo>
                      <a:pt x="20" y="0"/>
                    </a:moveTo>
                    <a:lnTo>
                      <a:pt x="549" y="0"/>
                    </a:lnTo>
                    <a:lnTo>
                      <a:pt x="549" y="831"/>
                    </a:lnTo>
                    <a:lnTo>
                      <a:pt x="415" y="978"/>
                    </a:lnTo>
                    <a:lnTo>
                      <a:pt x="415" y="1092"/>
                    </a:lnTo>
                    <a:lnTo>
                      <a:pt x="602" y="1092"/>
                    </a:lnTo>
                    <a:lnTo>
                      <a:pt x="602" y="1145"/>
                    </a:lnTo>
                    <a:lnTo>
                      <a:pt x="0" y="1145"/>
                    </a:lnTo>
                    <a:lnTo>
                      <a:pt x="0" y="1085"/>
                    </a:lnTo>
                    <a:lnTo>
                      <a:pt x="174" y="1085"/>
                    </a:lnTo>
                    <a:lnTo>
                      <a:pt x="167" y="985"/>
                    </a:lnTo>
                    <a:lnTo>
                      <a:pt x="13" y="824"/>
                    </a:lnTo>
                    <a:lnTo>
                      <a:pt x="2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6753" name="Freeform 17" descr="Large confetti"/>
              <p:cNvSpPr>
                <a:spLocks/>
              </p:cNvSpPr>
              <p:nvPr/>
            </p:nvSpPr>
            <p:spPr bwMode="auto">
              <a:xfrm>
                <a:off x="429" y="2036"/>
                <a:ext cx="602" cy="1139"/>
              </a:xfrm>
              <a:custGeom>
                <a:avLst/>
                <a:gdLst>
                  <a:gd name="T0" fmla="*/ 26 w 602"/>
                  <a:gd name="T1" fmla="*/ 1119 h 1139"/>
                  <a:gd name="T2" fmla="*/ 20 w 602"/>
                  <a:gd name="T3" fmla="*/ 335 h 1139"/>
                  <a:gd name="T4" fmla="*/ 187 w 602"/>
                  <a:gd name="T5" fmla="*/ 141 h 1139"/>
                  <a:gd name="T6" fmla="*/ 180 w 602"/>
                  <a:gd name="T7" fmla="*/ 60 h 1139"/>
                  <a:gd name="T8" fmla="*/ 0 w 602"/>
                  <a:gd name="T9" fmla="*/ 54 h 1139"/>
                  <a:gd name="T10" fmla="*/ 6 w 602"/>
                  <a:gd name="T11" fmla="*/ 0 h 1139"/>
                  <a:gd name="T12" fmla="*/ 602 w 602"/>
                  <a:gd name="T13" fmla="*/ 0 h 1139"/>
                  <a:gd name="T14" fmla="*/ 602 w 602"/>
                  <a:gd name="T15" fmla="*/ 47 h 1139"/>
                  <a:gd name="T16" fmla="*/ 408 w 602"/>
                  <a:gd name="T17" fmla="*/ 40 h 1139"/>
                  <a:gd name="T18" fmla="*/ 415 w 602"/>
                  <a:gd name="T19" fmla="*/ 168 h 1139"/>
                  <a:gd name="T20" fmla="*/ 549 w 602"/>
                  <a:gd name="T21" fmla="*/ 315 h 1139"/>
                  <a:gd name="T22" fmla="*/ 549 w 602"/>
                  <a:gd name="T23" fmla="*/ 1139 h 1139"/>
                  <a:gd name="T24" fmla="*/ 26 w 602"/>
                  <a:gd name="T25" fmla="*/ 111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2" h="1139">
                    <a:moveTo>
                      <a:pt x="26" y="1119"/>
                    </a:moveTo>
                    <a:lnTo>
                      <a:pt x="20" y="335"/>
                    </a:lnTo>
                    <a:lnTo>
                      <a:pt x="187" y="141"/>
                    </a:lnTo>
                    <a:lnTo>
                      <a:pt x="180" y="60"/>
                    </a:lnTo>
                    <a:lnTo>
                      <a:pt x="0" y="54"/>
                    </a:lnTo>
                    <a:lnTo>
                      <a:pt x="6" y="0"/>
                    </a:lnTo>
                    <a:lnTo>
                      <a:pt x="602" y="0"/>
                    </a:lnTo>
                    <a:lnTo>
                      <a:pt x="602" y="47"/>
                    </a:lnTo>
                    <a:lnTo>
                      <a:pt x="408" y="40"/>
                    </a:lnTo>
                    <a:lnTo>
                      <a:pt x="415" y="168"/>
                    </a:lnTo>
                    <a:lnTo>
                      <a:pt x="549" y="315"/>
                    </a:lnTo>
                    <a:lnTo>
                      <a:pt x="549" y="1139"/>
                    </a:lnTo>
                    <a:lnTo>
                      <a:pt x="26" y="1119"/>
                    </a:lnTo>
                    <a:close/>
                  </a:path>
                </a:pathLst>
              </a:custGeom>
              <a:pattFill prst="lgConfetti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16754" name="Freeform 18"/>
            <p:cNvSpPr>
              <a:spLocks/>
            </p:cNvSpPr>
            <p:nvPr/>
          </p:nvSpPr>
          <p:spPr bwMode="auto">
            <a:xfrm>
              <a:off x="2793" y="1252"/>
              <a:ext cx="1165" cy="1467"/>
            </a:xfrm>
            <a:custGeom>
              <a:avLst/>
              <a:gdLst>
                <a:gd name="T0" fmla="*/ 0 w 1165"/>
                <a:gd name="T1" fmla="*/ 0 h 1259"/>
                <a:gd name="T2" fmla="*/ 0 w 1165"/>
                <a:gd name="T3" fmla="*/ 1259 h 1259"/>
                <a:gd name="T4" fmla="*/ 1165 w 1165"/>
                <a:gd name="T5" fmla="*/ 1259 h 1259"/>
                <a:gd name="T6" fmla="*/ 1165 w 1165"/>
                <a:gd name="T7" fmla="*/ 34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5" h="1259">
                  <a:moveTo>
                    <a:pt x="0" y="0"/>
                  </a:moveTo>
                  <a:lnTo>
                    <a:pt x="0" y="1259"/>
                  </a:lnTo>
                  <a:lnTo>
                    <a:pt x="1165" y="1259"/>
                  </a:lnTo>
                  <a:lnTo>
                    <a:pt x="1165" y="3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6755" name="Freeform 19"/>
            <p:cNvSpPr>
              <a:spLocks/>
            </p:cNvSpPr>
            <p:nvPr/>
          </p:nvSpPr>
          <p:spPr bwMode="auto">
            <a:xfrm>
              <a:off x="2793" y="1476"/>
              <a:ext cx="1165" cy="47"/>
            </a:xfrm>
            <a:custGeom>
              <a:avLst/>
              <a:gdLst>
                <a:gd name="T0" fmla="*/ 0 w 1165"/>
                <a:gd name="T1" fmla="*/ 31 h 47"/>
                <a:gd name="T2" fmla="*/ 74 w 1165"/>
                <a:gd name="T3" fmla="*/ 11 h 47"/>
                <a:gd name="T4" fmla="*/ 228 w 1165"/>
                <a:gd name="T5" fmla="*/ 44 h 47"/>
                <a:gd name="T6" fmla="*/ 408 w 1165"/>
                <a:gd name="T7" fmla="*/ 31 h 47"/>
                <a:gd name="T8" fmla="*/ 536 w 1165"/>
                <a:gd name="T9" fmla="*/ 11 h 47"/>
                <a:gd name="T10" fmla="*/ 710 w 1165"/>
                <a:gd name="T11" fmla="*/ 4 h 47"/>
                <a:gd name="T12" fmla="*/ 851 w 1165"/>
                <a:gd name="T13" fmla="*/ 38 h 47"/>
                <a:gd name="T14" fmla="*/ 971 w 1165"/>
                <a:gd name="T15" fmla="*/ 31 h 47"/>
                <a:gd name="T16" fmla="*/ 1058 w 1165"/>
                <a:gd name="T17" fmla="*/ 31 h 47"/>
                <a:gd name="T18" fmla="*/ 1165 w 1165"/>
                <a:gd name="T1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47">
                  <a:moveTo>
                    <a:pt x="0" y="31"/>
                  </a:moveTo>
                  <a:cubicBezTo>
                    <a:pt x="18" y="20"/>
                    <a:pt x="36" y="9"/>
                    <a:pt x="74" y="11"/>
                  </a:cubicBezTo>
                  <a:cubicBezTo>
                    <a:pt x="112" y="13"/>
                    <a:pt x="172" y="41"/>
                    <a:pt x="228" y="44"/>
                  </a:cubicBezTo>
                  <a:cubicBezTo>
                    <a:pt x="284" y="47"/>
                    <a:pt x="357" y="37"/>
                    <a:pt x="408" y="31"/>
                  </a:cubicBezTo>
                  <a:cubicBezTo>
                    <a:pt x="459" y="25"/>
                    <a:pt x="486" y="15"/>
                    <a:pt x="536" y="11"/>
                  </a:cubicBezTo>
                  <a:cubicBezTo>
                    <a:pt x="586" y="7"/>
                    <a:pt x="658" y="0"/>
                    <a:pt x="710" y="4"/>
                  </a:cubicBezTo>
                  <a:cubicBezTo>
                    <a:pt x="762" y="8"/>
                    <a:pt x="808" y="34"/>
                    <a:pt x="851" y="38"/>
                  </a:cubicBezTo>
                  <a:cubicBezTo>
                    <a:pt x="894" y="42"/>
                    <a:pt x="937" y="32"/>
                    <a:pt x="971" y="31"/>
                  </a:cubicBezTo>
                  <a:cubicBezTo>
                    <a:pt x="1005" y="30"/>
                    <a:pt x="1026" y="34"/>
                    <a:pt x="1058" y="31"/>
                  </a:cubicBezTo>
                  <a:cubicBezTo>
                    <a:pt x="1090" y="28"/>
                    <a:pt x="1127" y="19"/>
                    <a:pt x="1165" y="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3767138" y="4016375"/>
            <a:ext cx="531536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1600" dirty="0"/>
              <a:t>Diffusion </a:t>
            </a:r>
            <a:r>
              <a:rPr lang="en-US" sz="1600" dirty="0" smtClean="0"/>
              <a:t>in </a:t>
            </a:r>
            <a:r>
              <a:rPr lang="en-US" sz="1600" dirty="0"/>
              <a:t>liquids was several thousands times slower</a:t>
            </a:r>
          </a:p>
          <a:p>
            <a:r>
              <a:rPr lang="en-US" sz="1600" dirty="0"/>
              <a:t>   than in gases</a:t>
            </a:r>
          </a:p>
          <a:p>
            <a:pPr>
              <a:buFontTx/>
              <a:buChar char="•"/>
            </a:pPr>
            <a:r>
              <a:rPr lang="en-US" sz="1600" dirty="0"/>
              <a:t> The diffusion process got still slower as the experiment</a:t>
            </a:r>
          </a:p>
          <a:p>
            <a:r>
              <a:rPr lang="en-US" sz="1600" dirty="0"/>
              <a:t>   progressed</a:t>
            </a:r>
          </a:p>
          <a:p>
            <a:pPr>
              <a:buFontTx/>
              <a:buChar char="•"/>
            </a:pPr>
            <a:r>
              <a:rPr lang="en-US" sz="1600" dirty="0"/>
              <a:t> Quantities “diffused” are in closed proportion to the </a:t>
            </a:r>
            <a:br>
              <a:rPr lang="en-US" sz="1600" dirty="0"/>
            </a:br>
            <a:r>
              <a:rPr lang="en-US" sz="1600" dirty="0"/>
              <a:t>  quantity of salt in the diffusion solution</a:t>
            </a:r>
          </a:p>
        </p:txBody>
      </p:sp>
      <p:graphicFrame>
        <p:nvGraphicFramePr>
          <p:cNvPr id="11680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60603"/>
              </p:ext>
            </p:extLst>
          </p:nvPr>
        </p:nvGraphicFramePr>
        <p:xfrm>
          <a:off x="673100" y="4202113"/>
          <a:ext cx="2803525" cy="1790700"/>
        </p:xfrm>
        <a:graphic>
          <a:graphicData uri="http://schemas.openxmlformats.org/drawingml/2006/table">
            <a:tbl>
              <a:tblPr/>
              <a:tblGrid>
                <a:gridCol w="166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 percent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 sodium chloride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Relative Flux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5076825" y="3389313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Experiment Results</a:t>
            </a:r>
          </a:p>
        </p:txBody>
      </p:sp>
      <p:sp>
        <p:nvSpPr>
          <p:cNvPr id="116804" name="Text Box 68"/>
          <p:cNvSpPr txBox="1">
            <a:spLocks noChangeArrowheads="1"/>
          </p:cNvSpPr>
          <p:nvPr/>
        </p:nvSpPr>
        <p:spPr bwMode="auto">
          <a:xfrm>
            <a:off x="5330825" y="130492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water</a:t>
            </a:r>
          </a:p>
        </p:txBody>
      </p:sp>
      <p:sp>
        <p:nvSpPr>
          <p:cNvPr id="116805" name="Line 69"/>
          <p:cNvSpPr>
            <a:spLocks noChangeShapeType="1"/>
          </p:cNvSpPr>
          <p:nvPr/>
        </p:nvSpPr>
        <p:spPr bwMode="auto">
          <a:xfrm flipH="1">
            <a:off x="6315075" y="2073275"/>
            <a:ext cx="10858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6806" name="Text Box 70"/>
          <p:cNvSpPr txBox="1">
            <a:spLocks noChangeArrowheads="1"/>
          </p:cNvSpPr>
          <p:nvPr/>
        </p:nvSpPr>
        <p:spPr bwMode="auto">
          <a:xfrm>
            <a:off x="7446963" y="18478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Salt solution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238835" y="5262880"/>
            <a:ext cx="601645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0400" y="1671638"/>
            <a:ext cx="1066800" cy="714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4927" y="14324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Salt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2821603" y="2823368"/>
            <a:ext cx="791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31" name="Line 69"/>
          <p:cNvSpPr>
            <a:spLocks noChangeShapeType="1"/>
          </p:cNvSpPr>
          <p:nvPr/>
        </p:nvSpPr>
        <p:spPr bwMode="auto">
          <a:xfrm flipH="1">
            <a:off x="1805876" y="3048000"/>
            <a:ext cx="944997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C39-9D9F-4BAB-B19C-9AA2478524B4}" type="slidenum">
              <a:rPr lang="en-US"/>
              <a:pPr/>
              <a:t>8</a:t>
            </a:fld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77813" y="2687638"/>
            <a:ext cx="87639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Next to Graham’s experiments came Fick’s experiments and models.  Fick, born</a:t>
            </a:r>
          </a:p>
          <a:p>
            <a:r>
              <a:rPr lang="en-US" dirty="0"/>
              <a:t>in 1829, liked very much mathematics but due influences of his brother he became</a:t>
            </a:r>
          </a:p>
          <a:p>
            <a:r>
              <a:rPr lang="en-US" dirty="0"/>
              <a:t>a </a:t>
            </a:r>
            <a:r>
              <a:rPr lang="en-US" dirty="0" smtClean="0"/>
              <a:t>Doctor </a:t>
            </a:r>
            <a:r>
              <a:rPr lang="en-US" dirty="0"/>
              <a:t>in medicine.  In 1847 he was tutored by Carl Ludwig, who strongly believed</a:t>
            </a:r>
          </a:p>
          <a:p>
            <a:r>
              <a:rPr lang="en-US" dirty="0"/>
              <a:t>that medicine, and indeed life itself, must have a basis in mathematics, physics</a:t>
            </a:r>
          </a:p>
          <a:p>
            <a:r>
              <a:rPr lang="en-US" dirty="0"/>
              <a:t>and chemistry.  In addition to his development to the Diffusion equation, Adolf</a:t>
            </a:r>
          </a:p>
          <a:p>
            <a:r>
              <a:rPr lang="en-US" dirty="0"/>
              <a:t>Fick’s main discoveries were in physiology, e.g. the area of mechanics </a:t>
            </a:r>
          </a:p>
          <a:p>
            <a:r>
              <a:rPr lang="en-US" dirty="0"/>
              <a:t>(mechanics applied to the functioning of muscles), hydrodynamics and </a:t>
            </a:r>
          </a:p>
          <a:p>
            <a:r>
              <a:rPr lang="en-US" dirty="0" err="1"/>
              <a:t>hemo</a:t>
            </a:r>
            <a:r>
              <a:rPr lang="en-US" b="1" u="sng" dirty="0" err="1"/>
              <a:t>rheology</a:t>
            </a:r>
            <a:r>
              <a:rPr lang="en-US" dirty="0"/>
              <a:t> (viscosity of blood), and in the visual and thermal functioning</a:t>
            </a:r>
          </a:p>
          <a:p>
            <a:r>
              <a:rPr lang="en-US" dirty="0"/>
              <a:t>of the human body.  In 1855 he proposed  his famous diffusion equation </a:t>
            </a:r>
          </a:p>
          <a:p>
            <a:r>
              <a:rPr lang="en-US" dirty="0"/>
              <a:t>mainly based on Graham and his own experimental data  </a:t>
            </a:r>
          </a:p>
        </p:txBody>
      </p:sp>
      <p:pic>
        <p:nvPicPr>
          <p:cNvPr id="117778" name="Picture 18" descr="F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44488"/>
            <a:ext cx="1389062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2119313" y="863600"/>
            <a:ext cx="4002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b="1"/>
              <a:t>Adolph Fick (1829-1901)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1C33-C8C4-4CE3-A85E-1FF3C001336F}" type="slidenum">
              <a:rPr lang="en-US"/>
              <a:pPr/>
              <a:t>9</a:t>
            </a:fld>
            <a:endParaRPr lang="en-US"/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598488" y="422275"/>
            <a:ext cx="780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Fick’s Diffusion Experiments: In a cylindrical tube with a salt reservoir at the</a:t>
            </a:r>
          </a:p>
          <a:p>
            <a:r>
              <a:rPr lang="en-US" u="sng"/>
              <a:t>bottom and flowing fresh water at the top</a:t>
            </a:r>
          </a:p>
        </p:txBody>
      </p:sp>
      <p:grpSp>
        <p:nvGrpSpPr>
          <p:cNvPr id="118809" name="Group 25"/>
          <p:cNvGrpSpPr>
            <a:grpSpLocks/>
          </p:cNvGrpSpPr>
          <p:nvPr/>
        </p:nvGrpSpPr>
        <p:grpSpPr bwMode="auto">
          <a:xfrm>
            <a:off x="1699576" y="1189353"/>
            <a:ext cx="5956297" cy="3876674"/>
            <a:chOff x="263" y="812"/>
            <a:chExt cx="3752" cy="2442"/>
          </a:xfrm>
        </p:grpSpPr>
        <p:grpSp>
          <p:nvGrpSpPr>
            <p:cNvPr id="118806" name="Group 22"/>
            <p:cNvGrpSpPr>
              <a:grpSpLocks/>
            </p:cNvGrpSpPr>
            <p:nvPr/>
          </p:nvGrpSpPr>
          <p:grpSpPr bwMode="auto">
            <a:xfrm>
              <a:off x="263" y="812"/>
              <a:ext cx="3322" cy="2442"/>
              <a:chOff x="263" y="812"/>
              <a:chExt cx="3322" cy="2442"/>
            </a:xfrm>
          </p:grpSpPr>
          <p:sp>
            <p:nvSpPr>
              <p:cNvPr id="118788" name="Rectangle 4"/>
              <p:cNvSpPr>
                <a:spLocks noChangeArrowheads="1"/>
              </p:cNvSpPr>
              <p:nvPr/>
            </p:nvSpPr>
            <p:spPr bwMode="auto">
              <a:xfrm>
                <a:off x="1280" y="1405"/>
                <a:ext cx="416" cy="18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18789" name="Rectangle 5"/>
              <p:cNvSpPr>
                <a:spLocks noChangeArrowheads="1"/>
              </p:cNvSpPr>
              <p:nvPr/>
            </p:nvSpPr>
            <p:spPr bwMode="auto">
              <a:xfrm>
                <a:off x="1286" y="2678"/>
                <a:ext cx="415" cy="57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18790" name="Line 6"/>
              <p:cNvSpPr>
                <a:spLocks noChangeShapeType="1"/>
              </p:cNvSpPr>
              <p:nvPr/>
            </p:nvSpPr>
            <p:spPr bwMode="auto">
              <a:xfrm>
                <a:off x="1031" y="1868"/>
                <a:ext cx="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791" name="Line 7"/>
              <p:cNvSpPr>
                <a:spLocks noChangeShapeType="1"/>
              </p:cNvSpPr>
              <p:nvPr/>
            </p:nvSpPr>
            <p:spPr bwMode="auto">
              <a:xfrm>
                <a:off x="1040" y="2152"/>
                <a:ext cx="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792" name="Line 8"/>
              <p:cNvSpPr>
                <a:spLocks noChangeShapeType="1"/>
              </p:cNvSpPr>
              <p:nvPr/>
            </p:nvSpPr>
            <p:spPr bwMode="auto">
              <a:xfrm flipV="1">
                <a:off x="263" y="1638"/>
                <a:ext cx="0" cy="16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324" y="16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18794" name="Line 10"/>
              <p:cNvSpPr>
                <a:spLocks noChangeShapeType="1"/>
              </p:cNvSpPr>
              <p:nvPr/>
            </p:nvSpPr>
            <p:spPr bwMode="auto">
              <a:xfrm flipV="1">
                <a:off x="1493" y="2163"/>
                <a:ext cx="1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795" name="Line 11"/>
              <p:cNvSpPr>
                <a:spLocks noChangeShapeType="1"/>
              </p:cNvSpPr>
              <p:nvPr/>
            </p:nvSpPr>
            <p:spPr bwMode="auto">
              <a:xfrm flipV="1">
                <a:off x="1495" y="1555"/>
                <a:ext cx="0" cy="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11879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9873623"/>
                  </p:ext>
                </p:extLst>
              </p:nvPr>
            </p:nvGraphicFramePr>
            <p:xfrm>
              <a:off x="1628" y="2180"/>
              <a:ext cx="448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49" name="Equation" r:id="rId3" imgW="368280" imgH="228600" progId="Equation.DSMT4">
                      <p:embed/>
                    </p:oleObj>
                  </mc:Choice>
                  <mc:Fallback>
                    <p:oleObj name="Equation" r:id="rId3" imgW="36828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2180"/>
                            <a:ext cx="448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797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624037"/>
                  </p:ext>
                </p:extLst>
              </p:nvPr>
            </p:nvGraphicFramePr>
            <p:xfrm>
              <a:off x="1740" y="1546"/>
              <a:ext cx="80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50" name="Equation" r:id="rId5" imgW="660240" imgH="228600" progId="Equation.DSMT4">
                      <p:embed/>
                    </p:oleObj>
                  </mc:Choice>
                  <mc:Fallback>
                    <p:oleObj name="Equation" r:id="rId5" imgW="66024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0" y="1546"/>
                            <a:ext cx="80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798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2178001"/>
                  </p:ext>
                </p:extLst>
              </p:nvPr>
            </p:nvGraphicFramePr>
            <p:xfrm>
              <a:off x="1018" y="1901"/>
              <a:ext cx="24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51" name="Equation" r:id="rId7" imgW="203040" imgH="177480" progId="Equation.DSMT4">
                      <p:embed/>
                    </p:oleObj>
                  </mc:Choice>
                  <mc:Fallback>
                    <p:oleObj name="Equation" r:id="rId7" imgW="203040" imgH="1774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8" y="1901"/>
                            <a:ext cx="24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8799" name="Line 15"/>
              <p:cNvSpPr>
                <a:spLocks noChangeShapeType="1"/>
              </p:cNvSpPr>
              <p:nvPr/>
            </p:nvSpPr>
            <p:spPr bwMode="auto">
              <a:xfrm flipH="1">
                <a:off x="1587" y="2893"/>
                <a:ext cx="456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800" name="Text Box 16"/>
              <p:cNvSpPr txBox="1">
                <a:spLocks noChangeArrowheads="1"/>
              </p:cNvSpPr>
              <p:nvPr/>
            </p:nvSpPr>
            <p:spPr bwMode="auto">
              <a:xfrm>
                <a:off x="2045" y="2804"/>
                <a:ext cx="15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Saturated salt solution</a:t>
                </a:r>
              </a:p>
              <a:p>
                <a:r>
                  <a:rPr lang="en-US"/>
                  <a:t>and solid salt </a:t>
                </a:r>
              </a:p>
            </p:txBody>
          </p:sp>
          <p:sp>
            <p:nvSpPr>
              <p:cNvPr id="118801" name="Line 17"/>
              <p:cNvSpPr>
                <a:spLocks noChangeShapeType="1"/>
              </p:cNvSpPr>
              <p:nvPr/>
            </p:nvSpPr>
            <p:spPr bwMode="auto">
              <a:xfrm>
                <a:off x="871" y="1333"/>
                <a:ext cx="1474" cy="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802" name="Text Box 18"/>
              <p:cNvSpPr txBox="1">
                <a:spLocks noChangeArrowheads="1"/>
              </p:cNvSpPr>
              <p:nvPr/>
            </p:nvSpPr>
            <p:spPr bwMode="auto">
              <a:xfrm>
                <a:off x="385" y="812"/>
                <a:ext cx="286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Liquid stream of water </a:t>
                </a:r>
                <a:r>
                  <a:rPr lang="en-US" dirty="0" smtClean="0"/>
                  <a:t>(component 2</a:t>
                </a:r>
                <a:r>
                  <a:rPr lang="en-US" dirty="0"/>
                  <a:t>) and </a:t>
                </a:r>
                <a:endParaRPr lang="en-US" dirty="0" smtClean="0"/>
              </a:p>
              <a:p>
                <a:r>
                  <a:rPr lang="en-US" dirty="0" smtClean="0"/>
                  <a:t>salt (component 1</a:t>
                </a:r>
                <a:r>
                  <a:rPr lang="en-US" dirty="0"/>
                  <a:t>) </a:t>
                </a:r>
                <a:r>
                  <a:rPr lang="en-US" dirty="0" smtClean="0"/>
                  <a:t>diffusing along the </a:t>
                </a:r>
                <a:r>
                  <a:rPr lang="en-US" dirty="0"/>
                  <a:t>tube</a:t>
                </a:r>
              </a:p>
            </p:txBody>
          </p:sp>
          <p:sp>
            <p:nvSpPr>
              <p:cNvPr id="118804" name="Text Box 20"/>
              <p:cNvSpPr txBox="1">
                <a:spLocks noChangeArrowheads="1"/>
              </p:cNvSpPr>
              <p:nvPr/>
            </p:nvSpPr>
            <p:spPr bwMode="auto">
              <a:xfrm>
                <a:off x="929" y="1354"/>
                <a:ext cx="3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z=L</a:t>
                </a:r>
              </a:p>
            </p:txBody>
          </p:sp>
          <p:sp>
            <p:nvSpPr>
              <p:cNvPr id="118805" name="Text Box 21"/>
              <p:cNvSpPr txBox="1">
                <a:spLocks noChangeArrowheads="1"/>
              </p:cNvSpPr>
              <p:nvPr/>
            </p:nvSpPr>
            <p:spPr bwMode="auto">
              <a:xfrm>
                <a:off x="884" y="2548"/>
                <a:ext cx="3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z=0</a:t>
                </a:r>
              </a:p>
            </p:txBody>
          </p:sp>
        </p:grp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1614" y="2525"/>
              <a:ext cx="462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043" y="2525"/>
              <a:ext cx="1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Water in the tube (stationary)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7712" y="3409233"/>
            <a:ext cx="27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Mass of salt diffusing at z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211" y="23766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Mass of salt diffusing at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705" y="3095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z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9401"/>
              </p:ext>
            </p:extLst>
          </p:nvPr>
        </p:nvGraphicFramePr>
        <p:xfrm>
          <a:off x="7840663" y="2301875"/>
          <a:ext cx="879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2" name="Equation" r:id="rId9" imgW="368280" imgH="164880" progId="Equation.DSMT4">
                  <p:embed/>
                </p:oleObj>
              </mc:Choice>
              <mc:Fallback>
                <p:oleObj name="Equation" r:id="rId9" imgW="368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0663" y="2301875"/>
                        <a:ext cx="879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98293" y="5064439"/>
            <a:ext cx="178482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10751"/>
              </p:ext>
            </p:extLst>
          </p:nvPr>
        </p:nvGraphicFramePr>
        <p:xfrm>
          <a:off x="2271120" y="2691435"/>
          <a:ext cx="693693" cy="31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3" name="Equation" r:id="rId11" imgW="368280" imgH="164880" progId="Equation.DSMT4">
                  <p:embed/>
                </p:oleObj>
              </mc:Choice>
              <mc:Fallback>
                <p:oleObj name="Equation" r:id="rId11" imgW="3682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120" y="2691435"/>
                        <a:ext cx="693693" cy="310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1206</Words>
  <Application>Microsoft Office PowerPoint</Application>
  <PresentationFormat>On-screen Show (4:3)</PresentationFormat>
  <Paragraphs>327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Bodoni MT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osvaldo</cp:lastModifiedBy>
  <cp:revision>101</cp:revision>
  <dcterms:created xsi:type="dcterms:W3CDTF">2007-01-19T01:44:30Z</dcterms:created>
  <dcterms:modified xsi:type="dcterms:W3CDTF">2018-03-22T02:17:30Z</dcterms:modified>
</cp:coreProperties>
</file>