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73" r:id="rId4"/>
    <p:sldId id="265" r:id="rId5"/>
    <p:sldId id="28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66"/>
    <a:srgbClr val="DDDDDD"/>
    <a:srgbClr val="777777"/>
    <a:srgbClr val="BBE0E3"/>
    <a:srgbClr val="F6FCA2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0" autoAdjust="0"/>
    <p:restoredTop sz="94858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emf"/><Relationship Id="rId1" Type="http://schemas.openxmlformats.org/officeDocument/2006/relationships/image" Target="../media/image69.wmf"/><Relationship Id="rId5" Type="http://schemas.openxmlformats.org/officeDocument/2006/relationships/image" Target="../media/image73.e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e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w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emf"/><Relationship Id="rId7" Type="http://schemas.openxmlformats.org/officeDocument/2006/relationships/image" Target="../media/image16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9.e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174FE4F-D779-48B5-A2C6-EC1CE956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5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B91DE-0B3C-49AD-9075-3C98288D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0F2F2-2E19-41EC-8B93-7689EBD93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35182-D8A3-41B6-BE74-E31AA8AD54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9002B-A527-4A87-94B3-686E6D0C70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37DC-8886-4F1A-A887-DFAB90D03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C2D98-7CA9-49A9-BD98-ADD6D4ED4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2C02E-FC24-4C1F-B795-9C330437D3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8EBF6-4E83-4E8A-AAA8-D67FA0D11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7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7B620-9C4D-4F0F-9C3E-8D559DAF73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17034-B921-4C85-BF73-E9C5CF85E0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3C5BE-8128-4E29-B7BC-2275FBBBED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ABE 308 Heat and Mass Transfer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095A55-7318-412B-92E8-C3FE82A91D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Relationship Id="rId22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emf"/><Relationship Id="rId11" Type="http://schemas.openxmlformats.org/officeDocument/2006/relationships/image" Target="../media/image68.e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e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2.e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63525" y="312738"/>
            <a:ext cx="8609013" cy="590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77850"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3200" dirty="0"/>
              <a:t>Lecture </a:t>
            </a:r>
            <a:r>
              <a:rPr lang="en-US" sz="3200" dirty="0" smtClean="0"/>
              <a:t>9 </a:t>
            </a:r>
            <a:r>
              <a:rPr lang="en-US" sz="3200" dirty="0"/>
              <a:t>(Chapter 11)</a:t>
            </a:r>
          </a:p>
          <a:p>
            <a:pPr>
              <a:lnSpc>
                <a:spcPct val="135000"/>
              </a:lnSpc>
            </a:pPr>
            <a:r>
              <a:rPr lang="en-US" sz="3200" b="1" u="sng" dirty="0"/>
              <a:t>Objectives</a:t>
            </a:r>
          </a:p>
          <a:p>
            <a:pPr>
              <a:lnSpc>
                <a:spcPct val="114000"/>
              </a:lnSpc>
              <a:buFontTx/>
              <a:buChar char="•"/>
            </a:pPr>
            <a:r>
              <a:rPr lang="en-US" sz="3200" dirty="0"/>
              <a:t>Identify the terms describing storage, convection, diffusion and generation of mass species in the equation describing mass </a:t>
            </a:r>
            <a:r>
              <a:rPr lang="en-US" sz="3200" dirty="0" smtClean="0"/>
              <a:t>transfer</a:t>
            </a:r>
          </a:p>
          <a:p>
            <a:pPr>
              <a:lnSpc>
                <a:spcPct val="114000"/>
              </a:lnSpc>
              <a:buFontTx/>
              <a:buChar char="•"/>
            </a:pPr>
            <a:endParaRPr lang="en-US" sz="3200" dirty="0"/>
          </a:p>
          <a:p>
            <a:pPr>
              <a:buFontTx/>
              <a:buChar char="•"/>
            </a:pPr>
            <a:r>
              <a:rPr lang="en-US" sz="3200" dirty="0"/>
              <a:t>Specify the three common boundary conditions used in mass transfer</a:t>
            </a:r>
          </a:p>
          <a:p>
            <a:pPr>
              <a:lnSpc>
                <a:spcPct val="135000"/>
              </a:lnSpc>
            </a:pPr>
            <a:endParaRPr lang="en-US" sz="3200" b="1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5" name="Freeform 35"/>
          <p:cNvSpPr>
            <a:spLocks/>
          </p:cNvSpPr>
          <p:nvPr/>
        </p:nvSpPr>
        <p:spPr bwMode="auto">
          <a:xfrm>
            <a:off x="4387850" y="2660650"/>
            <a:ext cx="1871663" cy="631825"/>
          </a:xfrm>
          <a:custGeom>
            <a:avLst/>
            <a:gdLst>
              <a:gd name="T0" fmla="*/ 557 w 596"/>
              <a:gd name="T1" fmla="*/ 391 h 391"/>
              <a:gd name="T2" fmla="*/ 544 w 596"/>
              <a:gd name="T3" fmla="*/ 250 h 391"/>
              <a:gd name="T4" fmla="*/ 243 w 596"/>
              <a:gd name="T5" fmla="*/ 77 h 391"/>
              <a:gd name="T6" fmla="*/ 0 w 596"/>
              <a:gd name="T7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6" h="391">
                <a:moveTo>
                  <a:pt x="557" y="391"/>
                </a:moveTo>
                <a:cubicBezTo>
                  <a:pt x="576" y="346"/>
                  <a:pt x="596" y="302"/>
                  <a:pt x="544" y="250"/>
                </a:cubicBezTo>
                <a:cubicBezTo>
                  <a:pt x="492" y="198"/>
                  <a:pt x="334" y="119"/>
                  <a:pt x="243" y="77"/>
                </a:cubicBezTo>
                <a:cubicBezTo>
                  <a:pt x="152" y="35"/>
                  <a:pt x="76" y="17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8486" name="Freeform 6" descr="Zig zag"/>
          <p:cNvSpPr>
            <a:spLocks/>
          </p:cNvSpPr>
          <p:nvPr/>
        </p:nvSpPr>
        <p:spPr bwMode="auto">
          <a:xfrm>
            <a:off x="271463" y="3719513"/>
            <a:ext cx="3378200" cy="2060575"/>
          </a:xfrm>
          <a:custGeom>
            <a:avLst/>
            <a:gdLst>
              <a:gd name="T0" fmla="*/ 111 w 2128"/>
              <a:gd name="T1" fmla="*/ 153 h 1298"/>
              <a:gd name="T2" fmla="*/ 316 w 2128"/>
              <a:gd name="T3" fmla="*/ 96 h 1298"/>
              <a:gd name="T4" fmla="*/ 687 w 2128"/>
              <a:gd name="T5" fmla="*/ 185 h 1298"/>
              <a:gd name="T6" fmla="*/ 1033 w 2128"/>
              <a:gd name="T7" fmla="*/ 153 h 1298"/>
              <a:gd name="T8" fmla="*/ 1334 w 2128"/>
              <a:gd name="T9" fmla="*/ 32 h 1298"/>
              <a:gd name="T10" fmla="*/ 1679 w 2128"/>
              <a:gd name="T11" fmla="*/ 19 h 1298"/>
              <a:gd name="T12" fmla="*/ 2050 w 2128"/>
              <a:gd name="T13" fmla="*/ 147 h 1298"/>
              <a:gd name="T14" fmla="*/ 2057 w 2128"/>
              <a:gd name="T15" fmla="*/ 896 h 1298"/>
              <a:gd name="T16" fmla="*/ 2044 w 2128"/>
              <a:gd name="T17" fmla="*/ 1222 h 1298"/>
              <a:gd name="T18" fmla="*/ 1551 w 2128"/>
              <a:gd name="T19" fmla="*/ 1235 h 1298"/>
              <a:gd name="T20" fmla="*/ 1238 w 2128"/>
              <a:gd name="T21" fmla="*/ 1190 h 1298"/>
              <a:gd name="T22" fmla="*/ 1007 w 2128"/>
              <a:gd name="T23" fmla="*/ 1177 h 1298"/>
              <a:gd name="T24" fmla="*/ 655 w 2128"/>
              <a:gd name="T25" fmla="*/ 1292 h 1298"/>
              <a:gd name="T26" fmla="*/ 354 w 2128"/>
              <a:gd name="T27" fmla="*/ 1216 h 1298"/>
              <a:gd name="T28" fmla="*/ 41 w 2128"/>
              <a:gd name="T29" fmla="*/ 1209 h 1298"/>
              <a:gd name="T30" fmla="*/ 105 w 2128"/>
              <a:gd name="T31" fmla="*/ 928 h 1298"/>
              <a:gd name="T32" fmla="*/ 233 w 2128"/>
              <a:gd name="T33" fmla="*/ 595 h 1298"/>
              <a:gd name="T34" fmla="*/ 175 w 2128"/>
              <a:gd name="T35" fmla="*/ 326 h 1298"/>
              <a:gd name="T36" fmla="*/ 111 w 2128"/>
              <a:gd name="T37" fmla="*/ 153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28" h="1298">
                <a:moveTo>
                  <a:pt x="111" y="153"/>
                </a:moveTo>
                <a:cubicBezTo>
                  <a:pt x="134" y="115"/>
                  <a:pt x="220" y="91"/>
                  <a:pt x="316" y="96"/>
                </a:cubicBezTo>
                <a:cubicBezTo>
                  <a:pt x="412" y="101"/>
                  <a:pt x="568" y="176"/>
                  <a:pt x="687" y="185"/>
                </a:cubicBezTo>
                <a:cubicBezTo>
                  <a:pt x="806" y="194"/>
                  <a:pt x="925" y="178"/>
                  <a:pt x="1033" y="153"/>
                </a:cubicBezTo>
                <a:cubicBezTo>
                  <a:pt x="1141" y="128"/>
                  <a:pt x="1226" y="54"/>
                  <a:pt x="1334" y="32"/>
                </a:cubicBezTo>
                <a:cubicBezTo>
                  <a:pt x="1442" y="10"/>
                  <a:pt x="1560" y="0"/>
                  <a:pt x="1679" y="19"/>
                </a:cubicBezTo>
                <a:cubicBezTo>
                  <a:pt x="1798" y="38"/>
                  <a:pt x="1987" y="1"/>
                  <a:pt x="2050" y="147"/>
                </a:cubicBezTo>
                <a:cubicBezTo>
                  <a:pt x="2113" y="293"/>
                  <a:pt x="2058" y="717"/>
                  <a:pt x="2057" y="896"/>
                </a:cubicBezTo>
                <a:cubicBezTo>
                  <a:pt x="2056" y="1075"/>
                  <a:pt x="2128" y="1165"/>
                  <a:pt x="2044" y="1222"/>
                </a:cubicBezTo>
                <a:cubicBezTo>
                  <a:pt x="1960" y="1279"/>
                  <a:pt x="1685" y="1240"/>
                  <a:pt x="1551" y="1235"/>
                </a:cubicBezTo>
                <a:cubicBezTo>
                  <a:pt x="1417" y="1230"/>
                  <a:pt x="1329" y="1200"/>
                  <a:pt x="1238" y="1190"/>
                </a:cubicBezTo>
                <a:cubicBezTo>
                  <a:pt x="1147" y="1180"/>
                  <a:pt x="1104" y="1160"/>
                  <a:pt x="1007" y="1177"/>
                </a:cubicBezTo>
                <a:cubicBezTo>
                  <a:pt x="910" y="1194"/>
                  <a:pt x="764" y="1286"/>
                  <a:pt x="655" y="1292"/>
                </a:cubicBezTo>
                <a:cubicBezTo>
                  <a:pt x="546" y="1298"/>
                  <a:pt x="456" y="1230"/>
                  <a:pt x="354" y="1216"/>
                </a:cubicBezTo>
                <a:cubicBezTo>
                  <a:pt x="252" y="1202"/>
                  <a:pt x="82" y="1257"/>
                  <a:pt x="41" y="1209"/>
                </a:cubicBezTo>
                <a:cubicBezTo>
                  <a:pt x="0" y="1161"/>
                  <a:pt x="73" y="1030"/>
                  <a:pt x="105" y="928"/>
                </a:cubicBezTo>
                <a:cubicBezTo>
                  <a:pt x="137" y="826"/>
                  <a:pt x="221" y="695"/>
                  <a:pt x="233" y="595"/>
                </a:cubicBezTo>
                <a:cubicBezTo>
                  <a:pt x="245" y="495"/>
                  <a:pt x="192" y="400"/>
                  <a:pt x="175" y="326"/>
                </a:cubicBezTo>
                <a:cubicBezTo>
                  <a:pt x="158" y="252"/>
                  <a:pt x="88" y="191"/>
                  <a:pt x="111" y="153"/>
                </a:cubicBezTo>
                <a:close/>
              </a:path>
            </a:pathLst>
          </a:custGeom>
          <a:pattFill prst="zigZag">
            <a:fgClr>
              <a:srgbClr val="777777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125476" y="0"/>
            <a:ext cx="476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 dirty="0"/>
              <a:t>CONSERVATION OF MASS</a:t>
            </a:r>
          </a:p>
        </p:txBody>
      </p:sp>
      <p:sp>
        <p:nvSpPr>
          <p:cNvPr id="148485" name="AutoShape 5"/>
          <p:cNvSpPr>
            <a:spLocks noChangeArrowheads="1"/>
          </p:cNvSpPr>
          <p:nvPr/>
        </p:nvSpPr>
        <p:spPr bwMode="auto">
          <a:xfrm>
            <a:off x="1330325" y="4532313"/>
            <a:ext cx="212725" cy="193675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 flipV="1">
            <a:off x="1463675" y="1889125"/>
            <a:ext cx="1350963" cy="2713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 flipV="1">
            <a:off x="1544638" y="3260725"/>
            <a:ext cx="3228975" cy="1311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 flipV="1">
            <a:off x="1801813" y="2493963"/>
            <a:ext cx="130016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 flipV="1">
            <a:off x="1831976" y="2173288"/>
            <a:ext cx="130016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2835276" y="1325563"/>
            <a:ext cx="2427288" cy="1930400"/>
          </a:xfrm>
          <a:prstGeom prst="cube">
            <a:avLst>
              <a:gd name="adj" fmla="val 25000"/>
            </a:avLst>
          </a:prstGeom>
          <a:solidFill>
            <a:srgbClr val="FF0000">
              <a:alpha val="7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8492" name="Line 12"/>
          <p:cNvSpPr>
            <a:spLocks noChangeShapeType="1"/>
          </p:cNvSpPr>
          <p:nvPr/>
        </p:nvSpPr>
        <p:spPr bwMode="auto">
          <a:xfrm flipV="1">
            <a:off x="4759326" y="2222500"/>
            <a:ext cx="130016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 flipV="1">
            <a:off x="4829176" y="2484438"/>
            <a:ext cx="130016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48507" name="Object 27"/>
          <p:cNvGraphicFramePr>
            <a:graphicFrameLocks noChangeAspect="1"/>
          </p:cNvGraphicFramePr>
          <p:nvPr/>
        </p:nvGraphicFramePr>
        <p:xfrm>
          <a:off x="3662363" y="1825625"/>
          <a:ext cx="412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4" name="Equation" r:id="rId3" imgW="215640" imgH="177480" progId="Equation.3">
                  <p:embed/>
                </p:oleObj>
              </mc:Choice>
              <mc:Fallback>
                <p:oleObj name="Equation" r:id="rId3" imgW="21564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25625"/>
                        <a:ext cx="412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8" name="Object 28"/>
          <p:cNvGraphicFramePr>
            <a:graphicFrameLocks noChangeAspect="1"/>
          </p:cNvGraphicFramePr>
          <p:nvPr/>
        </p:nvGraphicFramePr>
        <p:xfrm>
          <a:off x="4394201" y="2228850"/>
          <a:ext cx="41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5" name="Equation" r:id="rId5" imgW="215640" imgH="203040" progId="Equation.3">
                  <p:embed/>
                </p:oleObj>
              </mc:Choice>
              <mc:Fallback>
                <p:oleObj name="Equation" r:id="rId5" imgW="21564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1" y="2228850"/>
                        <a:ext cx="41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9" name="Object 29"/>
          <p:cNvGraphicFramePr>
            <a:graphicFrameLocks noChangeAspect="1"/>
          </p:cNvGraphicFramePr>
          <p:nvPr/>
        </p:nvGraphicFramePr>
        <p:xfrm>
          <a:off x="4833938" y="1644650"/>
          <a:ext cx="3889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6" name="Equation" r:id="rId7" imgW="203040" imgH="164880" progId="Equation.3">
                  <p:embed/>
                </p:oleObj>
              </mc:Choice>
              <mc:Fallback>
                <p:oleObj name="Equation" r:id="rId7" imgW="203040" imgH="164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644650"/>
                        <a:ext cx="3889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0" name="Text Box 30"/>
          <p:cNvSpPr txBox="1">
            <a:spLocks noChangeArrowheads="1"/>
          </p:cNvSpPr>
          <p:nvPr/>
        </p:nvSpPr>
        <p:spPr bwMode="auto">
          <a:xfrm>
            <a:off x="325438" y="4902200"/>
            <a:ext cx="324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Control volume fixed in space </a:t>
            </a:r>
          </a:p>
          <a:p>
            <a:r>
              <a:rPr lang="en-US">
                <a:solidFill>
                  <a:srgbClr val="000099"/>
                </a:solidFill>
              </a:rPr>
              <a:t>(it include many molecules)</a:t>
            </a:r>
          </a:p>
        </p:txBody>
      </p:sp>
      <p:graphicFrame>
        <p:nvGraphicFramePr>
          <p:cNvPr id="1485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07298"/>
              </p:ext>
            </p:extLst>
          </p:nvPr>
        </p:nvGraphicFramePr>
        <p:xfrm>
          <a:off x="474663" y="885825"/>
          <a:ext cx="2120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7" name="Equation" r:id="rId9" imgW="1422360" imgH="393480" progId="Equation.DSMT4">
                  <p:embed/>
                </p:oleObj>
              </mc:Choice>
              <mc:Fallback>
                <p:oleObj name="Equation" r:id="rId9" imgW="1422360" imgH="393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885825"/>
                        <a:ext cx="2120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12399"/>
              </p:ext>
            </p:extLst>
          </p:nvPr>
        </p:nvGraphicFramePr>
        <p:xfrm>
          <a:off x="5367338" y="1425575"/>
          <a:ext cx="34956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8" name="Equation" r:id="rId11" imgW="2070000" imgH="444240" progId="Equation.DSMT4">
                  <p:embed/>
                </p:oleObj>
              </mc:Choice>
              <mc:Fallback>
                <p:oleObj name="Equation" r:id="rId11" imgW="2070000" imgH="4442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425575"/>
                        <a:ext cx="34956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186309"/>
              </p:ext>
            </p:extLst>
          </p:nvPr>
        </p:nvGraphicFramePr>
        <p:xfrm>
          <a:off x="4530725" y="3360738"/>
          <a:ext cx="46101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9" name="Equation" r:id="rId13" imgW="2145960" imgH="228600" progId="Equation.DSMT4">
                  <p:embed/>
                </p:oleObj>
              </mc:Choice>
              <mc:Fallback>
                <p:oleObj name="Equation" r:id="rId13" imgW="214596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360738"/>
                        <a:ext cx="46101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77864"/>
              </p:ext>
            </p:extLst>
          </p:nvPr>
        </p:nvGraphicFramePr>
        <p:xfrm>
          <a:off x="55563" y="1568450"/>
          <a:ext cx="26797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90" name="Equation" r:id="rId15" imgW="1587240" imgH="444240" progId="Equation.DSMT4">
                  <p:embed/>
                </p:oleObj>
              </mc:Choice>
              <mc:Fallback>
                <p:oleObj name="Equation" r:id="rId15" imgW="1587240" imgH="4442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1568450"/>
                        <a:ext cx="26797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7" name="Object 37"/>
          <p:cNvGraphicFramePr>
            <a:graphicFrameLocks noChangeAspect="1"/>
          </p:cNvGraphicFramePr>
          <p:nvPr/>
        </p:nvGraphicFramePr>
        <p:xfrm>
          <a:off x="2139950" y="3987800"/>
          <a:ext cx="65865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91" name="Equation" r:id="rId17" imgW="3301920" imgH="203040" progId="Equation.3">
                  <p:embed/>
                </p:oleObj>
              </mc:Choice>
              <mc:Fallback>
                <p:oleObj name="Equation" r:id="rId17" imgW="3301920" imgH="2030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987800"/>
                        <a:ext cx="65865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106378"/>
              </p:ext>
            </p:extLst>
          </p:nvPr>
        </p:nvGraphicFramePr>
        <p:xfrm>
          <a:off x="1981200" y="4335463"/>
          <a:ext cx="67865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92" name="Equation" r:id="rId19" imgW="3644640" imgH="393480" progId="Equation.DSMT4">
                  <p:embed/>
                </p:oleObj>
              </mc:Choice>
              <mc:Fallback>
                <p:oleObj name="Equation" r:id="rId19" imgW="3644640" imgH="393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35463"/>
                        <a:ext cx="67865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523" name="Group 43"/>
          <p:cNvGrpSpPr>
            <a:grpSpLocks/>
          </p:cNvGrpSpPr>
          <p:nvPr/>
        </p:nvGrpSpPr>
        <p:grpSpPr bwMode="auto">
          <a:xfrm>
            <a:off x="4089400" y="4967288"/>
            <a:ext cx="2670175" cy="1270000"/>
            <a:chOff x="2576" y="3129"/>
            <a:chExt cx="1682" cy="800"/>
          </a:xfrm>
        </p:grpSpPr>
        <p:sp>
          <p:nvSpPr>
            <p:cNvPr id="148520" name="AutoShape 40"/>
            <p:cNvSpPr>
              <a:spLocks noChangeArrowheads="1"/>
            </p:cNvSpPr>
            <p:nvPr/>
          </p:nvSpPr>
          <p:spPr bwMode="auto">
            <a:xfrm>
              <a:off x="3431" y="3129"/>
              <a:ext cx="140" cy="256"/>
            </a:xfrm>
            <a:prstGeom prst="downArrow">
              <a:avLst>
                <a:gd name="adj1" fmla="val 50000"/>
                <a:gd name="adj2" fmla="val 4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AR"/>
            </a:p>
          </p:txBody>
        </p:sp>
        <p:graphicFrame>
          <p:nvGraphicFramePr>
            <p:cNvPr id="148521" name="Object 41"/>
            <p:cNvGraphicFramePr>
              <a:graphicFrameLocks noChangeAspect="1"/>
            </p:cNvGraphicFramePr>
            <p:nvPr/>
          </p:nvGraphicFramePr>
          <p:xfrm>
            <a:off x="2576" y="3415"/>
            <a:ext cx="1682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93" name="Equation" r:id="rId21" imgW="1282680" imgH="393480" progId="Equation.3">
                    <p:embed/>
                  </p:oleObj>
                </mc:Choice>
                <mc:Fallback>
                  <p:oleObj name="Equation" r:id="rId21" imgW="1282680" imgH="3934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3415"/>
                          <a:ext cx="1682" cy="51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522" name="Text Box 42"/>
          <p:cNvSpPr txBox="1">
            <a:spLocks noChangeArrowheads="1"/>
          </p:cNvSpPr>
          <p:nvPr/>
        </p:nvSpPr>
        <p:spPr bwMode="auto">
          <a:xfrm>
            <a:off x="6959600" y="5462588"/>
            <a:ext cx="1695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Balance Mass</a:t>
            </a:r>
          </a:p>
          <a:p>
            <a:r>
              <a:rPr lang="en-US" b="1" u="sng"/>
              <a:t>component A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660650" y="1155700"/>
            <a:ext cx="471489" cy="534988"/>
          </a:xfrm>
          <a:prstGeom prst="line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01932" y="6457054"/>
            <a:ext cx="1168102" cy="255718"/>
          </a:xfrm>
        </p:spPr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9713" y="54863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9"/>
                </a:solidFill>
              </a:rPr>
              <a:t>Let’s assume 1D mass transfer – in direction x</a:t>
            </a:r>
            <a:endParaRPr lang="en-US" i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750888" y="247650"/>
            <a:ext cx="7494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CONSERVATION OF MASS – Component A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924050" y="881063"/>
          <a:ext cx="41656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6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881063"/>
                        <a:ext cx="41656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95748"/>
              </p:ext>
            </p:extLst>
          </p:nvPr>
        </p:nvGraphicFramePr>
        <p:xfrm>
          <a:off x="868363" y="2452688"/>
          <a:ext cx="6805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7" name="Equation" r:id="rId5" imgW="2095200" imgH="431640" progId="Equation.DSMT4">
                  <p:embed/>
                </p:oleObj>
              </mc:Choice>
              <mc:Fallback>
                <p:oleObj name="Equation" r:id="rId5" imgW="20952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452688"/>
                        <a:ext cx="68056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569618"/>
              </p:ext>
            </p:extLst>
          </p:nvPr>
        </p:nvGraphicFramePr>
        <p:xfrm>
          <a:off x="857250" y="4125913"/>
          <a:ext cx="717708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8" name="Equation" r:id="rId7" imgW="2209680" imgH="431640" progId="Equation.DSMT4">
                  <p:embed/>
                </p:oleObj>
              </mc:Choice>
              <mc:Fallback>
                <p:oleObj name="Equation" r:id="rId7" imgW="22096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25913"/>
                        <a:ext cx="7177088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AutoShape 8"/>
          <p:cNvSpPr>
            <a:spLocks/>
          </p:cNvSpPr>
          <p:nvPr/>
        </p:nvSpPr>
        <p:spPr bwMode="auto">
          <a:xfrm rot="16200000">
            <a:off x="2369345" y="4266406"/>
            <a:ext cx="150812" cy="2714625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1909763" y="570547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Diffusion</a:t>
            </a:r>
          </a:p>
        </p:txBody>
      </p:sp>
      <p:sp>
        <p:nvSpPr>
          <p:cNvPr id="150538" name="AutoShape 10"/>
          <p:cNvSpPr>
            <a:spLocks/>
          </p:cNvSpPr>
          <p:nvPr/>
        </p:nvSpPr>
        <p:spPr bwMode="auto">
          <a:xfrm rot="16200000">
            <a:off x="4920457" y="4652169"/>
            <a:ext cx="120650" cy="1811337"/>
          </a:xfrm>
          <a:prstGeom prst="leftBrace">
            <a:avLst>
              <a:gd name="adj1" fmla="val 1251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4327525" y="566578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Convection</a:t>
            </a:r>
          </a:p>
        </p:txBody>
      </p:sp>
      <p:sp>
        <p:nvSpPr>
          <p:cNvPr id="150540" name="AutoShape 12"/>
          <p:cNvSpPr>
            <a:spLocks/>
          </p:cNvSpPr>
          <p:nvPr/>
        </p:nvSpPr>
        <p:spPr bwMode="auto">
          <a:xfrm rot="16200000">
            <a:off x="6411913" y="5200650"/>
            <a:ext cx="100012" cy="712788"/>
          </a:xfrm>
          <a:prstGeom prst="leftBrace">
            <a:avLst>
              <a:gd name="adj1" fmla="val 59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5781675" y="5635625"/>
            <a:ext cx="1670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Generation</a:t>
            </a:r>
          </a:p>
          <a:p>
            <a:r>
              <a:rPr lang="en-US"/>
              <a:t>(e.g. chemical </a:t>
            </a:r>
          </a:p>
          <a:p>
            <a:r>
              <a:rPr lang="en-US"/>
              <a:t>reaction)</a:t>
            </a:r>
          </a:p>
        </p:txBody>
      </p:sp>
      <p:sp>
        <p:nvSpPr>
          <p:cNvPr id="150542" name="AutoShape 14"/>
          <p:cNvSpPr>
            <a:spLocks/>
          </p:cNvSpPr>
          <p:nvPr/>
        </p:nvSpPr>
        <p:spPr bwMode="auto">
          <a:xfrm rot="16200000">
            <a:off x="7558088" y="5111750"/>
            <a:ext cx="42862" cy="814388"/>
          </a:xfrm>
          <a:prstGeom prst="leftBrace">
            <a:avLst>
              <a:gd name="adj1" fmla="val 1583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7243763" y="5635625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Storage of 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44962" y="6363559"/>
            <a:ext cx="1297193" cy="306182"/>
          </a:xfrm>
        </p:spPr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26894"/>
              </p:ext>
            </p:extLst>
          </p:nvPr>
        </p:nvGraphicFramePr>
        <p:xfrm>
          <a:off x="1138238" y="954088"/>
          <a:ext cx="640397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86" name="Equation" r:id="rId3" imgW="2209680" imgH="431640" progId="Equation.DSMT4">
                  <p:embed/>
                </p:oleObj>
              </mc:Choice>
              <mc:Fallback>
                <p:oleObj name="Equation" r:id="rId3" imgW="2209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954088"/>
                        <a:ext cx="640397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0888" y="247650"/>
            <a:ext cx="7494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CONSERVATION OF MASS – Component A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025525" y="2251075"/>
            <a:ext cx="4113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/>
              <a:t>If </a:t>
            </a:r>
            <a:r>
              <a:rPr lang="en-US" sz="3200" i="1"/>
              <a:t>D</a:t>
            </a:r>
            <a:r>
              <a:rPr lang="en-US" sz="3200" i="1" baseline="-25000"/>
              <a:t>AB</a:t>
            </a:r>
            <a:r>
              <a:rPr lang="en-US" sz="3200"/>
              <a:t> is constant</a:t>
            </a: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50497"/>
              </p:ext>
            </p:extLst>
          </p:nvPr>
        </p:nvGraphicFramePr>
        <p:xfrm>
          <a:off x="1524000" y="2779713"/>
          <a:ext cx="5591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87" name="Equation" r:id="rId5" imgW="1930320" imgH="419040" progId="Equation.DSMT4">
                  <p:embed/>
                </p:oleObj>
              </mc:Choice>
              <mc:Fallback>
                <p:oleObj name="Equation" r:id="rId5" imgW="193032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79713"/>
                        <a:ext cx="55911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64" name="Group 12"/>
          <p:cNvGrpSpPr>
            <a:grpSpLocks/>
          </p:cNvGrpSpPr>
          <p:nvPr/>
        </p:nvGrpSpPr>
        <p:grpSpPr bwMode="auto">
          <a:xfrm>
            <a:off x="5689600" y="3778250"/>
            <a:ext cx="3121025" cy="2390775"/>
            <a:chOff x="3584" y="2380"/>
            <a:chExt cx="1966" cy="1506"/>
          </a:xfrm>
        </p:grpSpPr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>
              <a:off x="4058" y="2380"/>
              <a:ext cx="96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515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49533"/>
                </p:ext>
              </p:extLst>
            </p:nvPr>
          </p:nvGraphicFramePr>
          <p:xfrm>
            <a:off x="3584" y="2677"/>
            <a:ext cx="1477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8" name="Equation" r:id="rId7" imgW="1562040" imgH="393480" progId="Equation.DSMT4">
                    <p:embed/>
                  </p:oleObj>
                </mc:Choice>
                <mc:Fallback>
                  <p:oleObj name="Equation" r:id="rId7" imgW="1562040" imgH="393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4" y="2677"/>
                          <a:ext cx="1477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2" name="Text Box 10"/>
            <p:cNvSpPr txBox="1">
              <a:spLocks noChangeArrowheads="1"/>
            </p:cNvSpPr>
            <p:nvPr/>
          </p:nvSpPr>
          <p:spPr bwMode="auto">
            <a:xfrm>
              <a:off x="3641" y="3136"/>
              <a:ext cx="190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Because the total concentration</a:t>
              </a:r>
            </a:p>
            <a:p>
              <a:r>
                <a:rPr lang="en-US" sz="1600"/>
                <a:t>(A+B) does not vary</a:t>
              </a:r>
            </a:p>
          </p:txBody>
        </p:sp>
        <p:graphicFrame>
          <p:nvGraphicFramePr>
            <p:cNvPr id="1515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581334"/>
                </p:ext>
              </p:extLst>
            </p:nvPr>
          </p:nvGraphicFramePr>
          <p:xfrm>
            <a:off x="4228" y="3515"/>
            <a:ext cx="445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9" name="Equation" r:id="rId9" imgW="469800" imgH="393480" progId="Equation.DSMT4">
                    <p:embed/>
                  </p:oleObj>
                </mc:Choice>
                <mc:Fallback>
                  <p:oleObj name="Equation" r:id="rId9" imgW="46980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3515"/>
                          <a:ext cx="445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1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204943"/>
              </p:ext>
            </p:extLst>
          </p:nvPr>
        </p:nvGraphicFramePr>
        <p:xfrm>
          <a:off x="407988" y="4394200"/>
          <a:ext cx="5038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0" name="Equation" r:id="rId11" imgW="1739880" imgH="419040" progId="Equation.DSMT4">
                  <p:embed/>
                </p:oleObj>
              </mc:Choice>
              <mc:Fallback>
                <p:oleObj name="Equation" r:id="rId11" imgW="173988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394200"/>
                        <a:ext cx="5038725" cy="1209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00718" y="6352801"/>
            <a:ext cx="1329466" cy="295424"/>
          </a:xfrm>
        </p:spPr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50888" y="247650"/>
            <a:ext cx="7494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CONSERVATION OF MASS – Component A</a:t>
            </a:r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41267"/>
              </p:ext>
            </p:extLst>
          </p:nvPr>
        </p:nvGraphicFramePr>
        <p:xfrm>
          <a:off x="987425" y="1022350"/>
          <a:ext cx="68484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5" name="Equation" r:id="rId3" imgW="1726920" imgH="419040" progId="Equation.DSMT4">
                  <p:embed/>
                </p:oleObj>
              </mc:Choice>
              <mc:Fallback>
                <p:oleObj name="Equation" r:id="rId3" imgW="17269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022350"/>
                        <a:ext cx="68484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800100" y="3911600"/>
          <a:ext cx="755015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6" name="Equation" r:id="rId5" imgW="3276360" imgH="647640" progId="Equation.3">
                  <p:embed/>
                </p:oleObj>
              </mc:Choice>
              <mc:Fallback>
                <p:oleObj name="Equation" r:id="rId5" imgW="3276360" imgH="647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911600"/>
                        <a:ext cx="755015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87" name="Group 11"/>
          <p:cNvGrpSpPr>
            <a:grpSpLocks/>
          </p:cNvGrpSpPr>
          <p:nvPr/>
        </p:nvGrpSpPr>
        <p:grpSpPr bwMode="auto">
          <a:xfrm>
            <a:off x="2406650" y="4459288"/>
            <a:ext cx="4014788" cy="895350"/>
            <a:chOff x="1568" y="2144"/>
            <a:chExt cx="2529" cy="564"/>
          </a:xfrm>
        </p:grpSpPr>
        <p:sp>
          <p:nvSpPr>
            <p:cNvPr id="152583" name="Freeform 7"/>
            <p:cNvSpPr>
              <a:spLocks/>
            </p:cNvSpPr>
            <p:nvPr/>
          </p:nvSpPr>
          <p:spPr bwMode="auto">
            <a:xfrm>
              <a:off x="1568" y="2144"/>
              <a:ext cx="224" cy="205"/>
            </a:xfrm>
            <a:custGeom>
              <a:avLst/>
              <a:gdLst>
                <a:gd name="T0" fmla="*/ 0 w 224"/>
                <a:gd name="T1" fmla="*/ 205 h 205"/>
                <a:gd name="T2" fmla="*/ 224 w 224"/>
                <a:gd name="T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" h="205">
                  <a:moveTo>
                    <a:pt x="0" y="205"/>
                  </a:moveTo>
                  <a:cubicBezTo>
                    <a:pt x="91" y="119"/>
                    <a:pt x="182" y="33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2584" name="Freeform 8"/>
            <p:cNvSpPr>
              <a:spLocks/>
            </p:cNvSpPr>
            <p:nvPr/>
          </p:nvSpPr>
          <p:spPr bwMode="auto">
            <a:xfrm>
              <a:off x="2259" y="2503"/>
              <a:ext cx="224" cy="205"/>
            </a:xfrm>
            <a:custGeom>
              <a:avLst/>
              <a:gdLst>
                <a:gd name="T0" fmla="*/ 0 w 224"/>
                <a:gd name="T1" fmla="*/ 205 h 205"/>
                <a:gd name="T2" fmla="*/ 224 w 224"/>
                <a:gd name="T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" h="205">
                  <a:moveTo>
                    <a:pt x="0" y="205"/>
                  </a:moveTo>
                  <a:cubicBezTo>
                    <a:pt x="91" y="119"/>
                    <a:pt x="182" y="33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2585" name="Freeform 9"/>
            <p:cNvSpPr>
              <a:spLocks/>
            </p:cNvSpPr>
            <p:nvPr/>
          </p:nvSpPr>
          <p:spPr bwMode="auto">
            <a:xfrm>
              <a:off x="3117" y="2157"/>
              <a:ext cx="224" cy="205"/>
            </a:xfrm>
            <a:custGeom>
              <a:avLst/>
              <a:gdLst>
                <a:gd name="T0" fmla="*/ 0 w 224"/>
                <a:gd name="T1" fmla="*/ 205 h 205"/>
                <a:gd name="T2" fmla="*/ 224 w 224"/>
                <a:gd name="T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" h="205">
                  <a:moveTo>
                    <a:pt x="0" y="205"/>
                  </a:moveTo>
                  <a:cubicBezTo>
                    <a:pt x="91" y="119"/>
                    <a:pt x="182" y="33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2586" name="Freeform 10"/>
            <p:cNvSpPr>
              <a:spLocks/>
            </p:cNvSpPr>
            <p:nvPr/>
          </p:nvSpPr>
          <p:spPr bwMode="auto">
            <a:xfrm>
              <a:off x="3873" y="2432"/>
              <a:ext cx="224" cy="205"/>
            </a:xfrm>
            <a:custGeom>
              <a:avLst/>
              <a:gdLst>
                <a:gd name="T0" fmla="*/ 0 w 224"/>
                <a:gd name="T1" fmla="*/ 205 h 205"/>
                <a:gd name="T2" fmla="*/ 224 w 224"/>
                <a:gd name="T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" h="205">
                  <a:moveTo>
                    <a:pt x="0" y="205"/>
                  </a:moveTo>
                  <a:cubicBezTo>
                    <a:pt x="91" y="119"/>
                    <a:pt x="182" y="33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52588" name="AutoShape 12"/>
          <p:cNvSpPr>
            <a:spLocks/>
          </p:cNvSpPr>
          <p:nvPr/>
        </p:nvSpPr>
        <p:spPr bwMode="auto">
          <a:xfrm rot="16200000">
            <a:off x="5672932" y="1643856"/>
            <a:ext cx="90488" cy="2289175"/>
          </a:xfrm>
          <a:prstGeom prst="leftBrace">
            <a:avLst>
              <a:gd name="adj1" fmla="val 2108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4927600" y="29718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Diffusion</a:t>
            </a:r>
          </a:p>
        </p:txBody>
      </p:sp>
      <p:sp>
        <p:nvSpPr>
          <p:cNvPr id="152590" name="AutoShape 14"/>
          <p:cNvSpPr>
            <a:spLocks/>
          </p:cNvSpPr>
          <p:nvPr/>
        </p:nvSpPr>
        <p:spPr bwMode="auto">
          <a:xfrm rot="16200000">
            <a:off x="3384550" y="1941513"/>
            <a:ext cx="84138" cy="1668462"/>
          </a:xfrm>
          <a:prstGeom prst="leftBrace">
            <a:avLst>
              <a:gd name="adj1" fmla="val 1652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2854325" y="290195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Convection</a:t>
            </a:r>
          </a:p>
        </p:txBody>
      </p:sp>
      <p:sp>
        <p:nvSpPr>
          <p:cNvPr id="152592" name="AutoShape 16"/>
          <p:cNvSpPr>
            <a:spLocks/>
          </p:cNvSpPr>
          <p:nvPr/>
        </p:nvSpPr>
        <p:spPr bwMode="auto">
          <a:xfrm rot="16200000">
            <a:off x="7458076" y="2425700"/>
            <a:ext cx="100012" cy="712787"/>
          </a:xfrm>
          <a:prstGeom prst="leftBrace">
            <a:avLst>
              <a:gd name="adj1" fmla="val 59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6818313" y="2860675"/>
            <a:ext cx="1670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Generation</a:t>
            </a:r>
          </a:p>
          <a:p>
            <a:r>
              <a:rPr lang="en-US"/>
              <a:t>(e.g. chemical </a:t>
            </a:r>
          </a:p>
          <a:p>
            <a:r>
              <a:rPr lang="en-US"/>
              <a:t>reaction)</a:t>
            </a:r>
          </a:p>
        </p:txBody>
      </p:sp>
      <p:sp>
        <p:nvSpPr>
          <p:cNvPr id="152594" name="AutoShape 18"/>
          <p:cNvSpPr>
            <a:spLocks/>
          </p:cNvSpPr>
          <p:nvPr/>
        </p:nvSpPr>
        <p:spPr bwMode="auto">
          <a:xfrm rot="16200000">
            <a:off x="1631157" y="2189956"/>
            <a:ext cx="52388" cy="1139825"/>
          </a:xfrm>
          <a:prstGeom prst="leftBrace">
            <a:avLst>
              <a:gd name="adj1" fmla="val 1813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863600" y="285115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Storage of 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51325" y="6299013"/>
            <a:ext cx="1017494" cy="316940"/>
          </a:xfrm>
        </p:spPr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862013" y="381000"/>
            <a:ext cx="7494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u="sng"/>
              <a:t>CONSERVATION OF MASS – Component A</a:t>
            </a:r>
          </a:p>
          <a:p>
            <a:pPr algn="ctr"/>
            <a:r>
              <a:rPr lang="en-US" sz="2800" b="1" u="sng"/>
              <a:t>versus TRANSPORT OF ENERGY</a:t>
            </a:r>
          </a:p>
        </p:txBody>
      </p:sp>
      <p:graphicFrame>
        <p:nvGraphicFramePr>
          <p:cNvPr id="153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21051"/>
              </p:ext>
            </p:extLst>
          </p:nvPr>
        </p:nvGraphicFramePr>
        <p:xfrm>
          <a:off x="1341438" y="1460500"/>
          <a:ext cx="685006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7" name="Equation" r:id="rId3" imgW="1726920" imgH="419040" progId="Equation.DSMT4">
                  <p:embed/>
                </p:oleObj>
              </mc:Choice>
              <mc:Fallback>
                <p:oleObj name="Equation" r:id="rId3" imgW="172692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460500"/>
                        <a:ext cx="685006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AutoShape 7"/>
          <p:cNvSpPr>
            <a:spLocks/>
          </p:cNvSpPr>
          <p:nvPr/>
        </p:nvSpPr>
        <p:spPr bwMode="auto">
          <a:xfrm rot="16200000">
            <a:off x="5966619" y="1959769"/>
            <a:ext cx="90487" cy="2289175"/>
          </a:xfrm>
          <a:prstGeom prst="leftBrace">
            <a:avLst>
              <a:gd name="adj1" fmla="val 2108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5456238" y="323532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Diffusion</a:t>
            </a:r>
          </a:p>
        </p:txBody>
      </p:sp>
      <p:sp>
        <p:nvSpPr>
          <p:cNvPr id="153609" name="AutoShape 9"/>
          <p:cNvSpPr>
            <a:spLocks/>
          </p:cNvSpPr>
          <p:nvPr/>
        </p:nvSpPr>
        <p:spPr bwMode="auto">
          <a:xfrm rot="16200000">
            <a:off x="3629819" y="2316957"/>
            <a:ext cx="114300" cy="1516062"/>
          </a:xfrm>
          <a:prstGeom prst="leftBrace">
            <a:avLst>
              <a:gd name="adj1" fmla="val 1105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149600" y="32972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Convection</a:t>
            </a:r>
          </a:p>
        </p:txBody>
      </p:sp>
      <p:sp>
        <p:nvSpPr>
          <p:cNvPr id="153611" name="AutoShape 11"/>
          <p:cNvSpPr>
            <a:spLocks/>
          </p:cNvSpPr>
          <p:nvPr/>
        </p:nvSpPr>
        <p:spPr bwMode="auto">
          <a:xfrm rot="16200000">
            <a:off x="7874000" y="2608263"/>
            <a:ext cx="100013" cy="712787"/>
          </a:xfrm>
          <a:prstGeom prst="leftBrace">
            <a:avLst>
              <a:gd name="adj1" fmla="val 593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7296150" y="2960688"/>
            <a:ext cx="1670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Generation</a:t>
            </a:r>
          </a:p>
          <a:p>
            <a:r>
              <a:rPr lang="en-US"/>
              <a:t>(e.g. chemical </a:t>
            </a:r>
          </a:p>
          <a:p>
            <a:r>
              <a:rPr lang="en-US"/>
              <a:t>reaction)</a:t>
            </a:r>
          </a:p>
        </p:txBody>
      </p:sp>
      <p:sp>
        <p:nvSpPr>
          <p:cNvPr id="153613" name="AutoShape 13"/>
          <p:cNvSpPr>
            <a:spLocks/>
          </p:cNvSpPr>
          <p:nvPr/>
        </p:nvSpPr>
        <p:spPr bwMode="auto">
          <a:xfrm rot="16200000">
            <a:off x="1955007" y="2586831"/>
            <a:ext cx="52388" cy="1139825"/>
          </a:xfrm>
          <a:prstGeom prst="leftBrace">
            <a:avLst>
              <a:gd name="adj1" fmla="val 1813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1270000" y="32369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Storage of A</a:t>
            </a:r>
          </a:p>
        </p:txBody>
      </p:sp>
      <p:graphicFrame>
        <p:nvGraphicFramePr>
          <p:cNvPr id="153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48997"/>
              </p:ext>
            </p:extLst>
          </p:nvPr>
        </p:nvGraphicFramePr>
        <p:xfrm>
          <a:off x="725488" y="4191794"/>
          <a:ext cx="73025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8" name="Equation" r:id="rId5" imgW="1841400" imgH="482400" progId="Equation.DSMT4">
                  <p:embed/>
                </p:oleObj>
              </mc:Choice>
              <mc:Fallback>
                <p:oleObj name="Equation" r:id="rId5" imgW="184140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191794"/>
                        <a:ext cx="73025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6" name="AutoShape 16"/>
          <p:cNvSpPr>
            <a:spLocks/>
          </p:cNvSpPr>
          <p:nvPr/>
        </p:nvSpPr>
        <p:spPr bwMode="auto">
          <a:xfrm rot="5400000" flipV="1">
            <a:off x="1294606" y="3747294"/>
            <a:ext cx="52388" cy="996950"/>
          </a:xfrm>
          <a:prstGeom prst="leftBrace">
            <a:avLst>
              <a:gd name="adj1" fmla="val 158584"/>
              <a:gd name="adj2" fmla="val 50000"/>
            </a:avLst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601663" y="3780631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Energy Storage</a:t>
            </a:r>
          </a:p>
        </p:txBody>
      </p:sp>
      <p:sp>
        <p:nvSpPr>
          <p:cNvPr id="153618" name="AutoShape 18"/>
          <p:cNvSpPr>
            <a:spLocks/>
          </p:cNvSpPr>
          <p:nvPr/>
        </p:nvSpPr>
        <p:spPr bwMode="auto">
          <a:xfrm rot="5400000" flipV="1">
            <a:off x="3117850" y="3609182"/>
            <a:ext cx="63500" cy="1382712"/>
          </a:xfrm>
          <a:prstGeom prst="leftBrace">
            <a:avLst>
              <a:gd name="adj1" fmla="val 181458"/>
              <a:gd name="adj2" fmla="val 50000"/>
            </a:avLst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2330450" y="3825082"/>
            <a:ext cx="211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Energy Convection</a:t>
            </a:r>
          </a:p>
        </p:txBody>
      </p:sp>
      <p:sp>
        <p:nvSpPr>
          <p:cNvPr id="153620" name="AutoShape 20"/>
          <p:cNvSpPr>
            <a:spLocks/>
          </p:cNvSpPr>
          <p:nvPr/>
        </p:nvSpPr>
        <p:spPr bwMode="auto">
          <a:xfrm rot="5400000" flipV="1">
            <a:off x="5312569" y="3213894"/>
            <a:ext cx="134937" cy="2146300"/>
          </a:xfrm>
          <a:prstGeom prst="leftBrace">
            <a:avLst>
              <a:gd name="adj1" fmla="val 132550"/>
              <a:gd name="adj2" fmla="val 50000"/>
            </a:avLst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621" name="Text Box 21"/>
          <p:cNvSpPr txBox="1">
            <a:spLocks noChangeArrowheads="1"/>
          </p:cNvSpPr>
          <p:nvPr/>
        </p:nvSpPr>
        <p:spPr bwMode="auto">
          <a:xfrm>
            <a:off x="4392613" y="3825082"/>
            <a:ext cx="212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Energy Conduction</a:t>
            </a:r>
          </a:p>
        </p:txBody>
      </p:sp>
      <p:sp>
        <p:nvSpPr>
          <p:cNvPr id="153622" name="AutoShape 22"/>
          <p:cNvSpPr>
            <a:spLocks/>
          </p:cNvSpPr>
          <p:nvPr/>
        </p:nvSpPr>
        <p:spPr bwMode="auto">
          <a:xfrm rot="5400000" flipV="1">
            <a:off x="7232650" y="3609975"/>
            <a:ext cx="236538" cy="1354138"/>
          </a:xfrm>
          <a:prstGeom prst="leftBrace">
            <a:avLst>
              <a:gd name="adj1" fmla="val 47707"/>
              <a:gd name="adj2" fmla="val 50000"/>
            </a:avLst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6529388" y="3826669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Energy Generation</a:t>
            </a:r>
          </a:p>
        </p:txBody>
      </p:sp>
      <p:sp>
        <p:nvSpPr>
          <p:cNvPr id="2" name="Oval 1"/>
          <p:cNvSpPr/>
          <p:nvPr/>
        </p:nvSpPr>
        <p:spPr>
          <a:xfrm>
            <a:off x="4010025" y="4332289"/>
            <a:ext cx="1219200" cy="17827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547267"/>
              </p:ext>
            </p:extLst>
          </p:nvPr>
        </p:nvGraphicFramePr>
        <p:xfrm>
          <a:off x="5703094" y="5988051"/>
          <a:ext cx="579438" cy="531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9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3094" y="5988051"/>
                        <a:ext cx="579438" cy="531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5229225" y="5867400"/>
            <a:ext cx="409575" cy="323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16618" y="6029325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Thermal diffusivity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862013" y="381000"/>
            <a:ext cx="7494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u="sng"/>
              <a:t>CONSERVATION OF MASS – Component A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33287"/>
              </p:ext>
            </p:extLst>
          </p:nvPr>
        </p:nvGraphicFramePr>
        <p:xfrm>
          <a:off x="1273175" y="831850"/>
          <a:ext cx="6386513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8" name="Equation" r:id="rId3" imgW="1726920" imgH="419040" progId="Equation.DSMT4">
                  <p:embed/>
                </p:oleObj>
              </mc:Choice>
              <mc:Fallback>
                <p:oleObj name="Equation" r:id="rId3" imgW="17269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831850"/>
                        <a:ext cx="6386513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AutoShape 6"/>
          <p:cNvSpPr>
            <a:spLocks/>
          </p:cNvSpPr>
          <p:nvPr/>
        </p:nvSpPr>
        <p:spPr bwMode="auto">
          <a:xfrm rot="16200000">
            <a:off x="5543550" y="1271588"/>
            <a:ext cx="90487" cy="2217738"/>
          </a:xfrm>
          <a:prstGeom prst="leftBrace">
            <a:avLst>
              <a:gd name="adj1" fmla="val 2042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5019675" y="2563813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Diffusion</a:t>
            </a:r>
          </a:p>
        </p:txBody>
      </p:sp>
      <p:sp>
        <p:nvSpPr>
          <p:cNvPr id="155656" name="AutoShape 8"/>
          <p:cNvSpPr>
            <a:spLocks/>
          </p:cNvSpPr>
          <p:nvPr/>
        </p:nvSpPr>
        <p:spPr bwMode="auto">
          <a:xfrm rot="16200000">
            <a:off x="3355182" y="1705768"/>
            <a:ext cx="114300" cy="1516063"/>
          </a:xfrm>
          <a:prstGeom prst="leftBrace">
            <a:avLst>
              <a:gd name="adj1" fmla="val 1105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2762250" y="25241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Convection</a:t>
            </a:r>
          </a:p>
        </p:txBody>
      </p:sp>
      <p:sp>
        <p:nvSpPr>
          <p:cNvPr id="155658" name="AutoShape 10"/>
          <p:cNvSpPr>
            <a:spLocks/>
          </p:cNvSpPr>
          <p:nvPr/>
        </p:nvSpPr>
        <p:spPr bwMode="auto">
          <a:xfrm rot="16200000">
            <a:off x="7315201" y="1812925"/>
            <a:ext cx="100012" cy="712787"/>
          </a:xfrm>
          <a:prstGeom prst="leftBrace">
            <a:avLst>
              <a:gd name="adj1" fmla="val 59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6716713" y="2228850"/>
            <a:ext cx="1670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Generation</a:t>
            </a:r>
          </a:p>
          <a:p>
            <a:r>
              <a:rPr lang="en-US"/>
              <a:t>(e.g. chemical </a:t>
            </a:r>
          </a:p>
          <a:p>
            <a:r>
              <a:rPr lang="en-US"/>
              <a:t>reaction)</a:t>
            </a:r>
          </a:p>
        </p:txBody>
      </p:sp>
      <p:sp>
        <p:nvSpPr>
          <p:cNvPr id="155660" name="AutoShape 12"/>
          <p:cNvSpPr>
            <a:spLocks/>
          </p:cNvSpPr>
          <p:nvPr/>
        </p:nvSpPr>
        <p:spPr bwMode="auto">
          <a:xfrm rot="16200000">
            <a:off x="1834357" y="1864519"/>
            <a:ext cx="52387" cy="1139825"/>
          </a:xfrm>
          <a:prstGeom prst="leftBrace">
            <a:avLst>
              <a:gd name="adj1" fmla="val 1813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1047750" y="2505075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Storage of A</a:t>
            </a:r>
          </a:p>
        </p:txBody>
      </p:sp>
      <p:graphicFrame>
        <p:nvGraphicFramePr>
          <p:cNvPr id="155713" name="Group 65"/>
          <p:cNvGraphicFramePr>
            <a:graphicFrameLocks noGrp="1"/>
          </p:cNvGraphicFramePr>
          <p:nvPr/>
        </p:nvGraphicFramePr>
        <p:xfrm>
          <a:off x="608013" y="3159125"/>
          <a:ext cx="7964487" cy="2816225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What does it represent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When can be ignored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Rate of Change of stored 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Steady State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Convection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Rate of net mass transport due to convection or bulk 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Typically in a solid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Diffusion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Rate of net mass transport due to diffusion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Slow diffusion in relation to generation and convection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Rate of generation of 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chemical reaction leading to consumption or  generation of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604963" y="311150"/>
            <a:ext cx="5932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General Boundary Conditions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588963" y="828675"/>
            <a:ext cx="385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Surface concentration is specified</a:t>
            </a:r>
          </a:p>
        </p:txBody>
      </p:sp>
      <p:grpSp>
        <p:nvGrpSpPr>
          <p:cNvPr id="156700" name="Group 28"/>
          <p:cNvGrpSpPr>
            <a:grpSpLocks/>
          </p:cNvGrpSpPr>
          <p:nvPr/>
        </p:nvGrpSpPr>
        <p:grpSpPr bwMode="auto">
          <a:xfrm>
            <a:off x="304800" y="1422400"/>
            <a:ext cx="3509963" cy="3452813"/>
            <a:chOff x="403" y="960"/>
            <a:chExt cx="2211" cy="2175"/>
          </a:xfrm>
        </p:grpSpPr>
        <p:sp>
          <p:nvSpPr>
            <p:cNvPr id="156678" name="Freeform 6"/>
            <p:cNvSpPr>
              <a:spLocks/>
            </p:cNvSpPr>
            <p:nvPr/>
          </p:nvSpPr>
          <p:spPr bwMode="auto">
            <a:xfrm>
              <a:off x="403" y="960"/>
              <a:ext cx="1568" cy="1844"/>
            </a:xfrm>
            <a:custGeom>
              <a:avLst/>
              <a:gdLst>
                <a:gd name="T0" fmla="*/ 237 w 1568"/>
                <a:gd name="T1" fmla="*/ 96 h 1844"/>
                <a:gd name="T2" fmla="*/ 339 w 1568"/>
                <a:gd name="T3" fmla="*/ 45 h 1844"/>
                <a:gd name="T4" fmla="*/ 525 w 1568"/>
                <a:gd name="T5" fmla="*/ 109 h 1844"/>
                <a:gd name="T6" fmla="*/ 589 w 1568"/>
                <a:gd name="T7" fmla="*/ 71 h 1844"/>
                <a:gd name="T8" fmla="*/ 698 w 1568"/>
                <a:gd name="T9" fmla="*/ 0 h 1844"/>
                <a:gd name="T10" fmla="*/ 864 w 1568"/>
                <a:gd name="T11" fmla="*/ 20 h 1844"/>
                <a:gd name="T12" fmla="*/ 851 w 1568"/>
                <a:gd name="T13" fmla="*/ 148 h 1844"/>
                <a:gd name="T14" fmla="*/ 1011 w 1568"/>
                <a:gd name="T15" fmla="*/ 96 h 1844"/>
                <a:gd name="T16" fmla="*/ 1082 w 1568"/>
                <a:gd name="T17" fmla="*/ 116 h 1844"/>
                <a:gd name="T18" fmla="*/ 1184 w 1568"/>
                <a:gd name="T19" fmla="*/ 84 h 1844"/>
                <a:gd name="T20" fmla="*/ 1267 w 1568"/>
                <a:gd name="T21" fmla="*/ 122 h 1844"/>
                <a:gd name="T22" fmla="*/ 1440 w 1568"/>
                <a:gd name="T23" fmla="*/ 52 h 1844"/>
                <a:gd name="T24" fmla="*/ 1568 w 1568"/>
                <a:gd name="T25" fmla="*/ 64 h 1844"/>
                <a:gd name="T26" fmla="*/ 1568 w 1568"/>
                <a:gd name="T27" fmla="*/ 1812 h 1844"/>
                <a:gd name="T28" fmla="*/ 1280 w 1568"/>
                <a:gd name="T29" fmla="*/ 1844 h 1844"/>
                <a:gd name="T30" fmla="*/ 1037 w 1568"/>
                <a:gd name="T31" fmla="*/ 1812 h 1844"/>
                <a:gd name="T32" fmla="*/ 691 w 1568"/>
                <a:gd name="T33" fmla="*/ 1773 h 1844"/>
                <a:gd name="T34" fmla="*/ 423 w 1568"/>
                <a:gd name="T35" fmla="*/ 1818 h 1844"/>
                <a:gd name="T36" fmla="*/ 179 w 1568"/>
                <a:gd name="T37" fmla="*/ 1805 h 1844"/>
                <a:gd name="T38" fmla="*/ 19 w 1568"/>
                <a:gd name="T39" fmla="*/ 1735 h 1844"/>
                <a:gd name="T40" fmla="*/ 0 w 1568"/>
                <a:gd name="T41" fmla="*/ 1504 h 1844"/>
                <a:gd name="T42" fmla="*/ 45 w 1568"/>
                <a:gd name="T43" fmla="*/ 1261 h 1844"/>
                <a:gd name="T44" fmla="*/ 83 w 1568"/>
                <a:gd name="T45" fmla="*/ 916 h 1844"/>
                <a:gd name="T46" fmla="*/ 64 w 1568"/>
                <a:gd name="T47" fmla="*/ 704 h 1844"/>
                <a:gd name="T48" fmla="*/ 135 w 1568"/>
                <a:gd name="T49" fmla="*/ 512 h 1844"/>
                <a:gd name="T50" fmla="*/ 231 w 1568"/>
                <a:gd name="T51" fmla="*/ 308 h 1844"/>
                <a:gd name="T52" fmla="*/ 237 w 1568"/>
                <a:gd name="T53" fmla="*/ 96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8" h="1844">
                  <a:moveTo>
                    <a:pt x="237" y="96"/>
                  </a:moveTo>
                  <a:lnTo>
                    <a:pt x="339" y="45"/>
                  </a:lnTo>
                  <a:lnTo>
                    <a:pt x="525" y="109"/>
                  </a:lnTo>
                  <a:lnTo>
                    <a:pt x="589" y="71"/>
                  </a:lnTo>
                  <a:lnTo>
                    <a:pt x="698" y="0"/>
                  </a:lnTo>
                  <a:lnTo>
                    <a:pt x="864" y="20"/>
                  </a:lnTo>
                  <a:lnTo>
                    <a:pt x="851" y="148"/>
                  </a:lnTo>
                  <a:lnTo>
                    <a:pt x="1011" y="96"/>
                  </a:lnTo>
                  <a:lnTo>
                    <a:pt x="1082" y="116"/>
                  </a:lnTo>
                  <a:lnTo>
                    <a:pt x="1184" y="84"/>
                  </a:lnTo>
                  <a:lnTo>
                    <a:pt x="1267" y="122"/>
                  </a:lnTo>
                  <a:lnTo>
                    <a:pt x="1440" y="52"/>
                  </a:lnTo>
                  <a:lnTo>
                    <a:pt x="1568" y="64"/>
                  </a:lnTo>
                  <a:lnTo>
                    <a:pt x="1568" y="1812"/>
                  </a:lnTo>
                  <a:lnTo>
                    <a:pt x="1280" y="1844"/>
                  </a:lnTo>
                  <a:lnTo>
                    <a:pt x="1037" y="1812"/>
                  </a:lnTo>
                  <a:lnTo>
                    <a:pt x="691" y="1773"/>
                  </a:lnTo>
                  <a:lnTo>
                    <a:pt x="423" y="1818"/>
                  </a:lnTo>
                  <a:lnTo>
                    <a:pt x="179" y="1805"/>
                  </a:lnTo>
                  <a:lnTo>
                    <a:pt x="19" y="1735"/>
                  </a:lnTo>
                  <a:lnTo>
                    <a:pt x="0" y="1504"/>
                  </a:lnTo>
                  <a:lnTo>
                    <a:pt x="45" y="1261"/>
                  </a:lnTo>
                  <a:lnTo>
                    <a:pt x="83" y="916"/>
                  </a:lnTo>
                  <a:lnTo>
                    <a:pt x="64" y="704"/>
                  </a:lnTo>
                  <a:lnTo>
                    <a:pt x="135" y="512"/>
                  </a:lnTo>
                  <a:lnTo>
                    <a:pt x="231" y="308"/>
                  </a:lnTo>
                  <a:lnTo>
                    <a:pt x="237" y="9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1958" y="1031"/>
              <a:ext cx="7" cy="1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6682" name="Freeform 10"/>
            <p:cNvSpPr>
              <a:spLocks/>
            </p:cNvSpPr>
            <p:nvPr/>
          </p:nvSpPr>
          <p:spPr bwMode="auto">
            <a:xfrm>
              <a:off x="723" y="1313"/>
              <a:ext cx="1242" cy="595"/>
            </a:xfrm>
            <a:custGeom>
              <a:avLst/>
              <a:gdLst>
                <a:gd name="T0" fmla="*/ 0 w 1242"/>
                <a:gd name="T1" fmla="*/ 0 h 595"/>
                <a:gd name="T2" fmla="*/ 365 w 1242"/>
                <a:gd name="T3" fmla="*/ 25 h 595"/>
                <a:gd name="T4" fmla="*/ 775 w 1242"/>
                <a:gd name="T5" fmla="*/ 147 h 595"/>
                <a:gd name="T6" fmla="*/ 1101 w 1242"/>
                <a:gd name="T7" fmla="*/ 358 h 595"/>
                <a:gd name="T8" fmla="*/ 1242 w 1242"/>
                <a:gd name="T9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595">
                  <a:moveTo>
                    <a:pt x="0" y="0"/>
                  </a:moveTo>
                  <a:cubicBezTo>
                    <a:pt x="118" y="0"/>
                    <a:pt x="236" y="1"/>
                    <a:pt x="365" y="25"/>
                  </a:cubicBezTo>
                  <a:cubicBezTo>
                    <a:pt x="494" y="49"/>
                    <a:pt x="652" y="92"/>
                    <a:pt x="775" y="147"/>
                  </a:cubicBezTo>
                  <a:cubicBezTo>
                    <a:pt x="898" y="202"/>
                    <a:pt x="1023" y="283"/>
                    <a:pt x="1101" y="358"/>
                  </a:cubicBezTo>
                  <a:cubicBezTo>
                    <a:pt x="1179" y="433"/>
                    <a:pt x="1210" y="514"/>
                    <a:pt x="1242" y="595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56683" name="Object 11"/>
            <p:cNvGraphicFramePr>
              <a:graphicFrameLocks noChangeAspect="1"/>
            </p:cNvGraphicFramePr>
            <p:nvPr/>
          </p:nvGraphicFramePr>
          <p:xfrm>
            <a:off x="1971" y="1756"/>
            <a:ext cx="37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14" name="Equation" r:id="rId3" imgW="241200" imgH="228600" progId="Equation.3">
                    <p:embed/>
                  </p:oleObj>
                </mc:Choice>
                <mc:Fallback>
                  <p:oleObj name="Equation" r:id="rId3" imgW="2412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1756"/>
                          <a:ext cx="37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84" name="Line 12"/>
            <p:cNvSpPr>
              <a:spLocks noChangeShapeType="1"/>
            </p:cNvSpPr>
            <p:nvPr/>
          </p:nvSpPr>
          <p:spPr bwMode="auto">
            <a:xfrm>
              <a:off x="1978" y="2893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1965" y="2855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1875" y="29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0</a:t>
              </a: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2426" y="28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998" y="190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Solid</a:t>
              </a:r>
            </a:p>
          </p:txBody>
        </p:sp>
      </p:grpSp>
      <p:graphicFrame>
        <p:nvGraphicFramePr>
          <p:cNvPr id="156689" name="Object 17"/>
          <p:cNvGraphicFramePr>
            <a:graphicFrameLocks noChangeAspect="1"/>
          </p:cNvGraphicFramePr>
          <p:nvPr/>
        </p:nvGraphicFramePr>
        <p:xfrm>
          <a:off x="3130550" y="1541463"/>
          <a:ext cx="24368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5" name="Equation" r:id="rId5" imgW="723600" imgH="241200" progId="Equation.3">
                  <p:embed/>
                </p:oleObj>
              </mc:Choice>
              <mc:Fallback>
                <p:oleObj name="Equation" r:id="rId5" imgW="72360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541463"/>
                        <a:ext cx="2436813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0" name="Line 18"/>
          <p:cNvSpPr>
            <a:spLocks noChangeShapeType="1"/>
          </p:cNvSpPr>
          <p:nvPr/>
        </p:nvSpPr>
        <p:spPr bwMode="auto">
          <a:xfrm flipH="1">
            <a:off x="5302250" y="1503363"/>
            <a:ext cx="47942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5894388" y="1133475"/>
            <a:ext cx="2508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 can be constant or a </a:t>
            </a:r>
          </a:p>
          <a:p>
            <a:r>
              <a:rPr lang="en-US"/>
              <a:t>function of time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2997200" y="334962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Fluid</a:t>
            </a:r>
          </a:p>
        </p:txBody>
      </p:sp>
      <p:grpSp>
        <p:nvGrpSpPr>
          <p:cNvPr id="156699" name="Group 27"/>
          <p:cNvGrpSpPr>
            <a:grpSpLocks/>
          </p:cNvGrpSpPr>
          <p:nvPr/>
        </p:nvGrpSpPr>
        <p:grpSpPr bwMode="auto">
          <a:xfrm>
            <a:off x="4190203" y="3439321"/>
            <a:ext cx="2760661" cy="2247900"/>
            <a:chOff x="3577" y="1576"/>
            <a:chExt cx="1739" cy="1416"/>
          </a:xfrm>
        </p:grpSpPr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 flipV="1">
              <a:off x="3980" y="1728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>
              <a:off x="3885" y="2554"/>
              <a:ext cx="1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6695" name="Freeform 23"/>
            <p:cNvSpPr>
              <a:spLocks/>
            </p:cNvSpPr>
            <p:nvPr/>
          </p:nvSpPr>
          <p:spPr bwMode="auto">
            <a:xfrm>
              <a:off x="3982" y="1842"/>
              <a:ext cx="703" cy="711"/>
            </a:xfrm>
            <a:custGeom>
              <a:avLst/>
              <a:gdLst>
                <a:gd name="T0" fmla="*/ 0 w 1068"/>
                <a:gd name="T1" fmla="*/ 1024 h 1024"/>
                <a:gd name="T2" fmla="*/ 44 w 1068"/>
                <a:gd name="T3" fmla="*/ 838 h 1024"/>
                <a:gd name="T4" fmla="*/ 166 w 1068"/>
                <a:gd name="T5" fmla="*/ 640 h 1024"/>
                <a:gd name="T6" fmla="*/ 409 w 1068"/>
                <a:gd name="T7" fmla="*/ 518 h 1024"/>
                <a:gd name="T8" fmla="*/ 729 w 1068"/>
                <a:gd name="T9" fmla="*/ 448 h 1024"/>
                <a:gd name="T10" fmla="*/ 985 w 1068"/>
                <a:gd name="T11" fmla="*/ 211 h 1024"/>
                <a:gd name="T12" fmla="*/ 1068 w 1068"/>
                <a:gd name="T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8" h="1024">
                  <a:moveTo>
                    <a:pt x="0" y="1024"/>
                  </a:moveTo>
                  <a:cubicBezTo>
                    <a:pt x="8" y="963"/>
                    <a:pt x="16" y="902"/>
                    <a:pt x="44" y="838"/>
                  </a:cubicBezTo>
                  <a:cubicBezTo>
                    <a:pt x="72" y="774"/>
                    <a:pt x="105" y="693"/>
                    <a:pt x="166" y="640"/>
                  </a:cubicBezTo>
                  <a:cubicBezTo>
                    <a:pt x="227" y="587"/>
                    <a:pt x="315" y="550"/>
                    <a:pt x="409" y="518"/>
                  </a:cubicBezTo>
                  <a:cubicBezTo>
                    <a:pt x="503" y="486"/>
                    <a:pt x="633" y="499"/>
                    <a:pt x="729" y="448"/>
                  </a:cubicBezTo>
                  <a:cubicBezTo>
                    <a:pt x="825" y="397"/>
                    <a:pt x="928" y="286"/>
                    <a:pt x="985" y="211"/>
                  </a:cubicBezTo>
                  <a:cubicBezTo>
                    <a:pt x="1042" y="136"/>
                    <a:pt x="1055" y="68"/>
                    <a:pt x="106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6696" name="Text Box 24"/>
            <p:cNvSpPr txBox="1">
              <a:spLocks noChangeArrowheads="1"/>
            </p:cNvSpPr>
            <p:nvPr/>
          </p:nvSpPr>
          <p:spPr bwMode="auto">
            <a:xfrm>
              <a:off x="3999" y="2780"/>
              <a:ext cx="13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Concentration in fluid</a:t>
              </a:r>
            </a:p>
          </p:txBody>
        </p:sp>
        <p:sp>
          <p:nvSpPr>
            <p:cNvPr id="156697" name="Text Box 25"/>
            <p:cNvSpPr txBox="1">
              <a:spLocks noChangeArrowheads="1"/>
            </p:cNvSpPr>
            <p:nvPr/>
          </p:nvSpPr>
          <p:spPr bwMode="auto">
            <a:xfrm rot="16200000">
              <a:off x="3010" y="2143"/>
              <a:ext cx="1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Concentration in solid</a:t>
              </a:r>
            </a:p>
          </p:txBody>
        </p:sp>
      </p:grpSp>
      <p:sp>
        <p:nvSpPr>
          <p:cNvPr id="156702" name="Line 30"/>
          <p:cNvSpPr>
            <a:spLocks noChangeShapeType="1"/>
          </p:cNvSpPr>
          <p:nvPr/>
        </p:nvSpPr>
        <p:spPr bwMode="auto">
          <a:xfrm flipV="1">
            <a:off x="5569743" y="437118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 flipH="1">
            <a:off x="4828381" y="4371182"/>
            <a:ext cx="722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6109493" y="3547270"/>
            <a:ext cx="304762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accent2"/>
                </a:solidFill>
              </a:rPr>
              <a:t>The boundary condition</a:t>
            </a:r>
          </a:p>
          <a:p>
            <a:r>
              <a:rPr lang="en-US" sz="1600" i="1" dirty="0">
                <a:solidFill>
                  <a:schemeClr val="accent2"/>
                </a:solidFill>
              </a:rPr>
              <a:t>is </a:t>
            </a:r>
            <a:r>
              <a:rPr lang="en-US" sz="1600" i="1" dirty="0" smtClean="0">
                <a:solidFill>
                  <a:schemeClr val="accent2"/>
                </a:solidFill>
              </a:rPr>
              <a:t>normally known in </a:t>
            </a:r>
            <a:r>
              <a:rPr lang="en-US" sz="1600" i="1" dirty="0">
                <a:solidFill>
                  <a:schemeClr val="accent2"/>
                </a:solidFill>
              </a:rPr>
              <a:t>the fluid </a:t>
            </a:r>
            <a:endParaRPr lang="en-US" sz="1600" i="1" dirty="0" smtClean="0">
              <a:solidFill>
                <a:schemeClr val="accent2"/>
              </a:solidFill>
            </a:endParaRPr>
          </a:p>
          <a:p>
            <a:r>
              <a:rPr lang="en-US" sz="1600" i="1" dirty="0" smtClean="0">
                <a:solidFill>
                  <a:schemeClr val="accent2"/>
                </a:solidFill>
              </a:rPr>
              <a:t>so the equilibrium </a:t>
            </a:r>
            <a:r>
              <a:rPr lang="en-US" sz="1600" i="1" dirty="0">
                <a:solidFill>
                  <a:schemeClr val="accent2"/>
                </a:solidFill>
              </a:rPr>
              <a:t>has to be </a:t>
            </a:r>
            <a:endParaRPr lang="en-US" sz="1600" i="1" dirty="0" smtClean="0">
              <a:solidFill>
                <a:schemeClr val="accent2"/>
              </a:solidFill>
            </a:endParaRPr>
          </a:p>
          <a:p>
            <a:r>
              <a:rPr lang="en-US" sz="1600" i="1" dirty="0" smtClean="0">
                <a:solidFill>
                  <a:schemeClr val="accent2"/>
                </a:solidFill>
              </a:rPr>
              <a:t>known to </a:t>
            </a:r>
            <a:r>
              <a:rPr lang="en-US" sz="1600" i="1" dirty="0">
                <a:solidFill>
                  <a:schemeClr val="accent2"/>
                </a:solidFill>
              </a:rPr>
              <a:t>specify the boundary </a:t>
            </a:r>
            <a:endParaRPr lang="en-US" sz="1600" i="1" dirty="0" smtClean="0">
              <a:solidFill>
                <a:schemeClr val="accent2"/>
              </a:solidFill>
            </a:endParaRPr>
          </a:p>
          <a:p>
            <a:r>
              <a:rPr lang="en-US" sz="1600" i="1" dirty="0" smtClean="0">
                <a:solidFill>
                  <a:schemeClr val="accent2"/>
                </a:solidFill>
              </a:rPr>
              <a:t>condition in </a:t>
            </a:r>
            <a:r>
              <a:rPr lang="en-US" sz="1600" i="1" dirty="0">
                <a:solidFill>
                  <a:schemeClr val="accent2"/>
                </a:solidFill>
              </a:rPr>
              <a:t>the solid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3575"/>
              </p:ext>
            </p:extLst>
          </p:nvPr>
        </p:nvGraphicFramePr>
        <p:xfrm>
          <a:off x="5298036" y="4915762"/>
          <a:ext cx="622544" cy="53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6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036" y="4915762"/>
                        <a:ext cx="622544" cy="539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52683"/>
              </p:ext>
            </p:extLst>
          </p:nvPr>
        </p:nvGraphicFramePr>
        <p:xfrm>
          <a:off x="5421313" y="2566988"/>
          <a:ext cx="563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7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2566988"/>
                        <a:ext cx="5635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721" name="Picture 4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19475">
            <a:off x="4329902" y="4123532"/>
            <a:ext cx="563563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569743" y="3680621"/>
            <a:ext cx="211932" cy="390315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206" y="3148975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Solid-Liquid</a:t>
            </a:r>
          </a:p>
          <a:p>
            <a:r>
              <a:rPr lang="en-US" sz="1400" dirty="0" smtClean="0"/>
              <a:t>Equilibrium</a:t>
            </a:r>
            <a:endParaRPr lang="es-AR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604963" y="311150"/>
            <a:ext cx="5932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General Boundary Conditions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639763" y="1073150"/>
            <a:ext cx="5976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2. Surface mass flux </a:t>
            </a:r>
            <a:r>
              <a:rPr lang="en-US" b="1" i="1"/>
              <a:t>n</a:t>
            </a:r>
            <a:r>
              <a:rPr lang="en-US" b="1" i="1" baseline="-25000"/>
              <a:t>A,s</a:t>
            </a:r>
            <a:r>
              <a:rPr lang="en-US" b="1" i="1"/>
              <a:t> </a:t>
            </a:r>
            <a:r>
              <a:rPr lang="en-US" b="1"/>
              <a:t>at the surface is specified</a:t>
            </a:r>
          </a:p>
        </p:txBody>
      </p:sp>
      <p:grpSp>
        <p:nvGrpSpPr>
          <p:cNvPr id="157728" name="Group 32"/>
          <p:cNvGrpSpPr>
            <a:grpSpLocks/>
          </p:cNvGrpSpPr>
          <p:nvPr/>
        </p:nvGrpSpPr>
        <p:grpSpPr bwMode="auto">
          <a:xfrm>
            <a:off x="295275" y="1563688"/>
            <a:ext cx="3581400" cy="3413125"/>
            <a:chOff x="0" y="966"/>
            <a:chExt cx="2256" cy="2150"/>
          </a:xfrm>
        </p:grpSpPr>
        <p:sp>
          <p:nvSpPr>
            <p:cNvPr id="157702" name="Freeform 6"/>
            <p:cNvSpPr>
              <a:spLocks/>
            </p:cNvSpPr>
            <p:nvPr/>
          </p:nvSpPr>
          <p:spPr bwMode="auto">
            <a:xfrm>
              <a:off x="0" y="966"/>
              <a:ext cx="1568" cy="1844"/>
            </a:xfrm>
            <a:custGeom>
              <a:avLst/>
              <a:gdLst>
                <a:gd name="T0" fmla="*/ 237 w 1568"/>
                <a:gd name="T1" fmla="*/ 96 h 1844"/>
                <a:gd name="T2" fmla="*/ 339 w 1568"/>
                <a:gd name="T3" fmla="*/ 45 h 1844"/>
                <a:gd name="T4" fmla="*/ 525 w 1568"/>
                <a:gd name="T5" fmla="*/ 109 h 1844"/>
                <a:gd name="T6" fmla="*/ 589 w 1568"/>
                <a:gd name="T7" fmla="*/ 71 h 1844"/>
                <a:gd name="T8" fmla="*/ 698 w 1568"/>
                <a:gd name="T9" fmla="*/ 0 h 1844"/>
                <a:gd name="T10" fmla="*/ 864 w 1568"/>
                <a:gd name="T11" fmla="*/ 20 h 1844"/>
                <a:gd name="T12" fmla="*/ 851 w 1568"/>
                <a:gd name="T13" fmla="*/ 148 h 1844"/>
                <a:gd name="T14" fmla="*/ 1011 w 1568"/>
                <a:gd name="T15" fmla="*/ 96 h 1844"/>
                <a:gd name="T16" fmla="*/ 1082 w 1568"/>
                <a:gd name="T17" fmla="*/ 116 h 1844"/>
                <a:gd name="T18" fmla="*/ 1184 w 1568"/>
                <a:gd name="T19" fmla="*/ 84 h 1844"/>
                <a:gd name="T20" fmla="*/ 1267 w 1568"/>
                <a:gd name="T21" fmla="*/ 122 h 1844"/>
                <a:gd name="T22" fmla="*/ 1440 w 1568"/>
                <a:gd name="T23" fmla="*/ 52 h 1844"/>
                <a:gd name="T24" fmla="*/ 1568 w 1568"/>
                <a:gd name="T25" fmla="*/ 64 h 1844"/>
                <a:gd name="T26" fmla="*/ 1568 w 1568"/>
                <a:gd name="T27" fmla="*/ 1812 h 1844"/>
                <a:gd name="T28" fmla="*/ 1280 w 1568"/>
                <a:gd name="T29" fmla="*/ 1844 h 1844"/>
                <a:gd name="T30" fmla="*/ 1037 w 1568"/>
                <a:gd name="T31" fmla="*/ 1812 h 1844"/>
                <a:gd name="T32" fmla="*/ 691 w 1568"/>
                <a:gd name="T33" fmla="*/ 1773 h 1844"/>
                <a:gd name="T34" fmla="*/ 423 w 1568"/>
                <a:gd name="T35" fmla="*/ 1818 h 1844"/>
                <a:gd name="T36" fmla="*/ 179 w 1568"/>
                <a:gd name="T37" fmla="*/ 1805 h 1844"/>
                <a:gd name="T38" fmla="*/ 19 w 1568"/>
                <a:gd name="T39" fmla="*/ 1735 h 1844"/>
                <a:gd name="T40" fmla="*/ 0 w 1568"/>
                <a:gd name="T41" fmla="*/ 1504 h 1844"/>
                <a:gd name="T42" fmla="*/ 45 w 1568"/>
                <a:gd name="T43" fmla="*/ 1261 h 1844"/>
                <a:gd name="T44" fmla="*/ 83 w 1568"/>
                <a:gd name="T45" fmla="*/ 916 h 1844"/>
                <a:gd name="T46" fmla="*/ 64 w 1568"/>
                <a:gd name="T47" fmla="*/ 704 h 1844"/>
                <a:gd name="T48" fmla="*/ 135 w 1568"/>
                <a:gd name="T49" fmla="*/ 512 h 1844"/>
                <a:gd name="T50" fmla="*/ 231 w 1568"/>
                <a:gd name="T51" fmla="*/ 308 h 1844"/>
                <a:gd name="T52" fmla="*/ 237 w 1568"/>
                <a:gd name="T53" fmla="*/ 96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8" h="1844">
                  <a:moveTo>
                    <a:pt x="237" y="96"/>
                  </a:moveTo>
                  <a:lnTo>
                    <a:pt x="339" y="45"/>
                  </a:lnTo>
                  <a:lnTo>
                    <a:pt x="525" y="109"/>
                  </a:lnTo>
                  <a:lnTo>
                    <a:pt x="589" y="71"/>
                  </a:lnTo>
                  <a:lnTo>
                    <a:pt x="698" y="0"/>
                  </a:lnTo>
                  <a:lnTo>
                    <a:pt x="864" y="20"/>
                  </a:lnTo>
                  <a:lnTo>
                    <a:pt x="851" y="148"/>
                  </a:lnTo>
                  <a:lnTo>
                    <a:pt x="1011" y="96"/>
                  </a:lnTo>
                  <a:lnTo>
                    <a:pt x="1082" y="116"/>
                  </a:lnTo>
                  <a:lnTo>
                    <a:pt x="1184" y="84"/>
                  </a:lnTo>
                  <a:lnTo>
                    <a:pt x="1267" y="122"/>
                  </a:lnTo>
                  <a:lnTo>
                    <a:pt x="1440" y="52"/>
                  </a:lnTo>
                  <a:lnTo>
                    <a:pt x="1568" y="64"/>
                  </a:lnTo>
                  <a:lnTo>
                    <a:pt x="1568" y="1812"/>
                  </a:lnTo>
                  <a:lnTo>
                    <a:pt x="1280" y="1844"/>
                  </a:lnTo>
                  <a:lnTo>
                    <a:pt x="1037" y="1812"/>
                  </a:lnTo>
                  <a:lnTo>
                    <a:pt x="691" y="1773"/>
                  </a:lnTo>
                  <a:lnTo>
                    <a:pt x="423" y="1818"/>
                  </a:lnTo>
                  <a:lnTo>
                    <a:pt x="179" y="1805"/>
                  </a:lnTo>
                  <a:lnTo>
                    <a:pt x="19" y="1735"/>
                  </a:lnTo>
                  <a:lnTo>
                    <a:pt x="0" y="1504"/>
                  </a:lnTo>
                  <a:lnTo>
                    <a:pt x="45" y="1261"/>
                  </a:lnTo>
                  <a:lnTo>
                    <a:pt x="83" y="916"/>
                  </a:lnTo>
                  <a:lnTo>
                    <a:pt x="64" y="704"/>
                  </a:lnTo>
                  <a:lnTo>
                    <a:pt x="135" y="512"/>
                  </a:lnTo>
                  <a:lnTo>
                    <a:pt x="231" y="308"/>
                  </a:lnTo>
                  <a:lnTo>
                    <a:pt x="237" y="9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1568" y="1063"/>
              <a:ext cx="7" cy="17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7706" name="Line 10"/>
            <p:cNvSpPr>
              <a:spLocks noChangeShapeType="1"/>
            </p:cNvSpPr>
            <p:nvPr/>
          </p:nvSpPr>
          <p:spPr bwMode="auto">
            <a:xfrm>
              <a:off x="1620" y="2874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7707" name="Line 11"/>
            <p:cNvSpPr>
              <a:spLocks noChangeShapeType="1"/>
            </p:cNvSpPr>
            <p:nvPr/>
          </p:nvSpPr>
          <p:spPr bwMode="auto">
            <a:xfrm>
              <a:off x="1607" y="2836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1517" y="28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0</a:t>
              </a:r>
            </a:p>
          </p:txBody>
        </p:sp>
        <p:sp>
          <p:nvSpPr>
            <p:cNvPr id="157709" name="Text Box 13"/>
            <p:cNvSpPr txBox="1">
              <a:spLocks noChangeArrowheads="1"/>
            </p:cNvSpPr>
            <p:nvPr/>
          </p:nvSpPr>
          <p:spPr bwMode="auto">
            <a:xfrm>
              <a:off x="2068" y="283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</a:p>
          </p:txBody>
        </p:sp>
        <p:sp>
          <p:nvSpPr>
            <p:cNvPr id="157710" name="Text Box 14"/>
            <p:cNvSpPr txBox="1">
              <a:spLocks noChangeArrowheads="1"/>
            </p:cNvSpPr>
            <p:nvPr/>
          </p:nvSpPr>
          <p:spPr bwMode="auto">
            <a:xfrm>
              <a:off x="481" y="1431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Solid</a:t>
              </a:r>
            </a:p>
          </p:txBody>
        </p:sp>
        <p:sp>
          <p:nvSpPr>
            <p:cNvPr id="157711" name="Freeform 15"/>
            <p:cNvSpPr>
              <a:spLocks/>
            </p:cNvSpPr>
            <p:nvPr/>
          </p:nvSpPr>
          <p:spPr bwMode="auto">
            <a:xfrm>
              <a:off x="576" y="1376"/>
              <a:ext cx="973" cy="691"/>
            </a:xfrm>
            <a:custGeom>
              <a:avLst/>
              <a:gdLst>
                <a:gd name="T0" fmla="*/ 973 w 973"/>
                <a:gd name="T1" fmla="*/ 0 h 691"/>
                <a:gd name="T2" fmla="*/ 858 w 973"/>
                <a:gd name="T3" fmla="*/ 250 h 691"/>
                <a:gd name="T4" fmla="*/ 640 w 973"/>
                <a:gd name="T5" fmla="*/ 474 h 691"/>
                <a:gd name="T6" fmla="*/ 314 w 973"/>
                <a:gd name="T7" fmla="*/ 608 h 691"/>
                <a:gd name="T8" fmla="*/ 0 w 973"/>
                <a:gd name="T9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691">
                  <a:moveTo>
                    <a:pt x="973" y="0"/>
                  </a:moveTo>
                  <a:cubicBezTo>
                    <a:pt x="943" y="85"/>
                    <a:pt x="914" y="171"/>
                    <a:pt x="858" y="250"/>
                  </a:cubicBezTo>
                  <a:cubicBezTo>
                    <a:pt x="802" y="329"/>
                    <a:pt x="731" y="414"/>
                    <a:pt x="640" y="474"/>
                  </a:cubicBezTo>
                  <a:cubicBezTo>
                    <a:pt x="549" y="534"/>
                    <a:pt x="421" y="572"/>
                    <a:pt x="314" y="608"/>
                  </a:cubicBezTo>
                  <a:cubicBezTo>
                    <a:pt x="207" y="644"/>
                    <a:pt x="103" y="667"/>
                    <a:pt x="0" y="691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7712" name="Line 16"/>
            <p:cNvSpPr>
              <a:spLocks noChangeShapeType="1"/>
            </p:cNvSpPr>
            <p:nvPr/>
          </p:nvSpPr>
          <p:spPr bwMode="auto">
            <a:xfrm flipH="1">
              <a:off x="1568" y="1370"/>
              <a:ext cx="454" cy="0"/>
            </a:xfrm>
            <a:prstGeom prst="line">
              <a:avLst/>
            </a:prstGeom>
            <a:noFill/>
            <a:ln w="349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57715" name="Object 19"/>
            <p:cNvGraphicFramePr>
              <a:graphicFrameLocks noChangeAspect="1"/>
            </p:cNvGraphicFramePr>
            <p:nvPr/>
          </p:nvGraphicFramePr>
          <p:xfrm>
            <a:off x="1674" y="1416"/>
            <a:ext cx="467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9" name="Equation" r:id="rId3" imgW="253800" imgH="228600" progId="Equation.3">
                    <p:embed/>
                  </p:oleObj>
                </mc:Choice>
                <mc:Fallback>
                  <p:oleObj name="Equation" r:id="rId3" imgW="2538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1416"/>
                          <a:ext cx="467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6" name="Object 20"/>
            <p:cNvGraphicFramePr>
              <a:graphicFrameLocks noChangeAspect="1"/>
            </p:cNvGraphicFramePr>
            <p:nvPr/>
          </p:nvGraphicFramePr>
          <p:xfrm>
            <a:off x="253" y="2040"/>
            <a:ext cx="1215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50" name="Equation" r:id="rId5" imgW="838080" imgH="444240" progId="Equation.3">
                    <p:embed/>
                  </p:oleObj>
                </mc:Choice>
                <mc:Fallback>
                  <p:oleObj name="Equation" r:id="rId5" imgW="83808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2040"/>
                          <a:ext cx="1215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7717" name="Object 21"/>
          <p:cNvGraphicFramePr>
            <a:graphicFrameLocks noChangeAspect="1"/>
          </p:cNvGraphicFramePr>
          <p:nvPr/>
        </p:nvGraphicFramePr>
        <p:xfrm>
          <a:off x="4340225" y="1568450"/>
          <a:ext cx="27908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1" name="Equation" r:id="rId7" imgW="1168200" imgH="444240" progId="Equation.3">
                  <p:embed/>
                </p:oleObj>
              </mc:Choice>
              <mc:Fallback>
                <p:oleObj name="Equation" r:id="rId7" imgW="116820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1568450"/>
                        <a:ext cx="27908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3870325" y="2820988"/>
            <a:ext cx="4046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2a. Impermeable condition </a:t>
            </a:r>
            <a:r>
              <a:rPr lang="en-US" b="1" i="1"/>
              <a:t>n</a:t>
            </a:r>
            <a:r>
              <a:rPr lang="en-US" b="1" i="1" baseline="-25000"/>
              <a:t>A,s</a:t>
            </a:r>
            <a:r>
              <a:rPr lang="en-US" b="1" i="1"/>
              <a:t>= 0</a:t>
            </a:r>
            <a:endParaRPr lang="en-US" b="1"/>
          </a:p>
        </p:txBody>
      </p:sp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4343400" y="3225800"/>
          <a:ext cx="25209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2" name="Equation" r:id="rId9" imgW="1091880" imgH="444240" progId="Equation.3">
                  <p:embed/>
                </p:oleObj>
              </mc:Choice>
              <mc:Fallback>
                <p:oleObj name="Equation" r:id="rId9" imgW="109188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25800"/>
                        <a:ext cx="25209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Freeform 24"/>
          <p:cNvSpPr>
            <a:spLocks/>
          </p:cNvSpPr>
          <p:nvPr/>
        </p:nvSpPr>
        <p:spPr bwMode="auto">
          <a:xfrm>
            <a:off x="6461125" y="4094163"/>
            <a:ext cx="1533525" cy="2247900"/>
          </a:xfrm>
          <a:custGeom>
            <a:avLst/>
            <a:gdLst>
              <a:gd name="T0" fmla="*/ 237 w 1568"/>
              <a:gd name="T1" fmla="*/ 96 h 1844"/>
              <a:gd name="T2" fmla="*/ 339 w 1568"/>
              <a:gd name="T3" fmla="*/ 45 h 1844"/>
              <a:gd name="T4" fmla="*/ 525 w 1568"/>
              <a:gd name="T5" fmla="*/ 109 h 1844"/>
              <a:gd name="T6" fmla="*/ 589 w 1568"/>
              <a:gd name="T7" fmla="*/ 71 h 1844"/>
              <a:gd name="T8" fmla="*/ 698 w 1568"/>
              <a:gd name="T9" fmla="*/ 0 h 1844"/>
              <a:gd name="T10" fmla="*/ 864 w 1568"/>
              <a:gd name="T11" fmla="*/ 20 h 1844"/>
              <a:gd name="T12" fmla="*/ 851 w 1568"/>
              <a:gd name="T13" fmla="*/ 148 h 1844"/>
              <a:gd name="T14" fmla="*/ 1011 w 1568"/>
              <a:gd name="T15" fmla="*/ 96 h 1844"/>
              <a:gd name="T16" fmla="*/ 1082 w 1568"/>
              <a:gd name="T17" fmla="*/ 116 h 1844"/>
              <a:gd name="T18" fmla="*/ 1184 w 1568"/>
              <a:gd name="T19" fmla="*/ 84 h 1844"/>
              <a:gd name="T20" fmla="*/ 1267 w 1568"/>
              <a:gd name="T21" fmla="*/ 122 h 1844"/>
              <a:gd name="T22" fmla="*/ 1440 w 1568"/>
              <a:gd name="T23" fmla="*/ 52 h 1844"/>
              <a:gd name="T24" fmla="*/ 1568 w 1568"/>
              <a:gd name="T25" fmla="*/ 64 h 1844"/>
              <a:gd name="T26" fmla="*/ 1568 w 1568"/>
              <a:gd name="T27" fmla="*/ 1812 h 1844"/>
              <a:gd name="T28" fmla="*/ 1280 w 1568"/>
              <a:gd name="T29" fmla="*/ 1844 h 1844"/>
              <a:gd name="T30" fmla="*/ 1037 w 1568"/>
              <a:gd name="T31" fmla="*/ 1812 h 1844"/>
              <a:gd name="T32" fmla="*/ 691 w 1568"/>
              <a:gd name="T33" fmla="*/ 1773 h 1844"/>
              <a:gd name="T34" fmla="*/ 423 w 1568"/>
              <a:gd name="T35" fmla="*/ 1818 h 1844"/>
              <a:gd name="T36" fmla="*/ 179 w 1568"/>
              <a:gd name="T37" fmla="*/ 1805 h 1844"/>
              <a:gd name="T38" fmla="*/ 19 w 1568"/>
              <a:gd name="T39" fmla="*/ 1735 h 1844"/>
              <a:gd name="T40" fmla="*/ 0 w 1568"/>
              <a:gd name="T41" fmla="*/ 1504 h 1844"/>
              <a:gd name="T42" fmla="*/ 45 w 1568"/>
              <a:gd name="T43" fmla="*/ 1261 h 1844"/>
              <a:gd name="T44" fmla="*/ 83 w 1568"/>
              <a:gd name="T45" fmla="*/ 916 h 1844"/>
              <a:gd name="T46" fmla="*/ 64 w 1568"/>
              <a:gd name="T47" fmla="*/ 704 h 1844"/>
              <a:gd name="T48" fmla="*/ 135 w 1568"/>
              <a:gd name="T49" fmla="*/ 512 h 1844"/>
              <a:gd name="T50" fmla="*/ 231 w 1568"/>
              <a:gd name="T51" fmla="*/ 308 h 1844"/>
              <a:gd name="T52" fmla="*/ 237 w 1568"/>
              <a:gd name="T53" fmla="*/ 96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8" h="1844">
                <a:moveTo>
                  <a:pt x="237" y="96"/>
                </a:moveTo>
                <a:lnTo>
                  <a:pt x="339" y="45"/>
                </a:lnTo>
                <a:lnTo>
                  <a:pt x="525" y="109"/>
                </a:lnTo>
                <a:lnTo>
                  <a:pt x="589" y="71"/>
                </a:lnTo>
                <a:lnTo>
                  <a:pt x="698" y="0"/>
                </a:lnTo>
                <a:lnTo>
                  <a:pt x="864" y="20"/>
                </a:lnTo>
                <a:lnTo>
                  <a:pt x="851" y="148"/>
                </a:lnTo>
                <a:lnTo>
                  <a:pt x="1011" y="96"/>
                </a:lnTo>
                <a:lnTo>
                  <a:pt x="1082" y="116"/>
                </a:lnTo>
                <a:lnTo>
                  <a:pt x="1184" y="84"/>
                </a:lnTo>
                <a:lnTo>
                  <a:pt x="1267" y="122"/>
                </a:lnTo>
                <a:lnTo>
                  <a:pt x="1440" y="52"/>
                </a:lnTo>
                <a:lnTo>
                  <a:pt x="1568" y="64"/>
                </a:lnTo>
                <a:lnTo>
                  <a:pt x="1568" y="1812"/>
                </a:lnTo>
                <a:lnTo>
                  <a:pt x="1280" y="1844"/>
                </a:lnTo>
                <a:lnTo>
                  <a:pt x="1037" y="1812"/>
                </a:lnTo>
                <a:lnTo>
                  <a:pt x="691" y="1773"/>
                </a:lnTo>
                <a:lnTo>
                  <a:pt x="423" y="1818"/>
                </a:lnTo>
                <a:lnTo>
                  <a:pt x="179" y="1805"/>
                </a:lnTo>
                <a:lnTo>
                  <a:pt x="19" y="1735"/>
                </a:lnTo>
                <a:lnTo>
                  <a:pt x="0" y="1504"/>
                </a:lnTo>
                <a:lnTo>
                  <a:pt x="45" y="1261"/>
                </a:lnTo>
                <a:lnTo>
                  <a:pt x="83" y="916"/>
                </a:lnTo>
                <a:lnTo>
                  <a:pt x="64" y="704"/>
                </a:lnTo>
                <a:lnTo>
                  <a:pt x="135" y="512"/>
                </a:lnTo>
                <a:lnTo>
                  <a:pt x="231" y="308"/>
                </a:lnTo>
                <a:lnTo>
                  <a:pt x="237" y="96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7721" name="Freeform 25"/>
          <p:cNvSpPr>
            <a:spLocks/>
          </p:cNvSpPr>
          <p:nvPr/>
        </p:nvSpPr>
        <p:spPr bwMode="auto">
          <a:xfrm rot="4043913">
            <a:off x="6796087" y="4768851"/>
            <a:ext cx="1228725" cy="717550"/>
          </a:xfrm>
          <a:custGeom>
            <a:avLst/>
            <a:gdLst>
              <a:gd name="T0" fmla="*/ 973 w 973"/>
              <a:gd name="T1" fmla="*/ 0 h 691"/>
              <a:gd name="T2" fmla="*/ 858 w 973"/>
              <a:gd name="T3" fmla="*/ 250 h 691"/>
              <a:gd name="T4" fmla="*/ 640 w 973"/>
              <a:gd name="T5" fmla="*/ 474 h 691"/>
              <a:gd name="T6" fmla="*/ 314 w 973"/>
              <a:gd name="T7" fmla="*/ 608 h 691"/>
              <a:gd name="T8" fmla="*/ 0 w 973"/>
              <a:gd name="T9" fmla="*/ 691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" h="691">
                <a:moveTo>
                  <a:pt x="973" y="0"/>
                </a:moveTo>
                <a:cubicBezTo>
                  <a:pt x="943" y="85"/>
                  <a:pt x="914" y="171"/>
                  <a:pt x="858" y="250"/>
                </a:cubicBezTo>
                <a:cubicBezTo>
                  <a:pt x="802" y="329"/>
                  <a:pt x="731" y="414"/>
                  <a:pt x="640" y="474"/>
                </a:cubicBezTo>
                <a:cubicBezTo>
                  <a:pt x="549" y="534"/>
                  <a:pt x="421" y="572"/>
                  <a:pt x="314" y="608"/>
                </a:cubicBezTo>
                <a:cubicBezTo>
                  <a:pt x="207" y="644"/>
                  <a:pt x="103" y="667"/>
                  <a:pt x="0" y="691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7985125" y="4186238"/>
            <a:ext cx="88900" cy="2092325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50000">
                <a:schemeClr val="bg1"/>
              </a:gs>
              <a:gs pos="100000">
                <a:srgbClr val="77777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7437438" y="4581525"/>
            <a:ext cx="496887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6511925" y="4078288"/>
            <a:ext cx="1266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Impermeable </a:t>
            </a:r>
          </a:p>
          <a:p>
            <a:r>
              <a:rPr lang="en-US" sz="1400"/>
              <a:t>Wall</a:t>
            </a:r>
          </a:p>
        </p:txBody>
      </p:sp>
      <p:graphicFrame>
        <p:nvGraphicFramePr>
          <p:cNvPr id="157726" name="Object 30"/>
          <p:cNvGraphicFramePr>
            <a:graphicFrameLocks noChangeAspect="1"/>
          </p:cNvGraphicFramePr>
          <p:nvPr/>
        </p:nvGraphicFramePr>
        <p:xfrm>
          <a:off x="5645150" y="5597525"/>
          <a:ext cx="15652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3" name="Equation" r:id="rId11" imgW="1091880" imgH="444240" progId="Equation.3">
                  <p:embed/>
                </p:oleObj>
              </mc:Choice>
              <mc:Fallback>
                <p:oleObj name="Equation" r:id="rId11" imgW="109188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5597525"/>
                        <a:ext cx="15652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7" name="Freeform 31"/>
          <p:cNvSpPr>
            <a:spLocks/>
          </p:cNvSpPr>
          <p:nvPr/>
        </p:nvSpPr>
        <p:spPr bwMode="auto">
          <a:xfrm>
            <a:off x="7315200" y="5588000"/>
            <a:ext cx="609600" cy="346075"/>
          </a:xfrm>
          <a:custGeom>
            <a:avLst/>
            <a:gdLst>
              <a:gd name="T0" fmla="*/ 0 w 384"/>
              <a:gd name="T1" fmla="*/ 179 h 218"/>
              <a:gd name="T2" fmla="*/ 153 w 384"/>
              <a:gd name="T3" fmla="*/ 205 h 218"/>
              <a:gd name="T4" fmla="*/ 326 w 384"/>
              <a:gd name="T5" fmla="*/ 102 h 218"/>
              <a:gd name="T6" fmla="*/ 384 w 384"/>
              <a:gd name="T7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18">
                <a:moveTo>
                  <a:pt x="0" y="179"/>
                </a:moveTo>
                <a:cubicBezTo>
                  <a:pt x="49" y="198"/>
                  <a:pt x="99" y="218"/>
                  <a:pt x="153" y="205"/>
                </a:cubicBezTo>
                <a:cubicBezTo>
                  <a:pt x="207" y="192"/>
                  <a:pt x="288" y="136"/>
                  <a:pt x="326" y="102"/>
                </a:cubicBezTo>
                <a:cubicBezTo>
                  <a:pt x="364" y="68"/>
                  <a:pt x="374" y="34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604963" y="311150"/>
            <a:ext cx="5932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General Boundary Conditions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639763" y="1114425"/>
            <a:ext cx="2960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2b. Symmetry condition</a:t>
            </a:r>
          </a:p>
        </p:txBody>
      </p:sp>
      <p:grpSp>
        <p:nvGrpSpPr>
          <p:cNvPr id="158735" name="Group 15"/>
          <p:cNvGrpSpPr>
            <a:grpSpLocks/>
          </p:cNvGrpSpPr>
          <p:nvPr/>
        </p:nvGrpSpPr>
        <p:grpSpPr bwMode="auto">
          <a:xfrm>
            <a:off x="3960813" y="966788"/>
            <a:ext cx="2327275" cy="2365375"/>
            <a:chOff x="2930" y="909"/>
            <a:chExt cx="1466" cy="1490"/>
          </a:xfrm>
        </p:grpSpPr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149" y="966"/>
              <a:ext cx="985" cy="121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8729" name="Line 9"/>
            <p:cNvSpPr>
              <a:spLocks noChangeShapeType="1"/>
            </p:cNvSpPr>
            <p:nvPr/>
          </p:nvSpPr>
          <p:spPr bwMode="auto">
            <a:xfrm>
              <a:off x="3642" y="909"/>
              <a:ext cx="0" cy="1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8730" name="Freeform 10"/>
            <p:cNvSpPr>
              <a:spLocks/>
            </p:cNvSpPr>
            <p:nvPr/>
          </p:nvSpPr>
          <p:spPr bwMode="auto">
            <a:xfrm>
              <a:off x="3149" y="1112"/>
              <a:ext cx="992" cy="558"/>
            </a:xfrm>
            <a:custGeom>
              <a:avLst/>
              <a:gdLst>
                <a:gd name="T0" fmla="*/ 0 w 992"/>
                <a:gd name="T1" fmla="*/ 546 h 558"/>
                <a:gd name="T2" fmla="*/ 505 w 992"/>
                <a:gd name="T3" fmla="*/ 2 h 558"/>
                <a:gd name="T4" fmla="*/ 992 w 992"/>
                <a:gd name="T5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2" h="558">
                  <a:moveTo>
                    <a:pt x="0" y="546"/>
                  </a:moveTo>
                  <a:cubicBezTo>
                    <a:pt x="170" y="273"/>
                    <a:pt x="340" y="0"/>
                    <a:pt x="505" y="2"/>
                  </a:cubicBezTo>
                  <a:cubicBezTo>
                    <a:pt x="670" y="4"/>
                    <a:pt x="831" y="281"/>
                    <a:pt x="992" y="55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58731" name="Object 11"/>
            <p:cNvGraphicFramePr>
              <a:graphicFrameLocks noChangeAspect="1"/>
            </p:cNvGraphicFramePr>
            <p:nvPr/>
          </p:nvGraphicFramePr>
          <p:xfrm>
            <a:off x="3351" y="1498"/>
            <a:ext cx="66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51" name="Equation" r:id="rId3" imgW="736560" imgH="444240" progId="Equation.3">
                    <p:embed/>
                  </p:oleObj>
                </mc:Choice>
                <mc:Fallback>
                  <p:oleObj name="Equation" r:id="rId3" imgW="73656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1498"/>
                          <a:ext cx="66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32" name="Text Box 12"/>
            <p:cNvSpPr txBox="1">
              <a:spLocks noChangeArrowheads="1"/>
            </p:cNvSpPr>
            <p:nvPr/>
          </p:nvSpPr>
          <p:spPr bwMode="auto">
            <a:xfrm>
              <a:off x="3610" y="2148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x=0</a:t>
              </a:r>
            </a:p>
          </p:txBody>
        </p:sp>
        <p:sp>
          <p:nvSpPr>
            <p:cNvPr id="158733" name="Text Box 13"/>
            <p:cNvSpPr txBox="1">
              <a:spLocks noChangeArrowheads="1"/>
            </p:cNvSpPr>
            <p:nvPr/>
          </p:nvSpPr>
          <p:spPr bwMode="auto">
            <a:xfrm>
              <a:off x="2930" y="2168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x=-L</a:t>
              </a:r>
            </a:p>
          </p:txBody>
        </p:sp>
        <p:sp>
          <p:nvSpPr>
            <p:cNvPr id="158734" name="Text Box 14"/>
            <p:cNvSpPr txBox="1">
              <a:spLocks noChangeArrowheads="1"/>
            </p:cNvSpPr>
            <p:nvPr/>
          </p:nvSpPr>
          <p:spPr bwMode="auto">
            <a:xfrm>
              <a:off x="4044" y="2142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x=L</a:t>
              </a:r>
            </a:p>
          </p:txBody>
        </p:sp>
      </p:grp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912813" y="3379788"/>
            <a:ext cx="3570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3. Convection at the surface</a:t>
            </a:r>
          </a:p>
        </p:txBody>
      </p:sp>
      <p:sp>
        <p:nvSpPr>
          <p:cNvPr id="158738" name="Freeform 18"/>
          <p:cNvSpPr>
            <a:spLocks/>
          </p:cNvSpPr>
          <p:nvPr/>
        </p:nvSpPr>
        <p:spPr bwMode="auto">
          <a:xfrm>
            <a:off x="873125" y="4114800"/>
            <a:ext cx="1666875" cy="1909763"/>
          </a:xfrm>
          <a:custGeom>
            <a:avLst/>
            <a:gdLst>
              <a:gd name="T0" fmla="*/ 13 w 1050"/>
              <a:gd name="T1" fmla="*/ 51 h 1203"/>
              <a:gd name="T2" fmla="*/ 186 w 1050"/>
              <a:gd name="T3" fmla="*/ 13 h 1203"/>
              <a:gd name="T4" fmla="*/ 436 w 1050"/>
              <a:gd name="T5" fmla="*/ 19 h 1203"/>
              <a:gd name="T6" fmla="*/ 634 w 1050"/>
              <a:gd name="T7" fmla="*/ 77 h 1203"/>
              <a:gd name="T8" fmla="*/ 884 w 1050"/>
              <a:gd name="T9" fmla="*/ 38 h 1203"/>
              <a:gd name="T10" fmla="*/ 1050 w 1050"/>
              <a:gd name="T11" fmla="*/ 0 h 1203"/>
              <a:gd name="T12" fmla="*/ 1050 w 1050"/>
              <a:gd name="T13" fmla="*/ 1203 h 1203"/>
              <a:gd name="T14" fmla="*/ 896 w 1050"/>
              <a:gd name="T15" fmla="*/ 1171 h 1203"/>
              <a:gd name="T16" fmla="*/ 666 w 1050"/>
              <a:gd name="T17" fmla="*/ 1184 h 1203"/>
              <a:gd name="T18" fmla="*/ 436 w 1050"/>
              <a:gd name="T19" fmla="*/ 1197 h 1203"/>
              <a:gd name="T20" fmla="*/ 269 w 1050"/>
              <a:gd name="T21" fmla="*/ 1165 h 1203"/>
              <a:gd name="T22" fmla="*/ 84 w 1050"/>
              <a:gd name="T23" fmla="*/ 1158 h 1203"/>
              <a:gd name="T24" fmla="*/ 0 w 1050"/>
              <a:gd name="T25" fmla="*/ 1158 h 1203"/>
              <a:gd name="T26" fmla="*/ 13 w 1050"/>
              <a:gd name="T27" fmla="*/ 51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0" h="1203">
                <a:moveTo>
                  <a:pt x="13" y="51"/>
                </a:moveTo>
                <a:lnTo>
                  <a:pt x="186" y="13"/>
                </a:lnTo>
                <a:lnTo>
                  <a:pt x="436" y="19"/>
                </a:lnTo>
                <a:lnTo>
                  <a:pt x="634" y="77"/>
                </a:lnTo>
                <a:lnTo>
                  <a:pt x="884" y="38"/>
                </a:lnTo>
                <a:lnTo>
                  <a:pt x="1050" y="0"/>
                </a:lnTo>
                <a:lnTo>
                  <a:pt x="1050" y="1203"/>
                </a:lnTo>
                <a:lnTo>
                  <a:pt x="896" y="1171"/>
                </a:lnTo>
                <a:lnTo>
                  <a:pt x="666" y="1184"/>
                </a:lnTo>
                <a:lnTo>
                  <a:pt x="436" y="1197"/>
                </a:lnTo>
                <a:lnTo>
                  <a:pt x="269" y="1165"/>
                </a:lnTo>
                <a:lnTo>
                  <a:pt x="84" y="1158"/>
                </a:lnTo>
                <a:lnTo>
                  <a:pt x="0" y="1158"/>
                </a:lnTo>
                <a:lnTo>
                  <a:pt x="13" y="5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2519363" y="4114800"/>
            <a:ext cx="0" cy="19002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1157288" y="549116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Solid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2963863" y="569436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Fluid</a:t>
            </a:r>
          </a:p>
        </p:txBody>
      </p:sp>
      <p:sp>
        <p:nvSpPr>
          <p:cNvPr id="158742" name="Freeform 22"/>
          <p:cNvSpPr>
            <a:spLocks/>
          </p:cNvSpPr>
          <p:nvPr/>
        </p:nvSpPr>
        <p:spPr bwMode="auto">
          <a:xfrm>
            <a:off x="1098550" y="4470400"/>
            <a:ext cx="1411288" cy="935038"/>
          </a:xfrm>
          <a:custGeom>
            <a:avLst/>
            <a:gdLst>
              <a:gd name="T0" fmla="*/ 0 w 883"/>
              <a:gd name="T1" fmla="*/ 0 h 711"/>
              <a:gd name="T2" fmla="*/ 294 w 883"/>
              <a:gd name="T3" fmla="*/ 39 h 711"/>
              <a:gd name="T4" fmla="*/ 512 w 883"/>
              <a:gd name="T5" fmla="*/ 135 h 711"/>
              <a:gd name="T6" fmla="*/ 729 w 883"/>
              <a:gd name="T7" fmla="*/ 352 h 711"/>
              <a:gd name="T8" fmla="*/ 844 w 883"/>
              <a:gd name="T9" fmla="*/ 583 h 711"/>
              <a:gd name="T10" fmla="*/ 883 w 883"/>
              <a:gd name="T11" fmla="*/ 71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3" h="711">
                <a:moveTo>
                  <a:pt x="0" y="0"/>
                </a:moveTo>
                <a:cubicBezTo>
                  <a:pt x="104" y="8"/>
                  <a:pt x="209" y="16"/>
                  <a:pt x="294" y="39"/>
                </a:cubicBezTo>
                <a:cubicBezTo>
                  <a:pt x="379" y="62"/>
                  <a:pt x="440" y="83"/>
                  <a:pt x="512" y="135"/>
                </a:cubicBezTo>
                <a:cubicBezTo>
                  <a:pt x="584" y="187"/>
                  <a:pt x="674" y="278"/>
                  <a:pt x="729" y="352"/>
                </a:cubicBezTo>
                <a:cubicBezTo>
                  <a:pt x="784" y="426"/>
                  <a:pt x="818" y="523"/>
                  <a:pt x="844" y="583"/>
                </a:cubicBezTo>
                <a:cubicBezTo>
                  <a:pt x="870" y="643"/>
                  <a:pt x="876" y="677"/>
                  <a:pt x="883" y="711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8743" name="Freeform 23"/>
          <p:cNvSpPr>
            <a:spLocks/>
          </p:cNvSpPr>
          <p:nvPr/>
        </p:nvSpPr>
        <p:spPr bwMode="auto">
          <a:xfrm>
            <a:off x="2530475" y="4318000"/>
            <a:ext cx="1016000" cy="833438"/>
          </a:xfrm>
          <a:custGeom>
            <a:avLst/>
            <a:gdLst>
              <a:gd name="T0" fmla="*/ 0 w 640"/>
              <a:gd name="T1" fmla="*/ 0 h 525"/>
              <a:gd name="T2" fmla="*/ 70 w 640"/>
              <a:gd name="T3" fmla="*/ 211 h 525"/>
              <a:gd name="T4" fmla="*/ 236 w 640"/>
              <a:gd name="T5" fmla="*/ 378 h 525"/>
              <a:gd name="T6" fmla="*/ 460 w 640"/>
              <a:gd name="T7" fmla="*/ 480 h 525"/>
              <a:gd name="T8" fmla="*/ 640 w 640"/>
              <a:gd name="T9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525">
                <a:moveTo>
                  <a:pt x="0" y="0"/>
                </a:moveTo>
                <a:cubicBezTo>
                  <a:pt x="15" y="74"/>
                  <a:pt x="31" y="148"/>
                  <a:pt x="70" y="211"/>
                </a:cubicBezTo>
                <a:cubicBezTo>
                  <a:pt x="109" y="274"/>
                  <a:pt x="171" y="333"/>
                  <a:pt x="236" y="378"/>
                </a:cubicBezTo>
                <a:cubicBezTo>
                  <a:pt x="301" y="423"/>
                  <a:pt x="393" y="455"/>
                  <a:pt x="460" y="480"/>
                </a:cubicBezTo>
                <a:cubicBezTo>
                  <a:pt x="527" y="505"/>
                  <a:pt x="583" y="515"/>
                  <a:pt x="640" y="525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2965450" y="4446588"/>
            <a:ext cx="550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h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158745" name="Line 25"/>
          <p:cNvSpPr>
            <a:spLocks noChangeShapeType="1"/>
          </p:cNvSpPr>
          <p:nvPr/>
        </p:nvSpPr>
        <p:spPr bwMode="auto">
          <a:xfrm>
            <a:off x="1655763" y="5343525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8746" name="Line 26"/>
          <p:cNvSpPr>
            <a:spLocks noChangeShapeType="1"/>
          </p:cNvSpPr>
          <p:nvPr/>
        </p:nvSpPr>
        <p:spPr bwMode="auto">
          <a:xfrm>
            <a:off x="2652713" y="5354638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1360488" y="4957763"/>
            <a:ext cx="973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Diffusion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3422650" y="5232400"/>
            <a:ext cx="119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Convection</a:t>
            </a:r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 flipH="1">
            <a:off x="2620963" y="4062413"/>
            <a:ext cx="650875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8750" name="Line 30"/>
          <p:cNvSpPr>
            <a:spLocks noChangeShapeType="1"/>
          </p:cNvSpPr>
          <p:nvPr/>
        </p:nvSpPr>
        <p:spPr bwMode="auto">
          <a:xfrm flipH="1">
            <a:off x="2519363" y="4084638"/>
            <a:ext cx="731837" cy="114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3251200" y="386715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Equilibrium</a:t>
            </a:r>
          </a:p>
        </p:txBody>
      </p:sp>
      <p:graphicFrame>
        <p:nvGraphicFramePr>
          <p:cNvPr id="158752" name="Object 32"/>
          <p:cNvGraphicFramePr>
            <a:graphicFrameLocks noChangeAspect="1"/>
          </p:cNvGraphicFramePr>
          <p:nvPr/>
        </p:nvGraphicFramePr>
        <p:xfrm>
          <a:off x="4235450" y="4040188"/>
          <a:ext cx="44402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2" name="Equation" r:id="rId5" imgW="2184120" imgH="444240" progId="Equation.3">
                  <p:embed/>
                </p:oleObj>
              </mc:Choice>
              <mc:Fallback>
                <p:oleObj name="Equation" r:id="rId5" imgW="218412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4040188"/>
                        <a:ext cx="444023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3" name="Object 33"/>
          <p:cNvGraphicFramePr>
            <a:graphicFrameLocks noChangeAspect="1"/>
          </p:cNvGraphicFramePr>
          <p:nvPr/>
        </p:nvGraphicFramePr>
        <p:xfrm>
          <a:off x="5364163" y="5013325"/>
          <a:ext cx="18589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3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13325"/>
                        <a:ext cx="18589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4" name="Object 34"/>
          <p:cNvGraphicFramePr>
            <a:graphicFrameLocks noChangeAspect="1"/>
          </p:cNvGraphicFramePr>
          <p:nvPr/>
        </p:nvGraphicFramePr>
        <p:xfrm>
          <a:off x="5149850" y="5514975"/>
          <a:ext cx="28924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4" name="Equation" r:id="rId9" imgW="939600" imgH="291960" progId="Equation.3">
                  <p:embed/>
                </p:oleObj>
              </mc:Choice>
              <mc:Fallback>
                <p:oleObj name="Equation" r:id="rId9" imgW="939600" imgH="2919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514975"/>
                        <a:ext cx="28924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116013" y="268288"/>
            <a:ext cx="693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u="sng"/>
              <a:t>Governing Equations for Mass Diffusion in </a:t>
            </a:r>
          </a:p>
          <a:p>
            <a:pPr algn="ctr"/>
            <a:r>
              <a:rPr lang="en-US" sz="2800" u="sng"/>
              <a:t>Various Coordinate Systems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608013" y="1336675"/>
            <a:ext cx="268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Assume no convection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08140"/>
              </p:ext>
            </p:extLst>
          </p:nvPr>
        </p:nvGraphicFramePr>
        <p:xfrm>
          <a:off x="3282950" y="1335088"/>
          <a:ext cx="12303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8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335088"/>
                        <a:ext cx="123031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4938713" y="1187450"/>
          <a:ext cx="27384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9" name="Equation" r:id="rId5" imgW="1218960" imgH="393480" progId="Equation.3">
                  <p:embed/>
                </p:oleObj>
              </mc:Choice>
              <mc:Fallback>
                <p:oleObj name="Equation" r:id="rId5" imgW="1218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1187450"/>
                        <a:ext cx="273843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19125" y="1927225"/>
            <a:ext cx="262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Cartesian Coordinates</a:t>
            </a: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2359025" y="2374900"/>
          <a:ext cx="41989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0" name="Equation" r:id="rId7" imgW="2247840" imgH="482400" progId="Equation.3">
                  <p:embed/>
                </p:oleObj>
              </mc:Choice>
              <mc:Fallback>
                <p:oleObj name="Equation" r:id="rId7" imgW="22478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374900"/>
                        <a:ext cx="41989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608013" y="3248025"/>
            <a:ext cx="274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Cylindrical Coordinates</a:t>
            </a: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1409700" y="3629025"/>
          <a:ext cx="56213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1" name="Equation" r:id="rId9" imgW="3009600" imgH="507960" progId="Equation.3">
                  <p:embed/>
                </p:oleObj>
              </mc:Choice>
              <mc:Fallback>
                <p:oleObj name="Equation" r:id="rId9" imgW="300960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629025"/>
                        <a:ext cx="562133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95300" y="4508500"/>
            <a:ext cx="260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Spherical Coordinates</a:t>
            </a:r>
          </a:p>
        </p:txBody>
      </p:sp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831850" y="5053013"/>
          <a:ext cx="783748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2" name="Equation" r:id="rId11" imgW="4686120" imgH="507960" progId="Equation.3">
                  <p:embed/>
                </p:oleObj>
              </mc:Choice>
              <mc:Fallback>
                <p:oleObj name="Equation" r:id="rId11" imgW="468612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053013"/>
                        <a:ext cx="783748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1520" y="304800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Clarification of Nomenclature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1464" y="1238248"/>
            <a:ext cx="16826" cy="4228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56376" y="5161265"/>
            <a:ext cx="4264184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56376" y="2766696"/>
            <a:ext cx="3634460" cy="2530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41464" y="1938362"/>
            <a:ext cx="2153756" cy="322290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8459" y="52053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90836" y="269409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504" y="1219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z</a:t>
            </a:r>
            <a:endParaRPr lang="en-US" sz="2800" i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12045" y="1955345"/>
            <a:ext cx="0" cy="2475661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58290" y="4414023"/>
            <a:ext cx="2136928" cy="747243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143580" y="4464972"/>
            <a:ext cx="1051640" cy="696295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034460" y="4414023"/>
            <a:ext cx="1160759" cy="50949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74398"/>
              </p:ext>
            </p:extLst>
          </p:nvPr>
        </p:nvGraphicFramePr>
        <p:xfrm>
          <a:off x="2143580" y="1728837"/>
          <a:ext cx="645004" cy="78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5" name="Equation" r:id="rId3" imgW="126720" imgH="152280" progId="Equation.DSMT4">
                  <p:embed/>
                </p:oleObj>
              </mc:Choice>
              <mc:Fallback>
                <p:oleObj name="Equation" r:id="rId3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580" y="1728837"/>
                        <a:ext cx="645004" cy="78120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6848"/>
              </p:ext>
            </p:extLst>
          </p:nvPr>
        </p:nvGraphicFramePr>
        <p:xfrm>
          <a:off x="3213100" y="2147888"/>
          <a:ext cx="12985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6" name="Equation" r:id="rId5" imgW="457200" imgH="215640" progId="Equation.DSMT4">
                  <p:embed/>
                </p:oleObj>
              </mc:Choice>
              <mc:Fallback>
                <p:oleObj name="Equation" r:id="rId5" imgW="457200" imgH="2156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147888"/>
                        <a:ext cx="12985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460188"/>
              </p:ext>
            </p:extLst>
          </p:nvPr>
        </p:nvGraphicFramePr>
        <p:xfrm>
          <a:off x="3406775" y="3749675"/>
          <a:ext cx="1150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7" name="Equation" r:id="rId7" imgW="444240" imgH="215640" progId="Equation.DSMT4">
                  <p:embed/>
                </p:oleObj>
              </mc:Choice>
              <mc:Fallback>
                <p:oleObj name="Equation" r:id="rId7" imgW="444240" imgH="2156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749675"/>
                        <a:ext cx="11509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844961"/>
              </p:ext>
            </p:extLst>
          </p:nvPr>
        </p:nvGraphicFramePr>
        <p:xfrm>
          <a:off x="2874963" y="4548188"/>
          <a:ext cx="12096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8" name="Equation" r:id="rId9" imgW="444240" imgH="228600" progId="Equation.DSMT4">
                  <p:embed/>
                </p:oleObj>
              </mc:Choice>
              <mc:Fallback>
                <p:oleObj name="Equation" r:id="rId9" imgW="44424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4548188"/>
                        <a:ext cx="12096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Freeform 54"/>
          <p:cNvSpPr/>
          <p:nvPr/>
        </p:nvSpPr>
        <p:spPr>
          <a:xfrm>
            <a:off x="2729785" y="4019548"/>
            <a:ext cx="676275" cy="314325"/>
          </a:xfrm>
          <a:custGeom>
            <a:avLst/>
            <a:gdLst>
              <a:gd name="connsiteX0" fmla="*/ 676275 w 676275"/>
              <a:gd name="connsiteY0" fmla="*/ 0 h 314325"/>
              <a:gd name="connsiteX1" fmla="*/ 304800 w 676275"/>
              <a:gd name="connsiteY1" fmla="*/ 66675 h 314325"/>
              <a:gd name="connsiteX2" fmla="*/ 0 w 676275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75" h="314325">
                <a:moveTo>
                  <a:pt x="676275" y="0"/>
                </a:moveTo>
                <a:cubicBezTo>
                  <a:pt x="546893" y="7144"/>
                  <a:pt x="417512" y="14288"/>
                  <a:pt x="304800" y="66675"/>
                </a:cubicBezTo>
                <a:cubicBezTo>
                  <a:pt x="192088" y="119062"/>
                  <a:pt x="96044" y="216693"/>
                  <a:pt x="0" y="31432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317949"/>
              </p:ext>
            </p:extLst>
          </p:nvPr>
        </p:nvGraphicFramePr>
        <p:xfrm>
          <a:off x="5302661" y="2161120"/>
          <a:ext cx="2933870" cy="211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9" name="Equation" r:id="rId11" imgW="952200" imgH="685800" progId="Equation.DSMT4">
                  <p:embed/>
                </p:oleObj>
              </mc:Choice>
              <mc:Fallback>
                <p:oleObj name="Equation" r:id="rId11" imgW="9522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2661" y="2161120"/>
                        <a:ext cx="2933870" cy="211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995363" y="268288"/>
            <a:ext cx="651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Flux Equation for a Convective Situation</a:t>
            </a:r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2408238" y="2754313"/>
            <a:ext cx="2967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5413375" y="2598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142347" name="Oval 11"/>
          <p:cNvSpPr>
            <a:spLocks noChangeArrowheads="1"/>
          </p:cNvSpPr>
          <p:nvPr/>
        </p:nvSpPr>
        <p:spPr bwMode="auto">
          <a:xfrm>
            <a:off x="2184400" y="1768475"/>
            <a:ext cx="131763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 flipV="1">
            <a:off x="2316163" y="1839913"/>
            <a:ext cx="25812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 flipV="1">
            <a:off x="4897438" y="1841500"/>
            <a:ext cx="1370012" cy="7938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1127125" y="1614488"/>
            <a:ext cx="995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Specie A</a:t>
            </a:r>
          </a:p>
        </p:txBody>
      </p:sp>
      <p:sp>
        <p:nvSpPr>
          <p:cNvPr id="142351" name="AutoShape 15"/>
          <p:cNvSpPr>
            <a:spLocks/>
          </p:cNvSpPr>
          <p:nvPr/>
        </p:nvSpPr>
        <p:spPr bwMode="auto">
          <a:xfrm rot="5400000" flipV="1">
            <a:off x="3454401" y="338137"/>
            <a:ext cx="144462" cy="2519363"/>
          </a:xfrm>
          <a:prstGeom prst="leftBrace">
            <a:avLst>
              <a:gd name="adj1" fmla="val 145330"/>
              <a:gd name="adj2" fmla="val 50000"/>
            </a:avLst>
          </a:prstGeom>
          <a:noFill/>
          <a:ln w="158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2419350" y="896938"/>
            <a:ext cx="1539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99"/>
                </a:solidFill>
              </a:rPr>
              <a:t>velocity due to </a:t>
            </a:r>
          </a:p>
          <a:p>
            <a:r>
              <a:rPr lang="en-US" sz="1600" dirty="0">
                <a:solidFill>
                  <a:srgbClr val="000099"/>
                </a:solidFill>
              </a:rPr>
              <a:t>bulk flow</a:t>
            </a:r>
          </a:p>
        </p:txBody>
      </p:sp>
      <p:sp>
        <p:nvSpPr>
          <p:cNvPr id="142353" name="AutoShape 17"/>
          <p:cNvSpPr>
            <a:spLocks/>
          </p:cNvSpPr>
          <p:nvPr/>
        </p:nvSpPr>
        <p:spPr bwMode="auto">
          <a:xfrm rot="5400000" flipV="1">
            <a:off x="5445125" y="836613"/>
            <a:ext cx="165100" cy="1320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58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2354" name="Text Box 18"/>
          <p:cNvSpPr txBox="1">
            <a:spLocks noChangeArrowheads="1"/>
          </p:cNvSpPr>
          <p:nvPr/>
        </p:nvSpPr>
        <p:spPr bwMode="auto">
          <a:xfrm>
            <a:off x="4797425" y="842963"/>
            <a:ext cx="2592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66"/>
                </a:solidFill>
              </a:rPr>
              <a:t>movement relative</a:t>
            </a:r>
          </a:p>
          <a:p>
            <a:r>
              <a:rPr lang="en-US" sz="1600">
                <a:solidFill>
                  <a:srgbClr val="CC0066"/>
                </a:solidFill>
              </a:rPr>
              <a:t>to the bulk flow (</a:t>
            </a:r>
            <a:r>
              <a:rPr lang="en-US" sz="1600" b="1" u="sng">
                <a:solidFill>
                  <a:srgbClr val="CC0066"/>
                </a:solidFill>
              </a:rPr>
              <a:t>diffusion</a:t>
            </a:r>
            <a:r>
              <a:rPr lang="en-US" sz="1600">
                <a:solidFill>
                  <a:srgbClr val="CC0066"/>
                </a:solidFill>
              </a:rPr>
              <a:t>)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4205288" y="14493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AR"/>
          </a:p>
        </p:txBody>
      </p:sp>
      <p:sp>
        <p:nvSpPr>
          <p:cNvPr id="142357" name="AutoShape 21"/>
          <p:cNvSpPr>
            <a:spLocks/>
          </p:cNvSpPr>
          <p:nvPr/>
        </p:nvSpPr>
        <p:spPr bwMode="auto">
          <a:xfrm rot="5400000" flipH="1" flipV="1">
            <a:off x="4133850" y="200025"/>
            <a:ext cx="212725" cy="3883025"/>
          </a:xfrm>
          <a:prstGeom prst="leftBrace">
            <a:avLst>
              <a:gd name="adj1" fmla="val 1521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2358" name="Text Box 22"/>
          <p:cNvSpPr txBox="1">
            <a:spLocks noChangeArrowheads="1"/>
          </p:cNvSpPr>
          <p:nvPr/>
        </p:nvSpPr>
        <p:spPr bwMode="auto">
          <a:xfrm>
            <a:off x="1443038" y="2262188"/>
            <a:ext cx="408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u="sng" dirty="0"/>
              <a:t>Total Velocity of species A in </a:t>
            </a:r>
            <a:r>
              <a:rPr lang="en-US" sz="1600" b="1" i="1" u="sng" dirty="0"/>
              <a:t>x</a:t>
            </a:r>
            <a:r>
              <a:rPr lang="en-US" sz="1600" b="1" u="sng" dirty="0"/>
              <a:t> direction</a:t>
            </a:r>
          </a:p>
        </p:txBody>
      </p:sp>
      <p:graphicFrame>
        <p:nvGraphicFramePr>
          <p:cNvPr id="142362" name="Object 2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81416052"/>
              </p:ext>
            </p:extLst>
          </p:nvPr>
        </p:nvGraphicFramePr>
        <p:xfrm>
          <a:off x="919177" y="2965450"/>
          <a:ext cx="6670646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6" name="Equation" r:id="rId3" imgW="3441600" imgH="431640" progId="Equation.DSMT4">
                  <p:embed/>
                </p:oleObj>
              </mc:Choice>
              <mc:Fallback>
                <p:oleObj name="Equation" r:id="rId3" imgW="344160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77" y="2965450"/>
                        <a:ext cx="6670646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81842"/>
              </p:ext>
            </p:extLst>
          </p:nvPr>
        </p:nvGraphicFramePr>
        <p:xfrm>
          <a:off x="5573713" y="2174875"/>
          <a:ext cx="2225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7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2174875"/>
                        <a:ext cx="22256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3441700" y="1101725"/>
          <a:ext cx="4381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8" name="Equation" r:id="rId7" imgW="253800" imgH="203040" progId="Equation.3">
                  <p:embed/>
                </p:oleObj>
              </mc:Choice>
              <mc:Fallback>
                <p:oleObj name="Equation" r:id="rId7" imgW="25380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101725"/>
                        <a:ext cx="4381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854774"/>
              </p:ext>
            </p:extLst>
          </p:nvPr>
        </p:nvGraphicFramePr>
        <p:xfrm>
          <a:off x="2012950" y="4525963"/>
          <a:ext cx="507523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69" name="Equation" r:id="rId9" imgW="1841400" imgH="393480" progId="Equation.DSMT4">
                  <p:embed/>
                </p:oleObj>
              </mc:Choice>
              <mc:Fallback>
                <p:oleObj name="Equation" r:id="rId9" imgW="1841400" imgH="393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525963"/>
                        <a:ext cx="507523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282575" y="3956050"/>
            <a:ext cx="8153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Mass flux of A </a:t>
            </a:r>
            <a:r>
              <a:rPr lang="en-US" sz="2800" dirty="0">
                <a:solidFill>
                  <a:srgbClr val="0070C0"/>
                </a:solidFill>
              </a:rPr>
              <a:t>in direction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due to diffusion only</a:t>
            </a:r>
          </a:p>
        </p:txBody>
      </p:sp>
      <p:sp>
        <p:nvSpPr>
          <p:cNvPr id="2" name="Oval 1"/>
          <p:cNvSpPr/>
          <p:nvPr/>
        </p:nvSpPr>
        <p:spPr>
          <a:xfrm>
            <a:off x="995363" y="1414463"/>
            <a:ext cx="1127125" cy="727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Freeform 4"/>
          <p:cNvSpPr>
            <a:spLocks/>
          </p:cNvSpPr>
          <p:nvPr/>
        </p:nvSpPr>
        <p:spPr bwMode="auto">
          <a:xfrm>
            <a:off x="4160416" y="2435064"/>
            <a:ext cx="381000" cy="1524000"/>
          </a:xfrm>
          <a:custGeom>
            <a:avLst/>
            <a:gdLst>
              <a:gd name="T0" fmla="*/ 0 w 240"/>
              <a:gd name="T1" fmla="*/ 240 h 960"/>
              <a:gd name="T2" fmla="*/ 240 w 240"/>
              <a:gd name="T3" fmla="*/ 0 h 960"/>
              <a:gd name="T4" fmla="*/ 240 w 240"/>
              <a:gd name="T5" fmla="*/ 720 h 960"/>
              <a:gd name="T6" fmla="*/ 0 w 240"/>
              <a:gd name="T7" fmla="*/ 960 h 960"/>
              <a:gd name="T8" fmla="*/ 0 w 240"/>
              <a:gd name="T9" fmla="*/ 24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960">
                <a:moveTo>
                  <a:pt x="0" y="240"/>
                </a:moveTo>
                <a:lnTo>
                  <a:pt x="240" y="0"/>
                </a:lnTo>
                <a:lnTo>
                  <a:pt x="240" y="72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FFF99"/>
          </a:soli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pSp>
        <p:nvGrpSpPr>
          <p:cNvPr id="121861" name="Group 5"/>
          <p:cNvGrpSpPr>
            <a:grpSpLocks/>
          </p:cNvGrpSpPr>
          <p:nvPr/>
        </p:nvGrpSpPr>
        <p:grpSpPr bwMode="auto">
          <a:xfrm>
            <a:off x="1874416" y="2435064"/>
            <a:ext cx="4953000" cy="1524000"/>
            <a:chOff x="960" y="816"/>
            <a:chExt cx="3120" cy="960"/>
          </a:xfrm>
        </p:grpSpPr>
        <p:sp>
          <p:nvSpPr>
            <p:cNvPr id="121862" name="AutoShape 6"/>
            <p:cNvSpPr>
              <a:spLocks noChangeArrowheads="1"/>
            </p:cNvSpPr>
            <p:nvPr/>
          </p:nvSpPr>
          <p:spPr bwMode="auto">
            <a:xfrm>
              <a:off x="960" y="816"/>
              <a:ext cx="3120" cy="960"/>
            </a:xfrm>
            <a:prstGeom prst="cube">
              <a:avLst>
                <a:gd name="adj" fmla="val 25000"/>
              </a:avLst>
            </a:prstGeom>
            <a:solidFill>
              <a:srgbClr val="EAEAEA">
                <a:alpha val="28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863" name="Line 7"/>
            <p:cNvSpPr>
              <a:spLocks noChangeShapeType="1"/>
            </p:cNvSpPr>
            <p:nvPr/>
          </p:nvSpPr>
          <p:spPr bwMode="auto">
            <a:xfrm>
              <a:off x="1200" y="81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864" name="Line 8"/>
            <p:cNvSpPr>
              <a:spLocks noChangeShapeType="1"/>
            </p:cNvSpPr>
            <p:nvPr/>
          </p:nvSpPr>
          <p:spPr bwMode="auto">
            <a:xfrm>
              <a:off x="1200" y="153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 flipH="1">
              <a:off x="960" y="15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3398416" y="3273264"/>
            <a:ext cx="99060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2772941" y="308117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Flux</a:t>
            </a:r>
          </a:p>
        </p:txBody>
      </p:sp>
      <p:sp>
        <p:nvSpPr>
          <p:cNvPr id="121868" name="Freeform 12"/>
          <p:cNvSpPr>
            <a:spLocks/>
          </p:cNvSpPr>
          <p:nvPr/>
        </p:nvSpPr>
        <p:spPr bwMode="auto">
          <a:xfrm>
            <a:off x="4460033" y="2258008"/>
            <a:ext cx="1455574" cy="494523"/>
          </a:xfrm>
          <a:custGeom>
            <a:avLst/>
            <a:gdLst>
              <a:gd name="T0" fmla="*/ 816 w 816"/>
              <a:gd name="T1" fmla="*/ 0 h 528"/>
              <a:gd name="T2" fmla="*/ 240 w 816"/>
              <a:gd name="T3" fmla="*/ 192 h 528"/>
              <a:gd name="T4" fmla="*/ 0 w 81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528">
                <a:moveTo>
                  <a:pt x="816" y="0"/>
                </a:moveTo>
                <a:cubicBezTo>
                  <a:pt x="596" y="52"/>
                  <a:pt x="376" y="104"/>
                  <a:pt x="240" y="192"/>
                </a:cubicBezTo>
                <a:cubicBezTo>
                  <a:pt x="104" y="280"/>
                  <a:pt x="52" y="404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5913858" y="2050046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Area A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3627016" y="3485989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3627016" y="29684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4236616" y="30446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3" name="Oval 17"/>
          <p:cNvSpPr>
            <a:spLocks noChangeArrowheads="1"/>
          </p:cNvSpPr>
          <p:nvPr/>
        </p:nvSpPr>
        <p:spPr bwMode="auto">
          <a:xfrm>
            <a:off x="3550816" y="36542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4" name="Oval 18"/>
          <p:cNvSpPr>
            <a:spLocks noChangeArrowheads="1"/>
          </p:cNvSpPr>
          <p:nvPr/>
        </p:nvSpPr>
        <p:spPr bwMode="auto">
          <a:xfrm>
            <a:off x="4693816" y="36542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5" name="Oval 19"/>
          <p:cNvSpPr>
            <a:spLocks noChangeArrowheads="1"/>
          </p:cNvSpPr>
          <p:nvPr/>
        </p:nvSpPr>
        <p:spPr bwMode="auto">
          <a:xfrm>
            <a:off x="4389016" y="34256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6" name="Oval 20"/>
          <p:cNvSpPr>
            <a:spLocks noChangeArrowheads="1"/>
          </p:cNvSpPr>
          <p:nvPr/>
        </p:nvSpPr>
        <p:spPr bwMode="auto">
          <a:xfrm>
            <a:off x="4236616" y="34256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7" name="Oval 21"/>
          <p:cNvSpPr>
            <a:spLocks noChangeArrowheads="1"/>
          </p:cNvSpPr>
          <p:nvPr/>
        </p:nvSpPr>
        <p:spPr bwMode="auto">
          <a:xfrm>
            <a:off x="4770016" y="30446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8" name="Oval 22"/>
          <p:cNvSpPr>
            <a:spLocks noChangeArrowheads="1"/>
          </p:cNvSpPr>
          <p:nvPr/>
        </p:nvSpPr>
        <p:spPr bwMode="auto">
          <a:xfrm>
            <a:off x="3779416" y="35780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4008016" y="33494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0" name="Oval 24"/>
          <p:cNvSpPr>
            <a:spLocks noChangeArrowheads="1"/>
          </p:cNvSpPr>
          <p:nvPr/>
        </p:nvSpPr>
        <p:spPr bwMode="auto">
          <a:xfrm>
            <a:off x="4617616" y="29684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3093616" y="34256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2788816" y="29684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3" name="Oval 27"/>
          <p:cNvSpPr>
            <a:spLocks noChangeArrowheads="1"/>
          </p:cNvSpPr>
          <p:nvPr/>
        </p:nvSpPr>
        <p:spPr bwMode="auto">
          <a:xfrm>
            <a:off x="3855616" y="28922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3322216" y="29684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3322216" y="34256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4312816" y="28160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7" name="Oval 31"/>
          <p:cNvSpPr>
            <a:spLocks noChangeArrowheads="1"/>
          </p:cNvSpPr>
          <p:nvPr/>
        </p:nvSpPr>
        <p:spPr bwMode="auto">
          <a:xfrm>
            <a:off x="3779416" y="37304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8" name="Oval 32"/>
          <p:cNvSpPr>
            <a:spLocks noChangeArrowheads="1"/>
          </p:cNvSpPr>
          <p:nvPr/>
        </p:nvSpPr>
        <p:spPr bwMode="auto">
          <a:xfrm>
            <a:off x="3779416" y="33494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89" name="Oval 33"/>
          <p:cNvSpPr>
            <a:spLocks noChangeArrowheads="1"/>
          </p:cNvSpPr>
          <p:nvPr/>
        </p:nvSpPr>
        <p:spPr bwMode="auto">
          <a:xfrm>
            <a:off x="4846216" y="32732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0" name="Oval 34"/>
          <p:cNvSpPr>
            <a:spLocks noChangeArrowheads="1"/>
          </p:cNvSpPr>
          <p:nvPr/>
        </p:nvSpPr>
        <p:spPr bwMode="auto">
          <a:xfrm>
            <a:off x="4617616" y="34256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1" name="Oval 35"/>
          <p:cNvSpPr>
            <a:spLocks noChangeArrowheads="1"/>
          </p:cNvSpPr>
          <p:nvPr/>
        </p:nvSpPr>
        <p:spPr bwMode="auto">
          <a:xfrm>
            <a:off x="4465216" y="31970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2" name="Oval 36"/>
          <p:cNvSpPr>
            <a:spLocks noChangeArrowheads="1"/>
          </p:cNvSpPr>
          <p:nvPr/>
        </p:nvSpPr>
        <p:spPr bwMode="auto">
          <a:xfrm>
            <a:off x="4693816" y="31970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3" name="Oval 37"/>
          <p:cNvSpPr>
            <a:spLocks noChangeArrowheads="1"/>
          </p:cNvSpPr>
          <p:nvPr/>
        </p:nvSpPr>
        <p:spPr bwMode="auto">
          <a:xfrm>
            <a:off x="5151016" y="34256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4" name="Oval 38"/>
          <p:cNvSpPr>
            <a:spLocks noChangeArrowheads="1"/>
          </p:cNvSpPr>
          <p:nvPr/>
        </p:nvSpPr>
        <p:spPr bwMode="auto">
          <a:xfrm>
            <a:off x="5303416" y="35780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5" name="Oval 39"/>
          <p:cNvSpPr>
            <a:spLocks noChangeArrowheads="1"/>
          </p:cNvSpPr>
          <p:nvPr/>
        </p:nvSpPr>
        <p:spPr bwMode="auto">
          <a:xfrm>
            <a:off x="5455816" y="35018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6" name="Oval 40"/>
          <p:cNvSpPr>
            <a:spLocks noChangeArrowheads="1"/>
          </p:cNvSpPr>
          <p:nvPr/>
        </p:nvSpPr>
        <p:spPr bwMode="auto">
          <a:xfrm>
            <a:off x="5525666" y="3168489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7" name="Oval 41"/>
          <p:cNvSpPr>
            <a:spLocks noChangeArrowheads="1"/>
          </p:cNvSpPr>
          <p:nvPr/>
        </p:nvSpPr>
        <p:spPr bwMode="auto">
          <a:xfrm>
            <a:off x="4998616" y="36542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8" name="Oval 42"/>
          <p:cNvSpPr>
            <a:spLocks noChangeArrowheads="1"/>
          </p:cNvSpPr>
          <p:nvPr/>
        </p:nvSpPr>
        <p:spPr bwMode="auto">
          <a:xfrm>
            <a:off x="4846216" y="38066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899" name="Oval 43"/>
          <p:cNvSpPr>
            <a:spLocks noChangeArrowheads="1"/>
          </p:cNvSpPr>
          <p:nvPr/>
        </p:nvSpPr>
        <p:spPr bwMode="auto">
          <a:xfrm>
            <a:off x="4998616" y="30446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0" name="Oval 44"/>
          <p:cNvSpPr>
            <a:spLocks noChangeArrowheads="1"/>
          </p:cNvSpPr>
          <p:nvPr/>
        </p:nvSpPr>
        <p:spPr bwMode="auto">
          <a:xfrm>
            <a:off x="4160416" y="3578064"/>
            <a:ext cx="152400" cy="152400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1" name="Oval 45"/>
          <p:cNvSpPr>
            <a:spLocks noChangeArrowheads="1"/>
          </p:cNvSpPr>
          <p:nvPr/>
        </p:nvSpPr>
        <p:spPr bwMode="auto">
          <a:xfrm>
            <a:off x="5303416" y="30446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2" name="Oval 46"/>
          <p:cNvSpPr>
            <a:spLocks noChangeArrowheads="1"/>
          </p:cNvSpPr>
          <p:nvPr/>
        </p:nvSpPr>
        <p:spPr bwMode="auto">
          <a:xfrm>
            <a:off x="5303416" y="35780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3" name="Oval 47"/>
          <p:cNvSpPr>
            <a:spLocks noChangeArrowheads="1"/>
          </p:cNvSpPr>
          <p:nvPr/>
        </p:nvSpPr>
        <p:spPr bwMode="auto">
          <a:xfrm>
            <a:off x="5455816" y="37304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4" name="Oval 48"/>
          <p:cNvSpPr>
            <a:spLocks noChangeArrowheads="1"/>
          </p:cNvSpPr>
          <p:nvPr/>
        </p:nvSpPr>
        <p:spPr bwMode="auto">
          <a:xfrm>
            <a:off x="5608216" y="36542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5" name="Oval 49"/>
          <p:cNvSpPr>
            <a:spLocks noChangeArrowheads="1"/>
          </p:cNvSpPr>
          <p:nvPr/>
        </p:nvSpPr>
        <p:spPr bwMode="auto">
          <a:xfrm>
            <a:off x="5679654" y="33494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6" name="Oval 50"/>
          <p:cNvSpPr>
            <a:spLocks noChangeArrowheads="1"/>
          </p:cNvSpPr>
          <p:nvPr/>
        </p:nvSpPr>
        <p:spPr bwMode="auto">
          <a:xfrm>
            <a:off x="4541416" y="373046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7" name="Oval 51"/>
          <p:cNvSpPr>
            <a:spLocks noChangeArrowheads="1"/>
          </p:cNvSpPr>
          <p:nvPr/>
        </p:nvSpPr>
        <p:spPr bwMode="auto">
          <a:xfrm>
            <a:off x="3744491" y="3070064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8" name="Oval 52"/>
          <p:cNvSpPr>
            <a:spLocks noChangeArrowheads="1"/>
          </p:cNvSpPr>
          <p:nvPr/>
        </p:nvSpPr>
        <p:spPr bwMode="auto">
          <a:xfrm>
            <a:off x="3896891" y="3222464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09" name="Oval 53"/>
          <p:cNvSpPr>
            <a:spLocks noChangeArrowheads="1"/>
          </p:cNvSpPr>
          <p:nvPr/>
        </p:nvSpPr>
        <p:spPr bwMode="auto">
          <a:xfrm>
            <a:off x="4049291" y="3374864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0" name="Oval 54"/>
          <p:cNvSpPr>
            <a:spLocks noChangeArrowheads="1"/>
          </p:cNvSpPr>
          <p:nvPr/>
        </p:nvSpPr>
        <p:spPr bwMode="auto">
          <a:xfrm>
            <a:off x="4201691" y="3527264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1" name="Oval 55"/>
          <p:cNvSpPr>
            <a:spLocks noChangeArrowheads="1"/>
          </p:cNvSpPr>
          <p:nvPr/>
        </p:nvSpPr>
        <p:spPr bwMode="auto">
          <a:xfrm>
            <a:off x="3514304" y="3370101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2" name="Oval 56"/>
          <p:cNvSpPr>
            <a:spLocks noChangeArrowheads="1"/>
          </p:cNvSpPr>
          <p:nvPr/>
        </p:nvSpPr>
        <p:spPr bwMode="auto">
          <a:xfrm>
            <a:off x="4004841" y="3020851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3" name="Oval 57"/>
          <p:cNvSpPr>
            <a:spLocks noChangeArrowheads="1"/>
          </p:cNvSpPr>
          <p:nvPr/>
        </p:nvSpPr>
        <p:spPr bwMode="auto">
          <a:xfrm>
            <a:off x="4525541" y="3098639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4" name="Oval 58"/>
          <p:cNvSpPr>
            <a:spLocks noChangeArrowheads="1"/>
          </p:cNvSpPr>
          <p:nvPr/>
        </p:nvSpPr>
        <p:spPr bwMode="auto">
          <a:xfrm>
            <a:off x="4546179" y="3281201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5" name="Oval 59"/>
          <p:cNvSpPr>
            <a:spLocks noChangeArrowheads="1"/>
          </p:cNvSpPr>
          <p:nvPr/>
        </p:nvSpPr>
        <p:spPr bwMode="auto">
          <a:xfrm>
            <a:off x="4182641" y="3728876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6" name="Oval 60"/>
          <p:cNvSpPr>
            <a:spLocks noChangeArrowheads="1"/>
          </p:cNvSpPr>
          <p:nvPr/>
        </p:nvSpPr>
        <p:spPr bwMode="auto">
          <a:xfrm>
            <a:off x="4349329" y="3025614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7" name="Oval 61"/>
          <p:cNvSpPr>
            <a:spLocks noChangeArrowheads="1"/>
          </p:cNvSpPr>
          <p:nvPr/>
        </p:nvSpPr>
        <p:spPr bwMode="auto">
          <a:xfrm>
            <a:off x="4722391" y="2897026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8" name="Oval 62"/>
          <p:cNvSpPr>
            <a:spLocks noChangeArrowheads="1"/>
          </p:cNvSpPr>
          <p:nvPr/>
        </p:nvSpPr>
        <p:spPr bwMode="auto">
          <a:xfrm>
            <a:off x="4771604" y="3506626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19" name="Oval 63"/>
          <p:cNvSpPr>
            <a:spLocks noChangeArrowheads="1"/>
          </p:cNvSpPr>
          <p:nvPr/>
        </p:nvSpPr>
        <p:spPr bwMode="auto">
          <a:xfrm>
            <a:off x="3507954" y="3070064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20" name="Oval 64"/>
          <p:cNvSpPr>
            <a:spLocks noChangeArrowheads="1"/>
          </p:cNvSpPr>
          <p:nvPr/>
        </p:nvSpPr>
        <p:spPr bwMode="auto">
          <a:xfrm>
            <a:off x="3158704" y="3635214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21" name="Oval 65"/>
          <p:cNvSpPr>
            <a:spLocks noChangeArrowheads="1"/>
          </p:cNvSpPr>
          <p:nvPr/>
        </p:nvSpPr>
        <p:spPr bwMode="auto">
          <a:xfrm>
            <a:off x="2825329" y="3389151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22" name="Oval 66"/>
          <p:cNvSpPr>
            <a:spLocks noChangeArrowheads="1"/>
          </p:cNvSpPr>
          <p:nvPr/>
        </p:nvSpPr>
        <p:spPr bwMode="auto">
          <a:xfrm>
            <a:off x="3079329" y="2966876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23" name="Oval 67"/>
          <p:cNvSpPr>
            <a:spLocks noChangeArrowheads="1"/>
          </p:cNvSpPr>
          <p:nvPr/>
        </p:nvSpPr>
        <p:spPr bwMode="auto">
          <a:xfrm>
            <a:off x="5003379" y="3163726"/>
            <a:ext cx="123825" cy="107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1924" name="Line 68"/>
          <p:cNvSpPr>
            <a:spLocks noChangeShapeType="1"/>
          </p:cNvSpPr>
          <p:nvPr/>
        </p:nvSpPr>
        <p:spPr bwMode="auto">
          <a:xfrm>
            <a:off x="5365329" y="3085939"/>
            <a:ext cx="4714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2192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3130"/>
              </p:ext>
            </p:extLst>
          </p:nvPr>
        </p:nvGraphicFramePr>
        <p:xfrm>
          <a:off x="5839991" y="2924014"/>
          <a:ext cx="2603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1" name="Equation" r:id="rId3" imgW="164880" imgH="203040" progId="Equation.3">
                  <p:embed/>
                </p:oleObj>
              </mc:Choice>
              <mc:Fallback>
                <p:oleObj name="Equation" r:id="rId3" imgW="164880" imgH="2030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991" y="2924014"/>
                        <a:ext cx="2603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26" name="Line 70"/>
          <p:cNvSpPr>
            <a:spLocks noChangeShapeType="1"/>
          </p:cNvSpPr>
          <p:nvPr/>
        </p:nvSpPr>
        <p:spPr bwMode="auto">
          <a:xfrm>
            <a:off x="5011316" y="3366926"/>
            <a:ext cx="2794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21927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13370"/>
              </p:ext>
            </p:extLst>
          </p:nvPr>
        </p:nvGraphicFramePr>
        <p:xfrm>
          <a:off x="5319291" y="3181189"/>
          <a:ext cx="3127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2" name="Equation" r:id="rId5" imgW="177480" imgH="203040" progId="Equation.3">
                  <p:embed/>
                </p:oleObj>
              </mc:Choice>
              <mc:Fallback>
                <p:oleObj name="Equation" r:id="rId5" imgW="177480" imgH="2030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291" y="3181189"/>
                        <a:ext cx="3127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28" name="Line 72"/>
          <p:cNvSpPr>
            <a:spLocks noChangeShapeType="1"/>
          </p:cNvSpPr>
          <p:nvPr/>
        </p:nvSpPr>
        <p:spPr bwMode="auto">
          <a:xfrm>
            <a:off x="4825579" y="2958939"/>
            <a:ext cx="39687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2192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97927"/>
              </p:ext>
            </p:extLst>
          </p:nvPr>
        </p:nvGraphicFramePr>
        <p:xfrm>
          <a:off x="5222454" y="2714464"/>
          <a:ext cx="2794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3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454" y="2714464"/>
                        <a:ext cx="2794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30" name="Text Box 74"/>
          <p:cNvSpPr txBox="1">
            <a:spLocks noChangeArrowheads="1"/>
          </p:cNvSpPr>
          <p:nvPr/>
        </p:nvSpPr>
        <p:spPr bwMode="auto">
          <a:xfrm>
            <a:off x="138079" y="1969603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Fluxes</a:t>
            </a:r>
          </a:p>
        </p:txBody>
      </p:sp>
      <p:graphicFrame>
        <p:nvGraphicFramePr>
          <p:cNvPr id="121931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90752"/>
              </p:ext>
            </p:extLst>
          </p:nvPr>
        </p:nvGraphicFramePr>
        <p:xfrm>
          <a:off x="1780884" y="4118980"/>
          <a:ext cx="48037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4" name="Equation" r:id="rId9" imgW="2489040" imgH="571320" progId="Equation.DSMT4">
                  <p:embed/>
                </p:oleObj>
              </mc:Choice>
              <mc:Fallback>
                <p:oleObj name="Equation" r:id="rId9" imgW="2489040" imgH="57132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884" y="4118980"/>
                        <a:ext cx="48037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3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077776"/>
              </p:ext>
            </p:extLst>
          </p:nvPr>
        </p:nvGraphicFramePr>
        <p:xfrm>
          <a:off x="1686476" y="5135758"/>
          <a:ext cx="53244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5" name="Equation" r:id="rId11" imgW="2920680" imgH="571320" progId="Equation.DSMT4">
                  <p:embed/>
                </p:oleObj>
              </mc:Choice>
              <mc:Fallback>
                <p:oleObj name="Equation" r:id="rId11" imgW="2920680" imgH="57132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476" y="5135758"/>
                        <a:ext cx="53244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3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108818"/>
              </p:ext>
            </p:extLst>
          </p:nvPr>
        </p:nvGraphicFramePr>
        <p:xfrm>
          <a:off x="6792201" y="3954122"/>
          <a:ext cx="364205" cy="41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6" name="Equation" r:id="rId13" imgW="190440" imgH="215640" progId="Equation.3">
                  <p:embed/>
                </p:oleObj>
              </mc:Choice>
              <mc:Fallback>
                <p:oleObj name="Equation" r:id="rId13" imgW="190440" imgH="2156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201" y="3954122"/>
                        <a:ext cx="364205" cy="412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37" name="Text Box 81"/>
          <p:cNvSpPr txBox="1">
            <a:spLocks noChangeArrowheads="1"/>
          </p:cNvSpPr>
          <p:nvPr/>
        </p:nvSpPr>
        <p:spPr bwMode="auto">
          <a:xfrm>
            <a:off x="7025473" y="4027341"/>
            <a:ext cx="203453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</a:rPr>
              <a:t>is the </a:t>
            </a:r>
            <a:r>
              <a:rPr lang="en-US" sz="1400" i="1" dirty="0" smtClean="0">
                <a:solidFill>
                  <a:srgbClr val="000099"/>
                </a:solidFill>
              </a:rPr>
              <a:t>x</a:t>
            </a:r>
            <a:r>
              <a:rPr lang="en-US" sz="1400" dirty="0" smtClean="0">
                <a:solidFill>
                  <a:srgbClr val="000099"/>
                </a:solidFill>
              </a:rPr>
              <a:t>-component 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of the vector velocity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for the component </a:t>
            </a:r>
            <a:r>
              <a:rPr lang="en-US" sz="1400" i="1" dirty="0" smtClean="0">
                <a:solidFill>
                  <a:srgbClr val="FF0000"/>
                </a:solidFill>
              </a:rPr>
              <a:t>i,</a:t>
            </a:r>
            <a:r>
              <a:rPr lang="en-US" sz="1400" i="1" dirty="0" smtClean="0">
                <a:solidFill>
                  <a:srgbClr val="000099"/>
                </a:solidFill>
              </a:rPr>
              <a:t> </a:t>
            </a:r>
            <a:r>
              <a:rPr lang="en-US" sz="1400" dirty="0" smtClean="0">
                <a:solidFill>
                  <a:srgbClr val="000099"/>
                </a:solidFill>
              </a:rPr>
              <a:t>in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the picture above</a:t>
            </a:r>
            <a:r>
              <a:rPr lang="en-US" sz="1400" i="1" dirty="0" smtClean="0">
                <a:solidFill>
                  <a:srgbClr val="000099"/>
                </a:solidFill>
              </a:rPr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i</a:t>
            </a:r>
            <a:r>
              <a:rPr lang="en-US" sz="1400" i="1" dirty="0" smtClean="0">
                <a:solidFill>
                  <a:srgbClr val="000099"/>
                </a:solidFill>
              </a:rPr>
              <a:t> </a:t>
            </a:r>
            <a:r>
              <a:rPr lang="en-US" sz="1400" dirty="0" smtClean="0">
                <a:solidFill>
                  <a:srgbClr val="000099"/>
                </a:solidFill>
              </a:rPr>
              <a:t>can </a:t>
            </a:r>
          </a:p>
          <a:p>
            <a:r>
              <a:rPr lang="en-US" sz="1400" dirty="0">
                <a:solidFill>
                  <a:srgbClr val="000099"/>
                </a:solidFill>
              </a:rPr>
              <a:t>b</a:t>
            </a:r>
            <a:r>
              <a:rPr lang="en-US" sz="1400" dirty="0" smtClean="0">
                <a:solidFill>
                  <a:srgbClr val="000099"/>
                </a:solidFill>
              </a:rPr>
              <a:t>e 1, 2 or 3 </a:t>
            </a:r>
            <a:endParaRPr lang="en-US" sz="1400" dirty="0">
              <a:solidFill>
                <a:srgbClr val="00009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203" y="822973"/>
            <a:ext cx="8229600" cy="1127125"/>
            <a:chOff x="512147" y="4987730"/>
            <a:chExt cx="8229600" cy="1127125"/>
          </a:xfrm>
        </p:grpSpPr>
        <p:sp>
          <p:nvSpPr>
            <p:cNvPr id="121941" name="Rectangle 85"/>
            <p:cNvSpPr>
              <a:spLocks noChangeArrowheads="1"/>
            </p:cNvSpPr>
            <p:nvPr/>
          </p:nvSpPr>
          <p:spPr bwMode="auto">
            <a:xfrm>
              <a:off x="512147" y="4987730"/>
              <a:ext cx="8229600" cy="1127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1934" name="Text Box 78"/>
            <p:cNvSpPr txBox="1">
              <a:spLocks noChangeArrowheads="1"/>
            </p:cNvSpPr>
            <p:nvPr/>
          </p:nvSpPr>
          <p:spPr bwMode="auto">
            <a:xfrm>
              <a:off x="549664" y="5026024"/>
              <a:ext cx="8121650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</a:rPr>
                <a:t>In a diffusing mixture the various chemical species (</a:t>
              </a:r>
              <a:r>
                <a:rPr lang="en-US" i="1" dirty="0">
                  <a:solidFill>
                    <a:srgbClr val="000099"/>
                  </a:solidFill>
                </a:rPr>
                <a:t>1,2,…..n</a:t>
              </a:r>
              <a:r>
                <a:rPr lang="en-US" dirty="0">
                  <a:solidFill>
                    <a:srgbClr val="000099"/>
                  </a:solidFill>
                </a:rPr>
                <a:t>) are moving</a:t>
              </a:r>
            </a:p>
            <a:p>
              <a:r>
                <a:rPr lang="en-US" dirty="0">
                  <a:solidFill>
                    <a:srgbClr val="000099"/>
                  </a:solidFill>
                </a:rPr>
                <a:t>at different velocities (                        ).       denotes the velocity of the</a:t>
              </a:r>
              <a:r>
                <a:rPr lang="en-US" i="1" dirty="0">
                  <a:solidFill>
                    <a:srgbClr val="000099"/>
                  </a:solidFill>
                </a:rPr>
                <a:t> i</a:t>
              </a:r>
              <a:r>
                <a:rPr lang="en-US" dirty="0">
                  <a:solidFill>
                    <a:srgbClr val="000099"/>
                  </a:solidFill>
                </a:rPr>
                <a:t> species</a:t>
              </a:r>
            </a:p>
            <a:p>
              <a:r>
                <a:rPr lang="en-US" dirty="0">
                  <a:solidFill>
                    <a:srgbClr val="000099"/>
                  </a:solidFill>
                </a:rPr>
                <a:t>respect to a stationary coordinate system</a:t>
              </a:r>
            </a:p>
          </p:txBody>
        </p:sp>
        <p:graphicFrame>
          <p:nvGraphicFramePr>
            <p:cNvPr id="121935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1247376"/>
                </p:ext>
              </p:extLst>
            </p:nvPr>
          </p:nvGraphicFramePr>
          <p:xfrm>
            <a:off x="2814022" y="5283005"/>
            <a:ext cx="1593850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7" name="Equation" r:id="rId15" imgW="825480" imgH="215640" progId="Equation.3">
                    <p:embed/>
                  </p:oleObj>
                </mc:Choice>
                <mc:Fallback>
                  <p:oleObj name="Equation" r:id="rId15" imgW="825480" imgH="21564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022" y="5283005"/>
                          <a:ext cx="1593850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39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97230"/>
                </p:ext>
              </p:extLst>
            </p:nvPr>
          </p:nvGraphicFramePr>
          <p:xfrm>
            <a:off x="4555510" y="5283005"/>
            <a:ext cx="368300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8" name="Equation" r:id="rId17" imgW="190440" imgH="215640" progId="Equation.3">
                    <p:embed/>
                  </p:oleObj>
                </mc:Choice>
                <mc:Fallback>
                  <p:oleObj name="Equation" r:id="rId17" imgW="190440" imgH="21564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5510" y="5283005"/>
                          <a:ext cx="368300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948" name="Group 92"/>
          <p:cNvGrpSpPr>
            <a:grpSpLocks/>
          </p:cNvGrpSpPr>
          <p:nvPr/>
        </p:nvGrpSpPr>
        <p:grpSpPr bwMode="auto">
          <a:xfrm>
            <a:off x="259929" y="2376326"/>
            <a:ext cx="1420812" cy="2255838"/>
            <a:chOff x="199" y="580"/>
            <a:chExt cx="895" cy="1421"/>
          </a:xfrm>
        </p:grpSpPr>
        <p:sp>
          <p:nvSpPr>
            <p:cNvPr id="121942" name="Line 86"/>
            <p:cNvSpPr>
              <a:spLocks noChangeShapeType="1"/>
            </p:cNvSpPr>
            <p:nvPr/>
          </p:nvSpPr>
          <p:spPr bwMode="auto">
            <a:xfrm flipV="1">
              <a:off x="525" y="646"/>
              <a:ext cx="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943" name="Line 87"/>
            <p:cNvSpPr>
              <a:spLocks noChangeShapeType="1"/>
            </p:cNvSpPr>
            <p:nvPr/>
          </p:nvSpPr>
          <p:spPr bwMode="auto">
            <a:xfrm>
              <a:off x="448" y="1414"/>
              <a:ext cx="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944" name="Line 88"/>
            <p:cNvSpPr>
              <a:spLocks noChangeShapeType="1"/>
            </p:cNvSpPr>
            <p:nvPr/>
          </p:nvSpPr>
          <p:spPr bwMode="auto">
            <a:xfrm flipH="1">
              <a:off x="199" y="1344"/>
              <a:ext cx="36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1945" name="Text Box 89"/>
            <p:cNvSpPr txBox="1">
              <a:spLocks noChangeArrowheads="1"/>
            </p:cNvSpPr>
            <p:nvPr/>
          </p:nvSpPr>
          <p:spPr bwMode="auto">
            <a:xfrm>
              <a:off x="544" y="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z</a:t>
              </a:r>
            </a:p>
          </p:txBody>
        </p:sp>
        <p:sp>
          <p:nvSpPr>
            <p:cNvPr id="121946" name="Text Box 90"/>
            <p:cNvSpPr txBox="1">
              <a:spLocks noChangeArrowheads="1"/>
            </p:cNvSpPr>
            <p:nvPr/>
          </p:nvSpPr>
          <p:spPr bwMode="auto">
            <a:xfrm>
              <a:off x="903" y="14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</a:p>
          </p:txBody>
        </p:sp>
        <p:sp>
          <p:nvSpPr>
            <p:cNvPr id="121947" name="Text Box 91"/>
            <p:cNvSpPr txBox="1">
              <a:spLocks noChangeArrowheads="1"/>
            </p:cNvSpPr>
            <p:nvPr/>
          </p:nvSpPr>
          <p:spPr bwMode="auto">
            <a:xfrm>
              <a:off x="270" y="177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y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31845" y="83976"/>
            <a:ext cx="801499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</a:rPr>
              <a:t>How could determine the bulk velocity </a:t>
            </a:r>
            <a:r>
              <a:rPr lang="en-US" sz="2800" b="1" i="1" dirty="0" smtClean="0">
                <a:solidFill>
                  <a:srgbClr val="000099"/>
                </a:solidFill>
                <a:latin typeface="Bodoni MT" panose="02070603080606020203" pitchFamily="18" charset="0"/>
              </a:rPr>
              <a:t>v</a:t>
            </a:r>
            <a:r>
              <a:rPr lang="en-US" b="1" dirty="0" smtClean="0">
                <a:solidFill>
                  <a:srgbClr val="000099"/>
                </a:solidFill>
              </a:rPr>
              <a:t> or </a:t>
            </a:r>
            <a:r>
              <a:rPr lang="en-US" sz="2400" b="1" i="1" dirty="0" smtClean="0">
                <a:solidFill>
                  <a:srgbClr val="000099"/>
                </a:solidFill>
                <a:latin typeface="Bodoni MT" panose="02070603080606020203" pitchFamily="18" charset="0"/>
              </a:rPr>
              <a:t>v</a:t>
            </a:r>
            <a:r>
              <a:rPr lang="en-US" b="1" dirty="0" smtClean="0">
                <a:solidFill>
                  <a:srgbClr val="000099"/>
                </a:solidFill>
              </a:rPr>
              <a:t>* of a mixture of </a:t>
            </a:r>
            <a:r>
              <a:rPr lang="en-US" b="1" dirty="0" err="1" smtClean="0">
                <a:solidFill>
                  <a:srgbClr val="000099"/>
                </a:solidFill>
              </a:rPr>
              <a:t>difussing</a:t>
            </a:r>
            <a:r>
              <a:rPr lang="en-US" b="1" dirty="0" smtClean="0">
                <a:solidFill>
                  <a:srgbClr val="000099"/>
                </a:solidFill>
              </a:rPr>
              <a:t> species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 txBox="1">
            <a:spLocks/>
          </p:cNvSpPr>
          <p:nvPr/>
        </p:nvSpPr>
        <p:spPr bwMode="auto">
          <a:xfrm>
            <a:off x="74644" y="6381750"/>
            <a:ext cx="33403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ABE 308 Heat and Mass Transfer</a:t>
            </a:r>
            <a:endParaRPr 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79788"/>
              </p:ext>
            </p:extLst>
          </p:nvPr>
        </p:nvGraphicFramePr>
        <p:xfrm>
          <a:off x="1486483" y="1378566"/>
          <a:ext cx="580390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9" name="Equation" r:id="rId3" imgW="2831760" imgH="838080" progId="Equation.DSMT4">
                  <p:embed/>
                </p:oleObj>
              </mc:Choice>
              <mc:Fallback>
                <p:oleObj name="Equation" r:id="rId3" imgW="2831760" imgH="838080" progId="Equation.DSMT4">
                  <p:embed/>
                  <p:pic>
                    <p:nvPicPr>
                      <p:cNvPr id="124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483" y="1378566"/>
                        <a:ext cx="5803900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177999"/>
              </p:ext>
            </p:extLst>
          </p:nvPr>
        </p:nvGraphicFramePr>
        <p:xfrm>
          <a:off x="855663" y="3835400"/>
          <a:ext cx="66960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0" name="Equation" r:id="rId5" imgW="2908080" imgH="838080" progId="Equation.DSMT4">
                  <p:embed/>
                </p:oleObj>
              </mc:Choice>
              <mc:Fallback>
                <p:oleObj name="Equation" r:id="rId5" imgW="2908080" imgH="838080" progId="Equation.DSMT4">
                  <p:embed/>
                  <p:pic>
                    <p:nvPicPr>
                      <p:cNvPr id="1249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835400"/>
                        <a:ext cx="6696075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7305" y="807747"/>
            <a:ext cx="266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Mass Average Velocity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9471" y="3126826"/>
            <a:ext cx="269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Molar Average Velocity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674406" y="2918897"/>
            <a:ext cx="3378200" cy="1058863"/>
            <a:chOff x="3163" y="1439"/>
            <a:chExt cx="2128" cy="667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3519624"/>
                </p:ext>
              </p:extLst>
            </p:nvPr>
          </p:nvGraphicFramePr>
          <p:xfrm>
            <a:off x="3163" y="1439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21" name="Equation" r:id="rId7" imgW="177480" imgH="177480" progId="Equation.DSMT4">
                    <p:embed/>
                  </p:oleObj>
                </mc:Choice>
                <mc:Fallback>
                  <p:oleObj name="Equation" r:id="rId7" imgW="177480" imgH="177480" progId="Equation.DSMT4">
                    <p:embed/>
                    <p:pic>
                      <p:nvPicPr>
                        <p:cNvPr id="12493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1439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418" y="1466"/>
              <a:ext cx="187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is the local velocity</a:t>
              </a:r>
            </a:p>
            <a:p>
              <a:r>
                <a:rPr lang="en-US" sz="2000" dirty="0"/>
                <a:t>that one would measure</a:t>
              </a:r>
            </a:p>
            <a:p>
              <a:r>
                <a:rPr lang="en-US" sz="2000" dirty="0"/>
                <a:t>by means of a flowmeter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3224" y="121298"/>
            <a:ext cx="8658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How could determine the bulk velocity </a:t>
            </a:r>
            <a:r>
              <a:rPr lang="en-US" b="1" dirty="0" smtClean="0">
                <a:solidFill>
                  <a:srgbClr val="000099"/>
                </a:solidFill>
              </a:rPr>
              <a:t>    or       of </a:t>
            </a:r>
            <a:r>
              <a:rPr lang="en-US" b="1" dirty="0">
                <a:solidFill>
                  <a:srgbClr val="000099"/>
                </a:solidFill>
              </a:rPr>
              <a:t>a mixture of </a:t>
            </a:r>
            <a:r>
              <a:rPr lang="en-US" b="1" dirty="0" smtClean="0">
                <a:solidFill>
                  <a:srgbClr val="000099"/>
                </a:solidFill>
              </a:rPr>
              <a:t>diffusing </a:t>
            </a:r>
            <a:r>
              <a:rPr lang="en-US" b="1" dirty="0">
                <a:solidFill>
                  <a:srgbClr val="000099"/>
                </a:solidFill>
              </a:rPr>
              <a:t>species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36991"/>
              </p:ext>
            </p:extLst>
          </p:nvPr>
        </p:nvGraphicFramePr>
        <p:xfrm>
          <a:off x="4657790" y="108140"/>
          <a:ext cx="304392" cy="39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2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57790" y="108140"/>
                        <a:ext cx="304392" cy="395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442073"/>
              </p:ext>
            </p:extLst>
          </p:nvPr>
        </p:nvGraphicFramePr>
        <p:xfrm>
          <a:off x="5226958" y="18662"/>
          <a:ext cx="416379" cy="47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3" name="Equation" r:id="rId11" imgW="177480" imgH="203040" progId="Equation.DSMT4">
                  <p:embed/>
                </p:oleObj>
              </mc:Choice>
              <mc:Fallback>
                <p:oleObj name="Equation" r:id="rId11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6958" y="18662"/>
                        <a:ext cx="416379" cy="47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4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2081213" y="1727200"/>
            <a:ext cx="233362" cy="231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 flipV="1">
            <a:off x="2316163" y="1858963"/>
            <a:ext cx="25812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 flipV="1">
            <a:off x="4897438" y="1841500"/>
            <a:ext cx="1370012" cy="7938"/>
          </a:xfrm>
          <a:prstGeom prst="line">
            <a:avLst/>
          </a:prstGeom>
          <a:noFill/>
          <a:ln w="349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76148"/>
              </p:ext>
            </p:extLst>
          </p:nvPr>
        </p:nvGraphicFramePr>
        <p:xfrm>
          <a:off x="3289300" y="1192213"/>
          <a:ext cx="5254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6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192213"/>
                        <a:ext cx="5254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4738688" y="1054100"/>
          <a:ext cx="12890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7" name="Equation" r:id="rId5" imgW="342720" imgH="228600" progId="Equation.3">
                  <p:embed/>
                </p:oleObj>
              </mc:Choice>
              <mc:Fallback>
                <p:oleObj name="Equation" r:id="rId5" imgW="3427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054100"/>
                        <a:ext cx="12890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Line 9"/>
          <p:cNvSpPr>
            <a:spLocks noChangeShapeType="1"/>
          </p:cNvSpPr>
          <p:nvPr/>
        </p:nvSpPr>
        <p:spPr bwMode="auto">
          <a:xfrm flipV="1">
            <a:off x="1198563" y="1189038"/>
            <a:ext cx="0" cy="145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1157288" y="2579688"/>
            <a:ext cx="1189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 flipH="1">
            <a:off x="549275" y="2470150"/>
            <a:ext cx="700088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690563" y="3348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y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1238250" y="1235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z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2062163" y="2586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1736725" y="127635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Species A</a:t>
            </a:r>
          </a:p>
        </p:txBody>
      </p:sp>
      <p:graphicFrame>
        <p:nvGraphicFramePr>
          <p:cNvPr id="144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72891"/>
              </p:ext>
            </p:extLst>
          </p:nvPr>
        </p:nvGraphicFramePr>
        <p:xfrm>
          <a:off x="6437313" y="1517650"/>
          <a:ext cx="717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8" name="Equation" r:id="rId7" imgW="190440" imgH="203040" progId="Equation.DSMT4">
                  <p:embed/>
                </p:oleObj>
              </mc:Choice>
              <mc:Fallback>
                <p:oleObj name="Equation" r:id="rId7" imgW="19044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1517650"/>
                        <a:ext cx="717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0746"/>
              </p:ext>
            </p:extLst>
          </p:nvPr>
        </p:nvGraphicFramePr>
        <p:xfrm>
          <a:off x="2981325" y="2443163"/>
          <a:ext cx="3297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9" name="Equation" r:id="rId9" imgW="876240" imgH="241200" progId="Equation.DSMT4">
                  <p:embed/>
                </p:oleObj>
              </mc:Choice>
              <mc:Fallback>
                <p:oleObj name="Equation" r:id="rId9" imgW="87624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443163"/>
                        <a:ext cx="32972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797479"/>
              </p:ext>
            </p:extLst>
          </p:nvPr>
        </p:nvGraphicFramePr>
        <p:xfrm>
          <a:off x="2041525" y="3154363"/>
          <a:ext cx="56896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0" name="Equation" r:id="rId11" imgW="1511280" imgH="393480" progId="Equation.DSMT4">
                  <p:embed/>
                </p:oleObj>
              </mc:Choice>
              <mc:Fallback>
                <p:oleObj name="Equation" r:id="rId11" imgW="151128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3154363"/>
                        <a:ext cx="56896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3" name="AutoShape 19"/>
          <p:cNvSpPr>
            <a:spLocks/>
          </p:cNvSpPr>
          <p:nvPr/>
        </p:nvSpPr>
        <p:spPr bwMode="auto">
          <a:xfrm rot="16200000">
            <a:off x="2805113" y="3767138"/>
            <a:ext cx="150812" cy="1585912"/>
          </a:xfrm>
          <a:prstGeom prst="leftBrace">
            <a:avLst>
              <a:gd name="adj1" fmla="val 876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4404" name="AutoShape 20"/>
          <p:cNvSpPr>
            <a:spLocks/>
          </p:cNvSpPr>
          <p:nvPr/>
        </p:nvSpPr>
        <p:spPr bwMode="auto">
          <a:xfrm rot="16200000">
            <a:off x="4684713" y="4000500"/>
            <a:ext cx="171450" cy="1219200"/>
          </a:xfrm>
          <a:prstGeom prst="leftBrace">
            <a:avLst>
              <a:gd name="adj1" fmla="val 5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4405" name="AutoShape 21"/>
          <p:cNvSpPr>
            <a:spLocks/>
          </p:cNvSpPr>
          <p:nvPr/>
        </p:nvSpPr>
        <p:spPr bwMode="auto">
          <a:xfrm rot="16200000">
            <a:off x="6702425" y="3822700"/>
            <a:ext cx="222250" cy="1708150"/>
          </a:xfrm>
          <a:prstGeom prst="leftBrace">
            <a:avLst>
              <a:gd name="adj1" fmla="val 640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44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77229"/>
              </p:ext>
            </p:extLst>
          </p:nvPr>
        </p:nvGraphicFramePr>
        <p:xfrm>
          <a:off x="2246313" y="5006975"/>
          <a:ext cx="51101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1" name="Equation" r:id="rId13" imgW="1066680" imgH="241200" progId="Equation.DSMT4">
                  <p:embed/>
                </p:oleObj>
              </mc:Choice>
              <mc:Fallback>
                <p:oleObj name="Equation" r:id="rId13" imgW="106668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5006975"/>
                        <a:ext cx="511016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2489200" y="473075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Total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4197350" y="474186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Convective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280150" y="4802188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Diffusive</a:t>
            </a: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446088" y="808038"/>
            <a:ext cx="258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Fixed Reference Frame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995363" y="268288"/>
            <a:ext cx="651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Flux Equation for a Convective Situation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609600" y="400050"/>
            <a:ext cx="763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Let’s consider a two components (A and B) mixture</a:t>
            </a: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071935"/>
              </p:ext>
            </p:extLst>
          </p:nvPr>
        </p:nvGraphicFramePr>
        <p:xfrm>
          <a:off x="2162175" y="849313"/>
          <a:ext cx="4244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6" name="Equation" r:id="rId3" imgW="1447560" imgH="393480" progId="Equation.DSMT4">
                  <p:embed/>
                </p:oleObj>
              </mc:Choice>
              <mc:Fallback>
                <p:oleObj name="Equation" r:id="rId3" imgW="14475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849313"/>
                        <a:ext cx="42449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25" name="Group 17"/>
          <p:cNvGrpSpPr>
            <a:grpSpLocks/>
          </p:cNvGrpSpPr>
          <p:nvPr/>
        </p:nvGrpSpPr>
        <p:grpSpPr bwMode="auto">
          <a:xfrm>
            <a:off x="5953126" y="1616075"/>
            <a:ext cx="2640012" cy="1419225"/>
            <a:chOff x="3750" y="1018"/>
            <a:chExt cx="1663" cy="894"/>
          </a:xfrm>
        </p:grpSpPr>
        <p:graphicFrame>
          <p:nvGraphicFramePr>
            <p:cNvPr id="1454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46225"/>
                </p:ext>
              </p:extLst>
            </p:nvPr>
          </p:nvGraphicFramePr>
          <p:xfrm>
            <a:off x="3803" y="1248"/>
            <a:ext cx="1610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97" name="Equation" r:id="rId5" imgW="1041120" imgH="431640" progId="Equation.DSMT4">
                    <p:embed/>
                  </p:oleObj>
                </mc:Choice>
                <mc:Fallback>
                  <p:oleObj name="Equation" r:id="rId5" imgW="1041120" imgH="431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1248"/>
                          <a:ext cx="1610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5" name="Freeform 7"/>
            <p:cNvSpPr>
              <a:spLocks/>
            </p:cNvSpPr>
            <p:nvPr/>
          </p:nvSpPr>
          <p:spPr bwMode="auto">
            <a:xfrm>
              <a:off x="3750" y="1018"/>
              <a:ext cx="128" cy="454"/>
            </a:xfrm>
            <a:custGeom>
              <a:avLst/>
              <a:gdLst>
                <a:gd name="T0" fmla="*/ 52 w 128"/>
                <a:gd name="T1" fmla="*/ 454 h 454"/>
                <a:gd name="T2" fmla="*/ 13 w 128"/>
                <a:gd name="T3" fmla="*/ 281 h 454"/>
                <a:gd name="T4" fmla="*/ 128 w 128"/>
                <a:gd name="T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454">
                  <a:moveTo>
                    <a:pt x="52" y="454"/>
                  </a:moveTo>
                  <a:cubicBezTo>
                    <a:pt x="26" y="405"/>
                    <a:pt x="0" y="357"/>
                    <a:pt x="13" y="281"/>
                  </a:cubicBezTo>
                  <a:cubicBezTo>
                    <a:pt x="26" y="205"/>
                    <a:pt x="110" y="47"/>
                    <a:pt x="1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aphicFrame>
        <p:nvGraphicFramePr>
          <p:cNvPr id="145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5667"/>
              </p:ext>
            </p:extLst>
          </p:nvPr>
        </p:nvGraphicFramePr>
        <p:xfrm>
          <a:off x="665163" y="2773363"/>
          <a:ext cx="748347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8" name="Equation" r:id="rId7" imgW="2552400" imgH="431640" progId="Equation.DSMT4">
                  <p:embed/>
                </p:oleObj>
              </mc:Choice>
              <mc:Fallback>
                <p:oleObj name="Equation" r:id="rId7" imgW="25524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773363"/>
                        <a:ext cx="7483475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26" name="Group 18"/>
          <p:cNvGrpSpPr>
            <a:grpSpLocks/>
          </p:cNvGrpSpPr>
          <p:nvPr/>
        </p:nvGrpSpPr>
        <p:grpSpPr bwMode="auto">
          <a:xfrm>
            <a:off x="496888" y="3805238"/>
            <a:ext cx="3903662" cy="1050925"/>
            <a:chOff x="313" y="2397"/>
            <a:chExt cx="2459" cy="662"/>
          </a:xfrm>
        </p:grpSpPr>
        <p:sp>
          <p:nvSpPr>
            <p:cNvPr id="145417" name="Freeform 9"/>
            <p:cNvSpPr>
              <a:spLocks/>
            </p:cNvSpPr>
            <p:nvPr/>
          </p:nvSpPr>
          <p:spPr bwMode="auto">
            <a:xfrm>
              <a:off x="1952" y="2547"/>
              <a:ext cx="820" cy="249"/>
            </a:xfrm>
            <a:custGeom>
              <a:avLst/>
              <a:gdLst>
                <a:gd name="T0" fmla="*/ 0 w 852"/>
                <a:gd name="T1" fmla="*/ 326 h 326"/>
                <a:gd name="T2" fmla="*/ 640 w 852"/>
                <a:gd name="T3" fmla="*/ 249 h 326"/>
                <a:gd name="T4" fmla="*/ 852 w 852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2" h="326">
                  <a:moveTo>
                    <a:pt x="0" y="326"/>
                  </a:moveTo>
                  <a:cubicBezTo>
                    <a:pt x="249" y="314"/>
                    <a:pt x="498" y="303"/>
                    <a:pt x="640" y="249"/>
                  </a:cubicBezTo>
                  <a:cubicBezTo>
                    <a:pt x="782" y="195"/>
                    <a:pt x="817" y="97"/>
                    <a:pt x="8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45418" name="Object 10"/>
            <p:cNvGraphicFramePr>
              <a:graphicFrameLocks noChangeAspect="1"/>
            </p:cNvGraphicFramePr>
            <p:nvPr/>
          </p:nvGraphicFramePr>
          <p:xfrm>
            <a:off x="962" y="2550"/>
            <a:ext cx="947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99" name="Equation" r:id="rId9" imgW="799920" imgH="431640" progId="Equation.3">
                    <p:embed/>
                  </p:oleObj>
                </mc:Choice>
                <mc:Fallback>
                  <p:oleObj name="Equation" r:id="rId9" imgW="79992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2550"/>
                          <a:ext cx="947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9" name="Text Box 11"/>
            <p:cNvSpPr txBox="1">
              <a:spLocks noChangeArrowheads="1"/>
            </p:cNvSpPr>
            <p:nvPr/>
          </p:nvSpPr>
          <p:spPr bwMode="auto">
            <a:xfrm>
              <a:off x="313" y="2397"/>
              <a:ext cx="1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u="sng"/>
                <a:t>Molar Fraction of A</a:t>
              </a:r>
            </a:p>
          </p:txBody>
        </p:sp>
      </p:grpSp>
      <p:grpSp>
        <p:nvGrpSpPr>
          <p:cNvPr id="145427" name="Group 19"/>
          <p:cNvGrpSpPr>
            <a:grpSpLocks/>
          </p:cNvGrpSpPr>
          <p:nvPr/>
        </p:nvGrpSpPr>
        <p:grpSpPr bwMode="auto">
          <a:xfrm>
            <a:off x="5834063" y="3667125"/>
            <a:ext cx="1835150" cy="1004888"/>
            <a:chOff x="3675" y="2310"/>
            <a:chExt cx="1156" cy="633"/>
          </a:xfrm>
        </p:grpSpPr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 flipV="1">
              <a:off x="3904" y="2310"/>
              <a:ext cx="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 flipV="1">
              <a:off x="4608" y="2335"/>
              <a:ext cx="6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45422" name="Object 14"/>
            <p:cNvGraphicFramePr>
              <a:graphicFrameLocks noChangeAspect="1"/>
            </p:cNvGraphicFramePr>
            <p:nvPr/>
          </p:nvGraphicFramePr>
          <p:xfrm>
            <a:off x="3675" y="2542"/>
            <a:ext cx="42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00" name="Equation" r:id="rId11" imgW="253800" imgH="228600" progId="Equation.3">
                    <p:embed/>
                  </p:oleObj>
                </mc:Choice>
                <mc:Fallback>
                  <p:oleObj name="Equation" r:id="rId11" imgW="2538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2542"/>
                          <a:ext cx="427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3" name="Object 15"/>
            <p:cNvGraphicFramePr>
              <a:graphicFrameLocks noChangeAspect="1"/>
            </p:cNvGraphicFramePr>
            <p:nvPr/>
          </p:nvGraphicFramePr>
          <p:xfrm>
            <a:off x="4404" y="2560"/>
            <a:ext cx="42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01" name="Equation" r:id="rId13" imgW="253800" imgH="228600" progId="Equation.3">
                    <p:embed/>
                  </p:oleObj>
                </mc:Choice>
                <mc:Fallback>
                  <p:oleObj name="Equation" r:id="rId13" imgW="2538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560"/>
                          <a:ext cx="427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1797050" y="4910138"/>
          <a:ext cx="59563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2" name="Equation" r:id="rId15" imgW="2031840" imgH="393480" progId="Equation.3">
                  <p:embed/>
                </p:oleObj>
              </mc:Choice>
              <mc:Fallback>
                <p:oleObj name="Equation" r:id="rId15" imgW="203184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910138"/>
                        <a:ext cx="5956300" cy="1150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624013" y="1679575"/>
          <a:ext cx="59563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2" name="Equation" r:id="rId3" imgW="2031840" imgH="393480" progId="Equation.3">
                  <p:embed/>
                </p:oleObj>
              </mc:Choice>
              <mc:Fallback>
                <p:oleObj name="Equation" r:id="rId3" imgW="2031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679575"/>
                        <a:ext cx="59563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609600" y="400050"/>
            <a:ext cx="7002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u="sng"/>
              <a:t>Mass Flux of components A in a mixture of two</a:t>
            </a:r>
          </a:p>
          <a:p>
            <a:pPr algn="ctr"/>
            <a:r>
              <a:rPr lang="en-US" sz="2400" b="1" u="sng"/>
              <a:t>components A and 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1624013" y="1365250"/>
          <a:ext cx="59563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6" name="Equation" r:id="rId3" imgW="2031840" imgH="393480" progId="Equation.3">
                  <p:embed/>
                </p:oleObj>
              </mc:Choice>
              <mc:Fallback>
                <p:oleObj name="Equation" r:id="rId3" imgW="20318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365250"/>
                        <a:ext cx="59563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400050"/>
            <a:ext cx="7002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u="sng"/>
              <a:t>Mass Flux of components A in a mixture of two</a:t>
            </a:r>
          </a:p>
          <a:p>
            <a:pPr algn="ctr"/>
            <a:r>
              <a:rPr lang="en-US" sz="2400" b="1" u="sng"/>
              <a:t>components A and B</a:t>
            </a:r>
          </a:p>
        </p:txBody>
      </p:sp>
      <p:sp>
        <p:nvSpPr>
          <p:cNvPr id="147460" name="AutoShape 4"/>
          <p:cNvSpPr>
            <a:spLocks/>
          </p:cNvSpPr>
          <p:nvPr/>
        </p:nvSpPr>
        <p:spPr bwMode="auto">
          <a:xfrm rot="16200000">
            <a:off x="3675063" y="1754188"/>
            <a:ext cx="150812" cy="1465262"/>
          </a:xfrm>
          <a:prstGeom prst="leftBrace">
            <a:avLst>
              <a:gd name="adj1" fmla="val 809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7461" name="AutoShape 5"/>
          <p:cNvSpPr>
            <a:spLocks/>
          </p:cNvSpPr>
          <p:nvPr/>
        </p:nvSpPr>
        <p:spPr bwMode="auto">
          <a:xfrm rot="16200000">
            <a:off x="6121401" y="1096962"/>
            <a:ext cx="273050" cy="2695575"/>
          </a:xfrm>
          <a:prstGeom prst="leftBrace">
            <a:avLst>
              <a:gd name="adj1" fmla="val 82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936875" y="2608263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Diffusive flux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5526088" y="2605088"/>
            <a:ext cx="173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Convective flux</a:t>
            </a:r>
          </a:p>
        </p:txBody>
      </p:sp>
      <p:sp>
        <p:nvSpPr>
          <p:cNvPr id="147464" name="AutoShape 8"/>
          <p:cNvSpPr>
            <a:spLocks/>
          </p:cNvSpPr>
          <p:nvPr/>
        </p:nvSpPr>
        <p:spPr bwMode="auto">
          <a:xfrm rot="16200000">
            <a:off x="1939925" y="2006601"/>
            <a:ext cx="130175" cy="793750"/>
          </a:xfrm>
          <a:prstGeom prst="leftBrace">
            <a:avLst>
              <a:gd name="adj1" fmla="val 508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450975" y="2497138"/>
            <a:ext cx="111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Total flux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903288" y="34194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By using a heat transfer analogy</a:t>
            </a:r>
          </a:p>
        </p:txBody>
      </p:sp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1654175" y="3833813"/>
          <a:ext cx="52863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7" name="Equation" r:id="rId5" imgW="1803240" imgH="393480" progId="Equation.3">
                  <p:embed/>
                </p:oleObj>
              </mc:Choice>
              <mc:Fallback>
                <p:oleObj name="Equation" r:id="rId5" imgW="18032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833813"/>
                        <a:ext cx="528637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8" name="AutoShape 12"/>
          <p:cNvSpPr>
            <a:spLocks/>
          </p:cNvSpPr>
          <p:nvPr/>
        </p:nvSpPr>
        <p:spPr bwMode="auto">
          <a:xfrm rot="16200000">
            <a:off x="3233738" y="4430712"/>
            <a:ext cx="222250" cy="1120775"/>
          </a:xfrm>
          <a:prstGeom prst="leftBrace">
            <a:avLst>
              <a:gd name="adj1" fmla="val 420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7469" name="AutoShape 13"/>
          <p:cNvSpPr>
            <a:spLocks/>
          </p:cNvSpPr>
          <p:nvPr/>
        </p:nvSpPr>
        <p:spPr bwMode="auto">
          <a:xfrm rot="16200000">
            <a:off x="5325270" y="3558381"/>
            <a:ext cx="303212" cy="2765425"/>
          </a:xfrm>
          <a:prstGeom prst="leftBrace">
            <a:avLst>
              <a:gd name="adj1" fmla="val 760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2419350" y="5095875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Conductive flux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4551363" y="5114925"/>
            <a:ext cx="173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Convective flux</a:t>
            </a:r>
          </a:p>
        </p:txBody>
      </p:sp>
      <p:sp>
        <p:nvSpPr>
          <p:cNvPr id="147472" name="AutoShape 16"/>
          <p:cNvSpPr>
            <a:spLocks/>
          </p:cNvSpPr>
          <p:nvPr/>
        </p:nvSpPr>
        <p:spPr bwMode="auto">
          <a:xfrm rot="5400000" flipV="1">
            <a:off x="5106194" y="2924969"/>
            <a:ext cx="284162" cy="2063750"/>
          </a:xfrm>
          <a:prstGeom prst="leftBrace">
            <a:avLst>
              <a:gd name="adj1" fmla="val 60522"/>
              <a:gd name="adj2" fmla="val 50000"/>
            </a:avLst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4953000" y="3016250"/>
          <a:ext cx="5953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8" name="Equation" r:id="rId7" imgW="291960" imgH="393480" progId="Equation.3">
                  <p:embed/>
                </p:oleObj>
              </mc:Choice>
              <mc:Fallback>
                <p:oleObj name="Equation" r:id="rId7" imgW="2919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16250"/>
                        <a:ext cx="59531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620-9C4D-4F0F-9C3E-8D559DAF73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658</Words>
  <Application>Microsoft Office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Bodoni MT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Campanella, Osvaldo H</cp:lastModifiedBy>
  <cp:revision>106</cp:revision>
  <dcterms:created xsi:type="dcterms:W3CDTF">2007-01-19T01:44:30Z</dcterms:created>
  <dcterms:modified xsi:type="dcterms:W3CDTF">2018-04-03T12:17:37Z</dcterms:modified>
</cp:coreProperties>
</file>