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9"/>
  </p:notesMasterIdLst>
  <p:handoutMasterIdLst>
    <p:handoutMasterId r:id="rId20"/>
  </p:handoutMasterIdLst>
  <p:sldIdLst>
    <p:sldId id="287" r:id="rId2"/>
    <p:sldId id="292" r:id="rId3"/>
    <p:sldId id="294" r:id="rId4"/>
    <p:sldId id="297" r:id="rId5"/>
    <p:sldId id="298" r:id="rId6"/>
    <p:sldId id="303" r:id="rId7"/>
    <p:sldId id="296" r:id="rId8"/>
    <p:sldId id="304" r:id="rId9"/>
    <p:sldId id="302" r:id="rId10"/>
    <p:sldId id="305" r:id="rId11"/>
    <p:sldId id="307" r:id="rId12"/>
    <p:sldId id="310" r:id="rId13"/>
    <p:sldId id="308" r:id="rId14"/>
    <p:sldId id="295" r:id="rId15"/>
    <p:sldId id="309" r:id="rId16"/>
    <p:sldId id="264"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ection>
        <p14:section name="Section One (Campus Gold)" id="{4270ABB2-C298-3944-8E72-E9400DBEB29D}">
          <p14:sldIdLst>
            <p14:sldId id="287"/>
            <p14:sldId id="292"/>
            <p14:sldId id="294"/>
            <p14:sldId id="297"/>
            <p14:sldId id="298"/>
            <p14:sldId id="303"/>
            <p14:sldId id="296"/>
            <p14:sldId id="304"/>
            <p14:sldId id="302"/>
            <p14:sldId id="305"/>
            <p14:sldId id="307"/>
            <p14:sldId id="310"/>
            <p14:sldId id="308"/>
            <p14:sldId id="295"/>
            <p14:sldId id="309"/>
          </p14:sldIdLst>
        </p14:section>
        <p14:section name="Concluding Slide" id="{8920AFE1-41E2-8C4A-AB74-0F9AE52903EC}">
          <p14:sldIdLst>
            <p14:sldId id="264"/>
            <p14:sldId id="288"/>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15" autoAdjust="0"/>
    <p:restoredTop sz="86397" autoAdjust="0"/>
  </p:normalViewPr>
  <p:slideViewPr>
    <p:cSldViewPr snapToGrid="0">
      <p:cViewPr>
        <p:scale>
          <a:sx n="66" d="100"/>
          <a:sy n="66" d="100"/>
        </p:scale>
        <p:origin x="1114" y="245"/>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11/12/2018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dirty="0"/>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11/12/2018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dirty="0"/>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Slide Impact Regular 60 point</a:t>
            </a:r>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Two Title Impact Regular 30 Point</a:t>
            </a:r>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a:t>Section Two Title Impact Regular 30 Point</a:t>
            </a:r>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a:t>Section Two Title Impact Regular 30 Point</a:t>
            </a:r>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a:t>Section Two Title Impact Regular 30 Point</a:t>
            </a:r>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a:t>Section Two Title Impact Regular 30 Point</a:t>
            </a:r>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Impact Regular 24 Point Ross-Ade Green</a:t>
            </a:r>
            <a:endParaRPr lang="en-US" dirty="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a:t>Place Picture Here</a:t>
            </a:r>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a:t>Section Two Title Impact Regular 30 Point</a:t>
            </a:r>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Slide Impact Regular 60 point</a:t>
            </a:r>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Three Title Impact Regular 30 Point</a:t>
            </a:r>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a:t>Section Three Title Impact Regular 30 Point</a:t>
            </a:r>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a:t>Section Three Title Impact Regular 30 Point</a:t>
            </a:r>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a:t>Title Slide Impact Regular 60 point</a:t>
            </a:r>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a:p>
            <a:pPr lvl="0"/>
            <a:r>
              <a:rPr lang="en-US" dirty="0"/>
              <a:t>Month, Day, Year</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a:t>Section Three Title Impact Regular 30 Point</a:t>
            </a:r>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a:t>
            </a:r>
            <a:r>
              <a:rPr lang="en-US" dirty="0" err="1"/>
              <a:t>pt</a:t>
            </a:r>
            <a:r>
              <a:rPr lang="en-US" dirty="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a:t>Section Three Title Impact Regular 30 Point</a:t>
            </a:r>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a:t>
            </a:r>
            <a:r>
              <a:rPr lang="en-US" dirty="0" err="1"/>
              <a:t>pt</a:t>
            </a:r>
            <a:r>
              <a:rPr lang="en-US" dirty="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a:t>Place Picture Here</a:t>
            </a:r>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a:t>Section Three Title Impact Regular 30 Point</a:t>
            </a:r>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Slide Impact Regular 60 point</a:t>
            </a:r>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Four Title Impact Regular 30 Point</a:t>
            </a:r>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a:t>Section Four Title Impact Regular 30 Point</a:t>
            </a:r>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a:t>Section Four Title Impact Regular 30 Point</a:t>
            </a:r>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a:t>Section Four Title Impact Regular 30 Point</a:t>
            </a:r>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a:t>Section Four Title Impact Regular 30 Point</a:t>
            </a:r>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a:t>Place Picture Here</a:t>
            </a:r>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Slide Impact Regular 60 point</a:t>
            </a:r>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One Title Impact Regular 30 Point</a:t>
            </a:r>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a:t>Section Four Title Impact Regular 30 Point</a:t>
            </a:r>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a:t>Thank You</a:t>
            </a:r>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a:t>Section One Title Impact Regular 30 Point</a:t>
            </a:r>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a:t>Section One Title Impact Regular 30 Point</a:t>
            </a:r>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a:t>Section One Title Impact Regular 30 Point</a:t>
            </a:r>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a:t>Section One Title Impact Regular 30 Point</a:t>
            </a:r>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a:t>Place Picture Here</a:t>
            </a:r>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a:solidFill>
                  <a:schemeClr val="tx1"/>
                </a:solidFill>
                <a:latin typeface="Arial" charset="0"/>
              </a:rPr>
            </a:br>
            <a:r>
              <a:rPr lang="en-US" b="1" i="0" baseline="0" dirty="0">
                <a:solidFill>
                  <a:schemeClr val="tx1"/>
                </a:solidFill>
                <a:latin typeface="Arial" charset="0"/>
              </a:rPr>
              <a:t> </a:t>
            </a:r>
          </a:p>
        </p:txBody>
      </p:sp>
    </p:spTree>
    <p:extLst>
      <p:ext uri="{BB962C8B-B14F-4D97-AF65-F5344CB8AC3E}">
        <p14:creationId xmlns:p14="http://schemas.microsoft.com/office/powerpoint/2010/main" val="340021420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a:t>Section One Title Impact Regular 30 Point</a:t>
            </a:r>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11/12/2018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dirty="0"/>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883161" y="1219200"/>
            <a:ext cx="9832158" cy="1849120"/>
          </a:xfrm>
        </p:spPr>
        <p:txBody>
          <a:bodyPr/>
          <a:lstStyle/>
          <a:p>
            <a:r>
              <a:rPr lang="en-US" sz="3200" dirty="0"/>
              <a:t>Distributing a metabolic pathway among a microbial</a:t>
            </a:r>
            <a:br>
              <a:rPr lang="en-US" sz="3200" dirty="0"/>
            </a:br>
            <a:r>
              <a:rPr lang="en-US" sz="3200" dirty="0"/>
              <a:t>consortium enhances production of natural products</a:t>
            </a:r>
          </a:p>
        </p:txBody>
      </p:sp>
      <p:sp>
        <p:nvSpPr>
          <p:cNvPr id="3" name="Section One Title"/>
          <p:cNvSpPr>
            <a:spLocks noGrp="1"/>
          </p:cNvSpPr>
          <p:nvPr>
            <p:ph type="body" sz="quarter" idx="13"/>
          </p:nvPr>
        </p:nvSpPr>
        <p:spPr>
          <a:xfrm>
            <a:off x="212132" y="4734561"/>
            <a:ext cx="8407328" cy="535172"/>
          </a:xfrm>
        </p:spPr>
        <p:txBody>
          <a:bodyPr/>
          <a:lstStyle/>
          <a:p>
            <a:pPr lvl="0"/>
            <a:r>
              <a:rPr lang="en-US" dirty="0">
                <a:solidFill>
                  <a:schemeClr val="accent1"/>
                </a:solidFill>
                <a:latin typeface="Impact" panose="020B0806030902050204" pitchFamily="34" charset="0"/>
              </a:rPr>
              <a:t>Presented by Daniel A. </a:t>
            </a:r>
            <a:r>
              <a:rPr lang="en-US" dirty="0" err="1">
                <a:solidFill>
                  <a:schemeClr val="accent1"/>
                </a:solidFill>
                <a:latin typeface="Impact" panose="020B0806030902050204" pitchFamily="34" charset="0"/>
              </a:rPr>
              <a:t>Cabada</a:t>
            </a:r>
            <a:r>
              <a:rPr lang="en-US" dirty="0">
                <a:solidFill>
                  <a:schemeClr val="accent1"/>
                </a:solidFill>
                <a:latin typeface="Impact" panose="020B0806030902050204" pitchFamily="34" charset="0"/>
              </a:rPr>
              <a:t> Gomez</a:t>
            </a:r>
          </a:p>
          <a:p>
            <a:endParaRPr lang="en-US" dirty="0"/>
          </a:p>
        </p:txBody>
      </p:sp>
      <p:sp>
        <p:nvSpPr>
          <p:cNvPr id="4" name="Section One Title">
            <a:extLst>
              <a:ext uri="{FF2B5EF4-FFF2-40B4-BE49-F238E27FC236}">
                <a16:creationId xmlns:a16="http://schemas.microsoft.com/office/drawing/2014/main" id="{7185FAB6-72C5-4D57-831F-ED677B1B6AFE}"/>
              </a:ext>
            </a:extLst>
          </p:cNvPr>
          <p:cNvSpPr txBox="1">
            <a:spLocks/>
          </p:cNvSpPr>
          <p:nvPr/>
        </p:nvSpPr>
        <p:spPr>
          <a:xfrm>
            <a:off x="2061252" y="3366268"/>
            <a:ext cx="8407328" cy="535172"/>
          </a:xfrm>
          <a:prstGeom prst="rect">
            <a:avLst/>
          </a:prstGeom>
        </p:spPr>
        <p:txBody>
          <a:bodyPr vert="horz" lIns="0" tIns="0" rIns="0" bIns="0" rtlCol="0">
            <a:normAutofit fontScale="77500" lnSpcReduction="20000"/>
          </a:bodyPr>
          <a:lstStyle>
            <a:lvl1pPr marL="0" indent="0" algn="l" defTabSz="457200" rtl="0" eaLnBrk="1" latinLnBrk="0" hangingPunct="1">
              <a:spcBef>
                <a:spcPts val="0"/>
              </a:spcBef>
              <a:buFontTx/>
              <a:buNone/>
              <a:defRPr sz="3000" kern="1200" cap="none">
                <a:solidFill>
                  <a:schemeClr val="bg1"/>
                </a:solidFill>
                <a:latin typeface="Impac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Kang Zhou, </a:t>
            </a:r>
            <a:r>
              <a:rPr lang="en-US" dirty="0" err="1"/>
              <a:t>Kangjian</a:t>
            </a:r>
            <a:r>
              <a:rPr lang="en-US" dirty="0"/>
              <a:t> </a:t>
            </a:r>
            <a:r>
              <a:rPr lang="en-US" dirty="0" err="1"/>
              <a:t>Qiao</a:t>
            </a:r>
            <a:r>
              <a:rPr lang="en-US" dirty="0"/>
              <a:t>, Steven Edgar &amp; Gregory Stephanopoulos</a:t>
            </a:r>
          </a:p>
        </p:txBody>
      </p:sp>
    </p:spTree>
    <p:extLst>
      <p:ext uri="{BB962C8B-B14F-4D97-AF65-F5344CB8AC3E}">
        <p14:creationId xmlns:p14="http://schemas.microsoft.com/office/powerpoint/2010/main" val="4235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F6A3-FCE4-43D0-B22F-FC31D404FB69}"/>
              </a:ext>
            </a:extLst>
          </p:cNvPr>
          <p:cNvSpPr>
            <a:spLocks noGrp="1"/>
          </p:cNvSpPr>
          <p:nvPr>
            <p:ph type="title"/>
          </p:nvPr>
        </p:nvSpPr>
        <p:spPr/>
        <p:txBody>
          <a:bodyPr/>
          <a:lstStyle/>
          <a:p>
            <a:r>
              <a:rPr lang="en-US" dirty="0"/>
              <a:t>Resolution: Design 3 </a:t>
            </a:r>
          </a:p>
        </p:txBody>
      </p:sp>
      <p:sp>
        <p:nvSpPr>
          <p:cNvPr id="6" name="TextBox 5">
            <a:extLst>
              <a:ext uri="{FF2B5EF4-FFF2-40B4-BE49-F238E27FC236}">
                <a16:creationId xmlns:a16="http://schemas.microsoft.com/office/drawing/2014/main" id="{F40CE22F-09AD-454F-8E08-8219815BBBB0}"/>
              </a:ext>
            </a:extLst>
          </p:cNvPr>
          <p:cNvSpPr txBox="1"/>
          <p:nvPr/>
        </p:nvSpPr>
        <p:spPr>
          <a:xfrm>
            <a:off x="2250582" y="6070349"/>
            <a:ext cx="3530279" cy="369332"/>
          </a:xfrm>
          <a:prstGeom prst="rect">
            <a:avLst/>
          </a:prstGeom>
          <a:noFill/>
        </p:spPr>
        <p:txBody>
          <a:bodyPr wrap="square" rtlCol="0">
            <a:spAutoFit/>
          </a:bodyPr>
          <a:lstStyle/>
          <a:p>
            <a:r>
              <a:rPr lang="en-US" dirty="0"/>
              <a:t>(Zhou et al., 2015)</a:t>
            </a:r>
          </a:p>
        </p:txBody>
      </p:sp>
      <p:pic>
        <p:nvPicPr>
          <p:cNvPr id="7" name="Picture 6">
            <a:extLst>
              <a:ext uri="{FF2B5EF4-FFF2-40B4-BE49-F238E27FC236}">
                <a16:creationId xmlns:a16="http://schemas.microsoft.com/office/drawing/2014/main" id="{866F929F-9530-4D2A-9C1D-060EB9195C68}"/>
              </a:ext>
            </a:extLst>
          </p:cNvPr>
          <p:cNvPicPr>
            <a:picLocks noChangeAspect="1"/>
          </p:cNvPicPr>
          <p:nvPr/>
        </p:nvPicPr>
        <p:blipFill>
          <a:blip r:embed="rId2"/>
          <a:stretch>
            <a:fillRect/>
          </a:stretch>
        </p:blipFill>
        <p:spPr>
          <a:xfrm>
            <a:off x="1029048" y="2430684"/>
            <a:ext cx="7696122" cy="2609496"/>
          </a:xfrm>
          <a:prstGeom prst="rect">
            <a:avLst/>
          </a:prstGeom>
        </p:spPr>
      </p:pic>
      <p:sp>
        <p:nvSpPr>
          <p:cNvPr id="8" name="TextBox 7">
            <a:extLst>
              <a:ext uri="{FF2B5EF4-FFF2-40B4-BE49-F238E27FC236}">
                <a16:creationId xmlns:a16="http://schemas.microsoft.com/office/drawing/2014/main" id="{A412458C-F2B4-4B0F-A6E6-F9A517F79CA7}"/>
              </a:ext>
            </a:extLst>
          </p:cNvPr>
          <p:cNvSpPr txBox="1"/>
          <p:nvPr/>
        </p:nvSpPr>
        <p:spPr>
          <a:xfrm>
            <a:off x="9120851" y="2199190"/>
            <a:ext cx="2476982" cy="923330"/>
          </a:xfrm>
          <a:prstGeom prst="rect">
            <a:avLst/>
          </a:prstGeom>
          <a:noFill/>
        </p:spPr>
        <p:txBody>
          <a:bodyPr wrap="square" rtlCol="0">
            <a:spAutoFit/>
          </a:bodyPr>
          <a:lstStyle/>
          <a:p>
            <a:r>
              <a:rPr lang="en-US" dirty="0"/>
              <a:t>Nitrogen (ammonium) &amp; Phosphorous (phosphate) also added.</a:t>
            </a:r>
          </a:p>
        </p:txBody>
      </p:sp>
    </p:spTree>
    <p:extLst>
      <p:ext uri="{BB962C8B-B14F-4D97-AF65-F5344CB8AC3E}">
        <p14:creationId xmlns:p14="http://schemas.microsoft.com/office/powerpoint/2010/main" val="338354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F6A3-FCE4-43D0-B22F-FC31D404FB69}"/>
              </a:ext>
            </a:extLst>
          </p:cNvPr>
          <p:cNvSpPr>
            <a:spLocks noGrp="1"/>
          </p:cNvSpPr>
          <p:nvPr>
            <p:ph type="title"/>
          </p:nvPr>
        </p:nvSpPr>
        <p:spPr/>
        <p:txBody>
          <a:bodyPr/>
          <a:lstStyle/>
          <a:p>
            <a:r>
              <a:rPr lang="en-US" dirty="0"/>
              <a:t>Resolution: Design 3 cont.</a:t>
            </a:r>
          </a:p>
        </p:txBody>
      </p:sp>
      <p:sp>
        <p:nvSpPr>
          <p:cNvPr id="6" name="TextBox 5">
            <a:extLst>
              <a:ext uri="{FF2B5EF4-FFF2-40B4-BE49-F238E27FC236}">
                <a16:creationId xmlns:a16="http://schemas.microsoft.com/office/drawing/2014/main" id="{8E4340B5-D222-43FD-A417-43260A6224D3}"/>
              </a:ext>
            </a:extLst>
          </p:cNvPr>
          <p:cNvSpPr txBox="1"/>
          <p:nvPr/>
        </p:nvSpPr>
        <p:spPr>
          <a:xfrm>
            <a:off x="2250582" y="6070349"/>
            <a:ext cx="3530279" cy="369332"/>
          </a:xfrm>
          <a:prstGeom prst="rect">
            <a:avLst/>
          </a:prstGeom>
          <a:noFill/>
        </p:spPr>
        <p:txBody>
          <a:bodyPr wrap="square" rtlCol="0">
            <a:spAutoFit/>
          </a:bodyPr>
          <a:lstStyle/>
          <a:p>
            <a:r>
              <a:rPr lang="en-US" dirty="0"/>
              <a:t>(Zhou et al., 2015)</a:t>
            </a:r>
          </a:p>
        </p:txBody>
      </p:sp>
      <p:pic>
        <p:nvPicPr>
          <p:cNvPr id="7" name="Picture 6">
            <a:extLst>
              <a:ext uri="{FF2B5EF4-FFF2-40B4-BE49-F238E27FC236}">
                <a16:creationId xmlns:a16="http://schemas.microsoft.com/office/drawing/2014/main" id="{D22BE18E-F166-4592-A631-A667D100A3EC}"/>
              </a:ext>
            </a:extLst>
          </p:cNvPr>
          <p:cNvPicPr>
            <a:picLocks noChangeAspect="1"/>
          </p:cNvPicPr>
          <p:nvPr/>
        </p:nvPicPr>
        <p:blipFill>
          <a:blip r:embed="rId2"/>
          <a:stretch>
            <a:fillRect/>
          </a:stretch>
        </p:blipFill>
        <p:spPr>
          <a:xfrm>
            <a:off x="1588144" y="2043895"/>
            <a:ext cx="9402724" cy="3060540"/>
          </a:xfrm>
          <a:prstGeom prst="rect">
            <a:avLst/>
          </a:prstGeom>
        </p:spPr>
      </p:pic>
    </p:spTree>
    <p:extLst>
      <p:ext uri="{BB962C8B-B14F-4D97-AF65-F5344CB8AC3E}">
        <p14:creationId xmlns:p14="http://schemas.microsoft.com/office/powerpoint/2010/main" val="262560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7755-8F50-400D-BE96-FFB2643B9219}"/>
              </a:ext>
            </a:extLst>
          </p:cNvPr>
          <p:cNvSpPr>
            <a:spLocks noGrp="1"/>
          </p:cNvSpPr>
          <p:nvPr>
            <p:ph type="title"/>
          </p:nvPr>
        </p:nvSpPr>
        <p:spPr/>
        <p:txBody>
          <a:bodyPr/>
          <a:lstStyle/>
          <a:p>
            <a:r>
              <a:rPr lang="en-US" dirty="0"/>
              <a:t>Completing the biosynthesis Pathway</a:t>
            </a:r>
          </a:p>
        </p:txBody>
      </p:sp>
      <p:sp>
        <p:nvSpPr>
          <p:cNvPr id="4" name="Text Placeholder 3">
            <a:extLst>
              <a:ext uri="{FF2B5EF4-FFF2-40B4-BE49-F238E27FC236}">
                <a16:creationId xmlns:a16="http://schemas.microsoft.com/office/drawing/2014/main" id="{759D506A-A7AF-49D5-B6DB-6BC9AD6E5C49}"/>
              </a:ext>
            </a:extLst>
          </p:cNvPr>
          <p:cNvSpPr>
            <a:spLocks noGrp="1"/>
          </p:cNvSpPr>
          <p:nvPr>
            <p:ph type="body" sz="quarter" idx="13"/>
          </p:nvPr>
        </p:nvSpPr>
        <p:spPr>
          <a:xfrm>
            <a:off x="7986532" y="1557132"/>
            <a:ext cx="4031848" cy="3251373"/>
          </a:xfrm>
        </p:spPr>
        <p:txBody>
          <a:bodyPr/>
          <a:lstStyle/>
          <a:p>
            <a:r>
              <a:rPr lang="en-US" dirty="0"/>
              <a:t>The remainder of the processing pathway was added to yeast to finish the biosynthesis of the paclitaxel precursor. </a:t>
            </a:r>
          </a:p>
          <a:p>
            <a:endParaRPr lang="en-US" dirty="0"/>
          </a:p>
          <a:p>
            <a:r>
              <a:rPr lang="en-US" dirty="0"/>
              <a:t>Subsequent analysis of precursor, (through ion chromatography through mass spec).</a:t>
            </a:r>
          </a:p>
        </p:txBody>
      </p:sp>
      <p:pic>
        <p:nvPicPr>
          <p:cNvPr id="6" name="Picture 5">
            <a:extLst>
              <a:ext uri="{FF2B5EF4-FFF2-40B4-BE49-F238E27FC236}">
                <a16:creationId xmlns:a16="http://schemas.microsoft.com/office/drawing/2014/main" id="{4B273D48-A9AD-4106-A840-5B206FC6A6B8}"/>
              </a:ext>
            </a:extLst>
          </p:cNvPr>
          <p:cNvPicPr>
            <a:picLocks noChangeAspect="1"/>
          </p:cNvPicPr>
          <p:nvPr/>
        </p:nvPicPr>
        <p:blipFill>
          <a:blip r:embed="rId2"/>
          <a:stretch>
            <a:fillRect/>
          </a:stretch>
        </p:blipFill>
        <p:spPr>
          <a:xfrm>
            <a:off x="393540" y="1559857"/>
            <a:ext cx="7693016" cy="3411537"/>
          </a:xfrm>
          <a:prstGeom prst="rect">
            <a:avLst/>
          </a:prstGeom>
        </p:spPr>
      </p:pic>
      <p:pic>
        <p:nvPicPr>
          <p:cNvPr id="7" name="Picture 6">
            <a:extLst>
              <a:ext uri="{FF2B5EF4-FFF2-40B4-BE49-F238E27FC236}">
                <a16:creationId xmlns:a16="http://schemas.microsoft.com/office/drawing/2014/main" id="{3F495646-F774-424C-9E29-B9F384B4A55A}"/>
              </a:ext>
            </a:extLst>
          </p:cNvPr>
          <p:cNvPicPr>
            <a:picLocks noChangeAspect="1"/>
          </p:cNvPicPr>
          <p:nvPr/>
        </p:nvPicPr>
        <p:blipFill>
          <a:blip r:embed="rId3"/>
          <a:stretch>
            <a:fillRect/>
          </a:stretch>
        </p:blipFill>
        <p:spPr>
          <a:xfrm>
            <a:off x="704126" y="5131558"/>
            <a:ext cx="7282406" cy="1338678"/>
          </a:xfrm>
          <a:prstGeom prst="rect">
            <a:avLst/>
          </a:prstGeom>
        </p:spPr>
      </p:pic>
      <p:sp>
        <p:nvSpPr>
          <p:cNvPr id="8" name="TextBox 7">
            <a:extLst>
              <a:ext uri="{FF2B5EF4-FFF2-40B4-BE49-F238E27FC236}">
                <a16:creationId xmlns:a16="http://schemas.microsoft.com/office/drawing/2014/main" id="{D387C2D4-AF12-4D78-A7E0-223D054505A5}"/>
              </a:ext>
            </a:extLst>
          </p:cNvPr>
          <p:cNvSpPr txBox="1"/>
          <p:nvPr/>
        </p:nvSpPr>
        <p:spPr>
          <a:xfrm>
            <a:off x="8086556" y="5113477"/>
            <a:ext cx="3571484" cy="369332"/>
          </a:xfrm>
          <a:prstGeom prst="rect">
            <a:avLst/>
          </a:prstGeom>
          <a:noFill/>
        </p:spPr>
        <p:txBody>
          <a:bodyPr wrap="square" rtlCol="0">
            <a:spAutoFit/>
          </a:bodyPr>
          <a:lstStyle/>
          <a:p>
            <a:r>
              <a:rPr lang="en-US" dirty="0"/>
              <a:t>(Zhou et al., 2015)</a:t>
            </a:r>
          </a:p>
        </p:txBody>
      </p:sp>
    </p:spTree>
    <p:extLst>
      <p:ext uri="{BB962C8B-B14F-4D97-AF65-F5344CB8AC3E}">
        <p14:creationId xmlns:p14="http://schemas.microsoft.com/office/powerpoint/2010/main" val="220422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BFF8-8D17-4716-8FC5-BB6870D71749}"/>
              </a:ext>
            </a:extLst>
          </p:cNvPr>
          <p:cNvSpPr>
            <a:spLocks noGrp="1"/>
          </p:cNvSpPr>
          <p:nvPr>
            <p:ph type="title"/>
          </p:nvPr>
        </p:nvSpPr>
        <p:spPr>
          <a:xfrm>
            <a:off x="2227431" y="133125"/>
            <a:ext cx="9405125" cy="530490"/>
          </a:xfrm>
        </p:spPr>
        <p:txBody>
          <a:bodyPr/>
          <a:lstStyle/>
          <a:p>
            <a:r>
              <a:rPr lang="en-US" dirty="0"/>
              <a:t>Biosynthesis System Pt. 2:  Using the system to create other isoprenoids.</a:t>
            </a:r>
          </a:p>
        </p:txBody>
      </p:sp>
      <p:pic>
        <p:nvPicPr>
          <p:cNvPr id="6" name="Picture 5">
            <a:extLst>
              <a:ext uri="{FF2B5EF4-FFF2-40B4-BE49-F238E27FC236}">
                <a16:creationId xmlns:a16="http://schemas.microsoft.com/office/drawing/2014/main" id="{295227E4-C2EA-45F6-857F-BA318105A5AD}"/>
              </a:ext>
            </a:extLst>
          </p:cNvPr>
          <p:cNvPicPr>
            <a:picLocks noChangeAspect="1"/>
          </p:cNvPicPr>
          <p:nvPr/>
        </p:nvPicPr>
        <p:blipFill>
          <a:blip r:embed="rId2"/>
          <a:stretch>
            <a:fillRect/>
          </a:stretch>
        </p:blipFill>
        <p:spPr>
          <a:xfrm>
            <a:off x="1082293" y="1133475"/>
            <a:ext cx="7781925" cy="5114925"/>
          </a:xfrm>
          <a:prstGeom prst="rect">
            <a:avLst/>
          </a:prstGeom>
        </p:spPr>
      </p:pic>
      <p:sp>
        <p:nvSpPr>
          <p:cNvPr id="7" name="TextBox 6">
            <a:extLst>
              <a:ext uri="{FF2B5EF4-FFF2-40B4-BE49-F238E27FC236}">
                <a16:creationId xmlns:a16="http://schemas.microsoft.com/office/drawing/2014/main" id="{573F85BE-F987-4867-8846-65612232DBE9}"/>
              </a:ext>
            </a:extLst>
          </p:cNvPr>
          <p:cNvSpPr txBox="1"/>
          <p:nvPr/>
        </p:nvSpPr>
        <p:spPr>
          <a:xfrm>
            <a:off x="8970381" y="5524018"/>
            <a:ext cx="3530279" cy="369332"/>
          </a:xfrm>
          <a:prstGeom prst="rect">
            <a:avLst/>
          </a:prstGeom>
          <a:noFill/>
        </p:spPr>
        <p:txBody>
          <a:bodyPr wrap="square" rtlCol="0">
            <a:spAutoFit/>
          </a:bodyPr>
          <a:lstStyle/>
          <a:p>
            <a:r>
              <a:rPr lang="en-US" dirty="0"/>
              <a:t>(Zhou et al., 2015)</a:t>
            </a:r>
          </a:p>
        </p:txBody>
      </p:sp>
    </p:spTree>
    <p:extLst>
      <p:ext uri="{BB962C8B-B14F-4D97-AF65-F5344CB8AC3E}">
        <p14:creationId xmlns:p14="http://schemas.microsoft.com/office/powerpoint/2010/main" val="228290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Conclusions</a:t>
            </a:r>
          </a:p>
        </p:txBody>
      </p:sp>
      <p:sp>
        <p:nvSpPr>
          <p:cNvPr id="4" name="Body Text"/>
          <p:cNvSpPr>
            <a:spLocks noGrp="1"/>
          </p:cNvSpPr>
          <p:nvPr>
            <p:ph type="body" sz="quarter" idx="13"/>
          </p:nvPr>
        </p:nvSpPr>
        <p:spPr>
          <a:xfrm>
            <a:off x="416688" y="1354239"/>
            <a:ext cx="11435788" cy="4548850"/>
          </a:xfrm>
        </p:spPr>
        <p:txBody>
          <a:bodyPr>
            <a:normAutofit lnSpcReduction="10000"/>
          </a:bodyPr>
          <a:lstStyle/>
          <a:p>
            <a:pPr lvl="0"/>
            <a:endParaRPr lang="en-US" dirty="0"/>
          </a:p>
          <a:p>
            <a:pPr lvl="0"/>
            <a:r>
              <a:rPr lang="en-US" dirty="0"/>
              <a:t>The authors created a stable co-culture/consortium of microbes to biosynthesize a variety of isoprenoids/complex molecules (such as efficiently producing taxadiene-5</a:t>
            </a:r>
            <a:r>
              <a:rPr lang="el-GR" dirty="0"/>
              <a:t>α-</a:t>
            </a:r>
            <a:r>
              <a:rPr lang="en-US" dirty="0"/>
              <a:t>acetate-10</a:t>
            </a:r>
            <a:r>
              <a:rPr lang="el-GR" dirty="0"/>
              <a:t>β-</a:t>
            </a:r>
            <a:r>
              <a:rPr lang="en-US" dirty="0" err="1"/>
              <a:t>ol</a:t>
            </a:r>
            <a:r>
              <a:rPr lang="en-US" dirty="0"/>
              <a:t>, </a:t>
            </a:r>
            <a:r>
              <a:rPr lang="en-US" dirty="0" err="1"/>
              <a:t>Ferrunginol</a:t>
            </a:r>
            <a:r>
              <a:rPr lang="en-US" dirty="0"/>
              <a:t>, and Nootkatone)</a:t>
            </a:r>
          </a:p>
          <a:p>
            <a:pPr lvl="0"/>
            <a:endParaRPr lang="en-US" dirty="0"/>
          </a:p>
          <a:p>
            <a:pPr lvl="0"/>
            <a:r>
              <a:rPr lang="en-US" dirty="0"/>
              <a:t>Similarly, the authors were able to produce the complex </a:t>
            </a:r>
            <a:r>
              <a:rPr lang="en-US" dirty="0" err="1"/>
              <a:t>taxane</a:t>
            </a:r>
            <a:r>
              <a:rPr lang="en-US" dirty="0"/>
              <a:t> (paclitaxel precursor/ taxadiene-5</a:t>
            </a:r>
            <a:r>
              <a:rPr lang="el-GR" dirty="0"/>
              <a:t>α-</a:t>
            </a:r>
            <a:r>
              <a:rPr lang="en-US" dirty="0"/>
              <a:t>acetate-10</a:t>
            </a:r>
            <a:r>
              <a:rPr lang="el-GR" dirty="0"/>
              <a:t>β-</a:t>
            </a:r>
            <a:r>
              <a:rPr lang="en-US" dirty="0" err="1"/>
              <a:t>ol</a:t>
            </a:r>
            <a:r>
              <a:rPr lang="en-US" dirty="0"/>
              <a:t>), a feat that had not been done previously in microorganisms using just a simple carbon source substrate(such as xylose or glucose)</a:t>
            </a:r>
          </a:p>
          <a:p>
            <a:pPr lvl="0"/>
            <a:endParaRPr lang="en-US" dirty="0"/>
          </a:p>
          <a:p>
            <a:pPr lvl="0"/>
            <a:r>
              <a:rPr lang="en-US" dirty="0"/>
              <a:t>The co-culture created was mutualistic by introducing Xylose and removing Glucose addition, allowing for the production of acetate by </a:t>
            </a:r>
            <a:r>
              <a:rPr lang="en-US" i="1" dirty="0"/>
              <a:t>E. coli, </a:t>
            </a:r>
            <a:r>
              <a:rPr lang="en-US" dirty="0"/>
              <a:t>a carbon source used by </a:t>
            </a:r>
            <a:r>
              <a:rPr lang="en-US" i="1" dirty="0"/>
              <a:t>S. cerevisiae </a:t>
            </a:r>
            <a:r>
              <a:rPr lang="en-US" dirty="0"/>
              <a:t>to perform biological functions, which prevented ethanol (from yeast as a byproduct of Glycolysis) and acetate accumulation (prevented self-inhibitory effects on </a:t>
            </a:r>
            <a:r>
              <a:rPr lang="en-US" i="1" dirty="0"/>
              <a:t>E. coli, </a:t>
            </a:r>
            <a:r>
              <a:rPr lang="en-US" dirty="0"/>
              <a:t>due to it’s removal) and also allowed </a:t>
            </a:r>
            <a:r>
              <a:rPr lang="en-US" i="1" dirty="0"/>
              <a:t>E. coli </a:t>
            </a:r>
            <a:r>
              <a:rPr lang="en-US" dirty="0"/>
              <a:t>to grow more effective.  This effect was further amplified through genetic and growth constraint optimization</a:t>
            </a:r>
          </a:p>
          <a:p>
            <a:pPr lvl="0"/>
            <a:endParaRPr lang="en-US" dirty="0"/>
          </a:p>
          <a:p>
            <a:pPr lvl="0"/>
            <a:r>
              <a:rPr lang="en-US" dirty="0"/>
              <a:t>In altering the consortium composition, the authors where able to minimize the accumulation of different undesired metabolites (e.g. </a:t>
            </a:r>
            <a:r>
              <a:rPr lang="en-US" dirty="0" err="1"/>
              <a:t>taxadiene</a:t>
            </a:r>
            <a:r>
              <a:rPr lang="en-US" dirty="0"/>
              <a:t> by increasing relative yeast population) and increase their desired products [1]</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28940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D03D-5379-4BD7-96A8-BD834B61A2B2}"/>
              </a:ext>
            </a:extLst>
          </p:cNvPr>
          <p:cNvSpPr>
            <a:spLocks noGrp="1"/>
          </p:cNvSpPr>
          <p:nvPr>
            <p:ph type="title"/>
          </p:nvPr>
        </p:nvSpPr>
        <p:spPr/>
        <p:txBody>
          <a:bodyPr/>
          <a:lstStyle/>
          <a:p>
            <a:r>
              <a:rPr lang="en-US" dirty="0"/>
              <a:t>Limitations</a:t>
            </a:r>
          </a:p>
        </p:txBody>
      </p:sp>
      <p:sp>
        <p:nvSpPr>
          <p:cNvPr id="4" name="Text Placeholder 3">
            <a:extLst>
              <a:ext uri="{FF2B5EF4-FFF2-40B4-BE49-F238E27FC236}">
                <a16:creationId xmlns:a16="http://schemas.microsoft.com/office/drawing/2014/main" id="{7F83681F-FD6C-49BF-9343-AEFEABD64B76}"/>
              </a:ext>
            </a:extLst>
          </p:cNvPr>
          <p:cNvSpPr>
            <a:spLocks noGrp="1"/>
          </p:cNvSpPr>
          <p:nvPr>
            <p:ph type="body" sz="quarter" idx="13"/>
          </p:nvPr>
        </p:nvSpPr>
        <p:spPr>
          <a:xfrm>
            <a:off x="682906" y="1435261"/>
            <a:ext cx="11169570" cy="4548850"/>
          </a:xfrm>
        </p:spPr>
        <p:txBody>
          <a:bodyPr/>
          <a:lstStyle/>
          <a:p>
            <a:r>
              <a:rPr lang="en-US" dirty="0"/>
              <a:t>Pathway intermediates that require processing in another organism, need to be able to cross their cell-membranes</a:t>
            </a:r>
          </a:p>
          <a:p>
            <a:pPr marL="0" indent="0">
              <a:buNone/>
            </a:pPr>
            <a:endParaRPr lang="en-US" dirty="0"/>
          </a:p>
          <a:p>
            <a:r>
              <a:rPr lang="en-US" dirty="0"/>
              <a:t>Microbes need to be able to cooperate and not compete or antagonize the function of the other microbes in order to be effective in producing biomolecules.</a:t>
            </a:r>
          </a:p>
          <a:p>
            <a:endParaRPr lang="en-US" dirty="0">
              <a:latin typeface="Arial" panose="020B0604020202020204" pitchFamily="34" charset="0"/>
              <a:cs typeface="Arial" panose="020B0604020202020204" pitchFamily="34" charset="0"/>
            </a:endParaRPr>
          </a:p>
          <a:p>
            <a:r>
              <a:rPr lang="en-US" dirty="0"/>
              <a:t>In order to ensure stable and controllable microbial composition, the microbes making up the consortium should rely on each other for necessary nutrients or detoxifying agents to fight inhibitory substances required for cellular function. [1]</a:t>
            </a:r>
          </a:p>
          <a:p>
            <a:endParaRPr lang="en-US" dirty="0"/>
          </a:p>
          <a:p>
            <a:endParaRPr lang="en-US" dirty="0">
              <a:latin typeface="Arial" panose="020B0604020202020204" pitchFamily="34" charset="0"/>
              <a:cs typeface="Arial" panose="020B0604020202020204" pitchFamily="34" charset="0"/>
            </a:endParaRPr>
          </a:p>
          <a:p>
            <a:pPr marL="0" indent="0">
              <a:buNone/>
            </a:pPr>
            <a:r>
              <a:rPr lang="en-US" sz="2800" b="1" dirty="0">
                <a:latin typeface="Arial" panose="020B0604020202020204" pitchFamily="34" charset="0"/>
                <a:cs typeface="Arial" panose="020B0604020202020204" pitchFamily="34" charset="0"/>
              </a:rPr>
              <a:t>Possible ethical concerns?</a:t>
            </a:r>
          </a:p>
          <a:p>
            <a:r>
              <a:rPr lang="en-US" dirty="0">
                <a:latin typeface="Arial" panose="020B0604020202020204" pitchFamily="34" charset="0"/>
                <a:cs typeface="Arial" panose="020B0604020202020204" pitchFamily="34" charset="0"/>
              </a:rPr>
              <a:t>Dual use for biosynthesis of harmful or dangerous substances with the right equipment.  (the author’s did not take great measures to explicitly limit this use of their biosynthesis system)</a:t>
            </a:r>
          </a:p>
        </p:txBody>
      </p:sp>
    </p:spTree>
    <p:extLst>
      <p:ext uri="{BB962C8B-B14F-4D97-AF65-F5344CB8AC3E}">
        <p14:creationId xmlns:p14="http://schemas.microsoft.com/office/powerpoint/2010/main" val="73014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sz="4400" dirty="0">
                <a:latin typeface="Impact" panose="020B0806030902050204" pitchFamily="34" charset="0"/>
              </a:rPr>
              <a:t>Thank For listening</a:t>
            </a:r>
          </a:p>
        </p:txBody>
      </p:sp>
      <p:sp>
        <p:nvSpPr>
          <p:cNvPr id="3" name="Concluding Text"/>
          <p:cNvSpPr>
            <a:spLocks noGrp="1"/>
          </p:cNvSpPr>
          <p:nvPr>
            <p:ph type="body" sz="half" idx="2"/>
          </p:nvPr>
        </p:nvSpPr>
        <p:spPr>
          <a:xfrm>
            <a:off x="2321981" y="3219451"/>
            <a:ext cx="7370660" cy="804862"/>
          </a:xfrm>
        </p:spPr>
        <p:txBody>
          <a:bodyPr/>
          <a:lstStyle/>
          <a:p>
            <a:pPr lvl="0"/>
            <a:r>
              <a:rPr lang="en-US" dirty="0"/>
              <a:t>Questions?</a:t>
            </a:r>
          </a:p>
        </p:txBody>
      </p:sp>
    </p:spTree>
    <p:extLst>
      <p:ext uri="{BB962C8B-B14F-4D97-AF65-F5344CB8AC3E}">
        <p14:creationId xmlns:p14="http://schemas.microsoft.com/office/powerpoint/2010/main" val="8383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References</a:t>
            </a:r>
          </a:p>
        </p:txBody>
      </p:sp>
      <p:sp>
        <p:nvSpPr>
          <p:cNvPr id="4" name="Body Text"/>
          <p:cNvSpPr>
            <a:spLocks noGrp="1"/>
          </p:cNvSpPr>
          <p:nvPr>
            <p:ph type="body" sz="quarter" idx="13"/>
          </p:nvPr>
        </p:nvSpPr>
        <p:spPr>
          <a:xfrm>
            <a:off x="345440" y="1412111"/>
            <a:ext cx="11450320" cy="4501009"/>
          </a:xfrm>
        </p:spPr>
        <p:txBody>
          <a:bodyPr/>
          <a:lstStyle/>
          <a:p>
            <a:pPr marL="342900" lvl="0" indent="-342900">
              <a:buFont typeface="+mj-lt"/>
              <a:buAutoNum type="arabicPeriod"/>
            </a:pPr>
            <a:r>
              <a:rPr lang="en-US" dirty="0"/>
              <a:t>Zhou, K., </a:t>
            </a:r>
            <a:r>
              <a:rPr lang="en-US" dirty="0" err="1"/>
              <a:t>Qiao</a:t>
            </a:r>
            <a:r>
              <a:rPr lang="en-US" dirty="0"/>
              <a:t>, K., Edgar, S., &amp; Stephanopoulos, G. (2015). Distributing a metabolic pathway among a microbial consortium enhances production of natural products. </a:t>
            </a:r>
            <a:r>
              <a:rPr lang="en-US" i="1" dirty="0"/>
              <a:t>Nature Biotechnology,</a:t>
            </a:r>
            <a:r>
              <a:rPr lang="en-US" dirty="0"/>
              <a:t> </a:t>
            </a:r>
            <a:r>
              <a:rPr lang="en-US" i="1" dirty="0"/>
              <a:t>33</a:t>
            </a:r>
            <a:r>
              <a:rPr lang="en-US" dirty="0"/>
              <a:t>(4), 377-383. doi:10.1038/nbt.3095</a:t>
            </a:r>
          </a:p>
          <a:p>
            <a:pPr lvl="0">
              <a:defRPr/>
            </a:pPr>
            <a:endParaRPr lang="en-US" dirty="0"/>
          </a:p>
        </p:txBody>
      </p:sp>
    </p:spTree>
    <p:extLst>
      <p:ext uri="{BB962C8B-B14F-4D97-AF65-F5344CB8AC3E}">
        <p14:creationId xmlns:p14="http://schemas.microsoft.com/office/powerpoint/2010/main" val="340529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Overview of Project</a:t>
            </a:r>
          </a:p>
        </p:txBody>
      </p:sp>
      <p:sp>
        <p:nvSpPr>
          <p:cNvPr id="4" name="Body Text"/>
          <p:cNvSpPr>
            <a:spLocks noGrp="1"/>
          </p:cNvSpPr>
          <p:nvPr>
            <p:ph type="body" sz="quarter" idx="13"/>
          </p:nvPr>
        </p:nvSpPr>
        <p:spPr>
          <a:xfrm>
            <a:off x="1342663" y="1574157"/>
            <a:ext cx="9954228" cy="4055119"/>
          </a:xfrm>
        </p:spPr>
        <p:txBody>
          <a:bodyPr/>
          <a:lstStyle/>
          <a:p>
            <a:pPr marL="342900" lvl="0" indent="-342900">
              <a:buFont typeface="+mj-lt"/>
              <a:buAutoNum type="arabicPeriod"/>
            </a:pPr>
            <a:r>
              <a:rPr lang="en-US" dirty="0"/>
              <a:t>Conceptually, the author’s demonstrated the construction of a microbe consortium that uses a heterologous metabolic pathway capable of synthesizing a complex molecule that could not be produced in either microbe alone.</a:t>
            </a:r>
          </a:p>
          <a:p>
            <a:pPr lvl="1"/>
            <a:r>
              <a:rPr lang="en-US" dirty="0"/>
              <a:t>  </a:t>
            </a:r>
            <a:r>
              <a:rPr lang="en-US" sz="1800" dirty="0"/>
              <a:t>More specifically, the author’s demonstrated the biosynthesis of </a:t>
            </a:r>
            <a:r>
              <a:rPr lang="en-US" sz="1800" b="1" dirty="0"/>
              <a:t>Paclitaxel precursor (taxadien-5</a:t>
            </a:r>
            <a:r>
              <a:rPr lang="el-GR" sz="1800" b="1" dirty="0"/>
              <a:t>α</a:t>
            </a:r>
            <a:r>
              <a:rPr lang="en-US" sz="1800" b="1" dirty="0"/>
              <a:t>-acetate-10</a:t>
            </a:r>
            <a:r>
              <a:rPr lang="el-GR" sz="1800" b="1" dirty="0"/>
              <a:t>β-</a:t>
            </a:r>
            <a:r>
              <a:rPr lang="en-US" sz="1800" b="1" dirty="0" err="1"/>
              <a:t>ol</a:t>
            </a:r>
            <a:r>
              <a:rPr lang="en-US" sz="1800" b="1" dirty="0"/>
              <a:t>) </a:t>
            </a:r>
            <a:r>
              <a:rPr lang="en-US" sz="1800" dirty="0"/>
              <a:t>using both a prokaryotic organism (</a:t>
            </a:r>
            <a:r>
              <a:rPr lang="en-US" sz="1800" i="1" dirty="0"/>
              <a:t>E. coli</a:t>
            </a:r>
            <a:r>
              <a:rPr lang="en-US" sz="1800" dirty="0"/>
              <a:t>)</a:t>
            </a:r>
            <a:r>
              <a:rPr lang="en-US" sz="1800" i="1" dirty="0"/>
              <a:t> </a:t>
            </a:r>
            <a:r>
              <a:rPr lang="en-US" sz="1800" dirty="0"/>
              <a:t>and a eukaryotic organism (</a:t>
            </a:r>
            <a:r>
              <a:rPr lang="en-US" sz="1800" i="1" dirty="0"/>
              <a:t>S. cerevisiae/</a:t>
            </a:r>
            <a:r>
              <a:rPr lang="en-US" sz="1800" dirty="0"/>
              <a:t>Brewer’s yeast)</a:t>
            </a:r>
          </a:p>
          <a:p>
            <a:pPr marL="342900" indent="-342900">
              <a:buFont typeface="+mj-lt"/>
              <a:buAutoNum type="arabicPeriod"/>
            </a:pPr>
            <a:endParaRPr lang="en-US" dirty="0"/>
          </a:p>
          <a:p>
            <a:pPr marL="342900" indent="-342900">
              <a:buFont typeface="+mj-lt"/>
              <a:buAutoNum type="arabicPeriod"/>
            </a:pPr>
            <a:r>
              <a:rPr lang="en-US" dirty="0"/>
              <a:t>Demonstrated the production of other oxygenated isoprenoids (a large class of organic chemicals/natural products) in this microbe consortium system to show its flexibility.</a:t>
            </a:r>
          </a:p>
          <a:p>
            <a:pPr marL="925830" lvl="1" indent="-457200"/>
            <a:r>
              <a:rPr lang="en-US" sz="1800" dirty="0"/>
              <a:t>Or, more specifically, the authors effectively produced the molecules Ferruginol and Nootkatone using a derivative of this system they created</a:t>
            </a:r>
          </a:p>
        </p:txBody>
      </p:sp>
    </p:spTree>
    <p:extLst>
      <p:ext uri="{BB962C8B-B14F-4D97-AF65-F5344CB8AC3E}">
        <p14:creationId xmlns:p14="http://schemas.microsoft.com/office/powerpoint/2010/main" val="55531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Why use this method of biosynthesis?</a:t>
            </a:r>
          </a:p>
        </p:txBody>
      </p:sp>
      <p:sp>
        <p:nvSpPr>
          <p:cNvPr id="3" name="Subhead"/>
          <p:cNvSpPr>
            <a:spLocks noGrp="1"/>
          </p:cNvSpPr>
          <p:nvPr>
            <p:ph type="body" idx="1"/>
          </p:nvPr>
        </p:nvSpPr>
        <p:spPr>
          <a:xfrm>
            <a:off x="659757" y="1228723"/>
            <a:ext cx="9723764" cy="421893"/>
          </a:xfrm>
        </p:spPr>
        <p:txBody>
          <a:bodyPr/>
          <a:lstStyle/>
          <a:p>
            <a:pPr lvl="0"/>
            <a:r>
              <a:rPr lang="en-US" dirty="0"/>
              <a:t>Key advantages</a:t>
            </a:r>
          </a:p>
        </p:txBody>
      </p:sp>
      <p:sp>
        <p:nvSpPr>
          <p:cNvPr id="4" name="Body Text"/>
          <p:cNvSpPr>
            <a:spLocks noGrp="1"/>
          </p:cNvSpPr>
          <p:nvPr>
            <p:ph type="body" sz="quarter" idx="13"/>
          </p:nvPr>
        </p:nvSpPr>
        <p:spPr>
          <a:xfrm>
            <a:off x="405115" y="1745864"/>
            <a:ext cx="11366338" cy="4249822"/>
          </a:xfrm>
        </p:spPr>
        <p:txBody>
          <a:bodyPr>
            <a:normAutofit fontScale="92500" lnSpcReduction="10000"/>
          </a:bodyPr>
          <a:lstStyle/>
          <a:p>
            <a:r>
              <a:rPr lang="en-US" b="1" dirty="0"/>
              <a:t>Using a consortia of microbes allows for the convenient synthesis of complex molecules that are not capable of being produced in individual microbes or would otherwise be limited to less efficient systems (such as isolation of metabolites in plant tissue to produce paclitaxel)</a:t>
            </a:r>
          </a:p>
          <a:p>
            <a:pPr lvl="1"/>
            <a:r>
              <a:rPr lang="en-US" sz="1700" b="1" dirty="0"/>
              <a:t>E.g. </a:t>
            </a:r>
            <a:r>
              <a:rPr lang="en-US" sz="1700" b="1" dirty="0" err="1"/>
              <a:t>Prokayrotes</a:t>
            </a:r>
            <a:r>
              <a:rPr lang="en-US" sz="1700" b="1" dirty="0"/>
              <a:t> like </a:t>
            </a:r>
            <a:r>
              <a:rPr lang="en-US" sz="1700" b="1" i="1" dirty="0"/>
              <a:t>E. coli </a:t>
            </a:r>
            <a:r>
              <a:rPr lang="en-US" sz="1700" b="1" dirty="0"/>
              <a:t>are not well suited to produce more complex Eukaryotic enzymes for processing metabolites, and Eukaryotes like </a:t>
            </a:r>
            <a:r>
              <a:rPr lang="en-US" sz="1700" b="1" i="1" dirty="0"/>
              <a:t>S. cerevisiae </a:t>
            </a:r>
            <a:r>
              <a:rPr lang="en-US" sz="1700" b="1" dirty="0"/>
              <a:t>are not well suited for producing simple building block molecules in high yield.</a:t>
            </a:r>
          </a:p>
          <a:p>
            <a:endParaRPr lang="en-US" b="1" dirty="0"/>
          </a:p>
          <a:p>
            <a:r>
              <a:rPr lang="en-US" dirty="0"/>
              <a:t>Expression systems and pathway modules in microbe consortia can be optimized in tandem with each other to synthesize complex molecules quicker than alternative methods</a:t>
            </a:r>
          </a:p>
          <a:p>
            <a:endParaRPr lang="en-US" dirty="0"/>
          </a:p>
          <a:p>
            <a:r>
              <a:rPr lang="en-US" dirty="0"/>
              <a:t>Different Microbes have unique properties that allow them to perform different tasks (such as their individual cellular anatomy, gene expression, protein translation and modification systems, as well as genomes, transcriptomes, proteomes, metabolomes, etc.)</a:t>
            </a:r>
          </a:p>
          <a:p>
            <a:endParaRPr lang="en-US" dirty="0"/>
          </a:p>
          <a:p>
            <a:r>
              <a:rPr lang="en-US" dirty="0"/>
              <a:t>Consortium microbes can have beneficial interactions that enhances the productivity of other members (and vice-versa).</a:t>
            </a:r>
          </a:p>
          <a:p>
            <a:endParaRPr lang="en-US" dirty="0"/>
          </a:p>
          <a:p>
            <a:r>
              <a:rPr lang="en-US" dirty="0"/>
              <a:t>Allows for better spatial segregation by dividing the pathways between different organisms (and preventing undesired effects, such a negative feedback of a desired product/metabolite) [1]</a:t>
            </a:r>
          </a:p>
        </p:txBody>
      </p:sp>
    </p:spTree>
    <p:extLst>
      <p:ext uri="{BB962C8B-B14F-4D97-AF65-F5344CB8AC3E}">
        <p14:creationId xmlns:p14="http://schemas.microsoft.com/office/powerpoint/2010/main" val="33161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General Design for Biosynthesis system (Pt. 1)</a:t>
            </a:r>
          </a:p>
        </p:txBody>
      </p:sp>
      <p:sp>
        <p:nvSpPr>
          <p:cNvPr id="4" name="Body Text"/>
          <p:cNvSpPr>
            <a:spLocks noGrp="1"/>
          </p:cNvSpPr>
          <p:nvPr>
            <p:ph type="body" sz="quarter" idx="13"/>
          </p:nvPr>
        </p:nvSpPr>
        <p:spPr>
          <a:xfrm>
            <a:off x="1458410" y="1373211"/>
            <a:ext cx="9248171" cy="3411537"/>
          </a:xfrm>
        </p:spPr>
        <p:txBody>
          <a:bodyPr/>
          <a:lstStyle/>
          <a:p>
            <a:pPr lvl="0"/>
            <a:r>
              <a:rPr lang="en-US" i="1" dirty="0"/>
              <a:t>E. coli </a:t>
            </a:r>
            <a:r>
              <a:rPr lang="en-US" dirty="0"/>
              <a:t>engineered to produce the building block molecule </a:t>
            </a:r>
            <a:r>
              <a:rPr lang="en-US" dirty="0" err="1"/>
              <a:t>taxadiene</a:t>
            </a:r>
            <a:r>
              <a:rPr lang="en-US" dirty="0"/>
              <a:t>, the scaffold molecule for producing paclitaxel</a:t>
            </a:r>
          </a:p>
          <a:p>
            <a:pPr lvl="0"/>
            <a:endParaRPr lang="en-US" i="1" dirty="0"/>
          </a:p>
          <a:p>
            <a:pPr lvl="0"/>
            <a:r>
              <a:rPr lang="en-US" i="1" dirty="0"/>
              <a:t>S. cerevisiae </a:t>
            </a:r>
            <a:r>
              <a:rPr lang="en-US" dirty="0"/>
              <a:t>engineered to produces </a:t>
            </a:r>
            <a:r>
              <a:rPr lang="en-US" dirty="0" err="1"/>
              <a:t>taxadiene</a:t>
            </a:r>
            <a:r>
              <a:rPr lang="en-US" dirty="0"/>
              <a:t> processing molecules/pathways (such as cytochrome P450, CYP) to produce metabolites in the Paclitaxel synthesis pathway.  This separation is also useful, since reactive oxygen species produce by CYPs and their reductases interfere with the biosynthesis of </a:t>
            </a:r>
            <a:r>
              <a:rPr lang="en-US" dirty="0" err="1"/>
              <a:t>taxadiene</a:t>
            </a:r>
            <a:r>
              <a:rPr lang="en-US" dirty="0"/>
              <a:t>.</a:t>
            </a:r>
            <a:endParaRPr lang="en-US" i="1" dirty="0"/>
          </a:p>
        </p:txBody>
      </p:sp>
      <p:sp>
        <p:nvSpPr>
          <p:cNvPr id="7" name="Rectangle: Rounded Corners 6">
            <a:extLst>
              <a:ext uri="{FF2B5EF4-FFF2-40B4-BE49-F238E27FC236}">
                <a16:creationId xmlns:a16="http://schemas.microsoft.com/office/drawing/2014/main" id="{1D1745D0-D3D0-4E15-B9AE-02125E2F06A1}"/>
              </a:ext>
            </a:extLst>
          </p:cNvPr>
          <p:cNvSpPr/>
          <p:nvPr/>
        </p:nvSpPr>
        <p:spPr>
          <a:xfrm>
            <a:off x="3044162" y="3842485"/>
            <a:ext cx="1168958" cy="1751757"/>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chemeClr val="tx1"/>
                </a:solidFill>
              </a:rPr>
              <a:t>E. coli</a:t>
            </a:r>
          </a:p>
        </p:txBody>
      </p:sp>
      <p:sp>
        <p:nvSpPr>
          <p:cNvPr id="9" name="Arrow: Right 8">
            <a:extLst>
              <a:ext uri="{FF2B5EF4-FFF2-40B4-BE49-F238E27FC236}">
                <a16:creationId xmlns:a16="http://schemas.microsoft.com/office/drawing/2014/main" id="{B8D6597D-3B50-42D0-93EB-4C417B68CC09}"/>
              </a:ext>
            </a:extLst>
          </p:cNvPr>
          <p:cNvSpPr/>
          <p:nvPr/>
        </p:nvSpPr>
        <p:spPr>
          <a:xfrm>
            <a:off x="4407014" y="4456254"/>
            <a:ext cx="671331" cy="57873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1A8ABD-DF19-4D19-A130-B1A726EC4FA4}"/>
              </a:ext>
            </a:extLst>
          </p:cNvPr>
          <p:cNvSpPr txBox="1"/>
          <p:nvPr/>
        </p:nvSpPr>
        <p:spPr>
          <a:xfrm>
            <a:off x="5087372" y="4560955"/>
            <a:ext cx="1487359" cy="369332"/>
          </a:xfrm>
          <a:prstGeom prst="rect">
            <a:avLst/>
          </a:prstGeom>
          <a:noFill/>
        </p:spPr>
        <p:txBody>
          <a:bodyPr wrap="square" rtlCol="0">
            <a:spAutoFit/>
          </a:bodyPr>
          <a:lstStyle/>
          <a:p>
            <a:r>
              <a:rPr lang="en-US" dirty="0" err="1"/>
              <a:t>Taxadiene</a:t>
            </a:r>
            <a:endParaRPr lang="en-US" dirty="0"/>
          </a:p>
        </p:txBody>
      </p:sp>
      <p:sp>
        <p:nvSpPr>
          <p:cNvPr id="12" name="Oval 11">
            <a:extLst>
              <a:ext uri="{FF2B5EF4-FFF2-40B4-BE49-F238E27FC236}">
                <a16:creationId xmlns:a16="http://schemas.microsoft.com/office/drawing/2014/main" id="{9565A831-C427-42A6-95D9-A493E3076093}"/>
              </a:ext>
            </a:extLst>
          </p:cNvPr>
          <p:cNvSpPr/>
          <p:nvPr/>
        </p:nvSpPr>
        <p:spPr>
          <a:xfrm>
            <a:off x="7085627" y="3579867"/>
            <a:ext cx="1863524" cy="2331508"/>
          </a:xfrm>
          <a:prstGeom prst="ellips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chemeClr val="tx1"/>
                </a:solidFill>
              </a:rPr>
              <a:t>S. cerevisiae</a:t>
            </a:r>
          </a:p>
        </p:txBody>
      </p:sp>
      <p:sp>
        <p:nvSpPr>
          <p:cNvPr id="13" name="Arrow: Right 12">
            <a:extLst>
              <a:ext uri="{FF2B5EF4-FFF2-40B4-BE49-F238E27FC236}">
                <a16:creationId xmlns:a16="http://schemas.microsoft.com/office/drawing/2014/main" id="{FC32F3A5-29A1-472A-AAAF-2F7B2BA474C7}"/>
              </a:ext>
            </a:extLst>
          </p:cNvPr>
          <p:cNvSpPr/>
          <p:nvPr/>
        </p:nvSpPr>
        <p:spPr>
          <a:xfrm>
            <a:off x="9096786" y="4456254"/>
            <a:ext cx="671331" cy="57873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20877551-7AFC-46EE-85F9-3C9ED48C9A04}"/>
              </a:ext>
            </a:extLst>
          </p:cNvPr>
          <p:cNvSpPr/>
          <p:nvPr/>
        </p:nvSpPr>
        <p:spPr>
          <a:xfrm>
            <a:off x="6340478" y="4456254"/>
            <a:ext cx="671331" cy="57873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35A1EFD-5A4F-44CA-8345-F2A59253C5BC}"/>
              </a:ext>
            </a:extLst>
          </p:cNvPr>
          <p:cNvSpPr txBox="1"/>
          <p:nvPr/>
        </p:nvSpPr>
        <p:spPr>
          <a:xfrm>
            <a:off x="9884316" y="4302175"/>
            <a:ext cx="2164929" cy="1477328"/>
          </a:xfrm>
          <a:prstGeom prst="rect">
            <a:avLst/>
          </a:prstGeom>
          <a:noFill/>
        </p:spPr>
        <p:txBody>
          <a:bodyPr wrap="square" rtlCol="0">
            <a:spAutoFit/>
          </a:bodyPr>
          <a:lstStyle/>
          <a:p>
            <a:r>
              <a:rPr lang="en-US" dirty="0"/>
              <a:t>Oxygenated </a:t>
            </a:r>
            <a:r>
              <a:rPr lang="en-US" dirty="0" err="1"/>
              <a:t>Taxane</a:t>
            </a:r>
            <a:r>
              <a:rPr lang="en-US" dirty="0"/>
              <a:t> and eventually complete processing of Paclitaxel Precursor</a:t>
            </a:r>
          </a:p>
        </p:txBody>
      </p:sp>
      <p:sp>
        <p:nvSpPr>
          <p:cNvPr id="16" name="Arrow: Right 15">
            <a:extLst>
              <a:ext uri="{FF2B5EF4-FFF2-40B4-BE49-F238E27FC236}">
                <a16:creationId xmlns:a16="http://schemas.microsoft.com/office/drawing/2014/main" id="{9947DA91-3644-4515-8531-8A0DAD0AB913}"/>
              </a:ext>
            </a:extLst>
          </p:cNvPr>
          <p:cNvSpPr/>
          <p:nvPr/>
        </p:nvSpPr>
        <p:spPr>
          <a:xfrm>
            <a:off x="2231278" y="4458184"/>
            <a:ext cx="671331" cy="57873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DB5C32-077F-4437-9E5C-E97265C89E33}"/>
              </a:ext>
            </a:extLst>
          </p:cNvPr>
          <p:cNvSpPr txBox="1"/>
          <p:nvPr/>
        </p:nvSpPr>
        <p:spPr>
          <a:xfrm>
            <a:off x="171655" y="4201610"/>
            <a:ext cx="1985805" cy="1754326"/>
          </a:xfrm>
          <a:prstGeom prst="rect">
            <a:avLst/>
          </a:prstGeom>
          <a:noFill/>
        </p:spPr>
        <p:txBody>
          <a:bodyPr wrap="square" rtlCol="0">
            <a:spAutoFit/>
          </a:bodyPr>
          <a:lstStyle/>
          <a:p>
            <a:r>
              <a:rPr lang="en-US" dirty="0"/>
              <a:t>Carbon source substrate for cell function and metabolism (required for both microbes)</a:t>
            </a:r>
          </a:p>
        </p:txBody>
      </p:sp>
    </p:spTree>
    <p:extLst>
      <p:ext uri="{BB962C8B-B14F-4D97-AF65-F5344CB8AC3E}">
        <p14:creationId xmlns:p14="http://schemas.microsoft.com/office/powerpoint/2010/main" val="207015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7031-B4D1-4F4F-A520-5B01322726FE}"/>
              </a:ext>
            </a:extLst>
          </p:cNvPr>
          <p:cNvSpPr>
            <a:spLocks noGrp="1"/>
          </p:cNvSpPr>
          <p:nvPr>
            <p:ph type="title"/>
          </p:nvPr>
        </p:nvSpPr>
        <p:spPr/>
        <p:txBody>
          <a:bodyPr/>
          <a:lstStyle/>
          <a:p>
            <a:r>
              <a:rPr lang="en-US" dirty="0"/>
              <a:t>General Design for Biosynthesis system cont.</a:t>
            </a:r>
          </a:p>
        </p:txBody>
      </p:sp>
      <p:sp>
        <p:nvSpPr>
          <p:cNvPr id="3" name="Text Placeholder 2">
            <a:extLst>
              <a:ext uri="{FF2B5EF4-FFF2-40B4-BE49-F238E27FC236}">
                <a16:creationId xmlns:a16="http://schemas.microsoft.com/office/drawing/2014/main" id="{41E49EB7-7C64-4D6A-AB1E-3ADE52B4334D}"/>
              </a:ext>
            </a:extLst>
          </p:cNvPr>
          <p:cNvSpPr>
            <a:spLocks noGrp="1"/>
          </p:cNvSpPr>
          <p:nvPr>
            <p:ph type="body" idx="1"/>
          </p:nvPr>
        </p:nvSpPr>
        <p:spPr>
          <a:xfrm>
            <a:off x="773053" y="1632495"/>
            <a:ext cx="8138118" cy="421893"/>
          </a:xfrm>
        </p:spPr>
        <p:txBody>
          <a:bodyPr/>
          <a:lstStyle/>
          <a:p>
            <a:r>
              <a:rPr lang="en-US" dirty="0"/>
              <a:t>Complete synthesis and  processing of Paclitaxel precursor</a:t>
            </a:r>
          </a:p>
        </p:txBody>
      </p:sp>
      <p:pic>
        <p:nvPicPr>
          <p:cNvPr id="6" name="Picture 5">
            <a:extLst>
              <a:ext uri="{FF2B5EF4-FFF2-40B4-BE49-F238E27FC236}">
                <a16:creationId xmlns:a16="http://schemas.microsoft.com/office/drawing/2014/main" id="{C8613BDC-CE09-4521-A204-379B2682804C}"/>
              </a:ext>
            </a:extLst>
          </p:cNvPr>
          <p:cNvPicPr>
            <a:picLocks noChangeAspect="1"/>
          </p:cNvPicPr>
          <p:nvPr/>
        </p:nvPicPr>
        <p:blipFill>
          <a:blip r:embed="rId2"/>
          <a:stretch>
            <a:fillRect/>
          </a:stretch>
        </p:blipFill>
        <p:spPr>
          <a:xfrm>
            <a:off x="773053" y="2736387"/>
            <a:ext cx="10645893" cy="1893486"/>
          </a:xfrm>
          <a:prstGeom prst="rect">
            <a:avLst/>
          </a:prstGeom>
        </p:spPr>
      </p:pic>
      <p:sp>
        <p:nvSpPr>
          <p:cNvPr id="7" name="TextBox 6">
            <a:extLst>
              <a:ext uri="{FF2B5EF4-FFF2-40B4-BE49-F238E27FC236}">
                <a16:creationId xmlns:a16="http://schemas.microsoft.com/office/drawing/2014/main" id="{4BA7338A-8728-4ED5-A6E5-1E2A191EB597}"/>
              </a:ext>
            </a:extLst>
          </p:cNvPr>
          <p:cNvSpPr txBox="1"/>
          <p:nvPr/>
        </p:nvSpPr>
        <p:spPr>
          <a:xfrm>
            <a:off x="9126553" y="2071815"/>
            <a:ext cx="3530279" cy="369332"/>
          </a:xfrm>
          <a:prstGeom prst="rect">
            <a:avLst/>
          </a:prstGeom>
          <a:noFill/>
        </p:spPr>
        <p:txBody>
          <a:bodyPr wrap="square" rtlCol="0">
            <a:spAutoFit/>
          </a:bodyPr>
          <a:lstStyle/>
          <a:p>
            <a:r>
              <a:rPr lang="en-US" dirty="0"/>
              <a:t>(Zhou et al., 2015)</a:t>
            </a:r>
          </a:p>
        </p:txBody>
      </p:sp>
      <p:sp>
        <p:nvSpPr>
          <p:cNvPr id="8" name="TextBox 7">
            <a:extLst>
              <a:ext uri="{FF2B5EF4-FFF2-40B4-BE49-F238E27FC236}">
                <a16:creationId xmlns:a16="http://schemas.microsoft.com/office/drawing/2014/main" id="{081C6FA3-AE56-47AD-896F-F9C7ADE70DAB}"/>
              </a:ext>
            </a:extLst>
          </p:cNvPr>
          <p:cNvSpPr txBox="1"/>
          <p:nvPr/>
        </p:nvSpPr>
        <p:spPr>
          <a:xfrm>
            <a:off x="946673" y="5311872"/>
            <a:ext cx="1880801" cy="381965"/>
          </a:xfrm>
          <a:prstGeom prst="rect">
            <a:avLst/>
          </a:prstGeom>
          <a:noFill/>
        </p:spPr>
        <p:txBody>
          <a:bodyPr wrap="square" rtlCol="0">
            <a:spAutoFit/>
          </a:bodyPr>
          <a:lstStyle/>
          <a:p>
            <a:r>
              <a:rPr lang="en-US" dirty="0"/>
              <a:t>Done In </a:t>
            </a:r>
            <a:r>
              <a:rPr lang="en-US" i="1" dirty="0"/>
              <a:t>E. coli</a:t>
            </a:r>
          </a:p>
        </p:txBody>
      </p:sp>
      <p:cxnSp>
        <p:nvCxnSpPr>
          <p:cNvPr id="11" name="Straight Connector 10">
            <a:extLst>
              <a:ext uri="{FF2B5EF4-FFF2-40B4-BE49-F238E27FC236}">
                <a16:creationId xmlns:a16="http://schemas.microsoft.com/office/drawing/2014/main" id="{67AA2A53-117C-4819-9F89-26B8881E128F}"/>
              </a:ext>
            </a:extLst>
          </p:cNvPr>
          <p:cNvCxnSpPr/>
          <p:nvPr/>
        </p:nvCxnSpPr>
        <p:spPr>
          <a:xfrm>
            <a:off x="1678329" y="4710896"/>
            <a:ext cx="0" cy="509286"/>
          </a:xfrm>
          <a:prstGeom prst="line">
            <a:avLst/>
          </a:prstGeom>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A8101745-A4C5-413B-B004-4D7167C2DD3E}"/>
              </a:ext>
            </a:extLst>
          </p:cNvPr>
          <p:cNvSpPr txBox="1"/>
          <p:nvPr/>
        </p:nvSpPr>
        <p:spPr>
          <a:xfrm>
            <a:off x="6095999" y="5693837"/>
            <a:ext cx="2176038" cy="369332"/>
          </a:xfrm>
          <a:prstGeom prst="rect">
            <a:avLst/>
          </a:prstGeom>
          <a:noFill/>
        </p:spPr>
        <p:txBody>
          <a:bodyPr wrap="square" rtlCol="0">
            <a:spAutoFit/>
          </a:bodyPr>
          <a:lstStyle/>
          <a:p>
            <a:r>
              <a:rPr lang="en-US" dirty="0"/>
              <a:t>Done in </a:t>
            </a:r>
            <a:r>
              <a:rPr lang="en-US" i="1" dirty="0"/>
              <a:t>S. cerevisiae</a:t>
            </a:r>
            <a:endParaRPr lang="en-US" dirty="0"/>
          </a:p>
        </p:txBody>
      </p:sp>
      <p:cxnSp>
        <p:nvCxnSpPr>
          <p:cNvPr id="14" name="Straight Connector 13">
            <a:extLst>
              <a:ext uri="{FF2B5EF4-FFF2-40B4-BE49-F238E27FC236}">
                <a16:creationId xmlns:a16="http://schemas.microsoft.com/office/drawing/2014/main" id="{3201AC77-9FB0-4595-A391-1A1216B5494F}"/>
              </a:ext>
            </a:extLst>
          </p:cNvPr>
          <p:cNvCxnSpPr>
            <a:cxnSpLocks/>
          </p:cNvCxnSpPr>
          <p:nvPr/>
        </p:nvCxnSpPr>
        <p:spPr>
          <a:xfrm>
            <a:off x="4842112" y="4786206"/>
            <a:ext cx="1253887" cy="90763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47AB8574-D13B-4002-8507-34EAF9FF2FC3}"/>
              </a:ext>
            </a:extLst>
          </p:cNvPr>
          <p:cNvCxnSpPr>
            <a:cxnSpLocks/>
          </p:cNvCxnSpPr>
          <p:nvPr/>
        </p:nvCxnSpPr>
        <p:spPr>
          <a:xfrm flipH="1">
            <a:off x="8272037" y="4629873"/>
            <a:ext cx="1300226" cy="106396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6A717AB-261F-42D7-843C-6C532F1AA7AF}"/>
              </a:ext>
            </a:extLst>
          </p:cNvPr>
          <p:cNvCxnSpPr>
            <a:cxnSpLocks/>
          </p:cNvCxnSpPr>
          <p:nvPr/>
        </p:nvCxnSpPr>
        <p:spPr>
          <a:xfrm>
            <a:off x="7430947" y="4629873"/>
            <a:ext cx="0" cy="87298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183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F6A3-FCE4-43D0-B22F-FC31D404FB69}"/>
              </a:ext>
            </a:extLst>
          </p:cNvPr>
          <p:cNvSpPr>
            <a:spLocks noGrp="1"/>
          </p:cNvSpPr>
          <p:nvPr>
            <p:ph type="title"/>
          </p:nvPr>
        </p:nvSpPr>
        <p:spPr/>
        <p:txBody>
          <a:bodyPr/>
          <a:lstStyle/>
          <a:p>
            <a:r>
              <a:rPr lang="en-US" dirty="0"/>
              <a:t>Design 1: producing Oxygenated </a:t>
            </a:r>
            <a:r>
              <a:rPr lang="en-US" dirty="0" err="1"/>
              <a:t>Taxanase</a:t>
            </a:r>
            <a:endParaRPr lang="en-US" dirty="0"/>
          </a:p>
        </p:txBody>
      </p:sp>
      <p:sp>
        <p:nvSpPr>
          <p:cNvPr id="4" name="Text Placeholder 3">
            <a:extLst>
              <a:ext uri="{FF2B5EF4-FFF2-40B4-BE49-F238E27FC236}">
                <a16:creationId xmlns:a16="http://schemas.microsoft.com/office/drawing/2014/main" id="{6D0538F9-5372-4734-B8C7-B5B3B34B6E6C}"/>
              </a:ext>
            </a:extLst>
          </p:cNvPr>
          <p:cNvSpPr>
            <a:spLocks noGrp="1"/>
          </p:cNvSpPr>
          <p:nvPr>
            <p:ph type="body" sz="quarter" idx="13"/>
          </p:nvPr>
        </p:nvSpPr>
        <p:spPr>
          <a:xfrm>
            <a:off x="362673" y="2565408"/>
            <a:ext cx="11453138" cy="3411537"/>
          </a:xfrm>
        </p:spPr>
        <p:txBody>
          <a:bodyPr/>
          <a:lstStyle/>
          <a:p>
            <a:r>
              <a:rPr lang="en-US" dirty="0"/>
              <a:t>Used an engineered </a:t>
            </a:r>
            <a:r>
              <a:rPr lang="en-US" i="1" dirty="0"/>
              <a:t>E. coli (</a:t>
            </a:r>
            <a:r>
              <a:rPr lang="en-US" dirty="0"/>
              <a:t>TaxE1) to synthesis </a:t>
            </a:r>
            <a:r>
              <a:rPr lang="en-US" dirty="0" err="1"/>
              <a:t>taxadiene</a:t>
            </a:r>
            <a:r>
              <a:rPr lang="en-US" dirty="0"/>
              <a:t>.</a:t>
            </a:r>
          </a:p>
          <a:p>
            <a:endParaRPr lang="en-US" dirty="0"/>
          </a:p>
          <a:p>
            <a:r>
              <a:rPr lang="en-US" dirty="0"/>
              <a:t>Engineered the </a:t>
            </a:r>
            <a:r>
              <a:rPr lang="en-US" i="1" dirty="0"/>
              <a:t>S. cerevisiae </a:t>
            </a:r>
            <a:r>
              <a:rPr lang="en-US" dirty="0"/>
              <a:t>strain BY4700 to express a cytochrome P450, </a:t>
            </a:r>
            <a:r>
              <a:rPr lang="en-US" dirty="0" err="1"/>
              <a:t>taxadiene</a:t>
            </a:r>
            <a:r>
              <a:rPr lang="en-US" dirty="0"/>
              <a:t> 5</a:t>
            </a:r>
            <a:r>
              <a:rPr lang="el-GR" dirty="0"/>
              <a:t>α-</a:t>
            </a:r>
            <a:r>
              <a:rPr lang="en-US" dirty="0"/>
              <a:t>hydroxylase (5</a:t>
            </a:r>
            <a:r>
              <a:rPr lang="el-GR" dirty="0"/>
              <a:t>α</a:t>
            </a:r>
            <a:r>
              <a:rPr lang="en-US" dirty="0"/>
              <a:t>CYP) and its reductase (CPR) (dubbed TaxS1) in order to oxygenate the </a:t>
            </a:r>
            <a:r>
              <a:rPr lang="en-US" dirty="0" err="1"/>
              <a:t>taxadiene</a:t>
            </a:r>
            <a:r>
              <a:rPr lang="en-US" dirty="0"/>
              <a:t> from </a:t>
            </a:r>
            <a:r>
              <a:rPr lang="en-US" i="1" dirty="0"/>
              <a:t>E.</a:t>
            </a:r>
          </a:p>
          <a:p>
            <a:endParaRPr lang="en-US" i="1" dirty="0"/>
          </a:p>
          <a:p>
            <a:r>
              <a:rPr lang="en-US" dirty="0"/>
              <a:t>Cultured both microbes together in a fed-batch bioreactor with glucose as the carbon-source for both microbes</a:t>
            </a:r>
          </a:p>
        </p:txBody>
      </p:sp>
      <p:pic>
        <p:nvPicPr>
          <p:cNvPr id="6" name="Picture 5">
            <a:extLst>
              <a:ext uri="{FF2B5EF4-FFF2-40B4-BE49-F238E27FC236}">
                <a16:creationId xmlns:a16="http://schemas.microsoft.com/office/drawing/2014/main" id="{0226A218-7EFC-4618-A031-C67995C5F671}"/>
              </a:ext>
            </a:extLst>
          </p:cNvPr>
          <p:cNvPicPr>
            <a:picLocks noChangeAspect="1"/>
          </p:cNvPicPr>
          <p:nvPr/>
        </p:nvPicPr>
        <p:blipFill>
          <a:blip r:embed="rId2"/>
          <a:stretch>
            <a:fillRect/>
          </a:stretch>
        </p:blipFill>
        <p:spPr>
          <a:xfrm>
            <a:off x="376189" y="1133475"/>
            <a:ext cx="5199484" cy="924784"/>
          </a:xfrm>
          <a:prstGeom prst="rect">
            <a:avLst/>
          </a:prstGeom>
        </p:spPr>
      </p:pic>
      <p:sp>
        <p:nvSpPr>
          <p:cNvPr id="7" name="Arrow: Up 6">
            <a:extLst>
              <a:ext uri="{FF2B5EF4-FFF2-40B4-BE49-F238E27FC236}">
                <a16:creationId xmlns:a16="http://schemas.microsoft.com/office/drawing/2014/main" id="{36AACBAC-2E41-43A3-BFBB-85BF2CD69A0E}"/>
              </a:ext>
            </a:extLst>
          </p:cNvPr>
          <p:cNvSpPr/>
          <p:nvPr/>
        </p:nvSpPr>
        <p:spPr>
          <a:xfrm>
            <a:off x="1932972" y="2058259"/>
            <a:ext cx="317610" cy="36065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8DF5-0D44-4876-94F2-63AE59CD4425}"/>
              </a:ext>
            </a:extLst>
          </p:cNvPr>
          <p:cNvSpPr>
            <a:spLocks noGrp="1"/>
          </p:cNvSpPr>
          <p:nvPr>
            <p:ph type="title"/>
          </p:nvPr>
        </p:nvSpPr>
        <p:spPr/>
        <p:txBody>
          <a:bodyPr/>
          <a:lstStyle/>
          <a:p>
            <a:r>
              <a:rPr lang="en-US" dirty="0"/>
              <a:t>Issue 1: The Challenge of Microbial Competition</a:t>
            </a:r>
            <a:br>
              <a:rPr lang="en-US" dirty="0"/>
            </a:br>
            <a:endParaRPr lang="en-US" dirty="0"/>
          </a:p>
        </p:txBody>
      </p:sp>
      <p:sp>
        <p:nvSpPr>
          <p:cNvPr id="8" name="TextBox 7">
            <a:extLst>
              <a:ext uri="{FF2B5EF4-FFF2-40B4-BE49-F238E27FC236}">
                <a16:creationId xmlns:a16="http://schemas.microsoft.com/office/drawing/2014/main" id="{F3109FEF-308E-4407-A9F8-526DD93EB541}"/>
              </a:ext>
            </a:extLst>
          </p:cNvPr>
          <p:cNvSpPr txBox="1"/>
          <p:nvPr/>
        </p:nvSpPr>
        <p:spPr>
          <a:xfrm>
            <a:off x="8900933" y="5512443"/>
            <a:ext cx="3530279" cy="369332"/>
          </a:xfrm>
          <a:prstGeom prst="rect">
            <a:avLst/>
          </a:prstGeom>
          <a:noFill/>
        </p:spPr>
        <p:txBody>
          <a:bodyPr wrap="square" rtlCol="0">
            <a:spAutoFit/>
          </a:bodyPr>
          <a:lstStyle/>
          <a:p>
            <a:r>
              <a:rPr lang="en-US" dirty="0"/>
              <a:t>(Zhou et al., 2015)</a:t>
            </a:r>
          </a:p>
        </p:txBody>
      </p:sp>
      <p:pic>
        <p:nvPicPr>
          <p:cNvPr id="9" name="Picture 8">
            <a:extLst>
              <a:ext uri="{FF2B5EF4-FFF2-40B4-BE49-F238E27FC236}">
                <a16:creationId xmlns:a16="http://schemas.microsoft.com/office/drawing/2014/main" id="{E2DC6311-9FBA-4DD4-8F0D-60BD36D6F597}"/>
              </a:ext>
            </a:extLst>
          </p:cNvPr>
          <p:cNvPicPr>
            <a:picLocks noChangeAspect="1"/>
          </p:cNvPicPr>
          <p:nvPr/>
        </p:nvPicPr>
        <p:blipFill>
          <a:blip r:embed="rId2"/>
          <a:stretch>
            <a:fillRect/>
          </a:stretch>
        </p:blipFill>
        <p:spPr>
          <a:xfrm>
            <a:off x="560757" y="1243113"/>
            <a:ext cx="7896225" cy="5314950"/>
          </a:xfrm>
          <a:prstGeom prst="rect">
            <a:avLst/>
          </a:prstGeom>
        </p:spPr>
      </p:pic>
      <p:sp>
        <p:nvSpPr>
          <p:cNvPr id="12" name="TextBox 11">
            <a:extLst>
              <a:ext uri="{FF2B5EF4-FFF2-40B4-BE49-F238E27FC236}">
                <a16:creationId xmlns:a16="http://schemas.microsoft.com/office/drawing/2014/main" id="{FAD1C227-DF88-4E89-899F-1CC0E767BE0E}"/>
              </a:ext>
            </a:extLst>
          </p:cNvPr>
          <p:cNvSpPr txBox="1"/>
          <p:nvPr/>
        </p:nvSpPr>
        <p:spPr>
          <a:xfrm>
            <a:off x="8900933" y="1586260"/>
            <a:ext cx="3020991" cy="1754326"/>
          </a:xfrm>
          <a:prstGeom prst="rect">
            <a:avLst/>
          </a:prstGeom>
          <a:noFill/>
        </p:spPr>
        <p:txBody>
          <a:bodyPr wrap="square" rtlCol="0">
            <a:spAutoFit/>
          </a:bodyPr>
          <a:lstStyle/>
          <a:p>
            <a:r>
              <a:rPr lang="en-US" dirty="0"/>
              <a:t>It worked!  But the Ethanol byproduct produced by </a:t>
            </a:r>
            <a:r>
              <a:rPr lang="en-US" i="1" dirty="0"/>
              <a:t>S. cerevisiae </a:t>
            </a:r>
            <a:r>
              <a:rPr lang="en-US" dirty="0"/>
              <a:t>(along with other conditions) had undesired side effects and inefficient synthesis/processing.</a:t>
            </a:r>
            <a:endParaRPr lang="en-US" i="1" dirty="0"/>
          </a:p>
        </p:txBody>
      </p:sp>
    </p:spTree>
    <p:extLst>
      <p:ext uri="{BB962C8B-B14F-4D97-AF65-F5344CB8AC3E}">
        <p14:creationId xmlns:p14="http://schemas.microsoft.com/office/powerpoint/2010/main" val="96961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F6A3-FCE4-43D0-B22F-FC31D404FB69}"/>
              </a:ext>
            </a:extLst>
          </p:cNvPr>
          <p:cNvSpPr>
            <a:spLocks noGrp="1"/>
          </p:cNvSpPr>
          <p:nvPr>
            <p:ph type="title"/>
          </p:nvPr>
        </p:nvSpPr>
        <p:spPr/>
        <p:txBody>
          <a:bodyPr/>
          <a:lstStyle/>
          <a:p>
            <a:r>
              <a:rPr lang="en-US" dirty="0"/>
              <a:t>Resolution: Design 2</a:t>
            </a:r>
          </a:p>
        </p:txBody>
      </p:sp>
      <p:sp>
        <p:nvSpPr>
          <p:cNvPr id="4" name="Text Placeholder 3">
            <a:extLst>
              <a:ext uri="{FF2B5EF4-FFF2-40B4-BE49-F238E27FC236}">
                <a16:creationId xmlns:a16="http://schemas.microsoft.com/office/drawing/2014/main" id="{6D0538F9-5372-4734-B8C7-B5B3B34B6E6C}"/>
              </a:ext>
            </a:extLst>
          </p:cNvPr>
          <p:cNvSpPr>
            <a:spLocks noGrp="1"/>
          </p:cNvSpPr>
          <p:nvPr>
            <p:ph type="body" sz="quarter" idx="13"/>
          </p:nvPr>
        </p:nvSpPr>
        <p:spPr>
          <a:xfrm>
            <a:off x="1203767" y="1481559"/>
            <a:ext cx="10359342" cy="4317357"/>
          </a:xfrm>
        </p:spPr>
        <p:txBody>
          <a:bodyPr>
            <a:normAutofit fontScale="92500"/>
          </a:bodyPr>
          <a:lstStyle/>
          <a:p>
            <a:r>
              <a:rPr lang="en-US" sz="2000" dirty="0"/>
              <a:t>The authors used Xylose as a carbon source.</a:t>
            </a:r>
          </a:p>
          <a:p>
            <a:pPr lvl="1"/>
            <a:r>
              <a:rPr lang="en-US" sz="2000" dirty="0"/>
              <a:t>Xylose is unable to be metabolized by </a:t>
            </a:r>
            <a:r>
              <a:rPr lang="en-US" sz="2000" i="1" dirty="0"/>
              <a:t>S. cerevisiae </a:t>
            </a:r>
            <a:r>
              <a:rPr lang="en-US" sz="2000" dirty="0"/>
              <a:t>but is metabolized by </a:t>
            </a:r>
            <a:r>
              <a:rPr lang="en-US" sz="2000" i="1" dirty="0"/>
              <a:t>E. coli </a:t>
            </a:r>
            <a:r>
              <a:rPr lang="en-US" sz="2000" dirty="0"/>
              <a:t>to produce the side product acetate.  Acetate is inhibitory to </a:t>
            </a:r>
            <a:r>
              <a:rPr lang="en-US" sz="2000" i="1" dirty="0"/>
              <a:t>E. coli </a:t>
            </a:r>
            <a:r>
              <a:rPr lang="en-US" sz="2000" dirty="0"/>
              <a:t>growth, but is capable of being processed by </a:t>
            </a:r>
            <a:r>
              <a:rPr lang="en-US" sz="2000" i="1" dirty="0"/>
              <a:t>S. cerevisiae </a:t>
            </a:r>
            <a:r>
              <a:rPr lang="en-US" sz="2000" dirty="0"/>
              <a:t>as a carbon source (and does not produce a substantial amount of Ethanol).</a:t>
            </a:r>
          </a:p>
          <a:p>
            <a:pPr lvl="1"/>
            <a:endParaRPr lang="en-US" sz="2000" dirty="0"/>
          </a:p>
          <a:p>
            <a:pPr lvl="1"/>
            <a:r>
              <a:rPr lang="en-US" sz="2000" dirty="0"/>
              <a:t>The metabolism of Acetate by </a:t>
            </a:r>
            <a:r>
              <a:rPr lang="en-US" sz="2000" i="1" dirty="0"/>
              <a:t>S. cerevisiae </a:t>
            </a:r>
            <a:r>
              <a:rPr lang="en-US" sz="2000" dirty="0"/>
              <a:t>reduces carbon accumulation (as well as the accumulation of acetate itself), which allowed for the increased growth of </a:t>
            </a:r>
            <a:r>
              <a:rPr lang="en-US" sz="2000" i="1" dirty="0"/>
              <a:t>E. coli </a:t>
            </a:r>
            <a:r>
              <a:rPr lang="en-US" sz="2000" dirty="0"/>
              <a:t>not only in the co-culture, but also allowed </a:t>
            </a:r>
            <a:r>
              <a:rPr lang="en-US" sz="2000" i="1" dirty="0"/>
              <a:t>E. coli </a:t>
            </a:r>
            <a:r>
              <a:rPr lang="en-US" sz="2000" dirty="0"/>
              <a:t>to reproduce at higher rates when compared to an </a:t>
            </a:r>
            <a:r>
              <a:rPr lang="en-US" sz="2000" i="1" dirty="0"/>
              <a:t>E. coli </a:t>
            </a:r>
            <a:r>
              <a:rPr lang="en-US" sz="2000" dirty="0"/>
              <a:t>only medium.</a:t>
            </a:r>
          </a:p>
          <a:p>
            <a:pPr lvl="1"/>
            <a:endParaRPr lang="en-US" sz="2000" dirty="0"/>
          </a:p>
          <a:p>
            <a:pPr lvl="1"/>
            <a:r>
              <a:rPr lang="en-US" sz="2000" dirty="0"/>
              <a:t>Xylose medium requires that </a:t>
            </a:r>
            <a:r>
              <a:rPr lang="en-US" sz="2000" i="1" dirty="0"/>
              <a:t>S. cerevisiae </a:t>
            </a:r>
            <a:r>
              <a:rPr lang="en-US" sz="2000" dirty="0"/>
              <a:t>be grown with </a:t>
            </a:r>
            <a:r>
              <a:rPr lang="en-US" sz="2000" i="1" dirty="0"/>
              <a:t>E. coli </a:t>
            </a:r>
            <a:r>
              <a:rPr lang="en-US" sz="2000" dirty="0"/>
              <a:t>to metabolize it (since it cannot) which allowed for mutualistic cooperation between the microbes, as well as the control of various other factors for optimization (more on that later).</a:t>
            </a:r>
          </a:p>
          <a:p>
            <a:pPr marL="0" indent="0">
              <a:buNone/>
            </a:pPr>
            <a:r>
              <a:rPr lang="en-US" dirty="0"/>
              <a:t> </a:t>
            </a:r>
          </a:p>
        </p:txBody>
      </p:sp>
    </p:spTree>
    <p:extLst>
      <p:ext uri="{BB962C8B-B14F-4D97-AF65-F5344CB8AC3E}">
        <p14:creationId xmlns:p14="http://schemas.microsoft.com/office/powerpoint/2010/main" val="315094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8DF5-0D44-4876-94F2-63AE59CD4425}"/>
              </a:ext>
            </a:extLst>
          </p:cNvPr>
          <p:cNvSpPr>
            <a:spLocks noGrp="1"/>
          </p:cNvSpPr>
          <p:nvPr>
            <p:ph type="title"/>
          </p:nvPr>
        </p:nvSpPr>
        <p:spPr/>
        <p:txBody>
          <a:bodyPr/>
          <a:lstStyle/>
          <a:p>
            <a:pPr lvl="0"/>
            <a:r>
              <a:rPr lang="en-US" dirty="0"/>
              <a:t>Issue 2</a:t>
            </a:r>
          </a:p>
        </p:txBody>
      </p:sp>
      <p:sp>
        <p:nvSpPr>
          <p:cNvPr id="5" name="Content Placeholder 4">
            <a:extLst>
              <a:ext uri="{FF2B5EF4-FFF2-40B4-BE49-F238E27FC236}">
                <a16:creationId xmlns:a16="http://schemas.microsoft.com/office/drawing/2014/main" id="{83C0DCC2-BF78-45FF-BF67-0B3A9FBFF616}"/>
              </a:ext>
            </a:extLst>
          </p:cNvPr>
          <p:cNvSpPr>
            <a:spLocks noGrp="1"/>
          </p:cNvSpPr>
          <p:nvPr>
            <p:ph sz="half" idx="2"/>
          </p:nvPr>
        </p:nvSpPr>
        <p:spPr>
          <a:xfrm>
            <a:off x="8322197" y="1447676"/>
            <a:ext cx="3676748" cy="1781662"/>
          </a:xfrm>
        </p:spPr>
        <p:txBody>
          <a:bodyPr/>
          <a:lstStyle/>
          <a:p>
            <a:pPr marL="0" indent="0">
              <a:buNone/>
            </a:pPr>
            <a:r>
              <a:rPr lang="en-US" dirty="0"/>
              <a:t> Better, but not quite efficient enough.  The oxygenated </a:t>
            </a:r>
            <a:r>
              <a:rPr lang="en-US" dirty="0" err="1"/>
              <a:t>taxanes</a:t>
            </a:r>
            <a:r>
              <a:rPr lang="en-US" dirty="0"/>
              <a:t> production efficiency was only about 8%</a:t>
            </a:r>
          </a:p>
        </p:txBody>
      </p:sp>
      <p:sp>
        <p:nvSpPr>
          <p:cNvPr id="8" name="TextBox 7">
            <a:extLst>
              <a:ext uri="{FF2B5EF4-FFF2-40B4-BE49-F238E27FC236}">
                <a16:creationId xmlns:a16="http://schemas.microsoft.com/office/drawing/2014/main" id="{F3109FEF-308E-4407-A9F8-526DD93EB541}"/>
              </a:ext>
            </a:extLst>
          </p:cNvPr>
          <p:cNvSpPr txBox="1"/>
          <p:nvPr/>
        </p:nvSpPr>
        <p:spPr>
          <a:xfrm>
            <a:off x="8210452" y="5570538"/>
            <a:ext cx="3530279" cy="369332"/>
          </a:xfrm>
          <a:prstGeom prst="rect">
            <a:avLst/>
          </a:prstGeom>
          <a:noFill/>
        </p:spPr>
        <p:txBody>
          <a:bodyPr wrap="square" rtlCol="0">
            <a:spAutoFit/>
          </a:bodyPr>
          <a:lstStyle/>
          <a:p>
            <a:r>
              <a:rPr lang="en-US" dirty="0"/>
              <a:t>(Zhou et al., 2015)</a:t>
            </a:r>
          </a:p>
        </p:txBody>
      </p:sp>
      <p:pic>
        <p:nvPicPr>
          <p:cNvPr id="3" name="Picture 2">
            <a:extLst>
              <a:ext uri="{FF2B5EF4-FFF2-40B4-BE49-F238E27FC236}">
                <a16:creationId xmlns:a16="http://schemas.microsoft.com/office/drawing/2014/main" id="{B1B27217-3172-426F-A30D-A1B882F4F3C9}"/>
              </a:ext>
            </a:extLst>
          </p:cNvPr>
          <p:cNvPicPr>
            <a:picLocks noChangeAspect="1"/>
          </p:cNvPicPr>
          <p:nvPr/>
        </p:nvPicPr>
        <p:blipFill>
          <a:blip r:embed="rId2"/>
          <a:stretch>
            <a:fillRect/>
          </a:stretch>
        </p:blipFill>
        <p:spPr>
          <a:xfrm>
            <a:off x="238027" y="1241163"/>
            <a:ext cx="7972425" cy="5362575"/>
          </a:xfrm>
          <a:prstGeom prst="rect">
            <a:avLst/>
          </a:prstGeom>
        </p:spPr>
      </p:pic>
    </p:spTree>
    <p:extLst>
      <p:ext uri="{BB962C8B-B14F-4D97-AF65-F5344CB8AC3E}">
        <p14:creationId xmlns:p14="http://schemas.microsoft.com/office/powerpoint/2010/main" val="1954565087"/>
      </p:ext>
    </p:extLst>
  </p:cSld>
  <p:clrMapOvr>
    <a:masterClrMapping/>
  </p:clrMapOvr>
</p:sld>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Template>
  <TotalTime>0</TotalTime>
  <Words>1295</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Impact</vt:lpstr>
      <vt:lpstr>Wingdings</vt:lpstr>
      <vt:lpstr>Office Theme</vt:lpstr>
      <vt:lpstr>Distributing a metabolic pathway among a microbial consortium enhances production of natural products</vt:lpstr>
      <vt:lpstr>Overview of Project</vt:lpstr>
      <vt:lpstr>Why use this method of biosynthesis?</vt:lpstr>
      <vt:lpstr>General Design for Biosynthesis system (Pt. 1)</vt:lpstr>
      <vt:lpstr>General Design for Biosynthesis system cont.</vt:lpstr>
      <vt:lpstr>Design 1: producing Oxygenated Taxanase</vt:lpstr>
      <vt:lpstr>Issue 1: The Challenge of Microbial Competition </vt:lpstr>
      <vt:lpstr>Resolution: Design 2</vt:lpstr>
      <vt:lpstr>Issue 2</vt:lpstr>
      <vt:lpstr>Resolution: Design 3 </vt:lpstr>
      <vt:lpstr>Resolution: Design 3 cont.</vt:lpstr>
      <vt:lpstr>Completing the biosynthesis Pathway</vt:lpstr>
      <vt:lpstr>Biosynthesis System Pt. 2:  Using the system to create other isoprenoids.</vt:lpstr>
      <vt:lpstr>Conclusions</vt:lpstr>
      <vt:lpstr>Limitations</vt:lpstr>
      <vt:lpstr>Thank For listening</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2018-11-11T08:10:59Z</dcterms:created>
  <dcterms:modified xsi:type="dcterms:W3CDTF">2018-11-13T18:47:39Z</dcterms:modified>
  <cp:category/>
</cp:coreProperties>
</file>