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5b2e6e67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5b2e6e67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b2e6e67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b2e6e67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b2e6e67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b2e6e67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b2e6e67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b2e6e67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b2e6e67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b2e6e67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b2e6e67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b2e6e67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5d04b2962374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5d04b296237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5b2e6e6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5b2e6e6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c39a41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c39a41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5b2e6e67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5b2e6e67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04275" y="1349500"/>
            <a:ext cx="81978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protein scaffolds provide modular control over metabolic flux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Dueber et al., 2009</a:t>
            </a:r>
            <a:endParaRPr sz="2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Chrishan Fernando &amp; Barbara McAnulty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5905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819150" y="847725"/>
            <a:ext cx="7505700" cy="2448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a scaffold for the mevalonate pathway that increases mevalonate production 77 fold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Successfully implemented a scaffold strategy that 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Programmable</a:t>
            </a:r>
            <a:endParaRPr sz="1800"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Generalizable</a:t>
            </a:r>
            <a:endParaRPr sz="1800"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Modular</a:t>
            </a:r>
            <a:endParaRPr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scaffold method can be used </a:t>
            </a:r>
            <a:r>
              <a:rPr lang="en" sz="1800" u="sng"/>
              <a:t>in combination </a:t>
            </a:r>
            <a:r>
              <a:rPr lang="en" sz="1800"/>
              <a:t>with other methods</a:t>
            </a:r>
            <a:endParaRPr sz="1800"/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654200" y="3142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819150" y="3675225"/>
            <a:ext cx="7505700" cy="1335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Could be used to create a high titer of a toxic material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Because impedance matching is so difficult with many moving parts, a lab could tailor a pathway to operate only when fed certain materials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106275"/>
            <a:ext cx="75057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Inspiration: existing natural systems that produce small molecules by </a:t>
            </a:r>
            <a:r>
              <a:rPr lang="en" sz="2000" u="sng"/>
              <a:t>channeling intermediates</a:t>
            </a:r>
            <a:r>
              <a:rPr lang="en" sz="2000"/>
              <a:t> iteratively through </a:t>
            </a:r>
            <a:r>
              <a:rPr lang="en" sz="2000" u="sng"/>
              <a:t>assembly lines </a:t>
            </a:r>
            <a:r>
              <a:rPr lang="en" sz="2000"/>
              <a:t>of catalytic activities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Method</a:t>
            </a:r>
            <a:r>
              <a:rPr lang="en" sz="2000"/>
              <a:t>: to make a </a:t>
            </a:r>
            <a:r>
              <a:rPr lang="en" sz="2000" u="sng"/>
              <a:t>metabolic pathway</a:t>
            </a:r>
            <a:r>
              <a:rPr b="1" lang="en" sz="2000"/>
              <a:t> </a:t>
            </a:r>
            <a:r>
              <a:rPr lang="en" sz="2000"/>
              <a:t>(e.g. mevalonate in </a:t>
            </a:r>
            <a:r>
              <a:rPr i="1" lang="en" sz="2000"/>
              <a:t>E. coli</a:t>
            </a:r>
            <a:r>
              <a:rPr lang="en" sz="2000"/>
              <a:t>) more efficient by constructing a spatial channel through which it occurs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Result:</a:t>
            </a:r>
            <a:r>
              <a:rPr lang="en" sz="2000" u="sng"/>
              <a:t> higher</a:t>
            </a:r>
            <a:r>
              <a:rPr b="1" lang="en" sz="2000"/>
              <a:t> </a:t>
            </a:r>
            <a:r>
              <a:rPr lang="en" sz="2000"/>
              <a:t>titers are achieved with </a:t>
            </a:r>
            <a:r>
              <a:rPr lang="en" sz="2000" u="sng"/>
              <a:t>lower </a:t>
            </a:r>
            <a:r>
              <a:rPr lang="en" sz="2000"/>
              <a:t>enzyme expression since less material is lost via</a:t>
            </a:r>
            <a:r>
              <a:rPr b="1" lang="en" sz="2000"/>
              <a:t> </a:t>
            </a:r>
            <a:r>
              <a:rPr lang="en" sz="2000" u="sng"/>
              <a:t>diffusion</a:t>
            </a:r>
            <a:endParaRPr sz="20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38" y="363875"/>
            <a:ext cx="5573324" cy="22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625" y="2972225"/>
            <a:ext cx="7384476" cy="179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5"/>
          <p:cNvCxnSpPr/>
          <p:nvPr/>
        </p:nvCxnSpPr>
        <p:spPr>
          <a:xfrm>
            <a:off x="343850" y="2664675"/>
            <a:ext cx="85263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5"/>
          <p:cNvSpPr txBox="1"/>
          <p:nvPr/>
        </p:nvSpPr>
        <p:spPr>
          <a:xfrm rot="-5400000">
            <a:off x="-442150" y="1149775"/>
            <a:ext cx="21750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Natural System</a:t>
            </a:r>
            <a:endParaRPr sz="2000"/>
          </a:p>
        </p:txBody>
      </p:sp>
      <p:sp>
        <p:nvSpPr>
          <p:cNvPr id="144" name="Google Shape;144;p15"/>
          <p:cNvSpPr txBox="1"/>
          <p:nvPr/>
        </p:nvSpPr>
        <p:spPr>
          <a:xfrm rot="-5400000">
            <a:off x="-300850" y="3309375"/>
            <a:ext cx="21750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Engineered</a:t>
            </a:r>
            <a:r>
              <a:rPr lang="en" sz="2000"/>
              <a:t> System</a:t>
            </a:r>
            <a:endParaRPr sz="2000"/>
          </a:p>
        </p:txBody>
      </p:sp>
      <p:sp>
        <p:nvSpPr>
          <p:cNvPr id="145" name="Google Shape;145;p15"/>
          <p:cNvSpPr/>
          <p:nvPr/>
        </p:nvSpPr>
        <p:spPr>
          <a:xfrm>
            <a:off x="1359075" y="1728576"/>
            <a:ext cx="2138119" cy="7070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69138"/>
                </a:solidFill>
                <a:latin typeface="Arial"/>
              </a:rPr>
              <a:t>Reduce Presence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69138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69138"/>
                </a:solidFill>
                <a:latin typeface="Arial"/>
              </a:rPr>
              <a:t>of Intermediates</a:t>
            </a:r>
          </a:p>
        </p:txBody>
      </p:sp>
      <p:sp>
        <p:nvSpPr>
          <p:cNvPr id="146" name="Google Shape;146;p15"/>
          <p:cNvSpPr/>
          <p:nvPr/>
        </p:nvSpPr>
        <p:spPr>
          <a:xfrm>
            <a:off x="5476950" y="226825"/>
            <a:ext cx="2469582" cy="7070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Enzymes with Different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Levels of Activity</a:t>
            </a:r>
          </a:p>
        </p:txBody>
      </p:sp>
      <p:sp>
        <p:nvSpPr>
          <p:cNvPr id="147" name="Google Shape;147;p15"/>
          <p:cNvSpPr/>
          <p:nvPr/>
        </p:nvSpPr>
        <p:spPr>
          <a:xfrm rot="-2226574">
            <a:off x="4813442" y="875621"/>
            <a:ext cx="659826" cy="23364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3623339">
            <a:off x="5995386" y="1045562"/>
            <a:ext cx="414079" cy="22705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7141454">
            <a:off x="2994968" y="1334433"/>
            <a:ext cx="659756" cy="23366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rot="10800000">
            <a:off x="3497325" y="2113700"/>
            <a:ext cx="6159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4136550" y="1805050"/>
            <a:ext cx="2138100" cy="774900"/>
          </a:xfrm>
          <a:prstGeom prst="ellipse">
            <a:avLst/>
          </a:prstGeom>
          <a:noFill/>
          <a:ln cap="flat" cmpd="sng" w="38100">
            <a:solidFill>
              <a:srgbClr val="E69138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650" y="1728581"/>
            <a:ext cx="402000" cy="35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38" y="363875"/>
            <a:ext cx="5573324" cy="220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6"/>
          <p:cNvCxnSpPr/>
          <p:nvPr/>
        </p:nvCxnSpPr>
        <p:spPr>
          <a:xfrm>
            <a:off x="343850" y="2664675"/>
            <a:ext cx="85263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6"/>
          <p:cNvSpPr txBox="1"/>
          <p:nvPr/>
        </p:nvSpPr>
        <p:spPr>
          <a:xfrm rot="-5400000">
            <a:off x="-442150" y="1149775"/>
            <a:ext cx="21750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Natural System</a:t>
            </a:r>
            <a:endParaRPr sz="2000"/>
          </a:p>
        </p:txBody>
      </p:sp>
      <p:sp>
        <p:nvSpPr>
          <p:cNvPr id="160" name="Google Shape;160;p16"/>
          <p:cNvSpPr/>
          <p:nvPr/>
        </p:nvSpPr>
        <p:spPr>
          <a:xfrm>
            <a:off x="1359075" y="1728576"/>
            <a:ext cx="2138119" cy="7070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69138"/>
                </a:solidFill>
                <a:latin typeface="Arial"/>
              </a:rPr>
              <a:t>Reduce Presence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69138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69138"/>
                </a:solidFill>
                <a:latin typeface="Arial"/>
              </a:rPr>
              <a:t>of Intermediates</a:t>
            </a:r>
          </a:p>
        </p:txBody>
      </p:sp>
      <p:sp>
        <p:nvSpPr>
          <p:cNvPr id="161" name="Google Shape;161;p16"/>
          <p:cNvSpPr/>
          <p:nvPr/>
        </p:nvSpPr>
        <p:spPr>
          <a:xfrm>
            <a:off x="5476950" y="226825"/>
            <a:ext cx="2469582" cy="7070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Enzymes with Different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Levels of Activity</a:t>
            </a:r>
          </a:p>
        </p:txBody>
      </p:sp>
      <p:sp>
        <p:nvSpPr>
          <p:cNvPr id="162" name="Google Shape;162;p16"/>
          <p:cNvSpPr/>
          <p:nvPr/>
        </p:nvSpPr>
        <p:spPr>
          <a:xfrm rot="-2226574">
            <a:off x="4813442" y="875621"/>
            <a:ext cx="659826" cy="23364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-3623339">
            <a:off x="5995386" y="1045562"/>
            <a:ext cx="414079" cy="22705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rot="7141454">
            <a:off x="2994968" y="1334433"/>
            <a:ext cx="659756" cy="23366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10800000">
            <a:off x="3497325" y="2113700"/>
            <a:ext cx="615900" cy="233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136550" y="1805050"/>
            <a:ext cx="2138100" cy="774900"/>
          </a:xfrm>
          <a:prstGeom prst="ellipse">
            <a:avLst/>
          </a:prstGeom>
          <a:noFill/>
          <a:ln cap="flat" cmpd="sng" w="38100">
            <a:solidFill>
              <a:srgbClr val="E69138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555350" y="2891300"/>
            <a:ext cx="7946700" cy="16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58DC"/>
                </a:solidFill>
              </a:rPr>
              <a:t>Maximum </a:t>
            </a:r>
            <a:r>
              <a:rPr lang="en"/>
              <a:t>of intermediate is toxic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Minimum </a:t>
            </a:r>
            <a:r>
              <a:rPr lang="en"/>
              <a:t>of intermediate is K</a:t>
            </a:r>
            <a:r>
              <a:rPr baseline="-25000" lang="en"/>
              <a:t>m </a:t>
            </a:r>
            <a:r>
              <a:rPr lang="en"/>
              <a:t>to ensure pathway is on </a:t>
            </a:r>
            <a:endParaRPr/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948" y="2772200"/>
            <a:ext cx="3045312" cy="204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6"/>
          <p:cNvCxnSpPr/>
          <p:nvPr/>
        </p:nvCxnSpPr>
        <p:spPr>
          <a:xfrm>
            <a:off x="7152004" y="2772200"/>
            <a:ext cx="0" cy="20463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7761604" y="2772200"/>
            <a:ext cx="0" cy="2046300"/>
          </a:xfrm>
          <a:prstGeom prst="straightConnector1">
            <a:avLst/>
          </a:prstGeom>
          <a:noFill/>
          <a:ln cap="flat" cmpd="sng" w="28575">
            <a:solidFill>
              <a:srgbClr val="CD58DC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Substrate Channeling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819150" y="1446225"/>
            <a:ext cx="75057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Preventing loss of intermediates to diffusion or competing pathways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Protecting unstable intermediates from solvent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Decreasing transit time of intermediates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Generalizable to many pathways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625" y="3398800"/>
            <a:ext cx="6255801" cy="15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819150" y="1563875"/>
            <a:ext cx="75057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Ideally, one enzyme does all the work, but this system relies on many parts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Hard to find steady state with so many moving parts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Impedance matching is key</a:t>
            </a:r>
            <a:endParaRPr sz="2000"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625" y="3398800"/>
            <a:ext cx="6255801" cy="15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optimal increase in mevalonate production comes with two repeats each of the PDZ and SH3 domains</a:t>
            </a:r>
            <a:endParaRPr sz="2400"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25" y="1800200"/>
            <a:ext cx="3251600" cy="29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576" y="1800200"/>
            <a:ext cx="4224129" cy="29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2339013" y="2102518"/>
            <a:ext cx="44661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2339013" y="2783882"/>
            <a:ext cx="44661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86" y="1751775"/>
            <a:ext cx="5130425" cy="306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different scaffolds achieved maximum mevalonate production at different expression levels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r>
              <a:rPr lang="en"/>
              <a:t> &amp; Complementary Strategies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Controlling expression levels of enzymes in pathway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Identifying enzymes with more appropriate activity levels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Improving enzymes through directed evolution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Push/pull from intermediates or inputs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Introducing negative feedback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