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6f26332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6f26332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starting our project, we held three main assumptions about the reach of our project and the people we wanted to impact.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first assumption was that by working with LARA, we would only scrape the surface of how a language barrier impacts the local Latino community. We thought that most people would be taking part in English as a Second Language classes for purely economic reasons to help them obtain better employment opportunities. And while this was one of the motivations that many people had, we also learned that the classes and conversation tables were helping parents to be better able to help their children with homework or participate in their children’s school activities like parent-teacher conferences or volunteering to help with class parties. Additionally, we were able to discuss topics such as visiting the doctor or registering to vote to help members of the community participate in regular activities that we might take for granted. This relates back to the importance that the Latino culture places on family.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assumed that the language barrier in the Lafayette area is not as big of a problem for the Latino community as it is made out to be. </a:t>
            </a:r>
            <a:r>
              <a:rPr lang="en"/>
              <a:t>We learned through discussing office and health care topics with our conversation partners that a</a:t>
            </a:r>
            <a:r>
              <a:rPr lang="en"/>
              <a:t>lthough one may have enough English proficiency to perform daily tasks, the vocabulary for different jobs and industries is often specialized and is not something that non-English speakers can pick up without much exposure to the topic. As such, without these skills, job opportunities or advancement within a certain industry is limited, which traps members of the Latino community within the lower economic class.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assumed that our project would not make a very significant impact on our conversation partners’ lives. However, we learned that in addition to helping our partners obtain the skills they wanted, they were also impacted by our efforts to help and learn more about them and their culture. We even saw a couple of our conversation partners at the Dia de los Muertos celebration and they were very excited to have the teacher/student roles flipped so that they could tell us about what the holiday means to them and include us in their celebration.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6fe03a9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6fe03a9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execution of our project, we discussed our project with Cecilia Tenorio, a continuing lecturer at Purdue University for the Spanish Language department who specializes in Spanish translation and interpretation. I took her translation and interpretation class last fall and learned so much. Throughout the semester, we were given opportunities to help her interpret parent-teacher conferences between parents that were not fluent in English and teachers that were not fluent in Spanish and our final project consisted of translating a document for a community institution from English to Spanish for the local Latino community for which </a:t>
            </a:r>
            <a:r>
              <a:rPr lang="en"/>
              <a:t>I chose a flier from Imagination Station, the local children’s science museum. Senora Tenorio also told us about her experience interpreting for doctors in hospitals and in the legal system. It was through this class that I learned about the everyday activities that are inhibited by language barriers and how helping people learn English could improve one’s quality of life.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Senora Tenoria I also learned that translation is not just taking one word and replacing it with a word in a different language. You must also consider cultural values and how each culture views different concepts. She helped us identify two different ways that cultural values are reflected in the Spanish language so that we could best help our conversation partners learn English and interact with them without causing unintended offense. </a:t>
            </a:r>
            <a:endParaRPr/>
          </a:p>
          <a:p>
            <a:pPr indent="0" lvl="0" marL="0" rtl="0" algn="l">
              <a:spcBef>
                <a:spcPts val="0"/>
              </a:spcBef>
              <a:spcAft>
                <a:spcPts val="0"/>
              </a:spcAft>
              <a:buNone/>
            </a:pPr>
            <a:r>
              <a:rPr lang="en"/>
              <a:t>The first was in Spanish grammar. For example, Latino culture values and respects elders in the community. As such, when conjugating a verb to use to talk about someone older or of higher status, you use a different form of the verb than if you were talking to a peer or someone younger. This taught us that we should be mindful of how respectfully we treat our conversation partners, especially those older than us. </a:t>
            </a:r>
            <a:endParaRPr/>
          </a:p>
          <a:p>
            <a:pPr indent="0" lvl="0" marL="0" rtl="0" algn="l">
              <a:spcBef>
                <a:spcPts val="0"/>
              </a:spcBef>
              <a:spcAft>
                <a:spcPts val="0"/>
              </a:spcAft>
              <a:buNone/>
            </a:pPr>
            <a:r>
              <a:rPr lang="en"/>
              <a:t>Additionally, as we talked about before, the Spanish language has a variety of verb tenses that are specific to situations that you might not think about in English, such as different conjugations to say that something happened once in the past versus repeated regularly in the past, as well as different verb tenses to talk about plans that will definitely occur, things you hope will occur, and things that you planned to occur but never executed. This taught us to keep an open mind about how our conversation partners viewed and valued their time and our time together. </a:t>
            </a:r>
            <a:endParaRPr/>
          </a:p>
          <a:p>
            <a:pPr indent="0" lvl="0" marL="0" rtl="0" algn="l">
              <a:spcBef>
                <a:spcPts val="0"/>
              </a:spcBef>
              <a:spcAft>
                <a:spcPts val="0"/>
              </a:spcAft>
              <a:buNone/>
            </a:pPr>
            <a:r>
              <a:rPr lang="en"/>
              <a:t>Finally, Senora Tenorio taught us that the idioms we use often in English, even as complements, could come off as offensive if we do not realize how Latino culture values the objects used in metaphors. One example is the simile “you are as strong as an ox”. If you translate this directly into Spanish, while it would theoretically mean the same thing, Latino culture views oxen as being dumb, so the sentence could offend the receiver. Instead, you might want to pick a different object that represents strength that is more respected by members of the Latino community to get your message across. This taught us to think twice before using idioms and slang in our conversations as well as to think about the meaning behind different symbols in American culture and how they might be perceived in other cultures.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704dc270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704dc270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chose these two as they show to very different </a:t>
            </a:r>
            <a:r>
              <a:rPr lang="en"/>
              <a:t>lifestyles</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6f26332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6f26332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6f263324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6f26332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6f26332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6f26332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f26332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f26332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f26332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f26332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6f26332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f26332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6ff07f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ff07f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6f26332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6f26332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6f26332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6f26332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6f26332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6f26332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6f26332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6f26332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immersing ourselves in the Lafayette-area Latino community both through our work with LARA and attending events hosted by Purdue’s Latino Cultural Center, we noticed and observed quite a few cultural differences between mainstream American culture and Latino culture. The three main differences that we noticed were in how each culture define and values family, celebrates life and death, and views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American culture typically defines family as the nuclear family: mom, dad, and children. While some families may also keep grandparents and cousins close, Latino families will always include their extended family and even close friends and neighbors in their family celebrations. Additionally, the Latino culture incorporates family in as much of one’s daily life as possible, especially meals, where food is a means of being with loved ones. The Spanish language also has a concept called “sobremesa” which doesn’t translate directly to English because it is specific to the Latino culture. A “sobremesa” is the conversation that people will have for hours after finishing their meal in which they just enjoy the time that they have together.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American culture views death as ugly and a thing to be feared and avoided in discussions, the Latino community celebrates and welcomes death, as it is a means for their loved ones to live on. In many Latino cultures, but specifically in Mexican culture, a holiday called Dia de los Muertos or the Day of the Dead is celebrated over the first two days of November. In this colorful celebration of the lives of passed loved ones, families construct altars with ofrendas or offerings to their loved ones with their favorite foods and possessions. We attended the Purdue Latino Cultural Center’s Dia de los Muertos celebration where we watched local members of the Latino community perform traditional dances and, by interacting with the altars, got to share in the welcoming of the spirits of their loved ones and famous members of the Latino community who have passed such as Selena, a Mexican-American pop icon, and Ellen Ochoa, first Hispanic female astronaut.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a big difference between American and Latino culture is how time is viewed. Mainstream American culture is big on schedules and deadlines and being on time, if not early. However, Latino culture has a much more flexible view of time. Again, as family is so highly valued in the Latino community, one will make the effort to spend time with or help out family or friends, even in busy times. As such, members of the Latino community are more likely to forgive tardiness.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CIP Presentation</a:t>
            </a:r>
            <a:endParaRPr/>
          </a:p>
          <a:p>
            <a:pPr indent="0" lvl="0" marL="0" rtl="0" algn="l">
              <a:spcBef>
                <a:spcPts val="0"/>
              </a:spcBef>
              <a:spcAft>
                <a:spcPts val="0"/>
              </a:spcAft>
              <a:buNone/>
            </a:pPr>
            <a:r>
              <a:rPr lang="en"/>
              <a:t>Language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Stephen Schwartz </a:t>
            </a:r>
            <a:endParaRPr/>
          </a:p>
          <a:p>
            <a:pPr indent="0" lvl="0" marL="0" rtl="0" algn="l">
              <a:spcBef>
                <a:spcPts val="0"/>
              </a:spcBef>
              <a:spcAft>
                <a:spcPts val="0"/>
              </a:spcAft>
              <a:buNone/>
            </a:pPr>
            <a:r>
              <a:rPr lang="en"/>
              <a:t>Katie Athernon</a:t>
            </a:r>
            <a:endParaRPr/>
          </a:p>
          <a:p>
            <a:pPr indent="0" lvl="0" marL="0" rtl="0" algn="l">
              <a:spcBef>
                <a:spcPts val="0"/>
              </a:spcBef>
              <a:spcAft>
                <a:spcPts val="0"/>
              </a:spcAft>
              <a:buNone/>
            </a:pPr>
            <a:r>
              <a:rPr lang="en"/>
              <a:t>Anthony Park</a:t>
            </a:r>
            <a:endParaRPr/>
          </a:p>
          <a:p>
            <a:pPr indent="0" lvl="0" marL="0" rtl="0" algn="l">
              <a:spcBef>
                <a:spcPts val="0"/>
              </a:spcBef>
              <a:spcAft>
                <a:spcPts val="0"/>
              </a:spcAft>
              <a:buNone/>
            </a:pPr>
            <a:r>
              <a:rPr lang="en"/>
              <a:t>Kyle Fogle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Going to LARA would only yield basic conceptions of how language barriers affect people’s lives</a:t>
            </a:r>
            <a:endParaRPr/>
          </a:p>
          <a:p>
            <a:pPr indent="-298450" lvl="1" marL="914400" rtl="0" algn="l">
              <a:spcBef>
                <a:spcPts val="0"/>
              </a:spcBef>
              <a:spcAft>
                <a:spcPts val="0"/>
              </a:spcAft>
              <a:buSzPts val="1100"/>
              <a:buChar char="○"/>
            </a:pPr>
            <a:r>
              <a:rPr lang="en"/>
              <a:t>Refuted: Teaching language and speaking through language barriers yielded important cultural insights </a:t>
            </a:r>
            <a:endParaRPr/>
          </a:p>
          <a:p>
            <a:pPr indent="-311150" lvl="0" marL="457200" rtl="0" algn="l">
              <a:spcBef>
                <a:spcPts val="0"/>
              </a:spcBef>
              <a:spcAft>
                <a:spcPts val="0"/>
              </a:spcAft>
              <a:buSzPts val="1300"/>
              <a:buChar char="●"/>
            </a:pPr>
            <a:r>
              <a:rPr lang="en"/>
              <a:t> The language barrier in the Latino community really is not substantial or preventing advancement</a:t>
            </a:r>
            <a:endParaRPr/>
          </a:p>
          <a:p>
            <a:pPr indent="-298450" lvl="1" marL="914400" rtl="0" algn="l">
              <a:spcBef>
                <a:spcPts val="0"/>
              </a:spcBef>
              <a:spcAft>
                <a:spcPts val="0"/>
              </a:spcAft>
              <a:buSzPts val="1100"/>
              <a:buChar char="○"/>
            </a:pPr>
            <a:r>
              <a:rPr lang="en"/>
              <a:t>Refuted: The language barrier is real and does actual harm to economic advancement in the Latino community </a:t>
            </a:r>
            <a:endParaRPr/>
          </a:p>
          <a:p>
            <a:pPr indent="-311150" lvl="0" marL="457200" rtl="0" algn="l">
              <a:spcBef>
                <a:spcPts val="0"/>
              </a:spcBef>
              <a:spcAft>
                <a:spcPts val="0"/>
              </a:spcAft>
              <a:buSzPts val="1300"/>
              <a:buChar char="●"/>
            </a:pPr>
            <a:r>
              <a:rPr lang="en"/>
              <a:t>Our involvement at LARA would not have any significant impact in people’s lives</a:t>
            </a:r>
            <a:endParaRPr/>
          </a:p>
          <a:p>
            <a:pPr indent="-298450" lvl="1" marL="914400" rtl="0" algn="l">
              <a:spcBef>
                <a:spcPts val="0"/>
              </a:spcBef>
              <a:spcAft>
                <a:spcPts val="0"/>
              </a:spcAft>
              <a:buSzPts val="1100"/>
              <a:buChar char="○"/>
            </a:pPr>
            <a:r>
              <a:rPr lang="en"/>
              <a:t>Refuted: Our </a:t>
            </a:r>
            <a:r>
              <a:rPr lang="en"/>
              <a:t>presence was meaningful to the members of the Latino community and to the LARA volunteers because we took an active role in helping overcome this barrier</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Barrier in the Lafayette Area</a:t>
            </a:r>
            <a:endParaRPr/>
          </a:p>
        </p:txBody>
      </p:sp>
      <p:sp>
        <p:nvSpPr>
          <p:cNvPr id="195" name="Google Shape;195;p23"/>
          <p:cNvSpPr txBox="1"/>
          <p:nvPr>
            <p:ph idx="1" type="body"/>
          </p:nvPr>
        </p:nvSpPr>
        <p:spPr>
          <a:xfrm>
            <a:off x="1297500" y="14350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Cecilia Tenorio: continuing Spanish Language Lecturer at Purdue University -- specializes in Spanish translation and interpretation</a:t>
            </a:r>
            <a:endParaRPr/>
          </a:p>
          <a:p>
            <a:pPr indent="-311150" lvl="0" marL="457200" rtl="0" algn="l">
              <a:spcBef>
                <a:spcPts val="1600"/>
              </a:spcBef>
              <a:spcAft>
                <a:spcPts val="0"/>
              </a:spcAft>
              <a:buSzPts val="1300"/>
              <a:buChar char="●"/>
            </a:pPr>
            <a:r>
              <a:rPr lang="en"/>
              <a:t>Students in her Spanish classes participate in community service activities</a:t>
            </a:r>
            <a:endParaRPr/>
          </a:p>
          <a:p>
            <a:pPr indent="-298450" lvl="1" marL="914400" rtl="0" algn="l">
              <a:spcBef>
                <a:spcPts val="0"/>
              </a:spcBef>
              <a:spcAft>
                <a:spcPts val="0"/>
              </a:spcAft>
              <a:buSzPts val="1100"/>
              <a:buChar char="○"/>
            </a:pPr>
            <a:r>
              <a:rPr lang="en"/>
              <a:t>Translating fliers and documents for community institutions between English and Spanish</a:t>
            </a:r>
            <a:endParaRPr/>
          </a:p>
          <a:p>
            <a:pPr indent="-298450" lvl="1" marL="914400" rtl="0" algn="l">
              <a:spcBef>
                <a:spcPts val="0"/>
              </a:spcBef>
              <a:spcAft>
                <a:spcPts val="0"/>
              </a:spcAft>
              <a:buSzPts val="1100"/>
              <a:buChar char="○"/>
            </a:pPr>
            <a:r>
              <a:rPr lang="en"/>
              <a:t>Interpreting parent-teacher conferences </a:t>
            </a:r>
            <a:endParaRPr/>
          </a:p>
          <a:p>
            <a:pPr indent="-311150" lvl="0" marL="457200" rtl="0" algn="l">
              <a:spcBef>
                <a:spcPts val="0"/>
              </a:spcBef>
              <a:spcAft>
                <a:spcPts val="0"/>
              </a:spcAft>
              <a:buSzPts val="1300"/>
              <a:buChar char="●"/>
            </a:pPr>
            <a:r>
              <a:rPr lang="en"/>
              <a:t>Sra. Tenorio has also interpreted at local hospitals and in court</a:t>
            </a:r>
            <a:endParaRPr/>
          </a:p>
          <a:p>
            <a:pPr indent="-311150" lvl="0" marL="457200" rtl="0" algn="l">
              <a:spcBef>
                <a:spcPts val="0"/>
              </a:spcBef>
              <a:spcAft>
                <a:spcPts val="0"/>
              </a:spcAft>
              <a:buSzPts val="1300"/>
              <a:buChar char="●"/>
            </a:pPr>
            <a:r>
              <a:rPr lang="en"/>
              <a:t>Students learn about the importance of considering cultural differences and values, not just words, when translating and interpreting between languages</a:t>
            </a:r>
            <a:endParaRPr/>
          </a:p>
          <a:p>
            <a:pPr indent="-298450" lvl="1" marL="914400" rtl="0" algn="l">
              <a:spcBef>
                <a:spcPts val="0"/>
              </a:spcBef>
              <a:spcAft>
                <a:spcPts val="0"/>
              </a:spcAft>
              <a:buSzPts val="1100"/>
              <a:buChar char="○"/>
            </a:pPr>
            <a:r>
              <a:rPr lang="en"/>
              <a:t>Also important for learning a new language</a:t>
            </a:r>
            <a:endParaRPr/>
          </a:p>
          <a:p>
            <a:pPr indent="-298450" lvl="1" marL="914400" rtl="0" algn="l">
              <a:spcBef>
                <a:spcPts val="0"/>
              </a:spcBef>
              <a:spcAft>
                <a:spcPts val="0"/>
              </a:spcAft>
              <a:buSzPts val="1100"/>
              <a:buChar char="○"/>
            </a:pPr>
            <a:r>
              <a:rPr lang="en"/>
              <a:t>Ex:  Latino cultural values integrated into  Spanish language grammar rules integrated </a:t>
            </a:r>
            <a:endParaRPr/>
          </a:p>
          <a:p>
            <a:pPr indent="-298450" lvl="2" marL="1371600" rtl="0" algn="l">
              <a:spcBef>
                <a:spcPts val="0"/>
              </a:spcBef>
              <a:spcAft>
                <a:spcPts val="0"/>
              </a:spcAft>
              <a:buSzPts val="1100"/>
              <a:buChar char="■"/>
            </a:pPr>
            <a:r>
              <a:rPr lang="en"/>
              <a:t>Formal grammar rules apply to showing respect to people older than you or of higher status while informal rule are used when talking to peers or people younger than you</a:t>
            </a:r>
            <a:endParaRPr/>
          </a:p>
          <a:p>
            <a:pPr indent="-298450" lvl="2" marL="1371600" rtl="0" algn="l">
              <a:spcBef>
                <a:spcPts val="0"/>
              </a:spcBef>
              <a:spcAft>
                <a:spcPts val="0"/>
              </a:spcAft>
              <a:buSzPts val="1100"/>
              <a:buChar char="■"/>
            </a:pPr>
            <a:r>
              <a:rPr lang="en"/>
              <a:t>Verb tenses specifically for singular events in the past, repeating events in the past, definite future plans, possible future plans, and plans that were made but never executed</a:t>
            </a:r>
            <a:endParaRPr/>
          </a:p>
          <a:p>
            <a:pPr indent="-298450" lvl="1" marL="914400" rtl="0" algn="l">
              <a:spcBef>
                <a:spcPts val="0"/>
              </a:spcBef>
              <a:spcAft>
                <a:spcPts val="0"/>
              </a:spcAft>
              <a:buSzPts val="1100"/>
              <a:buChar char="○"/>
            </a:pPr>
            <a:r>
              <a:rPr lang="en"/>
              <a:t>Idioms: “as strong as an ox” translated directly into Spanish could cause some offense as oxen are viewed as dumb in Latino culture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barriers outside of Lafayette </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Sergio Pasadas: Shift lead at Hulsbosch Dairy Farm </a:t>
            </a:r>
            <a:endParaRPr/>
          </a:p>
          <a:p>
            <a:pPr indent="-298450" lvl="1" marL="914400" rtl="0" algn="l">
              <a:spcBef>
                <a:spcPts val="0"/>
              </a:spcBef>
              <a:spcAft>
                <a:spcPts val="0"/>
              </a:spcAft>
              <a:buSzPts val="1100"/>
              <a:buChar char="○"/>
            </a:pPr>
            <a:r>
              <a:rPr lang="en"/>
              <a:t>He works as lead and is responsible in daily care of the heard by delicating about twenty employees of all different backgrounds </a:t>
            </a:r>
            <a:endParaRPr/>
          </a:p>
          <a:p>
            <a:pPr indent="-298450" lvl="1" marL="914400" rtl="0" algn="l">
              <a:spcBef>
                <a:spcPts val="0"/>
              </a:spcBef>
              <a:spcAft>
                <a:spcPts val="0"/>
              </a:spcAft>
              <a:buSzPts val="1100"/>
              <a:buChar char="○"/>
            </a:pPr>
            <a:r>
              <a:rPr lang="en"/>
              <a:t>In harvest Sergio manages how the silage is brung into the bunker</a:t>
            </a:r>
            <a:endParaRPr/>
          </a:p>
          <a:p>
            <a:pPr indent="-298450" lvl="1" marL="914400" rtl="0" algn="l">
              <a:spcBef>
                <a:spcPts val="0"/>
              </a:spcBef>
              <a:spcAft>
                <a:spcPts val="0"/>
              </a:spcAft>
              <a:buSzPts val="1100"/>
              <a:buChar char="○"/>
            </a:pPr>
            <a:r>
              <a:rPr lang="en"/>
              <a:t>Biggest challenge is the diversity of the employment </a:t>
            </a:r>
            <a:endParaRPr/>
          </a:p>
          <a:p>
            <a:pPr indent="-311150" lvl="0" marL="457200" rtl="0" algn="l">
              <a:spcBef>
                <a:spcPts val="0"/>
              </a:spcBef>
              <a:spcAft>
                <a:spcPts val="0"/>
              </a:spcAft>
              <a:buSzPts val="1300"/>
              <a:buChar char="●"/>
            </a:pPr>
            <a:r>
              <a:rPr lang="en"/>
              <a:t>Franky: Employee on large hog farm mainly working in </a:t>
            </a:r>
            <a:r>
              <a:rPr lang="en"/>
              <a:t>maintenance</a:t>
            </a:r>
            <a:endParaRPr/>
          </a:p>
          <a:p>
            <a:pPr indent="-298450" lvl="1" marL="914400" rtl="0" algn="l">
              <a:spcBef>
                <a:spcPts val="0"/>
              </a:spcBef>
              <a:spcAft>
                <a:spcPts val="0"/>
              </a:spcAft>
              <a:buSzPts val="1100"/>
              <a:buChar char="○"/>
            </a:pPr>
            <a:r>
              <a:rPr lang="en"/>
              <a:t>Works on a all mexican crew where the bosses are white. </a:t>
            </a:r>
            <a:endParaRPr/>
          </a:p>
          <a:p>
            <a:pPr indent="-298450" lvl="1" marL="914400" rtl="0" algn="l">
              <a:spcBef>
                <a:spcPts val="0"/>
              </a:spcBef>
              <a:spcAft>
                <a:spcPts val="0"/>
              </a:spcAft>
              <a:buSzPts val="1100"/>
              <a:buChar char="○"/>
            </a:pPr>
            <a:r>
              <a:rPr lang="en"/>
              <a:t>He has started a family </a:t>
            </a:r>
            <a:endParaRPr/>
          </a:p>
          <a:p>
            <a:pPr indent="0" lvl="0" marL="9144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 Experiences</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language barrier might stop someone from expressing themselves verbally</a:t>
            </a:r>
            <a:endParaRPr/>
          </a:p>
          <a:p>
            <a:pPr indent="-298450" lvl="1" marL="914400" rtl="0" algn="l">
              <a:spcBef>
                <a:spcPts val="0"/>
              </a:spcBef>
              <a:spcAft>
                <a:spcPts val="0"/>
              </a:spcAft>
              <a:buSzPts val="1100"/>
              <a:buChar char="○"/>
            </a:pPr>
            <a:r>
              <a:rPr lang="en"/>
              <a:t>It does not indicate anything regarding their intelligence or personality</a:t>
            </a:r>
            <a:endParaRPr/>
          </a:p>
          <a:p>
            <a:pPr indent="-311150" lvl="0" marL="457200" rtl="0" algn="l">
              <a:spcBef>
                <a:spcPts val="0"/>
              </a:spcBef>
              <a:spcAft>
                <a:spcPts val="0"/>
              </a:spcAft>
              <a:buSzPts val="1300"/>
              <a:buChar char="●"/>
            </a:pPr>
            <a:r>
              <a:rPr lang="en"/>
              <a:t>During the process of speaking to someone who may have a language barrier, things may be learned</a:t>
            </a:r>
            <a:endParaRPr/>
          </a:p>
          <a:p>
            <a:pPr indent="-298450" lvl="1" marL="914400" rtl="0" algn="l">
              <a:spcBef>
                <a:spcPts val="0"/>
              </a:spcBef>
              <a:spcAft>
                <a:spcPts val="0"/>
              </a:spcAft>
              <a:buSzPts val="1100"/>
              <a:buChar char="○"/>
            </a:pPr>
            <a:r>
              <a:rPr lang="en"/>
              <a:t>Cultural differences can be explored and appreciated, gaining a greater respect for that culture</a:t>
            </a:r>
            <a:endParaRPr/>
          </a:p>
          <a:p>
            <a:pPr indent="-298450" lvl="1" marL="914400" rtl="0" algn="l">
              <a:spcBef>
                <a:spcPts val="0"/>
              </a:spcBef>
              <a:spcAft>
                <a:spcPts val="0"/>
              </a:spcAft>
              <a:buSzPts val="1100"/>
              <a:buChar char="○"/>
            </a:pPr>
            <a:r>
              <a:rPr lang="en"/>
              <a:t>Cultural exchange can naturally happen through the English learning process, enriching both parties</a:t>
            </a:r>
            <a:endParaRPr/>
          </a:p>
          <a:p>
            <a:pPr indent="-311150" lvl="0" marL="457200" rtl="0" algn="l">
              <a:spcBef>
                <a:spcPts val="0"/>
              </a:spcBef>
              <a:spcAft>
                <a:spcPts val="0"/>
              </a:spcAft>
              <a:buSzPts val="1300"/>
              <a:buChar char="●"/>
            </a:pPr>
            <a:r>
              <a:rPr lang="en"/>
              <a:t>Got an opportunity to reflect on family values and compare family values</a:t>
            </a:r>
            <a:endParaRPr/>
          </a:p>
          <a:p>
            <a:pPr indent="-298450" lvl="1" marL="914400" rtl="0" algn="l">
              <a:spcBef>
                <a:spcPts val="0"/>
              </a:spcBef>
              <a:spcAft>
                <a:spcPts val="0"/>
              </a:spcAft>
              <a:buSzPts val="1100"/>
              <a:buChar char="○"/>
            </a:pPr>
            <a:r>
              <a:rPr lang="en"/>
              <a:t>Like us, ELL communities have strong family values</a:t>
            </a:r>
            <a:endParaRPr/>
          </a:p>
          <a:p>
            <a:pPr indent="-298450" lvl="1" marL="914400" rtl="0" algn="l">
              <a:spcBef>
                <a:spcPts val="0"/>
              </a:spcBef>
              <a:spcAft>
                <a:spcPts val="0"/>
              </a:spcAft>
              <a:buSzPts val="1100"/>
              <a:buChar char="○"/>
            </a:pPr>
            <a:r>
              <a:rPr lang="en"/>
              <a:t>Learning English helps adults get involved in a child’s life as well as support them (jobs, involvement in their school)</a:t>
            </a:r>
            <a:endParaRPr/>
          </a:p>
          <a:p>
            <a:pPr indent="-298450" lvl="1" marL="914400" rtl="0" algn="l">
              <a:spcBef>
                <a:spcPts val="0"/>
              </a:spcBef>
              <a:spcAft>
                <a:spcPts val="0"/>
              </a:spcAft>
              <a:buSzPts val="1100"/>
              <a:buChar char="○"/>
            </a:pPr>
            <a:r>
              <a:rPr lang="en"/>
              <a:t>Children do not have as much difficulty in learning English as they are more immersed in English due to school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Language is an important barrier to communication, integration, and poses a great difficulty in lifestyle within the United States, and in Indiana</a:t>
            </a:r>
            <a:endParaRPr/>
          </a:p>
          <a:p>
            <a:pPr indent="-311150" lvl="0" marL="457200" rtl="0" algn="l">
              <a:spcBef>
                <a:spcPts val="0"/>
              </a:spcBef>
              <a:spcAft>
                <a:spcPts val="0"/>
              </a:spcAft>
              <a:buSzPts val="1300"/>
              <a:buChar char="●"/>
            </a:pPr>
            <a:r>
              <a:rPr lang="en"/>
              <a:t>In order to better understand this language barrier, we immersed ourselves in those with language barriers through Lafayette Adult Resource Academy</a:t>
            </a:r>
            <a:endParaRPr/>
          </a:p>
          <a:p>
            <a:pPr indent="-298450" lvl="1" marL="914400" rtl="0" algn="l">
              <a:spcBef>
                <a:spcPts val="0"/>
              </a:spcBef>
              <a:spcAft>
                <a:spcPts val="0"/>
              </a:spcAft>
              <a:buSzPts val="1100"/>
              <a:buChar char="○"/>
            </a:pPr>
            <a:r>
              <a:rPr lang="en"/>
              <a:t>Largely Latin-American community</a:t>
            </a:r>
            <a:endParaRPr/>
          </a:p>
          <a:p>
            <a:pPr indent="-311150" lvl="0" marL="457200" rtl="0" algn="l">
              <a:spcBef>
                <a:spcPts val="0"/>
              </a:spcBef>
              <a:spcAft>
                <a:spcPts val="0"/>
              </a:spcAft>
              <a:buSzPts val="1300"/>
              <a:buChar char="●"/>
            </a:pPr>
            <a:r>
              <a:rPr lang="en"/>
              <a:t>Able to learn first hand the challenges of living in the United States with poor English skills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3674850" y="2114700"/>
            <a:ext cx="1794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Stephen Schwartz: Agronomy: Crop and Soil Management Class of 2020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Kathryn Atherton: Agricultural and Biological Engineering Class of 2019</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Anthony Park: Agricultural and Biological Engineering Class of 2019</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Kyle Fogle: Agronomy: Crop and Soil Management Class of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We hoped to learn about the linguistic challenges that arise within our community and how those language barriers can limit economic opportunities.</a:t>
            </a:r>
            <a:endParaRPr/>
          </a:p>
          <a:p>
            <a:pPr indent="0" lvl="0" marL="0" rtl="0" algn="l">
              <a:spcBef>
                <a:spcPts val="1600"/>
              </a:spcBef>
              <a:spcAft>
                <a:spcPts val="0"/>
              </a:spcAft>
              <a:buNone/>
            </a:pPr>
            <a:r>
              <a:rPr lang="en"/>
              <a:t>Partnership: We worked with the Lafayette Adult Resource Academy to interact with individuals in the Lafayette Latino community</a:t>
            </a:r>
            <a:endParaRPr/>
          </a:p>
          <a:p>
            <a:pPr indent="0" lvl="0" marL="0" rtl="0" algn="l">
              <a:spcBef>
                <a:spcPts val="1600"/>
              </a:spcBef>
              <a:spcAft>
                <a:spcPts val="1600"/>
              </a:spcAft>
              <a:buNone/>
            </a:pPr>
            <a:r>
              <a:rPr lang="en"/>
              <a:t>Goal: To gain a broader understanding of the Latino community and therefore a more precise vision of the struggles that come with a language barrier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Amistad</a:t>
            </a:r>
            <a:r>
              <a:rPr lang="en"/>
              <a:t>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Followed the story of Africans illegally captured for the slave trade</a:t>
            </a:r>
            <a:endParaRPr/>
          </a:p>
          <a:p>
            <a:pPr indent="-298450" lvl="1" marL="914400" rtl="0" algn="l">
              <a:spcBef>
                <a:spcPts val="0"/>
              </a:spcBef>
              <a:spcAft>
                <a:spcPts val="0"/>
              </a:spcAft>
              <a:buSzPts val="1100"/>
              <a:buChar char="○"/>
            </a:pPr>
            <a:r>
              <a:rPr lang="en"/>
              <a:t>Overcame captors before reaching America </a:t>
            </a:r>
            <a:endParaRPr/>
          </a:p>
          <a:p>
            <a:pPr indent="-298450" lvl="1" marL="914400" rtl="0" algn="l">
              <a:spcBef>
                <a:spcPts val="0"/>
              </a:spcBef>
              <a:spcAft>
                <a:spcPts val="0"/>
              </a:spcAft>
              <a:buSzPts val="1100"/>
              <a:buChar char="○"/>
            </a:pPr>
            <a:r>
              <a:rPr lang="en"/>
              <a:t>Language barrier prevented Americans from understanding Africans, so it was the Africans’ word against their Spanish captors’</a:t>
            </a:r>
            <a:endParaRPr/>
          </a:p>
          <a:p>
            <a:pPr indent="-298450" lvl="1" marL="914400" rtl="0" algn="l">
              <a:spcBef>
                <a:spcPts val="0"/>
              </a:spcBef>
              <a:spcAft>
                <a:spcPts val="0"/>
              </a:spcAft>
              <a:buSzPts val="1100"/>
              <a:buChar char="○"/>
            </a:pPr>
            <a:r>
              <a:rPr lang="en"/>
              <a:t>The Africans were required to use American lawyers and the word of Americans. While there were many reasons for why the white Americans were more believed, the language barrier was one of them</a:t>
            </a:r>
            <a:endParaRPr/>
          </a:p>
          <a:p>
            <a:pPr indent="-298450" lvl="1" marL="914400" rtl="0" algn="l">
              <a:spcBef>
                <a:spcPts val="0"/>
              </a:spcBef>
              <a:spcAft>
                <a:spcPts val="0"/>
              </a:spcAft>
              <a:buSzPts val="1100"/>
              <a:buChar char="○"/>
            </a:pPr>
            <a:r>
              <a:rPr lang="en"/>
              <a:t>Africans used as political pawn </a:t>
            </a:r>
            <a:endParaRPr/>
          </a:p>
          <a:p>
            <a:pPr indent="-298450" lvl="2" marL="1371600" rtl="0" algn="l">
              <a:spcBef>
                <a:spcPts val="0"/>
              </a:spcBef>
              <a:spcAft>
                <a:spcPts val="0"/>
              </a:spcAft>
              <a:buSzPts val="1100"/>
              <a:buChar char="■"/>
            </a:pPr>
            <a:r>
              <a:rPr lang="en"/>
              <a:t>President Van Buren attempted to appease Southern voters and increase his chances of being re-elected</a:t>
            </a:r>
            <a:endParaRPr/>
          </a:p>
          <a:p>
            <a:pPr indent="-298450" lvl="2" marL="1371600" rtl="0" algn="l">
              <a:spcBef>
                <a:spcPts val="0"/>
              </a:spcBef>
              <a:spcAft>
                <a:spcPts val="0"/>
              </a:spcAft>
              <a:buSzPts val="1100"/>
              <a:buChar char="■"/>
            </a:pPr>
            <a:r>
              <a:rPr lang="en"/>
              <a:t>Abolitionists used the case as a symbol of the anti-slavery movement</a:t>
            </a:r>
            <a:endParaRPr/>
          </a:p>
          <a:p>
            <a:pPr indent="-298450" lvl="1" marL="914400" rtl="0" algn="l">
              <a:spcBef>
                <a:spcPts val="0"/>
              </a:spcBef>
              <a:spcAft>
                <a:spcPts val="0"/>
              </a:spcAft>
              <a:buSzPts val="1100"/>
              <a:buChar char="○"/>
            </a:pPr>
            <a:r>
              <a:rPr lang="en"/>
              <a:t>Courts ruled in the Africans’ favor</a:t>
            </a:r>
            <a:endParaRPr/>
          </a:p>
          <a:p>
            <a:pPr indent="-298450" lvl="2" marL="1371600" rtl="0" algn="l">
              <a:spcBef>
                <a:spcPts val="0"/>
              </a:spcBef>
              <a:spcAft>
                <a:spcPts val="0"/>
              </a:spcAft>
              <a:buSzPts val="1100"/>
              <a:buChar char="■"/>
            </a:pPr>
            <a:r>
              <a:rPr lang="en"/>
              <a:t>They were freed and were able to return to Africa</a:t>
            </a:r>
            <a:endParaRPr/>
          </a:p>
          <a:p>
            <a:pPr indent="-311150" lvl="0" marL="457200" rtl="0" algn="l">
              <a:spcBef>
                <a:spcPts val="0"/>
              </a:spcBef>
              <a:spcAft>
                <a:spcPts val="0"/>
              </a:spcAft>
              <a:buSzPts val="1300"/>
              <a:buChar char="●"/>
            </a:pPr>
            <a:r>
              <a:rPr lang="en"/>
              <a:t>Film addressed language barrier and how language is a way of communicating cultural values</a:t>
            </a:r>
            <a:endParaRPr/>
          </a:p>
          <a:p>
            <a:pPr indent="-298450" lvl="1" marL="914400" rtl="0" algn="l">
              <a:spcBef>
                <a:spcPts val="0"/>
              </a:spcBef>
              <a:spcAft>
                <a:spcPts val="0"/>
              </a:spcAft>
              <a:buSzPts val="1100"/>
              <a:buChar char="○"/>
            </a:pPr>
            <a:r>
              <a:rPr lang="en"/>
              <a:t>Ex: the concept of “should” is not able to be expressed in Mende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CIP Language Background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Language is a very large barrier for integration for many minority communities</a:t>
            </a:r>
            <a:endParaRPr/>
          </a:p>
          <a:p>
            <a:pPr indent="-311150" lvl="0" marL="457200" rtl="0" algn="l">
              <a:spcBef>
                <a:spcPts val="0"/>
              </a:spcBef>
              <a:spcAft>
                <a:spcPts val="0"/>
              </a:spcAft>
              <a:buSzPts val="1300"/>
              <a:buChar char="●"/>
            </a:pPr>
            <a:r>
              <a:rPr lang="en"/>
              <a:t>Understanding English is all but required in order to have a job, file paperwork, and in some cases, even see a doctor</a:t>
            </a:r>
            <a:endParaRPr/>
          </a:p>
          <a:p>
            <a:pPr indent="-298450" lvl="1" marL="914400" rtl="0" algn="l">
              <a:spcBef>
                <a:spcPts val="0"/>
              </a:spcBef>
              <a:spcAft>
                <a:spcPts val="0"/>
              </a:spcAft>
              <a:buSzPts val="1100"/>
              <a:buChar char="○"/>
            </a:pPr>
            <a:r>
              <a:rPr lang="en"/>
              <a:t>While accommodations are sometimes made, it is up to the service provider or the government to provide those accommodations</a:t>
            </a:r>
            <a:endParaRPr/>
          </a:p>
          <a:p>
            <a:pPr indent="-311150" lvl="0" marL="457200" rtl="0" algn="l">
              <a:spcBef>
                <a:spcPts val="0"/>
              </a:spcBef>
              <a:spcAft>
                <a:spcPts val="0"/>
              </a:spcAft>
              <a:buSzPts val="1300"/>
              <a:buChar char="●"/>
            </a:pPr>
            <a:r>
              <a:rPr lang="en"/>
              <a:t>Language can be a vehicle for discrimination</a:t>
            </a:r>
            <a:endParaRPr/>
          </a:p>
          <a:p>
            <a:pPr indent="-298450" lvl="1" marL="914400" rtl="0" algn="l">
              <a:spcBef>
                <a:spcPts val="0"/>
              </a:spcBef>
              <a:spcAft>
                <a:spcPts val="0"/>
              </a:spcAft>
              <a:buSzPts val="1100"/>
              <a:buChar char="○"/>
            </a:pPr>
            <a:r>
              <a:rPr lang="en"/>
              <a:t>“Speak English or don’t speak at all” sentiment is bigoted but present in the United States</a:t>
            </a:r>
            <a:endParaRPr/>
          </a:p>
          <a:p>
            <a:pPr indent="-298450" lvl="1" marL="914400" rtl="0" algn="l">
              <a:spcBef>
                <a:spcPts val="0"/>
              </a:spcBef>
              <a:spcAft>
                <a:spcPts val="0"/>
              </a:spcAft>
              <a:buSzPts val="1100"/>
              <a:buChar char="○"/>
            </a:pPr>
            <a:r>
              <a:rPr lang="en"/>
              <a:t>English is not the lingua franca of the United States</a:t>
            </a:r>
            <a:endParaRPr/>
          </a:p>
          <a:p>
            <a:pPr indent="-311150" lvl="0" marL="457200" rtl="0" algn="l">
              <a:spcBef>
                <a:spcPts val="0"/>
              </a:spcBef>
              <a:spcAft>
                <a:spcPts val="0"/>
              </a:spcAft>
              <a:buSzPts val="1300"/>
              <a:buChar char="●"/>
            </a:pPr>
            <a:r>
              <a:rPr lang="en"/>
              <a:t>Language can be learned and the barrier for integration can be overcome</a:t>
            </a:r>
            <a:endParaRPr/>
          </a:p>
          <a:p>
            <a:pPr indent="-298450" lvl="1" marL="914400" rtl="0" algn="l">
              <a:spcBef>
                <a:spcPts val="0"/>
              </a:spcBef>
              <a:spcAft>
                <a:spcPts val="0"/>
              </a:spcAft>
              <a:buSzPts val="1100"/>
              <a:buChar char="○"/>
            </a:pPr>
            <a:r>
              <a:rPr lang="en"/>
              <a:t>Many English learning opportunities are offered at a low cost or no charge at all</a:t>
            </a:r>
            <a:endParaRPr/>
          </a:p>
          <a:p>
            <a:pPr indent="-298450" lvl="1" marL="914400" rtl="0" algn="l">
              <a:spcBef>
                <a:spcPts val="0"/>
              </a:spcBef>
              <a:spcAft>
                <a:spcPts val="0"/>
              </a:spcAft>
              <a:buSzPts val="1100"/>
              <a:buChar char="○"/>
            </a:pPr>
            <a:r>
              <a:rPr lang="en"/>
              <a:t>Lafayette Adult Resource Academy is the local resource for many things, including English language 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LARA</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Offers free classes and sessions in a multitude of subjects</a:t>
            </a:r>
            <a:endParaRPr/>
          </a:p>
          <a:p>
            <a:pPr indent="-298450" lvl="1" marL="914400" rtl="0" algn="l">
              <a:spcBef>
                <a:spcPts val="0"/>
              </a:spcBef>
              <a:spcAft>
                <a:spcPts val="0"/>
              </a:spcAft>
              <a:buSzPts val="1100"/>
              <a:buChar char="○"/>
            </a:pPr>
            <a:r>
              <a:rPr lang="en"/>
              <a:t>GED and College prep</a:t>
            </a:r>
            <a:endParaRPr/>
          </a:p>
          <a:p>
            <a:pPr indent="-298450" lvl="1" marL="914400" rtl="0" algn="l">
              <a:spcBef>
                <a:spcPts val="0"/>
              </a:spcBef>
              <a:spcAft>
                <a:spcPts val="0"/>
              </a:spcAft>
              <a:buSzPts val="1100"/>
              <a:buChar char="○"/>
            </a:pPr>
            <a:r>
              <a:rPr lang="en"/>
              <a:t>Job training in a lot of technical fields</a:t>
            </a:r>
            <a:endParaRPr/>
          </a:p>
          <a:p>
            <a:pPr indent="-298450" lvl="1" marL="914400" rtl="0" algn="l">
              <a:spcBef>
                <a:spcPts val="0"/>
              </a:spcBef>
              <a:spcAft>
                <a:spcPts val="0"/>
              </a:spcAft>
              <a:buSzPts val="1100"/>
              <a:buChar char="○"/>
            </a:pPr>
            <a:r>
              <a:rPr lang="en"/>
              <a:t>Testing center for national, state, or local tests for college, certification, or aptitude</a:t>
            </a:r>
            <a:endParaRPr/>
          </a:p>
          <a:p>
            <a:pPr indent="-298450" lvl="1" marL="914400" rtl="0" algn="l">
              <a:spcBef>
                <a:spcPts val="0"/>
              </a:spcBef>
              <a:spcAft>
                <a:spcPts val="0"/>
              </a:spcAft>
              <a:buSzPts val="1100"/>
              <a:buChar char="○"/>
            </a:pPr>
            <a:r>
              <a:rPr lang="en"/>
              <a:t>English Language classes (Beginner, Intermediate, and Advanced courses)</a:t>
            </a:r>
            <a:endParaRPr/>
          </a:p>
          <a:p>
            <a:pPr indent="-311150" lvl="0" marL="457200" rtl="0" algn="l">
              <a:spcBef>
                <a:spcPts val="0"/>
              </a:spcBef>
              <a:spcAft>
                <a:spcPts val="0"/>
              </a:spcAft>
              <a:buSzPts val="1300"/>
              <a:buChar char="●"/>
            </a:pPr>
            <a:r>
              <a:rPr lang="en"/>
              <a:t>English language classes are offered in the evenings after most people get off of work</a:t>
            </a:r>
            <a:endParaRPr/>
          </a:p>
          <a:p>
            <a:pPr indent="-298450" lvl="1" marL="914400" rtl="0" algn="l">
              <a:spcBef>
                <a:spcPts val="0"/>
              </a:spcBef>
              <a:spcAft>
                <a:spcPts val="0"/>
              </a:spcAft>
              <a:buSzPts val="1100"/>
              <a:buChar char="○"/>
            </a:pPr>
            <a:r>
              <a:rPr lang="en"/>
              <a:t>Volunteers and Employees teach English at a variety of levels at no charge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Immersion</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group participated in two different segments of the LARA system</a:t>
            </a:r>
            <a:endParaRPr/>
          </a:p>
          <a:p>
            <a:pPr indent="-298450" lvl="1" marL="914400" rtl="0" algn="l">
              <a:spcBef>
                <a:spcPts val="0"/>
              </a:spcBef>
              <a:spcAft>
                <a:spcPts val="0"/>
              </a:spcAft>
              <a:buSzPts val="1100"/>
              <a:buChar char="○"/>
            </a:pPr>
            <a:r>
              <a:rPr lang="en"/>
              <a:t>Conversation tables</a:t>
            </a:r>
            <a:endParaRPr/>
          </a:p>
          <a:p>
            <a:pPr indent="-298450" lvl="1" marL="914400" rtl="0" algn="l">
              <a:spcBef>
                <a:spcPts val="0"/>
              </a:spcBef>
              <a:spcAft>
                <a:spcPts val="0"/>
              </a:spcAft>
              <a:buSzPts val="1100"/>
              <a:buChar char="○"/>
            </a:pPr>
            <a:r>
              <a:rPr lang="en"/>
              <a:t>Teaching ESL</a:t>
            </a:r>
            <a:endParaRPr/>
          </a:p>
          <a:p>
            <a:pPr indent="-311150" lvl="0" marL="457200" rtl="0" algn="l">
              <a:spcBef>
                <a:spcPts val="0"/>
              </a:spcBef>
              <a:spcAft>
                <a:spcPts val="0"/>
              </a:spcAft>
              <a:buSzPts val="1300"/>
              <a:buChar char="●"/>
            </a:pPr>
            <a:r>
              <a:rPr lang="en"/>
              <a:t>Conversation tables</a:t>
            </a:r>
            <a:endParaRPr/>
          </a:p>
          <a:p>
            <a:pPr indent="-298450" lvl="1" marL="914400" rtl="0" algn="l">
              <a:spcBef>
                <a:spcPts val="0"/>
              </a:spcBef>
              <a:spcAft>
                <a:spcPts val="0"/>
              </a:spcAft>
              <a:buSzPts val="1100"/>
              <a:buChar char="○"/>
            </a:pPr>
            <a:r>
              <a:rPr lang="en"/>
              <a:t>Worked directly with members of the Latino community </a:t>
            </a:r>
            <a:endParaRPr/>
          </a:p>
          <a:p>
            <a:pPr indent="-298450" lvl="1" marL="914400" rtl="0" algn="l">
              <a:spcBef>
                <a:spcPts val="0"/>
              </a:spcBef>
              <a:spcAft>
                <a:spcPts val="0"/>
              </a:spcAft>
              <a:buSzPts val="1100"/>
              <a:buChar char="○"/>
            </a:pPr>
            <a:r>
              <a:rPr lang="en"/>
              <a:t>Talked with them about a wide variety of topics to help increase English understanding</a:t>
            </a:r>
            <a:endParaRPr/>
          </a:p>
          <a:p>
            <a:pPr indent="-298450" lvl="1" marL="914400" rtl="0" algn="l">
              <a:spcBef>
                <a:spcPts val="0"/>
              </a:spcBef>
              <a:spcAft>
                <a:spcPts val="0"/>
              </a:spcAft>
              <a:buSzPts val="1100"/>
              <a:buChar char="○"/>
            </a:pPr>
            <a:r>
              <a:rPr lang="en"/>
              <a:t>Practical conversations so they can integrate into society</a:t>
            </a:r>
            <a:endParaRPr/>
          </a:p>
          <a:p>
            <a:pPr indent="-311150" lvl="0" marL="457200" rtl="0" algn="l">
              <a:spcBef>
                <a:spcPts val="0"/>
              </a:spcBef>
              <a:spcAft>
                <a:spcPts val="0"/>
              </a:spcAft>
              <a:buSzPts val="1300"/>
              <a:buChar char="●"/>
            </a:pPr>
            <a:r>
              <a:rPr lang="en"/>
              <a:t>Teaching ESL</a:t>
            </a:r>
            <a:endParaRPr/>
          </a:p>
          <a:p>
            <a:pPr indent="-298450" lvl="1" marL="914400" rtl="0" algn="l">
              <a:spcBef>
                <a:spcPts val="0"/>
              </a:spcBef>
              <a:spcAft>
                <a:spcPts val="0"/>
              </a:spcAft>
              <a:buSzPts val="1100"/>
              <a:buChar char="○"/>
            </a:pPr>
            <a:r>
              <a:rPr lang="en"/>
              <a:t>Worked directly with members of the Latino community</a:t>
            </a:r>
            <a:endParaRPr/>
          </a:p>
          <a:p>
            <a:pPr indent="-298450" lvl="1" marL="914400" rtl="0" algn="l">
              <a:spcBef>
                <a:spcPts val="0"/>
              </a:spcBef>
              <a:spcAft>
                <a:spcPts val="0"/>
              </a:spcAft>
              <a:buSzPts val="1100"/>
              <a:buChar char="○"/>
            </a:pPr>
            <a:r>
              <a:rPr lang="en"/>
              <a:t>Taught basic English concepts to improve </a:t>
            </a:r>
            <a:r>
              <a:rPr lang="en"/>
              <a:t>grammar</a:t>
            </a:r>
            <a:r>
              <a:rPr lang="en"/>
              <a:t> </a:t>
            </a:r>
            <a:endParaRPr/>
          </a:p>
          <a:p>
            <a:pPr indent="-298450" lvl="1" marL="914400" rtl="0" algn="l">
              <a:spcBef>
                <a:spcPts val="0"/>
              </a:spcBef>
              <a:spcAft>
                <a:spcPts val="0"/>
              </a:spcAft>
              <a:buSzPts val="1100"/>
              <a:buChar char="○"/>
            </a:pPr>
            <a:r>
              <a:rPr lang="en"/>
              <a:t>Focused on improving writing skills necessary for employment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immersion impacted our group in several ways</a:t>
            </a:r>
            <a:endParaRPr/>
          </a:p>
          <a:p>
            <a:pPr indent="-298450" lvl="1" marL="914400" rtl="0" algn="l">
              <a:spcBef>
                <a:spcPts val="0"/>
              </a:spcBef>
              <a:spcAft>
                <a:spcPts val="0"/>
              </a:spcAft>
              <a:buSzPts val="1100"/>
              <a:buChar char="○"/>
            </a:pPr>
            <a:r>
              <a:rPr lang="en"/>
              <a:t>Introduced a new perspective of the world just outside our campus</a:t>
            </a:r>
            <a:endParaRPr/>
          </a:p>
          <a:p>
            <a:pPr indent="-298450" lvl="1" marL="914400" rtl="0" algn="l">
              <a:spcBef>
                <a:spcPts val="0"/>
              </a:spcBef>
              <a:spcAft>
                <a:spcPts val="0"/>
              </a:spcAft>
              <a:buSzPts val="1100"/>
              <a:buChar char="○"/>
            </a:pPr>
            <a:r>
              <a:rPr lang="en"/>
              <a:t>Built relationships with individuals very different from us</a:t>
            </a:r>
            <a:endParaRPr/>
          </a:p>
          <a:p>
            <a:pPr indent="-311150" lvl="0" marL="457200" rtl="0" algn="l">
              <a:spcBef>
                <a:spcPts val="0"/>
              </a:spcBef>
              <a:spcAft>
                <a:spcPts val="0"/>
              </a:spcAft>
              <a:buSzPts val="1300"/>
              <a:buChar char="●"/>
            </a:pPr>
            <a:r>
              <a:rPr lang="en"/>
              <a:t>New Perspective</a:t>
            </a:r>
            <a:endParaRPr/>
          </a:p>
          <a:p>
            <a:pPr indent="-298450" lvl="1" marL="914400" rtl="0" algn="l">
              <a:spcBef>
                <a:spcPts val="0"/>
              </a:spcBef>
              <a:spcAft>
                <a:spcPts val="0"/>
              </a:spcAft>
              <a:buSzPts val="1100"/>
              <a:buChar char="○"/>
            </a:pPr>
            <a:r>
              <a:rPr lang="en"/>
              <a:t>Opened our eyes to the daily lives of a different group of people</a:t>
            </a:r>
            <a:endParaRPr/>
          </a:p>
          <a:p>
            <a:pPr indent="-298450" lvl="1" marL="914400" rtl="0" algn="l">
              <a:spcBef>
                <a:spcPts val="0"/>
              </a:spcBef>
              <a:spcAft>
                <a:spcPts val="0"/>
              </a:spcAft>
              <a:buSzPts val="1100"/>
              <a:buChar char="○"/>
            </a:pPr>
            <a:r>
              <a:rPr lang="en"/>
              <a:t>We were able to see and understand their struggles in a real way</a:t>
            </a:r>
            <a:endParaRPr/>
          </a:p>
          <a:p>
            <a:pPr indent="-298450" lvl="1" marL="914400" rtl="0" algn="l">
              <a:spcBef>
                <a:spcPts val="0"/>
              </a:spcBef>
              <a:spcAft>
                <a:spcPts val="0"/>
              </a:spcAft>
              <a:buSzPts val="1100"/>
              <a:buChar char="○"/>
            </a:pPr>
            <a:r>
              <a:rPr lang="en"/>
              <a:t>Recognized the cultural differences all around us</a:t>
            </a:r>
            <a:endParaRPr/>
          </a:p>
          <a:p>
            <a:pPr indent="-311150" lvl="0" marL="457200" rtl="0" algn="l">
              <a:spcBef>
                <a:spcPts val="0"/>
              </a:spcBef>
              <a:spcAft>
                <a:spcPts val="0"/>
              </a:spcAft>
              <a:buSzPts val="1300"/>
              <a:buChar char="●"/>
            </a:pPr>
            <a:r>
              <a:rPr lang="en"/>
              <a:t>Build Relationships</a:t>
            </a:r>
            <a:endParaRPr/>
          </a:p>
          <a:p>
            <a:pPr indent="-298450" lvl="1" marL="914400" rtl="0" algn="l">
              <a:spcBef>
                <a:spcPts val="0"/>
              </a:spcBef>
              <a:spcAft>
                <a:spcPts val="0"/>
              </a:spcAft>
              <a:buSzPts val="1100"/>
              <a:buChar char="○"/>
            </a:pPr>
            <a:r>
              <a:rPr lang="en"/>
              <a:t>Created personal interactions with deeper meaning </a:t>
            </a:r>
            <a:endParaRPr/>
          </a:p>
          <a:p>
            <a:pPr indent="-298450" lvl="1" marL="914400" rtl="0" algn="l">
              <a:spcBef>
                <a:spcPts val="0"/>
              </a:spcBef>
              <a:spcAft>
                <a:spcPts val="0"/>
              </a:spcAft>
              <a:buSzPts val="1100"/>
              <a:buChar char="○"/>
            </a:pPr>
            <a:r>
              <a:rPr lang="en"/>
              <a:t>Got to know people, not just the people group</a:t>
            </a:r>
            <a:endParaRPr/>
          </a:p>
          <a:p>
            <a:pPr indent="-298450" lvl="1" marL="914400" rtl="0" algn="l">
              <a:spcBef>
                <a:spcPts val="0"/>
              </a:spcBef>
              <a:spcAft>
                <a:spcPts val="0"/>
              </a:spcAft>
              <a:buSzPts val="1100"/>
              <a:buChar char="○"/>
            </a:pPr>
            <a:r>
              <a:rPr lang="en"/>
              <a:t>This develops a relationship that helped us understand more about their </a:t>
            </a:r>
            <a:r>
              <a:rPr lang="en"/>
              <a:t>beliefs</a:t>
            </a:r>
            <a:r>
              <a:rPr lang="en"/>
              <a:t> and practices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 Differences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Family-oriented values and definition of family</a:t>
            </a:r>
            <a:endParaRPr/>
          </a:p>
          <a:p>
            <a:pPr indent="-298450" lvl="1" marL="914400" rtl="0" algn="l">
              <a:spcBef>
                <a:spcPts val="0"/>
              </a:spcBef>
              <a:spcAft>
                <a:spcPts val="0"/>
              </a:spcAft>
              <a:buSzPts val="1100"/>
              <a:buChar char="○"/>
            </a:pPr>
            <a:r>
              <a:rPr lang="en"/>
              <a:t>American culture focuses on nuclear family; independence encouraged</a:t>
            </a:r>
            <a:endParaRPr/>
          </a:p>
          <a:p>
            <a:pPr indent="-298450" lvl="1" marL="914400" rtl="0" algn="l">
              <a:spcBef>
                <a:spcPts val="0"/>
              </a:spcBef>
              <a:spcAft>
                <a:spcPts val="0"/>
              </a:spcAft>
              <a:buSzPts val="1100"/>
              <a:buChar char="○"/>
            </a:pPr>
            <a:r>
              <a:rPr lang="en"/>
              <a:t>Latino culture values being loyal to extended family and even including close friends in one’s definition of family</a:t>
            </a:r>
            <a:endParaRPr/>
          </a:p>
          <a:p>
            <a:pPr indent="-298450" lvl="2" marL="1371600" rtl="0" algn="l">
              <a:spcBef>
                <a:spcPts val="0"/>
              </a:spcBef>
              <a:spcAft>
                <a:spcPts val="0"/>
              </a:spcAft>
              <a:buSzPts val="1100"/>
              <a:buChar char="■"/>
            </a:pPr>
            <a:r>
              <a:rPr lang="en"/>
              <a:t>Many parts of culture are family-oriented (i.e. meals are a celebration of being close to family and friends rather than just obtaining nutrients needed for survival; </a:t>
            </a:r>
            <a:r>
              <a:rPr i="1" lang="en"/>
              <a:t>sobremesa</a:t>
            </a:r>
            <a:r>
              <a:rPr lang="en"/>
              <a:t>)</a:t>
            </a:r>
            <a:endParaRPr/>
          </a:p>
          <a:p>
            <a:pPr indent="-311150" lvl="0" marL="457200" rtl="0" algn="l">
              <a:spcBef>
                <a:spcPts val="0"/>
              </a:spcBef>
              <a:spcAft>
                <a:spcPts val="0"/>
              </a:spcAft>
              <a:buSzPts val="1300"/>
              <a:buChar char="●"/>
            </a:pPr>
            <a:r>
              <a:rPr lang="en"/>
              <a:t>Life and death</a:t>
            </a:r>
            <a:endParaRPr/>
          </a:p>
          <a:p>
            <a:pPr indent="-298450" lvl="1" marL="914400" rtl="0" algn="l">
              <a:spcBef>
                <a:spcPts val="0"/>
              </a:spcBef>
              <a:spcAft>
                <a:spcPts val="0"/>
              </a:spcAft>
              <a:buSzPts val="1100"/>
              <a:buChar char="○"/>
            </a:pPr>
            <a:r>
              <a:rPr lang="en"/>
              <a:t>American culture fears death and views its discussion sad and taboo</a:t>
            </a:r>
            <a:endParaRPr/>
          </a:p>
          <a:p>
            <a:pPr indent="-298450" lvl="1" marL="914400" rtl="0" algn="l">
              <a:spcBef>
                <a:spcPts val="0"/>
              </a:spcBef>
              <a:spcAft>
                <a:spcPts val="0"/>
              </a:spcAft>
              <a:buSzPts val="1100"/>
              <a:buChar char="○"/>
            </a:pPr>
            <a:r>
              <a:rPr lang="en"/>
              <a:t>Latino culture celebrates death and believe that their loved ones’ spirits live on after death</a:t>
            </a:r>
            <a:endParaRPr/>
          </a:p>
          <a:p>
            <a:pPr indent="-298450" lvl="2" marL="1371600" rtl="0" algn="l">
              <a:spcBef>
                <a:spcPts val="0"/>
              </a:spcBef>
              <a:spcAft>
                <a:spcPts val="0"/>
              </a:spcAft>
              <a:buSzPts val="1100"/>
              <a:buChar char="■"/>
            </a:pPr>
            <a:r>
              <a:rPr lang="en"/>
              <a:t>Mexican culture: Día de los Muertos celebrates the lives of their passed loved ones and welcomes their spirits home again with brightly-decorated altars holding their favorite foods and possessions</a:t>
            </a:r>
            <a:endParaRPr/>
          </a:p>
          <a:p>
            <a:pPr indent="-311150" lvl="0" marL="457200" rtl="0" algn="l">
              <a:spcBef>
                <a:spcPts val="0"/>
              </a:spcBef>
              <a:spcAft>
                <a:spcPts val="0"/>
              </a:spcAft>
              <a:buSzPts val="1300"/>
              <a:buChar char="●"/>
            </a:pPr>
            <a:r>
              <a:rPr lang="en"/>
              <a:t>Time-oriented values</a:t>
            </a:r>
            <a:endParaRPr/>
          </a:p>
          <a:p>
            <a:pPr indent="-298450" lvl="1" marL="914400" rtl="0" algn="l">
              <a:spcBef>
                <a:spcPts val="0"/>
              </a:spcBef>
              <a:spcAft>
                <a:spcPts val="0"/>
              </a:spcAft>
              <a:buSzPts val="1100"/>
              <a:buChar char="○"/>
            </a:pPr>
            <a:r>
              <a:rPr lang="en"/>
              <a:t>American culture focuses on deadlines and keeping to schedules</a:t>
            </a:r>
            <a:endParaRPr/>
          </a:p>
          <a:p>
            <a:pPr indent="-298450" lvl="1" marL="914400" rtl="0" algn="l">
              <a:spcBef>
                <a:spcPts val="0"/>
              </a:spcBef>
              <a:spcAft>
                <a:spcPts val="0"/>
              </a:spcAft>
              <a:buSzPts val="1100"/>
              <a:buChar char="○"/>
            </a:pPr>
            <a:r>
              <a:rPr lang="en"/>
              <a:t>Latino culture views time as flexible, so there is always time for family, friends, and human needs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