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749" r:id="rId2"/>
    <p:sldId id="589" r:id="rId3"/>
    <p:sldId id="782" r:id="rId4"/>
    <p:sldId id="812" r:id="rId5"/>
    <p:sldId id="785" r:id="rId6"/>
    <p:sldId id="787" r:id="rId7"/>
    <p:sldId id="814" r:id="rId8"/>
    <p:sldId id="857" r:id="rId9"/>
    <p:sldId id="858" r:id="rId10"/>
    <p:sldId id="795" r:id="rId11"/>
    <p:sldId id="796" r:id="rId12"/>
    <p:sldId id="815" r:id="rId13"/>
    <p:sldId id="816" r:id="rId14"/>
    <p:sldId id="817" r:id="rId15"/>
    <p:sldId id="798" r:id="rId16"/>
    <p:sldId id="799" r:id="rId17"/>
    <p:sldId id="800" r:id="rId18"/>
    <p:sldId id="801" r:id="rId19"/>
    <p:sldId id="802" r:id="rId20"/>
    <p:sldId id="807" r:id="rId21"/>
    <p:sldId id="822" r:id="rId22"/>
    <p:sldId id="772" r:id="rId23"/>
    <p:sldId id="767" r:id="rId24"/>
    <p:sldId id="768" r:id="rId2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86055" autoAdjust="0"/>
  </p:normalViewPr>
  <p:slideViewPr>
    <p:cSldViewPr>
      <p:cViewPr varScale="1">
        <p:scale>
          <a:sx n="78" d="100"/>
          <a:sy n="78" d="100"/>
        </p:scale>
        <p:origin x="154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50"/>
    </p:cViewPr>
  </p:sorterViewPr>
  <p:notesViewPr>
    <p:cSldViewPr>
      <p:cViewPr>
        <p:scale>
          <a:sx n="100" d="100"/>
          <a:sy n="100" d="100"/>
        </p:scale>
        <p:origin x="-738" y="-72"/>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Arial" charset="0"/>
              </a:defRPr>
            </a:lvl1pPr>
          </a:lstStyle>
          <a:p>
            <a:pPr>
              <a:defRPr/>
            </a:pPr>
            <a:fld id="{07BB6915-04B6-438F-AAA7-91F54DCDAA48}" type="slidenum">
              <a:rPr lang="en-US"/>
              <a:pPr>
                <a:defRPr/>
              </a:pPr>
              <a:t>‹#›</a:t>
            </a:fld>
            <a:endParaRPr lang="en-US"/>
          </a:p>
        </p:txBody>
      </p:sp>
    </p:spTree>
    <p:extLst>
      <p:ext uri="{BB962C8B-B14F-4D97-AF65-F5344CB8AC3E}">
        <p14:creationId xmlns:p14="http://schemas.microsoft.com/office/powerpoint/2010/main" val="271754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Aldolase_B#cite_ref-Garrett_5-0" TargetMode="External"/><Relationship Id="rId3" Type="http://schemas.openxmlformats.org/officeDocument/2006/relationships/hyperlink" Target="http://en.wikipedia.org/wiki/Aldol_reaction" TargetMode="External"/><Relationship Id="rId7" Type="http://schemas.openxmlformats.org/officeDocument/2006/relationships/hyperlink" Target="http://en.wikipedia.org/wiki/Aldolase_B#cite_note-Garrett-5"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Asparagine" TargetMode="External"/><Relationship Id="rId5" Type="http://schemas.openxmlformats.org/officeDocument/2006/relationships/hyperlink" Target="http://en.wikipedia.org/wiki/Lysine" TargetMode="External"/><Relationship Id="rId4" Type="http://schemas.openxmlformats.org/officeDocument/2006/relationships/hyperlink" Target="http://en.wikipedia.org/wiki/Schiff_base" TargetMode="External"/><Relationship Id="rId9" Type="http://schemas.openxmlformats.org/officeDocument/2006/relationships/hyperlink" Target="http://en.wikipedia.org/wiki/Aldolase_B#cite_ref-Garrett_5-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7BB6915-04B6-438F-AAA7-91F54DCDAA48}" type="slidenum">
              <a:rPr lang="en-US" smtClean="0"/>
              <a:pPr>
                <a:defRPr/>
              </a:pPr>
              <a:t>1</a:t>
            </a:fld>
            <a:endParaRPr lang="en-US"/>
          </a:p>
        </p:txBody>
      </p:sp>
    </p:spTree>
    <p:extLst>
      <p:ext uri="{BB962C8B-B14F-4D97-AF65-F5344CB8AC3E}">
        <p14:creationId xmlns:p14="http://schemas.microsoft.com/office/powerpoint/2010/main" val="43870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7B2337B-C419-4287-9053-273D445AC1F9}" type="slidenum">
              <a:rPr lang="en-US" altLang="en-US"/>
              <a:pPr algn="r" eaLnBrk="1" hangingPunct="1">
                <a:spcBef>
                  <a:spcPct val="0"/>
                </a:spcBef>
              </a:pPr>
              <a:t>11</a:t>
            </a:fld>
            <a:endParaRPr lang="en-US" altLang="en-US"/>
          </a:p>
        </p:txBody>
      </p:sp>
      <p:sp>
        <p:nvSpPr>
          <p:cNvPr id="132099" name="Rectangle 2"/>
          <p:cNvSpPr>
            <a:spLocks noGrp="1" noRot="1" noChangeAspect="1" noChangeArrowheads="1" noTextEdit="1"/>
          </p:cNvSpPr>
          <p:nvPr>
            <p:ph type="sldImg"/>
          </p:nvPr>
        </p:nvSpPr>
        <p:spPr>
          <a:xfrm>
            <a:off x="1104900" y="698500"/>
            <a:ext cx="4648200" cy="3486150"/>
          </a:xfrm>
          <a:ln/>
        </p:spPr>
      </p:sp>
      <p:sp>
        <p:nvSpPr>
          <p:cNvPr id="132100"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DG values measured for glycolysis reactions (using metabolite concentrations from cell)</a:t>
            </a:r>
          </a:p>
          <a:p>
            <a:pPr eaLnBrk="1" hangingPunct="1"/>
            <a:r>
              <a:rPr lang="en-US" altLang="en-US" smtClean="0">
                <a:latin typeface="Arial" panose="020B0604020202020204" pitchFamily="34" charset="0"/>
              </a:rPr>
              <a:t>2.  All but 3 reactions have DG values of nearly 0; they are near equilibrium</a:t>
            </a:r>
          </a:p>
          <a:p>
            <a:pPr eaLnBrk="1" hangingPunct="1"/>
            <a:r>
              <a:rPr lang="en-US" altLang="en-US" smtClean="0">
                <a:latin typeface="Arial" panose="020B0604020202020204" pitchFamily="34" charset="0"/>
              </a:rPr>
              <a:t>3.  3 reactions are far from equilibrium (essentially irreversible in cell); they provide driving force that moves metabolites through glycolysis in directed manner</a:t>
            </a:r>
          </a:p>
        </p:txBody>
      </p:sp>
    </p:spTree>
    <p:extLst>
      <p:ext uri="{BB962C8B-B14F-4D97-AF65-F5344CB8AC3E}">
        <p14:creationId xmlns:p14="http://schemas.microsoft.com/office/powerpoint/2010/main" val="1057969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r>
              <a:rPr lang="en-US" altLang="en-US" dirty="0" smtClean="0">
                <a:latin typeface="Arial" panose="020B0604020202020204" pitchFamily="34" charset="0"/>
              </a:rPr>
              <a:t>As you can see, these are far away from the 1 M concentrations used for reference Gibbs energies</a:t>
            </a:r>
          </a:p>
        </p:txBody>
      </p:sp>
      <p:sp>
        <p:nvSpPr>
          <p:cNvPr id="5120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88BB3F-02CB-4020-BB6C-EFA0679DEED9}" type="slidenum">
              <a:rPr lang="en-US" altLang="en-US"/>
              <a:pPr eaLnBrk="1" hangingPunct="1">
                <a:spcBef>
                  <a:spcPct val="0"/>
                </a:spcBef>
              </a:pPr>
              <a:t>12</a:t>
            </a:fld>
            <a:endParaRPr lang="en-US" altLang="en-US"/>
          </a:p>
        </p:txBody>
      </p:sp>
    </p:spTree>
    <p:extLst>
      <p:ext uri="{BB962C8B-B14F-4D97-AF65-F5344CB8AC3E}">
        <p14:creationId xmlns:p14="http://schemas.microsoft.com/office/powerpoint/2010/main" val="5638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r>
              <a:rPr lang="en-US" altLang="en-US" smtClean="0">
                <a:latin typeface="Arial" panose="020B0604020202020204" pitchFamily="34" charset="0"/>
              </a:rPr>
              <a:t>1 kcal = 4.19 kJ</a:t>
            </a:r>
          </a:p>
        </p:txBody>
      </p:sp>
      <p:sp>
        <p:nvSpPr>
          <p:cNvPr id="5222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F9EAED3-68A2-4FDB-A5C4-A7A5F5F6B12A}" type="slidenum">
              <a:rPr lang="en-US" altLang="en-US"/>
              <a:pPr eaLnBrk="1" hangingPunct="1">
                <a:spcBef>
                  <a:spcPct val="0"/>
                </a:spcBef>
              </a:pPr>
              <a:t>13</a:t>
            </a:fld>
            <a:endParaRPr lang="en-US" altLang="en-US"/>
          </a:p>
        </p:txBody>
      </p:sp>
    </p:spTree>
    <p:extLst>
      <p:ext uri="{BB962C8B-B14F-4D97-AF65-F5344CB8AC3E}">
        <p14:creationId xmlns:p14="http://schemas.microsoft.com/office/powerpoint/2010/main" val="96315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82D59D3-0C51-4396-BC82-D7F9771B5D2F}" type="slidenum">
              <a:rPr lang="en-US" altLang="en-US"/>
              <a:pPr algn="r" eaLnBrk="1" hangingPunct="1">
                <a:spcBef>
                  <a:spcPct val="0"/>
                </a:spcBef>
              </a:pPr>
              <a:t>15</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This is catalyzed with hexokinase enzymes, thus consuming one ATP. A major reason for immediate phosphorylation of the glucose is so that it cannot diffuse out of the cell. The phosphorylation adds a charged group so the G6P cannot easily cross cell membranes.</a:t>
            </a:r>
          </a:p>
        </p:txBody>
      </p:sp>
    </p:spTree>
    <p:extLst>
      <p:ext uri="{BB962C8B-B14F-4D97-AF65-F5344CB8AC3E}">
        <p14:creationId xmlns:p14="http://schemas.microsoft.com/office/powerpoint/2010/main" val="193339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B1F36F5-4563-48D1-BB98-772F3CD4E8D8}" type="slidenum">
              <a:rPr lang="en-US" altLang="en-US"/>
              <a:pPr algn="r" eaLnBrk="1" hangingPunct="1">
                <a:spcBef>
                  <a:spcPct val="0"/>
                </a:spcBef>
              </a:pPr>
              <a:t>16</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generic fructose bisphosphate aldolase enzyme cleaves a 6-carbon fructose sugar into two 3-carbon products in a reverse </a:t>
            </a:r>
            <a:r>
              <a:rPr lang="en-US" altLang="en-US" smtClean="0">
                <a:latin typeface="Arial" panose="020B0604020202020204" pitchFamily="34" charset="0"/>
                <a:hlinkClick r:id="rId3" tooltip="Aldol reaction"/>
              </a:rPr>
              <a:t>aldol reaction</a:t>
            </a:r>
            <a:r>
              <a:rPr lang="en-US" altLang="en-US" smtClean="0">
                <a:latin typeface="Arial" panose="020B0604020202020204" pitchFamily="34" charset="0"/>
              </a:rPr>
              <a:t>. This reaction is typified by the formation of a </a:t>
            </a:r>
            <a:r>
              <a:rPr lang="en-US" altLang="en-US" smtClean="0">
                <a:latin typeface="Arial" panose="020B0604020202020204" pitchFamily="34" charset="0"/>
                <a:hlinkClick r:id="rId4" tooltip="Schiff base"/>
              </a:rPr>
              <a:t>Schiff base</a:t>
            </a:r>
            <a:r>
              <a:rPr lang="en-US" altLang="en-US" smtClean="0">
                <a:latin typeface="Arial" panose="020B0604020202020204" pitchFamily="34" charset="0"/>
              </a:rPr>
              <a:t> intermediate with a </a:t>
            </a:r>
            <a:r>
              <a:rPr lang="en-US" altLang="en-US" smtClean="0">
                <a:latin typeface="Arial" panose="020B0604020202020204" pitchFamily="34" charset="0"/>
                <a:hlinkClick r:id="rId5" tooltip="Lysine"/>
              </a:rPr>
              <a:t>lysine</a:t>
            </a:r>
            <a:r>
              <a:rPr lang="en-US" altLang="en-US" smtClean="0">
                <a:latin typeface="Arial" panose="020B0604020202020204" pitchFamily="34" charset="0"/>
              </a:rPr>
              <a:t> residue (lysine 229) in the active site of the enzyme; the formation of a Schiff base is the key differentiator between Class I (produced by animals) and Class II (produced by fungi and bacteria) aldolases. After Schiff base formation, the fourth hydroxyl group on the fructose backbone is then deprotonated by an </a:t>
            </a:r>
            <a:r>
              <a:rPr lang="en-US" altLang="en-US" smtClean="0">
                <a:latin typeface="Arial" panose="020B0604020202020204" pitchFamily="34" charset="0"/>
                <a:hlinkClick r:id="rId6" tooltip="Asparagine"/>
              </a:rPr>
              <a:t>asparagine</a:t>
            </a:r>
            <a:r>
              <a:rPr lang="en-US" altLang="en-US" smtClean="0">
                <a:latin typeface="Arial" panose="020B0604020202020204" pitchFamily="34" charset="0"/>
              </a:rPr>
              <a:t> residue (asparagine 33), which results in an aldol cleavage. Schiff base hydrolysis yields two 3-carbon products. Depending on the reactant, F1P or FBP, the products are DHAP and glyceraldehyde or glyceraldehyde 3-phosphate, respectively. </a:t>
            </a:r>
            <a:r>
              <a:rPr lang="en-US" altLang="en-US" baseline="30000" smtClean="0">
                <a:latin typeface="Arial" panose="020B0604020202020204" pitchFamily="34" charset="0"/>
                <a:hlinkClick r:id="rId7"/>
              </a:rPr>
              <a:t>[6]</a:t>
            </a:r>
            <a:endParaRPr lang="en-US" altLang="en-US" smtClean="0">
              <a:latin typeface="Arial" panose="020B0604020202020204" pitchFamily="34" charset="0"/>
            </a:endParaRPr>
          </a:p>
          <a:p>
            <a:r>
              <a:rPr lang="en-US" altLang="en-US" smtClean="0">
                <a:latin typeface="Arial" panose="020B0604020202020204" pitchFamily="34" charset="0"/>
              </a:rPr>
              <a:t>The ΔG°’ of this reaction is +23.9 kJ/mol. Though the reaction may seem too uphill to occur, it is of note that under physiological conditions, the ΔG of the reaction falls to close to or below zero. For example, the ΔG of this reaction under physiological conditions in erythrocytes is -0.23 kJ/mol. </a:t>
            </a:r>
            <a:r>
              <a:rPr lang="en-US" altLang="en-US" baseline="30000" smtClean="0">
                <a:latin typeface="Arial" panose="020B0604020202020204" pitchFamily="34" charset="0"/>
                <a:hlinkClick r:id="rId7"/>
              </a:rPr>
              <a:t>[6]</a:t>
            </a:r>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baseline="30000" smtClean="0">
                <a:latin typeface="Arial" panose="020B0604020202020204" pitchFamily="34" charset="0"/>
                <a:hlinkClick r:id="rId8"/>
              </a:rPr>
              <a:t>a</a:t>
            </a:r>
            <a:r>
              <a:rPr lang="en-US" altLang="en-US" smtClean="0">
                <a:latin typeface="Arial" panose="020B0604020202020204" pitchFamily="34" charset="0"/>
              </a:rPr>
              <a:t> </a:t>
            </a:r>
            <a:r>
              <a:rPr lang="en-US" altLang="en-US" b="1" i="1" baseline="30000" smtClean="0">
                <a:latin typeface="Arial" panose="020B0604020202020204" pitchFamily="34" charset="0"/>
                <a:hlinkClick r:id="rId9"/>
              </a:rPr>
              <a:t>b</a:t>
            </a:r>
            <a:r>
              <a:rPr lang="en-US" altLang="en-US" smtClean="0">
                <a:latin typeface="Arial" panose="020B0604020202020204" pitchFamily="34" charset="0"/>
              </a:rPr>
              <a:t> Garrett RH and Grisham CM (2010). </a:t>
            </a:r>
            <a:r>
              <a:rPr lang="en-US" altLang="en-US" i="1" smtClean="0">
                <a:latin typeface="Arial" panose="020B0604020202020204" pitchFamily="34" charset="0"/>
              </a:rPr>
              <a:t>Biochemistry 4th Edition</a:t>
            </a:r>
            <a:r>
              <a:rPr lang="en-US" altLang="en-US" smtClean="0">
                <a:latin typeface="Arial" panose="020B0604020202020204" pitchFamily="34" charset="0"/>
              </a:rPr>
              <a:t>. Brooks/Cole.</a:t>
            </a:r>
          </a:p>
        </p:txBody>
      </p:sp>
    </p:spTree>
    <p:extLst>
      <p:ext uri="{BB962C8B-B14F-4D97-AF65-F5344CB8AC3E}">
        <p14:creationId xmlns:p14="http://schemas.microsoft.com/office/powerpoint/2010/main" val="43211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0AE310C-7763-4AE7-93E0-AD125EEABEB2}" type="slidenum">
              <a:rPr lang="en-US" altLang="en-US"/>
              <a:pPr algn="r" eaLnBrk="1" hangingPunct="1">
                <a:spcBef>
                  <a:spcPct val="0"/>
                </a:spcBef>
              </a:pPr>
              <a:t>17</a:t>
            </a:fld>
            <a:endParaRPr lang="en-US" altLang="en-US"/>
          </a:p>
        </p:txBody>
      </p:sp>
      <p:sp>
        <p:nvSpPr>
          <p:cNvPr id="135171" name="Rectangle 2"/>
          <p:cNvSpPr>
            <a:spLocks noGrp="1" noRot="1" noChangeAspect="1" noChangeArrowheads="1" noTextEdit="1"/>
          </p:cNvSpPr>
          <p:nvPr>
            <p:ph type="sldImg"/>
          </p:nvPr>
        </p:nvSpPr>
        <p:spPr>
          <a:xfrm>
            <a:off x="1104900" y="698500"/>
            <a:ext cx="4648200" cy="3486150"/>
          </a:xfrm>
          <a:ln/>
        </p:spPr>
      </p:sp>
      <p:sp>
        <p:nvSpPr>
          <p:cNvPr id="135172"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lnSpc>
                <a:spcPct val="90000"/>
              </a:lnSpc>
            </a:pPr>
            <a:r>
              <a:rPr lang="en-US" altLang="en-US" sz="900" smtClean="0">
                <a:latin typeface="Arial" panose="020B0604020202020204" pitchFamily="34" charset="0"/>
              </a:rPr>
              <a:t> Two 3-carbon monophosphates lose electrons that bind to NAD+ (NADox)  to make NADH (NADre), while a new high-energy phosphate group is added </a:t>
            </a:r>
          </a:p>
          <a:p>
            <a:pPr marL="190500" indent="-190500" eaLnBrk="1" hangingPunct="1">
              <a:lnSpc>
                <a:spcPct val="90000"/>
              </a:lnSpc>
            </a:pPr>
            <a:r>
              <a:rPr lang="en-US" altLang="en-US" sz="900" smtClean="0">
                <a:latin typeface="Arial" panose="020B0604020202020204" pitchFamily="34" charset="0"/>
              </a:rPr>
              <a:t>A.  This is the conversion of glyceraldehyde-3-phosphate to 3-phosphoglycerate</a:t>
            </a:r>
          </a:p>
          <a:p>
            <a:pPr marL="190500" indent="-190500" eaLnBrk="1" hangingPunct="1">
              <a:lnSpc>
                <a:spcPct val="90000"/>
              </a:lnSpc>
            </a:pPr>
            <a:r>
              <a:rPr lang="en-US" altLang="en-US" sz="900" smtClean="0">
                <a:latin typeface="Arial" panose="020B0604020202020204" pitchFamily="34" charset="0"/>
              </a:rPr>
              <a:t>B.  The overall reaction is the oxidation of an aldehyde to a carboxylic acid; occurs in 2 steps catalyzed by 2 different enzymes</a:t>
            </a:r>
          </a:p>
          <a:p>
            <a:pPr marL="190500" indent="-190500" eaLnBrk="1" hangingPunct="1">
              <a:lnSpc>
                <a:spcPct val="90000"/>
              </a:lnSpc>
            </a:pPr>
            <a:r>
              <a:rPr lang="en-US" altLang="en-US" sz="900" smtClean="0">
                <a:latin typeface="Arial" panose="020B0604020202020204" pitchFamily="34" charset="0"/>
              </a:rPr>
              <a:t>C.  First enzyme requires nonprotein cofactor (coenzyme), </a:t>
            </a:r>
            <a:r>
              <a:rPr lang="en-US" altLang="en-US" sz="900" b="1" u="sng" smtClean="0">
                <a:latin typeface="Arial" panose="020B0604020202020204" pitchFamily="34" charset="0"/>
              </a:rPr>
              <a:t>n</a:t>
            </a:r>
            <a:r>
              <a:rPr lang="en-US" altLang="en-US" sz="900" smtClean="0">
                <a:latin typeface="Arial" panose="020B0604020202020204" pitchFamily="34" charset="0"/>
              </a:rPr>
              <a:t>icotinamide </a:t>
            </a:r>
            <a:r>
              <a:rPr lang="en-US" altLang="en-US" sz="900" b="1" u="sng" smtClean="0">
                <a:latin typeface="Arial" panose="020B0604020202020204" pitchFamily="34" charset="0"/>
              </a:rPr>
              <a:t>a</a:t>
            </a:r>
            <a:r>
              <a:rPr lang="en-US" altLang="en-US" sz="900" smtClean="0">
                <a:latin typeface="Arial" panose="020B0604020202020204" pitchFamily="34" charset="0"/>
              </a:rPr>
              <a:t>denine </a:t>
            </a:r>
            <a:r>
              <a:rPr lang="en-US" altLang="en-US" sz="900" b="1" u="sng" smtClean="0">
                <a:latin typeface="Arial" panose="020B0604020202020204" pitchFamily="34" charset="0"/>
              </a:rPr>
              <a:t>d</a:t>
            </a:r>
            <a:r>
              <a:rPr lang="en-US" altLang="en-US" sz="900" smtClean="0">
                <a:latin typeface="Arial" panose="020B0604020202020204" pitchFamily="34" charset="0"/>
              </a:rPr>
              <a:t>inucleotide (NAD) to catalyze the reaction; NAD plays a key metabolic role by accepting &amp; donating electrons</a:t>
            </a:r>
          </a:p>
          <a:p>
            <a:pPr marL="190500" indent="-190500" eaLnBrk="1" hangingPunct="1">
              <a:lnSpc>
                <a:spcPct val="90000"/>
              </a:lnSpc>
            </a:pPr>
            <a:r>
              <a:rPr lang="en-US" altLang="en-US" sz="900" smtClean="0">
                <a:latin typeface="Arial" panose="020B0604020202020204" pitchFamily="34" charset="0"/>
              </a:rPr>
              <a:t>1.  First reaction is oxidation-reduction; 2 electrons &amp; proton (equal to a hydride ion; :H-) are transferred from glyceraldehyde-3-phosphate (oxidized) to NAD+ (reduced) forming NADH</a:t>
            </a:r>
          </a:p>
          <a:p>
            <a:pPr marL="190500" indent="-190500" eaLnBrk="1" hangingPunct="1">
              <a:lnSpc>
                <a:spcPct val="90000"/>
              </a:lnSpc>
            </a:pPr>
            <a:r>
              <a:rPr lang="en-US" altLang="en-US" sz="900" smtClean="0">
                <a:latin typeface="Arial" panose="020B0604020202020204" pitchFamily="34" charset="0"/>
              </a:rPr>
              <a:t>2.  Enzyme is </a:t>
            </a:r>
            <a:r>
              <a:rPr lang="en-US" altLang="en-US" sz="900" b="1" smtClean="0">
                <a:latin typeface="Arial" panose="020B0604020202020204" pitchFamily="34" charset="0"/>
              </a:rPr>
              <a:t>glyceraldehyde-3-phosphate dehydrogenase</a:t>
            </a:r>
            <a:r>
              <a:rPr lang="en-US" altLang="en-US" sz="900" smtClean="0">
                <a:latin typeface="Arial" panose="020B0604020202020204" pitchFamily="34" charset="0"/>
              </a:rPr>
              <a:t>; NAD+ (derived from vitamin niacin) acts as a loosely associated coenzyme to dehydrogenase which is able to accept hydride ion</a:t>
            </a:r>
          </a:p>
          <a:p>
            <a:pPr marL="190500" indent="-190500" eaLnBrk="1" hangingPunct="1">
              <a:lnSpc>
                <a:spcPct val="90000"/>
              </a:lnSpc>
            </a:pPr>
            <a:r>
              <a:rPr lang="en-US" altLang="en-US" sz="900" smtClean="0">
                <a:latin typeface="Arial" panose="020B0604020202020204" pitchFamily="34" charset="0"/>
              </a:rPr>
              <a:t>3.  NADH is released from enzyme in exchange for fresh NAD+; NADH is thought to be high-energy compound due to ease with which it transfers electrons to other molecules that attract electrons</a:t>
            </a:r>
          </a:p>
          <a:p>
            <a:pPr marL="190500" indent="-190500" eaLnBrk="1" hangingPunct="1">
              <a:lnSpc>
                <a:spcPct val="90000"/>
              </a:lnSpc>
            </a:pPr>
            <a:r>
              <a:rPr lang="en-US" altLang="en-US" sz="900" smtClean="0">
                <a:latin typeface="Arial" panose="020B0604020202020204" pitchFamily="34" charset="0"/>
              </a:rPr>
              <a:t>4.  NADH has high electron-transfer potential relative to other electron acceptors; usually transfers electrons to series of membrane-embedded electron carriers (electron-transport system or chain)</a:t>
            </a:r>
          </a:p>
          <a:p>
            <a:pPr marL="190500" indent="-190500" eaLnBrk="1" hangingPunct="1">
              <a:lnSpc>
                <a:spcPct val="90000"/>
              </a:lnSpc>
            </a:pPr>
            <a:r>
              <a:rPr lang="en-US" altLang="en-US" sz="900" smtClean="0">
                <a:latin typeface="Arial" panose="020B0604020202020204" pitchFamily="34" charset="0"/>
              </a:rPr>
              <a:t>	5.  As electrons move along chain, they move to lower &amp; lower free-energy state &amp; are ultimately passed to molecular oxygen, reducing it to water</a:t>
            </a:r>
          </a:p>
          <a:p>
            <a:pPr marL="190500" indent="-190500" eaLnBrk="1" hangingPunct="1">
              <a:lnSpc>
                <a:spcPct val="90000"/>
              </a:lnSpc>
              <a:buFontTx/>
              <a:buAutoNum type="arabicPeriod" startAt="6"/>
            </a:pPr>
            <a:r>
              <a:rPr lang="en-US" altLang="en-US" sz="900" smtClean="0">
                <a:latin typeface="Arial" panose="020B0604020202020204" pitchFamily="34" charset="0"/>
              </a:rPr>
              <a:t>Energy released during electron transport is used to form ATP by </a:t>
            </a:r>
            <a:r>
              <a:rPr lang="en-US" altLang="en-US" sz="900" b="1" smtClean="0">
                <a:latin typeface="Arial" panose="020B0604020202020204" pitchFamily="34" charset="0"/>
              </a:rPr>
              <a:t>oxidative phosphorylation</a:t>
            </a:r>
          </a:p>
          <a:p>
            <a:pPr marL="190500" indent="-190500" eaLnBrk="1" hangingPunct="1">
              <a:lnSpc>
                <a:spcPct val="90000"/>
              </a:lnSpc>
              <a:buFontTx/>
              <a:buAutoNum type="arabicPeriod" startAt="6"/>
            </a:pPr>
            <a:endParaRPr lang="en-US" altLang="en-US" sz="900" b="1" smtClean="0">
              <a:latin typeface="Arial" panose="020B0604020202020204" pitchFamily="34" charset="0"/>
            </a:endParaRPr>
          </a:p>
          <a:p>
            <a:pPr marL="190500" indent="-190500" eaLnBrk="1" hangingPunct="1">
              <a:lnSpc>
                <a:spcPct val="90000"/>
              </a:lnSpc>
            </a:pPr>
            <a:r>
              <a:rPr lang="en-US" altLang="en-US" sz="900" b="1" smtClean="0">
                <a:latin typeface="Arial" panose="020B0604020202020204" pitchFamily="34" charset="0"/>
              </a:rPr>
              <a:t>Glyceraldehyde-3-phosphate to 3-phosphoglycerate conversion includes direct ATP formation route</a:t>
            </a:r>
          </a:p>
          <a:p>
            <a:pPr marL="190500" indent="-190500" eaLnBrk="1" hangingPunct="1">
              <a:lnSpc>
                <a:spcPct val="90000"/>
              </a:lnSpc>
            </a:pPr>
            <a:r>
              <a:rPr lang="en-US" altLang="en-US" sz="900" b="1" smtClean="0">
                <a:latin typeface="Arial" panose="020B0604020202020204" pitchFamily="34" charset="0"/>
              </a:rPr>
              <a:t>1.  In 2nd step of overall reaction, phosphate group is moved from 1,3-bisphosphoglycerate to ADP to form ATP molecule; catalyzed by phosphoglycerate kinase by substrate-level phosphorylation</a:t>
            </a:r>
          </a:p>
          <a:p>
            <a:pPr marL="190500" indent="-190500" eaLnBrk="1" hangingPunct="1">
              <a:lnSpc>
                <a:spcPct val="90000"/>
              </a:lnSpc>
            </a:pPr>
            <a:r>
              <a:rPr lang="en-US" altLang="en-US" sz="900" b="1" smtClean="0">
                <a:latin typeface="Arial" panose="020B0604020202020204" pitchFamily="34" charset="0"/>
              </a:rPr>
              <a:t>			2.  Formation of ATP is not that endergonic, not so energetic that it cannot be readily formed by metabolic reactions</a:t>
            </a:r>
          </a:p>
        </p:txBody>
      </p:sp>
    </p:spTree>
    <p:extLst>
      <p:ext uri="{BB962C8B-B14F-4D97-AF65-F5344CB8AC3E}">
        <p14:creationId xmlns:p14="http://schemas.microsoft.com/office/powerpoint/2010/main" val="328815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DF55F7B-AB23-455B-BF2B-7D880CD73C4A}" type="slidenum">
              <a:rPr lang="en-US" altLang="en-US"/>
              <a:pPr algn="r" eaLnBrk="1" hangingPunct="1">
                <a:spcBef>
                  <a:spcPct val="0"/>
                </a:spcBef>
              </a:pPr>
              <a:t>18</a:t>
            </a:fld>
            <a:endParaRPr lang="en-US" altLang="en-US"/>
          </a:p>
        </p:txBody>
      </p:sp>
      <p:sp>
        <p:nvSpPr>
          <p:cNvPr id="136195" name="Rectangle 2"/>
          <p:cNvSpPr>
            <a:spLocks noGrp="1" noRot="1" noChangeAspect="1" noChangeArrowheads="1" noTextEdit="1"/>
          </p:cNvSpPr>
          <p:nvPr>
            <p:ph type="sldImg"/>
          </p:nvPr>
        </p:nvSpPr>
        <p:spPr>
          <a:xfrm>
            <a:off x="1104900" y="698500"/>
            <a:ext cx="4648200" cy="3486150"/>
          </a:xfrm>
          <a:ln/>
        </p:spPr>
      </p:sp>
      <p:sp>
        <p:nvSpPr>
          <p:cNvPr id="136196"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Glyceraldehyde-3-phosphate to 3-phosphoglycerate conversion includes direct ATP formation route</a:t>
            </a:r>
          </a:p>
          <a:p>
            <a:pPr eaLnBrk="1" hangingPunct="1"/>
            <a:r>
              <a:rPr lang="en-US" altLang="en-US" smtClean="0">
                <a:latin typeface="Arial" panose="020B0604020202020204" pitchFamily="34" charset="0"/>
              </a:rPr>
              <a:t>1.  In 2nd step of overall reaction, phosphate group is moved from 1,3-bisphosphoglycerate to ADP to form ATP molecule; catalyzed by phosphoglycerate kinase by </a:t>
            </a:r>
            <a:r>
              <a:rPr lang="en-US" altLang="en-US" b="1" smtClean="0">
                <a:latin typeface="Arial" panose="020B0604020202020204" pitchFamily="34" charset="0"/>
              </a:rPr>
              <a:t>substrate-level phosphorylation</a:t>
            </a:r>
            <a:endParaRPr lang="en-US" altLang="en-US" smtClean="0">
              <a:latin typeface="Arial" panose="020B0604020202020204" pitchFamily="34" charset="0"/>
            </a:endParaRPr>
          </a:p>
          <a:p>
            <a:pPr eaLnBrk="1" hangingPunct="1"/>
            <a:r>
              <a:rPr lang="en-US" altLang="en-US" smtClean="0">
                <a:latin typeface="Arial" panose="020B0604020202020204" pitchFamily="34" charset="0"/>
              </a:rPr>
              <a:t>			2.  Formation of ATP is not that endergonic, not so energetic that it cannot be readily formed by metabolic reactions</a:t>
            </a:r>
          </a:p>
          <a:p>
            <a:pPr eaLnBrk="1" hangingPunct="1"/>
            <a:r>
              <a:rPr lang="en-US" altLang="en-US" smtClean="0">
                <a:latin typeface="Arial" panose="020B0604020202020204" pitchFamily="34" charset="0"/>
              </a:rPr>
              <a:t> Such donor molecules have lower affinity for the phosphate group than the molecule accepting it; the lower the affinity, the better the donor; the greater the affinity, the better the acceptor</a:t>
            </a:r>
          </a:p>
          <a:p>
            <a:pPr eaLnBrk="1" hangingPunct="1"/>
            <a:r>
              <a:rPr lang="en-US" altLang="en-US" smtClean="0">
                <a:latin typeface="Arial" panose="020B0604020202020204" pitchFamily="34" charset="0"/>
              </a:rPr>
              <a:t>		E.  Neither phosphate group donation to ADP by 1.3-bisphosphoglycerate or by phosphoenolpyruvate requires molecular oxygen; thus, glycolytic production of ATP is anaerobic</a:t>
            </a:r>
          </a:p>
        </p:txBody>
      </p:sp>
    </p:spTree>
    <p:extLst>
      <p:ext uri="{BB962C8B-B14F-4D97-AF65-F5344CB8AC3E}">
        <p14:creationId xmlns:p14="http://schemas.microsoft.com/office/powerpoint/2010/main" val="3409914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6C8782D-6068-4F8A-9F43-C499DCD2FC1F}" type="slidenum">
              <a:rPr lang="en-US" altLang="en-US"/>
              <a:pPr algn="r" eaLnBrk="1" hangingPunct="1">
                <a:spcBef>
                  <a:spcPct val="0"/>
                </a:spcBef>
              </a:pPr>
              <a:t>19</a:t>
            </a:fld>
            <a:endParaRPr lang="en-US" altLang="en-US"/>
          </a:p>
        </p:txBody>
      </p:sp>
      <p:sp>
        <p:nvSpPr>
          <p:cNvPr id="137219" name="Rectangle 2"/>
          <p:cNvSpPr>
            <a:spLocks noGrp="1" noRot="1" noChangeAspect="1" noChangeArrowheads="1" noTextEdit="1"/>
          </p:cNvSpPr>
          <p:nvPr>
            <p:ph type="sldImg"/>
          </p:nvPr>
        </p:nvSpPr>
        <p:spPr>
          <a:xfrm>
            <a:off x="1104900" y="698500"/>
            <a:ext cx="4648200" cy="3486150"/>
          </a:xfrm>
          <a:ln/>
        </p:spPr>
      </p:sp>
      <p:sp>
        <p:nvSpPr>
          <p:cNvPr id="137220"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Arial" panose="020B0604020202020204" pitchFamily="34" charset="0"/>
              </a:rPr>
              <a:t> 2 ATPs are produced by substrate-level phosphorylation from each molecule of glyceraldehyde-3-phosphate oxidized to pyruvate; since there are 2 of them, 4 ATPs are made</a:t>
            </a:r>
          </a:p>
          <a:p>
            <a:pPr eaLnBrk="1" hangingPunct="1"/>
            <a:r>
              <a:rPr lang="en-US" altLang="en-US" sz="1000" smtClean="0">
                <a:latin typeface="Arial" panose="020B0604020202020204" pitchFamily="34" charset="0"/>
              </a:rPr>
              <a:t>			2.  Since 2 ATPs are used up to start pathway, there is a net gain of 2 ATPs</a:t>
            </a:r>
          </a:p>
          <a:p>
            <a:pPr eaLnBrk="1" hangingPunct="1"/>
            <a:r>
              <a:rPr lang="en-US" altLang="en-US" sz="1000" smtClean="0">
                <a:latin typeface="Arial" panose="020B0604020202020204" pitchFamily="34" charset="0"/>
              </a:rPr>
              <a:t>			3.  Overall equation: Glucose + 2ADP + 2Pi + 2NAD+ —&gt; 2Pyruvate + 2ATP + 2NADH + 2H+ + 2H2O</a:t>
            </a:r>
          </a:p>
          <a:p>
            <a:pPr eaLnBrk="1" hangingPunct="1"/>
            <a:r>
              <a:rPr lang="en-US" altLang="en-US" sz="1000" smtClean="0">
                <a:latin typeface="Arial" panose="020B0604020202020204" pitchFamily="34" charset="0"/>
              </a:rPr>
              <a:t>			4.  Pyruvate (glycolysis end product) is key compound; sits at junction between anaerobic &amp; aerobic pathways: without O2, pyruvate undergoes fermentation; in its presence, aerobic respiration occurs </a:t>
            </a:r>
          </a:p>
          <a:p>
            <a:pPr eaLnBrk="1" hangingPunct="1"/>
            <a:r>
              <a:rPr lang="en-US" altLang="en-US" sz="1000" smtClean="0">
                <a:latin typeface="Arial" panose="020B0604020202020204" pitchFamily="34" charset="0"/>
              </a:rPr>
              <a:t>Fermentation - recycle NAD+ for use in glycolysis (stops without NAD+); occurs when O2 low because NAD+ cannot be recycled by ET system</a:t>
            </a:r>
          </a:p>
          <a:p>
            <a:pPr eaLnBrk="1" hangingPunct="1"/>
            <a:r>
              <a:rPr lang="en-US" altLang="en-US" sz="1000" smtClean="0">
                <a:latin typeface="Arial" panose="020B0604020202020204" pitchFamily="34" charset="0"/>
              </a:rPr>
              <a:t>	A.  Glycolytic reactions occur at rapid rates so cell can produce a significant amount of ATP</a:t>
            </a:r>
          </a:p>
          <a:p>
            <a:pPr eaLnBrk="1" hangingPunct="1"/>
            <a:r>
              <a:rPr lang="en-US" altLang="en-US" sz="1000" smtClean="0">
                <a:latin typeface="Arial" panose="020B0604020202020204" pitchFamily="34" charset="0"/>
              </a:rPr>
              <a:t>		1.  Some cells (yeast, tumor &amp; muscle cells) rely heavily on glycolysis to make ATP</a:t>
            </a:r>
          </a:p>
          <a:p>
            <a:pPr eaLnBrk="1" hangingPunct="1"/>
            <a:endParaRPr lang="en-US" altLang="en-US" sz="1000" smtClean="0">
              <a:latin typeface="Arial" panose="020B0604020202020204" pitchFamily="34" charset="0"/>
            </a:endParaRPr>
          </a:p>
          <a:p>
            <a:pPr eaLnBrk="1" hangingPunct="1"/>
            <a:r>
              <a:rPr lang="en-US" altLang="en-US" sz="1000" smtClean="0">
                <a:latin typeface="Arial" panose="020B0604020202020204" pitchFamily="34" charset="0"/>
              </a:rPr>
              <a:t> Pyruvate is converted to various substances (CO2 &amp; ethanol in plants, yeast; lactate in animals)</a:t>
            </a:r>
          </a:p>
          <a:p>
            <a:pPr eaLnBrk="1" hangingPunct="1"/>
            <a:r>
              <a:rPr lang="en-US" altLang="en-US" sz="1000" smtClean="0">
                <a:latin typeface="Arial" panose="020B0604020202020204" pitchFamily="34" charset="0"/>
              </a:rPr>
              <a:t>		1.  When muscles contract repeatedly, O2 levels drop too low to keep pace with cell metabolic demands so the muscle cells regenerate NAD+ by converting pyruvate to lactate (fermentation)</a:t>
            </a:r>
          </a:p>
        </p:txBody>
      </p:sp>
    </p:spTree>
    <p:extLst>
      <p:ext uri="{BB962C8B-B14F-4D97-AF65-F5344CB8AC3E}">
        <p14:creationId xmlns:p14="http://schemas.microsoft.com/office/powerpoint/2010/main" val="375493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r>
              <a:rPr lang="en-US" altLang="en-US" smtClean="0">
                <a:latin typeface="Arial" panose="020B0604020202020204" pitchFamily="34" charset="0"/>
              </a:rPr>
              <a:t>There is probably a mutation or disruption in glyceraldehyde phosphate dehydrogenase. Adding NADH would also work if there was a continuous supply. The answer is A</a:t>
            </a:r>
          </a:p>
        </p:txBody>
      </p:sp>
      <p:sp>
        <p:nvSpPr>
          <p:cNvPr id="604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0F9CB7-2282-40FA-893E-F002B8B7C8F1}" type="slidenum">
              <a:rPr lang="en-US" altLang="en-US"/>
              <a:pPr eaLnBrk="1" hangingPunct="1"/>
              <a:t>21</a:t>
            </a:fld>
            <a:endParaRPr lang="en-US" altLang="en-US"/>
          </a:p>
        </p:txBody>
      </p:sp>
    </p:spTree>
    <p:extLst>
      <p:ext uri="{BB962C8B-B14F-4D97-AF65-F5344CB8AC3E}">
        <p14:creationId xmlns:p14="http://schemas.microsoft.com/office/powerpoint/2010/main" val="402543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Because obviously you have a home laboratory, right?</a:t>
            </a:r>
          </a:p>
          <a:p>
            <a:r>
              <a:rPr lang="en-US"/>
              <a:t>What additional information would you need to make this hypothesis?</a:t>
            </a:r>
          </a:p>
        </p:txBody>
      </p:sp>
    </p:spTree>
    <p:extLst>
      <p:ext uri="{BB962C8B-B14F-4D97-AF65-F5344CB8AC3E}">
        <p14:creationId xmlns:p14="http://schemas.microsoft.com/office/powerpoint/2010/main" val="127575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pitchFamily="34" charset="0"/>
              </a:defRPr>
            </a:lvl1pPr>
            <a:lvl2pPr marL="742950" indent="-285750" defTabSz="930275" eaLnBrk="0" hangingPunct="0">
              <a:defRPr sz="2000">
                <a:solidFill>
                  <a:schemeClr val="tx1"/>
                </a:solidFill>
                <a:latin typeface="Arial" pitchFamily="34" charset="0"/>
              </a:defRPr>
            </a:lvl2pPr>
            <a:lvl3pPr marL="1143000" indent="-228600" defTabSz="930275" eaLnBrk="0" hangingPunct="0">
              <a:defRPr sz="2000">
                <a:solidFill>
                  <a:schemeClr val="tx1"/>
                </a:solidFill>
                <a:latin typeface="Arial" pitchFamily="34" charset="0"/>
              </a:defRPr>
            </a:lvl3pPr>
            <a:lvl4pPr marL="1600200" indent="-228600" defTabSz="930275" eaLnBrk="0" hangingPunct="0">
              <a:defRPr sz="2000">
                <a:solidFill>
                  <a:schemeClr val="tx1"/>
                </a:solidFill>
                <a:latin typeface="Arial" pitchFamily="34" charset="0"/>
              </a:defRPr>
            </a:lvl4pPr>
            <a:lvl5pPr marL="2057400" indent="-228600" defTabSz="930275" eaLnBrk="0" hangingPunct="0">
              <a:defRPr sz="2000">
                <a:solidFill>
                  <a:schemeClr val="tx1"/>
                </a:solidFill>
                <a:latin typeface="Arial" pitchFamily="34" charset="0"/>
              </a:defRPr>
            </a:lvl5pPr>
            <a:lvl6pPr marL="2514600" indent="-228600" defTabSz="930275" eaLnBrk="0" fontAlgn="base" hangingPunct="0">
              <a:spcBef>
                <a:spcPct val="0"/>
              </a:spcBef>
              <a:spcAft>
                <a:spcPct val="0"/>
              </a:spcAft>
              <a:defRPr sz="2000">
                <a:solidFill>
                  <a:schemeClr val="tx1"/>
                </a:solidFill>
                <a:latin typeface="Arial" pitchFamily="34" charset="0"/>
              </a:defRPr>
            </a:lvl6pPr>
            <a:lvl7pPr marL="2971800" indent="-228600" defTabSz="930275" eaLnBrk="0" fontAlgn="base" hangingPunct="0">
              <a:spcBef>
                <a:spcPct val="0"/>
              </a:spcBef>
              <a:spcAft>
                <a:spcPct val="0"/>
              </a:spcAft>
              <a:defRPr sz="2000">
                <a:solidFill>
                  <a:schemeClr val="tx1"/>
                </a:solidFill>
                <a:latin typeface="Arial" pitchFamily="34" charset="0"/>
              </a:defRPr>
            </a:lvl7pPr>
            <a:lvl8pPr marL="3429000" indent="-228600" defTabSz="930275" eaLnBrk="0" fontAlgn="base" hangingPunct="0">
              <a:spcBef>
                <a:spcPct val="0"/>
              </a:spcBef>
              <a:spcAft>
                <a:spcPct val="0"/>
              </a:spcAft>
              <a:defRPr sz="2000">
                <a:solidFill>
                  <a:schemeClr val="tx1"/>
                </a:solidFill>
                <a:latin typeface="Arial" pitchFamily="34" charset="0"/>
              </a:defRPr>
            </a:lvl8pPr>
            <a:lvl9pPr marL="3886200" indent="-228600" defTabSz="930275" eaLnBrk="0" fontAlgn="base" hangingPunct="0">
              <a:spcBef>
                <a:spcPct val="0"/>
              </a:spcBef>
              <a:spcAft>
                <a:spcPct val="0"/>
              </a:spcAft>
              <a:defRPr sz="2000">
                <a:solidFill>
                  <a:schemeClr val="tx1"/>
                </a:solidFill>
                <a:latin typeface="Arial" pitchFamily="34" charset="0"/>
              </a:defRPr>
            </a:lvl9pPr>
          </a:lstStyle>
          <a:p>
            <a:pPr eaLnBrk="1" hangingPunct="1"/>
            <a:fld id="{29DB542A-90A6-4FE3-9C44-32F5C2D192D7}" type="slidenum">
              <a:rPr lang="en-US" altLang="en-US" sz="1200" smtClean="0"/>
              <a:pPr eaLnBrk="1" hangingPunct="1"/>
              <a:t>2</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9080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05A5AC0-76EE-46A9-87BB-C77382912ED4}" type="slidenum">
              <a:rPr lang="en-US" altLang="en-US"/>
              <a:pPr algn="r" eaLnBrk="1" hangingPunct="1">
                <a:spcBef>
                  <a:spcPct val="0"/>
                </a:spcBef>
              </a:pPr>
              <a:t>3</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0213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is B. </a:t>
            </a:r>
            <a:endParaRPr lang="en-US" dirty="0"/>
          </a:p>
        </p:txBody>
      </p:sp>
      <p:sp>
        <p:nvSpPr>
          <p:cNvPr id="4" name="Slide Number Placeholder 3"/>
          <p:cNvSpPr>
            <a:spLocks noGrp="1"/>
          </p:cNvSpPr>
          <p:nvPr>
            <p:ph type="sldNum" sz="quarter" idx="10"/>
          </p:nvPr>
        </p:nvSpPr>
        <p:spPr/>
        <p:txBody>
          <a:bodyPr/>
          <a:lstStyle/>
          <a:p>
            <a:pPr>
              <a:defRPr/>
            </a:pPr>
            <a:fld id="{07BB6915-04B6-438F-AAA7-91F54DCDAA48}" type="slidenum">
              <a:rPr lang="en-US" smtClean="0"/>
              <a:pPr>
                <a:defRPr/>
              </a:pPr>
              <a:t>4</a:t>
            </a:fld>
            <a:endParaRPr lang="en-US"/>
          </a:p>
        </p:txBody>
      </p:sp>
    </p:spTree>
    <p:extLst>
      <p:ext uri="{BB962C8B-B14F-4D97-AF65-F5344CB8AC3E}">
        <p14:creationId xmlns:p14="http://schemas.microsoft.com/office/powerpoint/2010/main" val="1805618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08A95CC-E9FA-4B48-9711-FBCDF067A303}" type="slidenum">
              <a:rPr lang="en-US" altLang="en-US"/>
              <a:pPr algn="r" eaLnBrk="1" hangingPunct="1">
                <a:spcBef>
                  <a:spcPct val="0"/>
                </a:spcBef>
              </a:pPr>
              <a:t>5</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4756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B1783E3-6310-404C-B448-D7A7DBD26210}" type="slidenum">
              <a:rPr lang="en-US" altLang="en-US"/>
              <a:pPr algn="r" eaLnBrk="1" hangingPunct="1">
                <a:spcBef>
                  <a:spcPct val="0"/>
                </a:spcBef>
              </a:pPr>
              <a:t>6</a:t>
            </a:fld>
            <a:endParaRPr lang="en-US" altLang="en-US"/>
          </a:p>
        </p:txBody>
      </p:sp>
      <p:sp>
        <p:nvSpPr>
          <p:cNvPr id="122883" name="Rectangle 2"/>
          <p:cNvSpPr>
            <a:spLocks noGrp="1" noRot="1" noChangeAspect="1" noChangeArrowheads="1" noTextEdit="1"/>
          </p:cNvSpPr>
          <p:nvPr>
            <p:ph type="sldImg"/>
          </p:nvPr>
        </p:nvSpPr>
        <p:spPr>
          <a:xfrm>
            <a:off x="1104900" y="698500"/>
            <a:ext cx="4648200" cy="3486150"/>
          </a:xfrm>
          <a:ln/>
        </p:spPr>
      </p:sp>
      <p:sp>
        <p:nvSpPr>
          <p:cNvPr id="122884"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Arial" panose="020B0604020202020204" pitchFamily="34" charset="0"/>
              </a:rPr>
              <a:t>Glyceraldehyde-3-phosphate to 3-phosphoglycerate conversion includes direct ATP formation route</a:t>
            </a:r>
          </a:p>
          <a:p>
            <a:pPr eaLnBrk="1" hangingPunct="1"/>
            <a:r>
              <a:rPr lang="en-US" altLang="en-US" sz="1000" smtClean="0">
                <a:latin typeface="Arial" panose="020B0604020202020204" pitchFamily="34" charset="0"/>
              </a:rPr>
              <a:t>1.  In 2nd step of overall reaction, phosphate group is moved from 1,3-bisphosphoglycerate to ADP to form ATP molecule; catalyzed by phosphoglycerate kinase by </a:t>
            </a:r>
            <a:r>
              <a:rPr lang="en-US" altLang="en-US" sz="1000" b="1" smtClean="0">
                <a:latin typeface="Arial" panose="020B0604020202020204" pitchFamily="34" charset="0"/>
              </a:rPr>
              <a:t>substrate-level phosphorylation</a:t>
            </a:r>
            <a:endParaRPr lang="en-US" altLang="en-US" sz="1000" smtClean="0">
              <a:latin typeface="Arial" panose="020B0604020202020204" pitchFamily="34" charset="0"/>
            </a:endParaRPr>
          </a:p>
          <a:p>
            <a:pPr eaLnBrk="1" hangingPunct="1"/>
            <a:r>
              <a:rPr lang="en-US" altLang="en-US" sz="1000" smtClean="0">
                <a:latin typeface="Arial" panose="020B0604020202020204" pitchFamily="34" charset="0"/>
              </a:rPr>
              <a:t>			2.  Formation of ATP is not that endergonic, not so energetic that it cannot be readily formed by metabolic reactions</a:t>
            </a:r>
          </a:p>
          <a:p>
            <a:pPr eaLnBrk="1" hangingPunct="1"/>
            <a:r>
              <a:rPr lang="en-US" altLang="en-US" sz="1000" smtClean="0">
                <a:latin typeface="Arial" panose="020B0604020202020204" pitchFamily="34" charset="0"/>
              </a:rPr>
              <a:t>			3.  There are many phosphorylated molecules whose hydrolysis has more negative DG0' than ATP</a:t>
            </a:r>
          </a:p>
          <a:p>
            <a:pPr eaLnBrk="1" hangingPunct="1"/>
            <a:r>
              <a:rPr lang="en-US" altLang="en-US" sz="1000" smtClean="0">
                <a:latin typeface="Arial" panose="020B0604020202020204" pitchFamily="34" charset="0"/>
              </a:rPr>
              <a:t>			4.  Any donor molecule with higher negative DG0' on scale can phosphorylate any molecule lower on scale, including phosphorylation of ADP to ATP</a:t>
            </a:r>
          </a:p>
          <a:p>
            <a:pPr eaLnBrk="1" hangingPunct="1"/>
            <a:r>
              <a:rPr lang="en-US" altLang="en-US" sz="1000" smtClean="0">
                <a:latin typeface="Arial" panose="020B0604020202020204" pitchFamily="34" charset="0"/>
              </a:rPr>
              <a:t>			5.  Molecules higher on scale (with higher free energy or larger –DG0') have higher transfer potential</a:t>
            </a:r>
          </a:p>
          <a:p>
            <a:pPr eaLnBrk="1" hangingPunct="1"/>
            <a:r>
              <a:rPr lang="en-US" altLang="en-US" sz="1000" smtClean="0">
                <a:latin typeface="Arial" panose="020B0604020202020204" pitchFamily="34" charset="0"/>
              </a:rPr>
              <a:t>			6.  DG0' of such a reaction will be equal to the difference between the two values</a:t>
            </a:r>
          </a:p>
          <a:p>
            <a:pPr eaLnBrk="1" hangingPunct="1"/>
            <a:r>
              <a:rPr lang="en-US" altLang="en-US" sz="1000" smtClean="0">
                <a:latin typeface="Arial" panose="020B0604020202020204" pitchFamily="34" charset="0"/>
              </a:rPr>
              <a:t>			7.  Such donor molecules have lower affinity for the phosphate group than the molecule accepting it; the lower the affinity, the better the donor; the greater the affinity, the better the acceptor</a:t>
            </a:r>
          </a:p>
          <a:p>
            <a:pPr eaLnBrk="1" hangingPunct="1"/>
            <a:r>
              <a:rPr lang="en-US" altLang="en-US" sz="1000" smtClean="0">
                <a:latin typeface="Arial" panose="020B0604020202020204" pitchFamily="34" charset="0"/>
              </a:rPr>
              <a:t>		E.  Neither phosphate group donation to ADP by 1.3-bisphosphoglycerate or by phosphoenolpyruvate requires molecular oxygen; thus, glycolytic production of ATP is anaerobic</a:t>
            </a:r>
          </a:p>
        </p:txBody>
      </p:sp>
    </p:spTree>
    <p:extLst>
      <p:ext uri="{BB962C8B-B14F-4D97-AF65-F5344CB8AC3E}">
        <p14:creationId xmlns:p14="http://schemas.microsoft.com/office/powerpoint/2010/main" val="2842874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r>
              <a:rPr lang="en-US" altLang="en-US" smtClean="0">
                <a:latin typeface="Arial" panose="020B0604020202020204" pitchFamily="34" charset="0"/>
              </a:rPr>
              <a:t>Note that this is delta Go, not delta G. Answer is C. </a:t>
            </a:r>
          </a:p>
        </p:txBody>
      </p:sp>
      <p:sp>
        <p:nvSpPr>
          <p:cNvPr id="4915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FE3C874-DCA8-4814-AB67-BE848D124346}"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352496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8D89EA4-A4B5-40CF-BBC2-CE302E66B64E}" type="slidenum">
              <a:rPr lang="en-US" altLang="en-US"/>
              <a:pPr algn="r" eaLnBrk="1" hangingPunct="1">
                <a:spcBef>
                  <a:spcPct val="0"/>
                </a:spcBef>
              </a:pPr>
              <a:t>8</a:t>
            </a:fld>
            <a:endParaRPr lang="en-US" altLang="en-US"/>
          </a:p>
        </p:txBody>
      </p:sp>
      <p:sp>
        <p:nvSpPr>
          <p:cNvPr id="62467" name="Rectangle 2"/>
          <p:cNvSpPr>
            <a:spLocks noRot="1" noChangeArrowheads="1" noTextEdit="1"/>
          </p:cNvSpPr>
          <p:nvPr>
            <p:ph type="sldImg"/>
          </p:nvPr>
        </p:nvSpPr>
        <p:spPr>
          <a:xfrm>
            <a:off x="1104900" y="698500"/>
            <a:ext cx="4648200" cy="3486150"/>
          </a:xfrm>
          <a:ln/>
        </p:spPr>
      </p:sp>
      <p:sp>
        <p:nvSpPr>
          <p:cNvPr id="62468"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1026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6A4C96E-D172-4D7A-AFE2-879324829D86}" type="slidenum">
              <a:rPr lang="en-US" altLang="en-US"/>
              <a:pPr algn="r" eaLnBrk="1" hangingPunct="1">
                <a:spcBef>
                  <a:spcPct val="0"/>
                </a:spcBef>
              </a:pPr>
              <a:t>10</a:t>
            </a:fld>
            <a:endParaRPr lang="en-US" altLang="en-US"/>
          </a:p>
        </p:txBody>
      </p:sp>
      <p:sp>
        <p:nvSpPr>
          <p:cNvPr id="131075" name="Rectangle 2"/>
          <p:cNvSpPr>
            <a:spLocks noGrp="1" noRot="1" noChangeAspect="1" noChangeArrowheads="1" noTextEdit="1"/>
          </p:cNvSpPr>
          <p:nvPr>
            <p:ph type="sldImg"/>
          </p:nvPr>
        </p:nvSpPr>
        <p:spPr>
          <a:xfrm>
            <a:off x="1104900" y="698500"/>
            <a:ext cx="4648200" cy="3486150"/>
          </a:xfrm>
          <a:ln/>
        </p:spPr>
      </p:sp>
      <p:sp>
        <p:nvSpPr>
          <p:cNvPr id="131076" name="Rectangle 3"/>
          <p:cNvSpPr>
            <a:spLocks noGrp="1" noChangeArrowheads="1"/>
          </p:cNvSpPr>
          <p:nvPr>
            <p:ph type="body" idx="1"/>
          </p:nvPr>
        </p:nvSpPr>
        <p:spPr>
          <a:xfrm>
            <a:off x="685800" y="4416425"/>
            <a:ext cx="54864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Glycolysis leads to the formation of pyruvate; Glycolysis is presumably the energy capture pathway used by our early anaerobic ancestors &amp; is the major anabolic pathway used by anaerobic organisms today</a:t>
            </a:r>
          </a:p>
        </p:txBody>
      </p:sp>
    </p:spTree>
    <p:extLst>
      <p:ext uri="{BB962C8B-B14F-4D97-AF65-F5344CB8AC3E}">
        <p14:creationId xmlns:p14="http://schemas.microsoft.com/office/powerpoint/2010/main" val="59082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6ACE76-BAFA-4339-8594-9BB416683884}" type="slidenum">
              <a:rPr lang="en-US"/>
              <a:pPr>
                <a:defRPr/>
              </a:pPr>
              <a:t>‹#›</a:t>
            </a:fld>
            <a:endParaRPr lang="en-US"/>
          </a:p>
        </p:txBody>
      </p:sp>
    </p:spTree>
    <p:extLst>
      <p:ext uri="{BB962C8B-B14F-4D97-AF65-F5344CB8AC3E}">
        <p14:creationId xmlns:p14="http://schemas.microsoft.com/office/powerpoint/2010/main" val="145578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55B144-194C-4B02-81B8-D64179A50AD5}" type="slidenum">
              <a:rPr lang="en-US"/>
              <a:pPr>
                <a:defRPr/>
              </a:pPr>
              <a:t>‹#›</a:t>
            </a:fld>
            <a:endParaRPr lang="en-US"/>
          </a:p>
        </p:txBody>
      </p:sp>
    </p:spTree>
    <p:extLst>
      <p:ext uri="{BB962C8B-B14F-4D97-AF65-F5344CB8AC3E}">
        <p14:creationId xmlns:p14="http://schemas.microsoft.com/office/powerpoint/2010/main" val="344665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3FB444-D2FA-49B0-8D33-0A5CE714F3E1}" type="slidenum">
              <a:rPr lang="en-US"/>
              <a:pPr>
                <a:defRPr/>
              </a:pPr>
              <a:t>‹#›</a:t>
            </a:fld>
            <a:endParaRPr lang="en-US"/>
          </a:p>
        </p:txBody>
      </p:sp>
    </p:spTree>
    <p:extLst>
      <p:ext uri="{BB962C8B-B14F-4D97-AF65-F5344CB8AC3E}">
        <p14:creationId xmlns:p14="http://schemas.microsoft.com/office/powerpoint/2010/main" val="70503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E06FB0-FCA5-4DDA-8C30-B42C90DADF77}" type="slidenum">
              <a:rPr lang="en-US"/>
              <a:pPr>
                <a:defRPr/>
              </a:pPr>
              <a:t>‹#›</a:t>
            </a:fld>
            <a:endParaRPr lang="en-US"/>
          </a:p>
        </p:txBody>
      </p:sp>
    </p:spTree>
    <p:extLst>
      <p:ext uri="{BB962C8B-B14F-4D97-AF65-F5344CB8AC3E}">
        <p14:creationId xmlns:p14="http://schemas.microsoft.com/office/powerpoint/2010/main" val="148739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C767FF-F03B-473B-9565-5002CA7D4278}" type="slidenum">
              <a:rPr lang="en-US"/>
              <a:pPr>
                <a:defRPr/>
              </a:pPr>
              <a:t>‹#›</a:t>
            </a:fld>
            <a:endParaRPr lang="en-US"/>
          </a:p>
        </p:txBody>
      </p:sp>
    </p:spTree>
    <p:extLst>
      <p:ext uri="{BB962C8B-B14F-4D97-AF65-F5344CB8AC3E}">
        <p14:creationId xmlns:p14="http://schemas.microsoft.com/office/powerpoint/2010/main" val="285712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DD9FE3-C13B-4B83-B965-0A8FE5347CAB}" type="slidenum">
              <a:rPr lang="en-US"/>
              <a:pPr>
                <a:defRPr/>
              </a:pPr>
              <a:t>‹#›</a:t>
            </a:fld>
            <a:endParaRPr lang="en-US"/>
          </a:p>
        </p:txBody>
      </p:sp>
    </p:spTree>
    <p:extLst>
      <p:ext uri="{BB962C8B-B14F-4D97-AF65-F5344CB8AC3E}">
        <p14:creationId xmlns:p14="http://schemas.microsoft.com/office/powerpoint/2010/main" val="26584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860B1A-9BDD-465B-8BAF-93BE298F149A}" type="slidenum">
              <a:rPr lang="en-US"/>
              <a:pPr>
                <a:defRPr/>
              </a:pPr>
              <a:t>‹#›</a:t>
            </a:fld>
            <a:endParaRPr lang="en-US"/>
          </a:p>
        </p:txBody>
      </p:sp>
    </p:spTree>
    <p:extLst>
      <p:ext uri="{BB962C8B-B14F-4D97-AF65-F5344CB8AC3E}">
        <p14:creationId xmlns:p14="http://schemas.microsoft.com/office/powerpoint/2010/main" val="69258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2D7217-A5AC-4C01-A2E2-2439A7E29688}" type="slidenum">
              <a:rPr lang="en-US"/>
              <a:pPr>
                <a:defRPr/>
              </a:pPr>
              <a:t>‹#›</a:t>
            </a:fld>
            <a:endParaRPr lang="en-US"/>
          </a:p>
        </p:txBody>
      </p:sp>
    </p:spTree>
    <p:extLst>
      <p:ext uri="{BB962C8B-B14F-4D97-AF65-F5344CB8AC3E}">
        <p14:creationId xmlns:p14="http://schemas.microsoft.com/office/powerpoint/2010/main" val="134968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8114D18-A619-4BDE-A33D-75E424857C59}" type="slidenum">
              <a:rPr lang="en-US"/>
              <a:pPr>
                <a:defRPr/>
              </a:pPr>
              <a:t>‹#›</a:t>
            </a:fld>
            <a:endParaRPr lang="en-US"/>
          </a:p>
        </p:txBody>
      </p:sp>
    </p:spTree>
    <p:extLst>
      <p:ext uri="{BB962C8B-B14F-4D97-AF65-F5344CB8AC3E}">
        <p14:creationId xmlns:p14="http://schemas.microsoft.com/office/powerpoint/2010/main" val="87725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5D4BA6-51DE-41D6-A562-9F944BBB9633}" type="slidenum">
              <a:rPr lang="en-US"/>
              <a:pPr>
                <a:defRPr/>
              </a:pPr>
              <a:t>‹#›</a:t>
            </a:fld>
            <a:endParaRPr lang="en-US"/>
          </a:p>
        </p:txBody>
      </p:sp>
    </p:spTree>
    <p:extLst>
      <p:ext uri="{BB962C8B-B14F-4D97-AF65-F5344CB8AC3E}">
        <p14:creationId xmlns:p14="http://schemas.microsoft.com/office/powerpoint/2010/main" val="131024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A21281-389A-453E-B80C-9690DE35037B}" type="slidenum">
              <a:rPr lang="en-US"/>
              <a:pPr>
                <a:defRPr/>
              </a:pPr>
              <a:t>‹#›</a:t>
            </a:fld>
            <a:endParaRPr lang="en-US"/>
          </a:p>
        </p:txBody>
      </p:sp>
    </p:spTree>
    <p:extLst>
      <p:ext uri="{BB962C8B-B14F-4D97-AF65-F5344CB8AC3E}">
        <p14:creationId xmlns:p14="http://schemas.microsoft.com/office/powerpoint/2010/main" val="324579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6E9B429-1610-46C7-877B-E19E407EFB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mdb.com/name/nm0001402/" TargetMode="External"/><Relationship Id="rId7" Type="http://schemas.openxmlformats.org/officeDocument/2006/relationships/hyperlink" Target="http://www.imdb.com/name/nm000103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imdb.com/name/nm0000092/" TargetMode="External"/><Relationship Id="rId5" Type="http://schemas.openxmlformats.org/officeDocument/2006/relationships/hyperlink" Target="http://www.imdb.com/name/nm0001589/" TargetMode="External"/><Relationship Id="rId4" Type="http://schemas.openxmlformats.org/officeDocument/2006/relationships/hyperlink" Target="http://www.imdb.com/name/nm000138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hyperlink" Target="http://www.brainyquote.com/quotes/quotes/r/richardpf160383.html" TargetMode="External"/><Relationship Id="rId2" Type="http://schemas.openxmlformats.org/officeDocument/2006/relationships/hyperlink" Target="http://www.brainyquote.com/quotes/quotes/a/alberteins100017.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ndex.php?title=Special:Booksources&amp;isbn=061822158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057400"/>
            <a:ext cx="8458200" cy="1752600"/>
          </a:xfrm>
        </p:spPr>
        <p:txBody>
          <a:bodyPr/>
          <a:lstStyle/>
          <a:p>
            <a:pPr algn="l"/>
            <a:r>
              <a:rPr lang="en-US" sz="1600" b="1" dirty="0" smtClean="0"/>
              <a:t/>
            </a:r>
            <a:br>
              <a:rPr lang="en-US" sz="1600" b="1" dirty="0" smtClean="0"/>
            </a:br>
            <a:r>
              <a:rPr lang="en-US" sz="1800" dirty="0" smtClean="0">
                <a:solidFill>
                  <a:schemeClr val="tx1"/>
                </a:solidFill>
              </a:rPr>
              <a:t/>
            </a:r>
            <a:br>
              <a:rPr lang="en-US" sz="1800" dirty="0" smtClean="0">
                <a:solidFill>
                  <a:schemeClr val="tx1"/>
                </a:solidFill>
              </a:rPr>
            </a:br>
            <a:r>
              <a:rPr lang="en-US" sz="1800" b="1" dirty="0" smtClean="0">
                <a:solidFill>
                  <a:schemeClr val="tx1"/>
                </a:solidFill>
              </a:rPr>
              <a:t/>
            </a:r>
            <a:br>
              <a:rPr lang="en-US" sz="1800" b="1" dirty="0" smtClean="0">
                <a:solidFill>
                  <a:schemeClr val="tx1"/>
                </a:solidFill>
              </a:rPr>
            </a:br>
            <a:r>
              <a:rPr lang="en-US" sz="1800" b="1" dirty="0" smtClean="0">
                <a:solidFill>
                  <a:schemeClr val="tx1"/>
                </a:solidFill>
              </a:rPr>
              <a:t/>
            </a:r>
            <a:br>
              <a:rPr lang="en-US" sz="1800" b="1" dirty="0" smtClean="0">
                <a:solidFill>
                  <a:schemeClr val="tx1"/>
                </a:solidFill>
              </a:rPr>
            </a:br>
            <a:r>
              <a:rPr lang="en-US" sz="1800" b="1" dirty="0" smtClean="0">
                <a:solidFill>
                  <a:schemeClr val="tx1"/>
                </a:solidFill>
              </a:rPr>
              <a:t/>
            </a:r>
            <a:br>
              <a:rPr lang="en-US" sz="1800" b="1" dirty="0" smtClean="0">
                <a:solidFill>
                  <a:schemeClr val="tx1"/>
                </a:solidFill>
              </a:rPr>
            </a:br>
            <a:r>
              <a:rPr lang="en-US" sz="1600" dirty="0" smtClean="0"/>
              <a:t/>
            </a:r>
            <a:br>
              <a:rPr lang="en-US" sz="1600" dirty="0" smtClean="0"/>
            </a:br>
            <a:endParaRPr lang="en-US" altLang="en-US" sz="1600" dirty="0" smtClean="0"/>
          </a:p>
        </p:txBody>
      </p:sp>
      <p:sp>
        <p:nvSpPr>
          <p:cNvPr id="2" name="Rectangle 1"/>
          <p:cNvSpPr/>
          <p:nvPr/>
        </p:nvSpPr>
        <p:spPr>
          <a:xfrm>
            <a:off x="457200" y="311289"/>
            <a:ext cx="8153400" cy="5632311"/>
          </a:xfrm>
          <a:prstGeom prst="rect">
            <a:avLst/>
          </a:prstGeom>
        </p:spPr>
        <p:txBody>
          <a:bodyPr wrap="square">
            <a:spAutoFit/>
          </a:bodyPr>
          <a:lstStyle/>
          <a:p>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There are ways of telling whether she is a witch.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Are there? Oh well, tell us.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Tell me. What do you do with witches?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Burn them.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And what do you burn, apart from witches?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More witches. </a:t>
            </a:r>
            <a:r>
              <a:rPr lang="en-US" sz="1200" dirty="0"/>
              <a:t/>
            </a:r>
            <a:br>
              <a:rPr lang="en-US" sz="1200" dirty="0"/>
            </a:br>
            <a:r>
              <a:rPr lang="en-US" sz="1200" i="1" dirty="0">
                <a:solidFill>
                  <a:srgbClr val="70579D"/>
                </a:solidFill>
                <a:latin typeface="Arial" panose="020B0604020202020204" pitchFamily="34" charset="0"/>
                <a:hlinkClick r:id="rId5"/>
              </a:rPr>
              <a:t>Peasant 2</a:t>
            </a:r>
            <a:r>
              <a:rPr lang="en-US" sz="1200" dirty="0">
                <a:solidFill>
                  <a:srgbClr val="333333"/>
                </a:solidFill>
                <a:latin typeface="Arial" panose="020B0604020202020204" pitchFamily="34" charset="0"/>
              </a:rPr>
              <a:t>: Wood.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Good. Now, why do witches burn? </a:t>
            </a:r>
            <a:r>
              <a:rPr lang="en-US" sz="1200" dirty="0"/>
              <a:t/>
            </a:r>
            <a:br>
              <a:rPr lang="en-US" sz="1200" dirty="0"/>
            </a:br>
            <a:r>
              <a:rPr lang="en-US" sz="1200" i="1" dirty="0">
                <a:solidFill>
                  <a:srgbClr val="70579D"/>
                </a:solidFill>
                <a:latin typeface="Arial" panose="020B0604020202020204" pitchFamily="34" charset="0"/>
                <a:hlinkClick r:id="rId6"/>
              </a:rPr>
              <a:t>Peasant 3</a:t>
            </a:r>
            <a:r>
              <a:rPr lang="en-US" sz="1200" dirty="0">
                <a:solidFill>
                  <a:srgbClr val="333333"/>
                </a:solidFill>
                <a:latin typeface="Arial" panose="020B0604020202020204" pitchFamily="34" charset="0"/>
              </a:rPr>
              <a:t>: ...because they're made of... wood?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Good. So how do you tell whether she is made of wood?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Build a bridge out of her.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But can you not also build bridges out of stone?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Oh yeah.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Does wood sink in water?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No, no, it floats!... It floats! Throw her into the pond!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No, no. What else floats in water?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Bread. </a:t>
            </a:r>
            <a:r>
              <a:rPr lang="en-US" sz="1200" dirty="0"/>
              <a:t/>
            </a:r>
            <a:br>
              <a:rPr lang="en-US" sz="1200" dirty="0"/>
            </a:br>
            <a:r>
              <a:rPr lang="en-US" sz="1200" i="1" dirty="0">
                <a:solidFill>
                  <a:srgbClr val="70579D"/>
                </a:solidFill>
                <a:latin typeface="Arial" panose="020B0604020202020204" pitchFamily="34" charset="0"/>
                <a:hlinkClick r:id="rId5"/>
              </a:rPr>
              <a:t>Peasant 2</a:t>
            </a:r>
            <a:r>
              <a:rPr lang="en-US" sz="1200" dirty="0">
                <a:solidFill>
                  <a:srgbClr val="333333"/>
                </a:solidFill>
                <a:latin typeface="Arial" panose="020B0604020202020204" pitchFamily="34" charset="0"/>
              </a:rPr>
              <a:t>: Apples. </a:t>
            </a:r>
            <a:r>
              <a:rPr lang="en-US" sz="1200" dirty="0"/>
              <a:t/>
            </a:r>
            <a:br>
              <a:rPr lang="en-US" sz="1200" dirty="0"/>
            </a:br>
            <a:r>
              <a:rPr lang="en-US" sz="1200" i="1" dirty="0">
                <a:solidFill>
                  <a:srgbClr val="70579D"/>
                </a:solidFill>
                <a:latin typeface="Arial" panose="020B0604020202020204" pitchFamily="34" charset="0"/>
                <a:hlinkClick r:id="rId6"/>
              </a:rPr>
              <a:t>Peasant 3</a:t>
            </a:r>
            <a:r>
              <a:rPr lang="en-US" sz="1200" dirty="0">
                <a:solidFill>
                  <a:srgbClr val="333333"/>
                </a:solidFill>
                <a:latin typeface="Arial" panose="020B0604020202020204" pitchFamily="34" charset="0"/>
              </a:rPr>
              <a:t>: Very small rocks.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Cider. </a:t>
            </a:r>
            <a:r>
              <a:rPr lang="en-US" sz="1200" dirty="0"/>
              <a:t/>
            </a:r>
            <a:br>
              <a:rPr lang="en-US" sz="1200" dirty="0"/>
            </a:br>
            <a:r>
              <a:rPr lang="en-US" sz="1200" i="1" dirty="0">
                <a:solidFill>
                  <a:srgbClr val="70579D"/>
                </a:solidFill>
                <a:latin typeface="Arial" panose="020B0604020202020204" pitchFamily="34" charset="0"/>
                <a:hlinkClick r:id="rId5"/>
              </a:rPr>
              <a:t>Peasant 2</a:t>
            </a:r>
            <a:r>
              <a:rPr lang="en-US" sz="1200" dirty="0">
                <a:solidFill>
                  <a:srgbClr val="333333"/>
                </a:solidFill>
                <a:latin typeface="Arial" panose="020B0604020202020204" pitchFamily="34" charset="0"/>
              </a:rPr>
              <a:t>: Gravy. </a:t>
            </a:r>
            <a:r>
              <a:rPr lang="en-US" sz="1200" dirty="0"/>
              <a:t/>
            </a:r>
            <a:br>
              <a:rPr lang="en-US" sz="1200" dirty="0"/>
            </a:br>
            <a:r>
              <a:rPr lang="en-US" sz="1200" i="1" dirty="0">
                <a:solidFill>
                  <a:srgbClr val="70579D"/>
                </a:solidFill>
                <a:latin typeface="Arial" panose="020B0604020202020204" pitchFamily="34" charset="0"/>
                <a:hlinkClick r:id="rId6"/>
              </a:rPr>
              <a:t>Peasant 3</a:t>
            </a:r>
            <a:r>
              <a:rPr lang="en-US" sz="1200" dirty="0">
                <a:solidFill>
                  <a:srgbClr val="333333"/>
                </a:solidFill>
                <a:latin typeface="Arial" panose="020B0604020202020204" pitchFamily="34" charset="0"/>
              </a:rPr>
              <a:t>: Cherries.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Mud. </a:t>
            </a:r>
            <a:r>
              <a:rPr lang="en-US" sz="1200" dirty="0"/>
              <a:t/>
            </a:r>
            <a:br>
              <a:rPr lang="en-US" sz="1200" dirty="0"/>
            </a:br>
            <a:r>
              <a:rPr lang="en-US" sz="1200" i="1" dirty="0">
                <a:solidFill>
                  <a:srgbClr val="70579D"/>
                </a:solidFill>
                <a:latin typeface="Arial" panose="020B0604020202020204" pitchFamily="34" charset="0"/>
                <a:hlinkClick r:id="rId5"/>
              </a:rPr>
              <a:t>Peasant 2</a:t>
            </a:r>
            <a:r>
              <a:rPr lang="en-US" sz="1200" dirty="0">
                <a:solidFill>
                  <a:srgbClr val="333333"/>
                </a:solidFill>
                <a:latin typeface="Arial" panose="020B0604020202020204" pitchFamily="34" charset="0"/>
              </a:rPr>
              <a:t>: Churches. </a:t>
            </a:r>
            <a:r>
              <a:rPr lang="en-US" sz="1200" dirty="0"/>
              <a:t/>
            </a:r>
            <a:br>
              <a:rPr lang="en-US" sz="1200" dirty="0"/>
            </a:br>
            <a:r>
              <a:rPr lang="en-US" sz="1200" i="1" dirty="0">
                <a:solidFill>
                  <a:srgbClr val="70579D"/>
                </a:solidFill>
                <a:latin typeface="Arial" panose="020B0604020202020204" pitchFamily="34" charset="0"/>
                <a:hlinkClick r:id="rId6"/>
              </a:rPr>
              <a:t>Peasant 3</a:t>
            </a:r>
            <a:r>
              <a:rPr lang="en-US" sz="1200" dirty="0">
                <a:solidFill>
                  <a:srgbClr val="333333"/>
                </a:solidFill>
                <a:latin typeface="Arial" panose="020B0604020202020204" pitchFamily="34" charset="0"/>
              </a:rPr>
              <a:t>: Lead! Lead! </a:t>
            </a:r>
            <a:r>
              <a:rPr lang="en-US" sz="1200" dirty="0"/>
              <a:t/>
            </a:r>
            <a:br>
              <a:rPr lang="en-US" sz="1200" dirty="0"/>
            </a:br>
            <a:r>
              <a:rPr lang="en-US" sz="1200" i="1" dirty="0">
                <a:solidFill>
                  <a:srgbClr val="70579D"/>
                </a:solidFill>
                <a:latin typeface="Arial" panose="020B0604020202020204" pitchFamily="34" charset="0"/>
                <a:hlinkClick r:id="rId7"/>
              </a:rPr>
              <a:t>King Arthur</a:t>
            </a:r>
            <a:r>
              <a:rPr lang="en-US" sz="1200" dirty="0">
                <a:solidFill>
                  <a:srgbClr val="333333"/>
                </a:solidFill>
                <a:latin typeface="Arial" panose="020B0604020202020204" pitchFamily="34" charset="0"/>
              </a:rPr>
              <a:t>: A Duck.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...Exactly. So, logically... </a:t>
            </a:r>
            <a:r>
              <a:rPr lang="en-US" sz="1200" dirty="0"/>
              <a:t/>
            </a:r>
            <a:br>
              <a:rPr lang="en-US" sz="1200" dirty="0"/>
            </a:br>
            <a:r>
              <a:rPr lang="en-US" sz="1200" i="1" dirty="0">
                <a:solidFill>
                  <a:srgbClr val="70579D"/>
                </a:solidFill>
                <a:latin typeface="Arial" panose="020B0604020202020204" pitchFamily="34" charset="0"/>
                <a:hlinkClick r:id="rId4"/>
              </a:rPr>
              <a:t>Peasant 1</a:t>
            </a:r>
            <a:r>
              <a:rPr lang="en-US" sz="1200" dirty="0">
                <a:solidFill>
                  <a:srgbClr val="333333"/>
                </a:solidFill>
                <a:latin typeface="Arial" panose="020B0604020202020204" pitchFamily="34" charset="0"/>
              </a:rPr>
              <a:t>: If she weighed the same as a duck... she's made of wood. </a:t>
            </a:r>
            <a:r>
              <a:rPr lang="en-US" sz="1200" dirty="0"/>
              <a:t/>
            </a:r>
            <a:br>
              <a:rPr lang="en-US" sz="1200" dirty="0"/>
            </a:br>
            <a:r>
              <a:rPr lang="en-US" sz="1200" i="1" dirty="0">
                <a:solidFill>
                  <a:srgbClr val="70579D"/>
                </a:solidFill>
                <a:latin typeface="Arial" panose="020B0604020202020204" pitchFamily="34" charset="0"/>
                <a:hlinkClick r:id="rId3"/>
              </a:rPr>
              <a:t>Sir </a:t>
            </a:r>
            <a:r>
              <a:rPr lang="en-US" sz="1200" i="1" dirty="0" err="1">
                <a:solidFill>
                  <a:srgbClr val="70579D"/>
                </a:solidFill>
                <a:latin typeface="Arial" panose="020B0604020202020204" pitchFamily="34" charset="0"/>
                <a:hlinkClick r:id="rId3"/>
              </a:rPr>
              <a:t>Bedevere</a:t>
            </a:r>
            <a:r>
              <a:rPr lang="en-US" sz="1200" dirty="0">
                <a:solidFill>
                  <a:srgbClr val="333333"/>
                </a:solidFill>
                <a:latin typeface="Arial" panose="020B0604020202020204" pitchFamily="34" charset="0"/>
              </a:rPr>
              <a:t>: And therefore... </a:t>
            </a:r>
            <a:r>
              <a:rPr lang="en-US" sz="1200" dirty="0"/>
              <a:t/>
            </a:r>
            <a:br>
              <a:rPr lang="en-US" sz="1200" dirty="0"/>
            </a:br>
            <a:r>
              <a:rPr lang="en-US" sz="1200" i="1" dirty="0">
                <a:solidFill>
                  <a:srgbClr val="70579D"/>
                </a:solidFill>
                <a:latin typeface="Arial" panose="020B0604020202020204" pitchFamily="34" charset="0"/>
                <a:hlinkClick r:id="rId5"/>
              </a:rPr>
              <a:t>Peasant 2</a:t>
            </a:r>
            <a:r>
              <a:rPr lang="en-US" sz="1200" dirty="0">
                <a:solidFill>
                  <a:srgbClr val="333333"/>
                </a:solidFill>
                <a:latin typeface="Arial" panose="020B0604020202020204" pitchFamily="34" charset="0"/>
              </a:rPr>
              <a:t>: ...A witch! </a:t>
            </a:r>
            <a:endParaRPr lang="en-US" sz="1200" dirty="0"/>
          </a:p>
        </p:txBody>
      </p:sp>
      <p:sp>
        <p:nvSpPr>
          <p:cNvPr id="3" name="TextBox 2"/>
          <p:cNvSpPr txBox="1"/>
          <p:nvPr/>
        </p:nvSpPr>
        <p:spPr>
          <a:xfrm>
            <a:off x="914400" y="6096000"/>
            <a:ext cx="6934200" cy="369332"/>
          </a:xfrm>
          <a:prstGeom prst="rect">
            <a:avLst/>
          </a:prstGeom>
          <a:noFill/>
        </p:spPr>
        <p:txBody>
          <a:bodyPr wrap="square" rtlCol="0">
            <a:spAutoFit/>
          </a:bodyPr>
          <a:lstStyle/>
          <a:p>
            <a:r>
              <a:rPr lang="en-US" dirty="0" smtClean="0"/>
              <a:t>Experimental Design courtesy of Monty Python and the Holy Grail  </a:t>
            </a:r>
            <a:endParaRPr lang="en-US" dirty="0"/>
          </a:p>
        </p:txBody>
      </p:sp>
    </p:spTree>
    <p:extLst>
      <p:ext uri="{BB962C8B-B14F-4D97-AF65-F5344CB8AC3E}">
        <p14:creationId xmlns:p14="http://schemas.microsoft.com/office/powerpoint/2010/main" val="3638387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152400"/>
            <a:ext cx="8229600" cy="639763"/>
          </a:xfrm>
        </p:spPr>
        <p:txBody>
          <a:bodyPr/>
          <a:lstStyle/>
          <a:p>
            <a:pPr eaLnBrk="1" hangingPunct="1"/>
            <a:r>
              <a:rPr lang="en-US" altLang="en-US" sz="3200" smtClean="0"/>
              <a:t>Glycolysis</a:t>
            </a:r>
          </a:p>
        </p:txBody>
      </p:sp>
      <p:sp>
        <p:nvSpPr>
          <p:cNvPr id="31747" name="Rectangle 3"/>
          <p:cNvSpPr>
            <a:spLocks noGrp="1" noChangeArrowheads="1"/>
          </p:cNvSpPr>
          <p:nvPr>
            <p:ph type="body" idx="4294967295"/>
          </p:nvPr>
        </p:nvSpPr>
        <p:spPr/>
        <p:txBody>
          <a:bodyPr/>
          <a:lstStyle/>
          <a:p>
            <a:pPr eaLnBrk="1" hangingPunct="1"/>
            <a:endParaRPr lang="en-US" altLang="en-US" smtClean="0"/>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1225"/>
            <a:ext cx="854710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52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0" y="274638"/>
            <a:ext cx="4267200" cy="1143000"/>
          </a:xfrm>
        </p:spPr>
        <p:txBody>
          <a:bodyPr/>
          <a:lstStyle/>
          <a:p>
            <a:pPr eaLnBrk="1" hangingPunct="1"/>
            <a:r>
              <a:rPr lang="en-US" altLang="en-US" sz="2800" smtClean="0"/>
              <a:t>Free energy changes in glycolysis steps</a:t>
            </a:r>
          </a:p>
        </p:txBody>
      </p:sp>
      <p:sp>
        <p:nvSpPr>
          <p:cNvPr id="48131" name="Rectangle 3"/>
          <p:cNvSpPr>
            <a:spLocks noGrp="1" noChangeArrowheads="1"/>
          </p:cNvSpPr>
          <p:nvPr>
            <p:ph type="body" idx="4294967295"/>
          </p:nvPr>
        </p:nvSpPr>
        <p:spPr>
          <a:xfrm>
            <a:off x="4800600" y="1600200"/>
            <a:ext cx="3886200" cy="4525963"/>
          </a:xfrm>
        </p:spPr>
        <p:txBody>
          <a:bodyPr/>
          <a:lstStyle/>
          <a:p>
            <a:pPr eaLnBrk="1" hangingPunct="1"/>
            <a:r>
              <a:rPr lang="en-US" altLang="en-US" sz="2000" smtClean="0"/>
              <a:t>Only three reactions highly favorable but drive reaction forward. Others near equilibrium</a:t>
            </a:r>
          </a:p>
          <a:p>
            <a:pPr eaLnBrk="1" hangingPunct="1"/>
            <a:r>
              <a:rPr lang="en-US" altLang="en-US" sz="2000" smtClean="0"/>
              <a:t>First two favorable because hydrolyze an ATP</a:t>
            </a:r>
          </a:p>
          <a:p>
            <a:pPr eaLnBrk="1" hangingPunct="1"/>
            <a:r>
              <a:rPr lang="en-US" altLang="en-US" sz="2000" smtClean="0"/>
              <a:t>3PG and PEP are high energy compounds that use a phosphate to form ATP</a:t>
            </a:r>
          </a:p>
          <a:p>
            <a:pPr eaLnBrk="1" hangingPunct="1"/>
            <a:endParaRPr lang="en-US" altLang="en-US" sz="2000"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6388"/>
            <a:ext cx="4365625" cy="624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H="1">
            <a:off x="2743200" y="3733800"/>
            <a:ext cx="4572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00400" y="3733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2895600" y="34401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ATP made</a:t>
            </a:r>
          </a:p>
        </p:txBody>
      </p:sp>
    </p:spTree>
    <p:extLst>
      <p:ext uri="{BB962C8B-B14F-4D97-AF65-F5344CB8AC3E}">
        <p14:creationId xmlns:p14="http://schemas.microsoft.com/office/powerpoint/2010/main" val="2399746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609600"/>
          <a:ext cx="5657850" cy="5442055"/>
        </p:xfrm>
        <a:graphic>
          <a:graphicData uri="http://schemas.openxmlformats.org/drawingml/2006/table">
            <a:tbl>
              <a:tblPr/>
              <a:tblGrid>
                <a:gridCol w="2828925"/>
                <a:gridCol w="2828925"/>
              </a:tblGrid>
              <a:tr h="535143">
                <a:tc gridSpan="2">
                  <a:txBody>
                    <a:bodyPr/>
                    <a:lstStyle/>
                    <a:p>
                      <a:pPr algn="ctr"/>
                      <a:r>
                        <a:rPr lang="en-US" sz="2000" dirty="0"/>
                        <a:t>Concentrations of metabolites in </a:t>
                      </a:r>
                      <a:r>
                        <a:rPr lang="en-US" sz="2000" dirty="0" smtClean="0"/>
                        <a:t>a</a:t>
                      </a:r>
                      <a:r>
                        <a:rPr lang="en-US" sz="2000" baseline="0" dirty="0" smtClean="0"/>
                        <a:t> red blood cell</a:t>
                      </a:r>
                      <a:endParaRPr lang="en-US" sz="2000" dirty="0"/>
                    </a:p>
                  </a:txBody>
                  <a:tcPr marL="62865" marR="62865" marT="31421" marB="31421" anchor="ctr">
                    <a:solidFill>
                      <a:srgbClr val="F9F9F9"/>
                    </a:solidFill>
                  </a:tcPr>
                </a:tc>
                <a:tc hMerge="1">
                  <a:txBody>
                    <a:bodyPr/>
                    <a:lstStyle/>
                    <a:p>
                      <a:endParaRPr lang="en-US"/>
                    </a:p>
                  </a:txBody>
                  <a:tcPr/>
                </a:tc>
              </a:tr>
              <a:tr h="306675">
                <a:tc>
                  <a:txBody>
                    <a:bodyPr/>
                    <a:lstStyle/>
                    <a:p>
                      <a:pPr algn="ctr"/>
                      <a:r>
                        <a:rPr lang="en-US" sz="1600">
                          <a:effectLst/>
                        </a:rPr>
                        <a:t>Compound</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effectLst/>
                        </a:rPr>
                        <a:t>Concentration / m</a:t>
                      </a:r>
                      <a:r>
                        <a:rPr lang="en-US" sz="1600" i="1">
                          <a:effectLst/>
                        </a:rPr>
                        <a:t>M</a:t>
                      </a:r>
                      <a:endParaRPr lang="en-US" sz="1600">
                        <a:effectLst/>
                      </a:endParaRP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06675">
                <a:tc>
                  <a:txBody>
                    <a:bodyPr/>
                    <a:lstStyle/>
                    <a:p>
                      <a:pPr algn="r"/>
                      <a:r>
                        <a:rPr lang="en-US" sz="1600">
                          <a:effectLst/>
                        </a:rPr>
                        <a:t>glucose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5.0</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glucose-6-phosphate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0.083</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fructose-6-phosphate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0.014</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fructose-1,6-bisphosphate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0.031</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dihydroxyacetone phosphate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0.14</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glyceraldehyde-3-phosphate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0.019</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1,3-bisphosphoglycerate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0.001</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2,3-bisphosphoglycerate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4.0</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3-phosphoglycerate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0.12</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2-phosphoglycerate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0.03</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phosphoenolpyruvate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0.023</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pyruvate</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0.051</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ATP</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1.85</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a:effectLst/>
                        </a:rPr>
                        <a:t>ADP</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a:effectLst/>
                        </a:rPr>
                        <a:t>0.14</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06675">
                <a:tc>
                  <a:txBody>
                    <a:bodyPr/>
                    <a:lstStyle/>
                    <a:p>
                      <a:pPr algn="r"/>
                      <a:r>
                        <a:rPr lang="en-US" sz="1600" dirty="0">
                          <a:effectLst/>
                        </a:rPr>
                        <a:t>P</a:t>
                      </a:r>
                      <a:r>
                        <a:rPr lang="en-US" sz="1600" baseline="-25000" dirty="0">
                          <a:effectLst/>
                        </a:rPr>
                        <a:t>i</a:t>
                      </a:r>
                      <a:endParaRPr lang="en-US" sz="1600" dirty="0">
                        <a:effectLst/>
                      </a:endParaRP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1600" dirty="0">
                          <a:effectLst/>
                        </a:rPr>
                        <a:t>1.0</a:t>
                      </a:r>
                    </a:p>
                  </a:txBody>
                  <a:tcPr marL="62865" marR="62865" marT="31421" marB="3142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8252" name="Rectangle 2"/>
          <p:cNvSpPr>
            <a:spLocks noChangeArrowheads="1"/>
          </p:cNvSpPr>
          <p:nvPr/>
        </p:nvSpPr>
        <p:spPr bwMode="auto">
          <a:xfrm>
            <a:off x="3657600" y="6397625"/>
            <a:ext cx="518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Garrett, R.; Grisham, C. M. (2005). </a:t>
            </a:r>
            <a:r>
              <a:rPr lang="en-US" altLang="en-US" sz="1400" i="1" u="sng"/>
              <a:t>Biochemistry</a:t>
            </a:r>
            <a:r>
              <a:rPr lang="en-US" altLang="en-US" sz="1400" u="sng"/>
              <a:t> </a:t>
            </a:r>
            <a:r>
              <a:rPr lang="en-US" altLang="en-US" sz="1400"/>
              <a:t>(3rd ed.). </a:t>
            </a:r>
          </a:p>
        </p:txBody>
      </p:sp>
      <p:sp>
        <p:nvSpPr>
          <p:cNvPr id="8253" name="TextBox 2"/>
          <p:cNvSpPr txBox="1">
            <a:spLocks noChangeArrowheads="1"/>
          </p:cNvSpPr>
          <p:nvPr/>
        </p:nvSpPr>
        <p:spPr bwMode="auto">
          <a:xfrm>
            <a:off x="6858000" y="1373188"/>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Relatively high</a:t>
            </a:r>
          </a:p>
        </p:txBody>
      </p:sp>
      <p:cxnSp>
        <p:nvCxnSpPr>
          <p:cNvPr id="5" name="Straight Arrow Connector 4"/>
          <p:cNvCxnSpPr/>
          <p:nvPr/>
        </p:nvCxnSpPr>
        <p:spPr>
          <a:xfrm flipH="1">
            <a:off x="6400800" y="155892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55" name="TextBox 6"/>
          <p:cNvSpPr txBox="1">
            <a:spLocks noChangeArrowheads="1"/>
          </p:cNvSpPr>
          <p:nvPr/>
        </p:nvSpPr>
        <p:spPr bwMode="auto">
          <a:xfrm>
            <a:off x="6858000" y="2068513"/>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Relatively low</a:t>
            </a:r>
          </a:p>
        </p:txBody>
      </p:sp>
      <p:cxnSp>
        <p:nvCxnSpPr>
          <p:cNvPr id="8" name="Straight Arrow Connector 7"/>
          <p:cNvCxnSpPr/>
          <p:nvPr/>
        </p:nvCxnSpPr>
        <p:spPr>
          <a:xfrm flipH="1">
            <a:off x="6400800" y="2254250"/>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248400" y="1905000"/>
            <a:ext cx="5334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248400" y="2286000"/>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59" name="TextBox 12"/>
          <p:cNvSpPr txBox="1">
            <a:spLocks noChangeArrowheads="1"/>
          </p:cNvSpPr>
          <p:nvPr/>
        </p:nvSpPr>
        <p:spPr bwMode="auto">
          <a:xfrm>
            <a:off x="6781800" y="32004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Low</a:t>
            </a:r>
          </a:p>
        </p:txBody>
      </p:sp>
      <p:cxnSp>
        <p:nvCxnSpPr>
          <p:cNvPr id="14" name="Straight Arrow Connector 13"/>
          <p:cNvCxnSpPr/>
          <p:nvPr/>
        </p:nvCxnSpPr>
        <p:spPr>
          <a:xfrm flipH="1">
            <a:off x="6400800" y="3352800"/>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58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447088" cy="5486401"/>
        </p:xfrm>
        <a:graphic>
          <a:graphicData uri="http://schemas.openxmlformats.org/drawingml/2006/table">
            <a:tbl>
              <a:tblPr/>
              <a:tblGrid>
                <a:gridCol w="1066840"/>
                <a:gridCol w="5105592"/>
                <a:gridCol w="1219246"/>
                <a:gridCol w="1055410"/>
              </a:tblGrid>
              <a:tr h="271282">
                <a:tc gridSpan="4">
                  <a:txBody>
                    <a:bodyPr/>
                    <a:lstStyle/>
                    <a:p>
                      <a:r>
                        <a:rPr lang="en-US" sz="1600" dirty="0"/>
                        <a:t>Change in free energy for each step of </a:t>
                      </a:r>
                      <a:r>
                        <a:rPr lang="en-US" sz="1600" dirty="0" smtClean="0"/>
                        <a:t>glycolysis</a:t>
                      </a:r>
                      <a:endParaRPr lang="en-US" sz="1600" dirty="0"/>
                    </a:p>
                  </a:txBody>
                  <a:tcPr marL="27431" marR="27431" marT="13716" marB="13716"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15132">
                <a:tc>
                  <a:txBody>
                    <a:bodyPr/>
                    <a:lstStyle/>
                    <a:p>
                      <a:pPr algn="ctr"/>
                      <a:r>
                        <a:rPr lang="en-US" sz="1600">
                          <a:effectLst/>
                        </a:rPr>
                        <a:t>Step</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effectLst/>
                        </a:rPr>
                        <a:t>Reaction</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l-GR" sz="1600">
                          <a:effectLst/>
                        </a:rPr>
                        <a:t>Δ</a:t>
                      </a:r>
                      <a:r>
                        <a:rPr lang="en-US" sz="1600" i="1">
                          <a:effectLst/>
                        </a:rPr>
                        <a:t>G</a:t>
                      </a:r>
                      <a:r>
                        <a:rPr lang="en-US" sz="1600">
                          <a:effectLst/>
                        </a:rPr>
                        <a:t>°' / (kJ/mol)</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l-GR" sz="1600">
                          <a:effectLst/>
                        </a:rPr>
                        <a:t>Δ</a:t>
                      </a:r>
                      <a:r>
                        <a:rPr lang="en-US" sz="1600" i="1">
                          <a:effectLst/>
                        </a:rPr>
                        <a:t>G</a:t>
                      </a:r>
                      <a:r>
                        <a:rPr lang="en-US" sz="1600">
                          <a:effectLst/>
                        </a:rPr>
                        <a:t> / (kJ/mol)</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56606">
                <a:tc>
                  <a:txBody>
                    <a:bodyPr/>
                    <a:lstStyle/>
                    <a:p>
                      <a:r>
                        <a:rPr lang="en-US" sz="1600">
                          <a:effectLst/>
                        </a:rPr>
                        <a:t>1</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glucose + ATP</a:t>
                      </a:r>
                      <a:r>
                        <a:rPr lang="en-US" sz="1600" baseline="30000" dirty="0">
                          <a:effectLst/>
                        </a:rPr>
                        <a:t>4-</a:t>
                      </a:r>
                      <a:r>
                        <a:rPr lang="en-US" sz="1600" dirty="0">
                          <a:effectLst/>
                        </a:rPr>
                        <a:t> → glucose-6-phosphate</a:t>
                      </a:r>
                      <a:r>
                        <a:rPr lang="en-US" sz="1600" baseline="30000" dirty="0">
                          <a:effectLst/>
                        </a:rPr>
                        <a:t>2-</a:t>
                      </a:r>
                      <a:r>
                        <a:rPr lang="en-US" sz="1600" dirty="0">
                          <a:effectLst/>
                        </a:rPr>
                        <a:t> + ADP</a:t>
                      </a:r>
                      <a:r>
                        <a:rPr lang="en-US" sz="1600" baseline="30000" dirty="0">
                          <a:effectLst/>
                        </a:rPr>
                        <a:t>3-</a:t>
                      </a:r>
                      <a:r>
                        <a:rPr lang="en-US" sz="1600" dirty="0">
                          <a:effectLst/>
                        </a:rPr>
                        <a:t> + H</a:t>
                      </a:r>
                      <a:r>
                        <a:rPr lang="en-US" sz="1600" baseline="30000" dirty="0">
                          <a:effectLst/>
                        </a:rPr>
                        <a:t>+</a:t>
                      </a:r>
                      <a:endParaRPr lang="en-US" sz="1600" dirty="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-16.7</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-34</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6606">
                <a:tc>
                  <a:txBody>
                    <a:bodyPr/>
                    <a:lstStyle/>
                    <a:p>
                      <a:r>
                        <a:rPr lang="en-US" sz="1600">
                          <a:effectLst/>
                        </a:rPr>
                        <a:t>2</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glucose-6-phosphate</a:t>
                      </a:r>
                      <a:r>
                        <a:rPr lang="en-US" sz="1600" baseline="30000">
                          <a:effectLst/>
                        </a:rPr>
                        <a:t>2-</a:t>
                      </a:r>
                      <a:r>
                        <a:rPr lang="en-US" sz="1600">
                          <a:effectLst/>
                        </a:rPr>
                        <a:t> → fructose-6-phosphate</a:t>
                      </a:r>
                      <a:r>
                        <a:rPr lang="en-US" sz="1600" baseline="30000">
                          <a:effectLst/>
                        </a:rPr>
                        <a:t>2-</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1.67</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-2.9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21193">
                <a:tc>
                  <a:txBody>
                    <a:bodyPr/>
                    <a:lstStyle/>
                    <a:p>
                      <a:r>
                        <a:rPr lang="en-US" sz="1600">
                          <a:effectLst/>
                        </a:rPr>
                        <a:t>3</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fructose-6-phosphate</a:t>
                      </a:r>
                      <a:r>
                        <a:rPr lang="en-US" sz="1600" baseline="30000">
                          <a:effectLst/>
                        </a:rPr>
                        <a:t>2-</a:t>
                      </a:r>
                      <a:r>
                        <a:rPr lang="en-US" sz="1600">
                          <a:effectLst/>
                        </a:rPr>
                        <a:t> + ATP</a:t>
                      </a:r>
                      <a:r>
                        <a:rPr lang="en-US" sz="1600" baseline="30000">
                          <a:effectLst/>
                        </a:rPr>
                        <a:t>4-</a:t>
                      </a:r>
                      <a:r>
                        <a:rPr lang="en-US" sz="1600">
                          <a:effectLst/>
                        </a:rPr>
                        <a:t> → fructose-1,6-bisphosphate</a:t>
                      </a:r>
                      <a:r>
                        <a:rPr lang="en-US" sz="1600" baseline="30000">
                          <a:effectLst/>
                        </a:rPr>
                        <a:t>4-</a:t>
                      </a:r>
                      <a:r>
                        <a:rPr lang="en-US" sz="1600">
                          <a:effectLst/>
                        </a:rPr>
                        <a:t> + ADP</a:t>
                      </a:r>
                      <a:r>
                        <a:rPr lang="en-US" sz="1600" baseline="30000">
                          <a:effectLst/>
                        </a:rPr>
                        <a:t>3-</a:t>
                      </a:r>
                      <a:r>
                        <a:rPr lang="en-US" sz="1600">
                          <a:effectLst/>
                        </a:rPr>
                        <a:t> + H</a:t>
                      </a:r>
                      <a:r>
                        <a:rPr lang="en-US" sz="1600" baseline="30000">
                          <a:effectLst/>
                        </a:rPr>
                        <a:t>+</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-14.2</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21193">
                <a:tc>
                  <a:txBody>
                    <a:bodyPr/>
                    <a:lstStyle/>
                    <a:p>
                      <a:r>
                        <a:rPr lang="en-US" sz="1600">
                          <a:effectLst/>
                        </a:rPr>
                        <a:t>4</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fructose-1,6-bisphosphate</a:t>
                      </a:r>
                      <a:r>
                        <a:rPr lang="en-US" sz="1600" baseline="30000">
                          <a:effectLst/>
                        </a:rPr>
                        <a:t>4-</a:t>
                      </a:r>
                      <a:r>
                        <a:rPr lang="en-US" sz="1600">
                          <a:effectLst/>
                        </a:rPr>
                        <a:t> → dihydroxyacetone phosphate</a:t>
                      </a:r>
                      <a:r>
                        <a:rPr lang="en-US" sz="1600" baseline="30000">
                          <a:effectLst/>
                        </a:rPr>
                        <a:t>2-</a:t>
                      </a:r>
                      <a:r>
                        <a:rPr lang="en-US" sz="1600">
                          <a:effectLst/>
                        </a:rPr>
                        <a:t> + glyceraldehyde-3-phosphate</a:t>
                      </a:r>
                      <a:r>
                        <a:rPr lang="en-US" sz="1600" baseline="30000">
                          <a:effectLst/>
                        </a:rPr>
                        <a:t>2-</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23.9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-0.23</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5132">
                <a:tc>
                  <a:txBody>
                    <a:bodyPr/>
                    <a:lstStyle/>
                    <a:p>
                      <a:r>
                        <a:rPr lang="en-US" sz="1600">
                          <a:effectLst/>
                        </a:rPr>
                        <a:t>5</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dihydroxyacetone phosphate</a:t>
                      </a:r>
                      <a:r>
                        <a:rPr lang="en-US" sz="1600" baseline="30000">
                          <a:effectLst/>
                        </a:rPr>
                        <a:t>2-</a:t>
                      </a:r>
                      <a:r>
                        <a:rPr lang="en-US" sz="1600">
                          <a:effectLst/>
                        </a:rPr>
                        <a:t> → glyceraldehyde-3-phosphate</a:t>
                      </a:r>
                      <a:r>
                        <a:rPr lang="en-US" sz="1600" baseline="30000">
                          <a:effectLst/>
                        </a:rPr>
                        <a:t>2-</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7.56</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2.4</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21193">
                <a:tc>
                  <a:txBody>
                    <a:bodyPr/>
                    <a:lstStyle/>
                    <a:p>
                      <a:r>
                        <a:rPr lang="en-US" sz="1600">
                          <a:effectLst/>
                        </a:rPr>
                        <a:t>6</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glyceraldehyde-3-phosphate</a:t>
                      </a:r>
                      <a:r>
                        <a:rPr lang="en-US" sz="1600" baseline="30000" dirty="0">
                          <a:effectLst/>
                        </a:rPr>
                        <a:t>2-</a:t>
                      </a:r>
                      <a:r>
                        <a:rPr lang="en-US" sz="1600" dirty="0">
                          <a:effectLst/>
                        </a:rPr>
                        <a:t> + P</a:t>
                      </a:r>
                      <a:r>
                        <a:rPr lang="en-US" sz="1600" baseline="-25000" dirty="0">
                          <a:effectLst/>
                        </a:rPr>
                        <a:t>i</a:t>
                      </a:r>
                      <a:r>
                        <a:rPr lang="en-US" sz="1600" baseline="30000" dirty="0">
                          <a:effectLst/>
                        </a:rPr>
                        <a:t>2-</a:t>
                      </a:r>
                      <a:r>
                        <a:rPr lang="en-US" sz="1600" dirty="0">
                          <a:effectLst/>
                        </a:rPr>
                        <a:t> + NAD</a:t>
                      </a:r>
                      <a:r>
                        <a:rPr lang="en-US" sz="1600" baseline="30000" dirty="0">
                          <a:effectLst/>
                        </a:rPr>
                        <a:t>+</a:t>
                      </a:r>
                      <a:r>
                        <a:rPr lang="en-US" sz="1600" dirty="0">
                          <a:effectLst/>
                        </a:rPr>
                        <a:t> → 1,3-bisphosphoglycerate</a:t>
                      </a:r>
                      <a:r>
                        <a:rPr lang="en-US" sz="1600" baseline="30000" dirty="0">
                          <a:effectLst/>
                        </a:rPr>
                        <a:t>4-</a:t>
                      </a:r>
                      <a:r>
                        <a:rPr lang="en-US" sz="1600" dirty="0">
                          <a:effectLst/>
                        </a:rPr>
                        <a:t> + NADH + H</a:t>
                      </a:r>
                      <a:r>
                        <a:rPr lang="en-US" sz="1600" baseline="30000" dirty="0">
                          <a:effectLst/>
                        </a:rPr>
                        <a:t>+</a:t>
                      </a:r>
                      <a:endParaRPr lang="en-US" sz="1600" dirty="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6.30</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-1.29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5132">
                <a:tc>
                  <a:txBody>
                    <a:bodyPr/>
                    <a:lstStyle/>
                    <a:p>
                      <a:r>
                        <a:rPr lang="en-US" sz="1600">
                          <a:effectLst/>
                        </a:rPr>
                        <a:t>7</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1,3-bisphosphoglycerate</a:t>
                      </a:r>
                      <a:r>
                        <a:rPr lang="en-US" sz="1600" baseline="30000">
                          <a:effectLst/>
                        </a:rPr>
                        <a:t>4-</a:t>
                      </a:r>
                      <a:r>
                        <a:rPr lang="en-US" sz="1600">
                          <a:effectLst/>
                        </a:rPr>
                        <a:t> + ADP</a:t>
                      </a:r>
                      <a:r>
                        <a:rPr lang="en-US" sz="1600" baseline="30000">
                          <a:effectLst/>
                        </a:rPr>
                        <a:t>3-</a:t>
                      </a:r>
                      <a:r>
                        <a:rPr lang="en-US" sz="1600">
                          <a:effectLst/>
                        </a:rPr>
                        <a:t> → 3-phosphoglycerate</a:t>
                      </a:r>
                      <a:r>
                        <a:rPr lang="en-US" sz="1600" baseline="30000">
                          <a:effectLst/>
                        </a:rPr>
                        <a:t>3-</a:t>
                      </a:r>
                      <a:r>
                        <a:rPr lang="en-US" sz="1600">
                          <a:effectLst/>
                        </a:rPr>
                        <a:t> + ATP</a:t>
                      </a:r>
                      <a:r>
                        <a:rPr lang="en-US" sz="1600" baseline="30000">
                          <a:effectLst/>
                        </a:rPr>
                        <a:t>4-</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-18.9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0.09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38900">
                <a:tc>
                  <a:txBody>
                    <a:bodyPr/>
                    <a:lstStyle/>
                    <a:p>
                      <a:r>
                        <a:rPr lang="en-US" sz="1600">
                          <a:effectLst/>
                        </a:rPr>
                        <a:t>8</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3-phosphoglycerate</a:t>
                      </a:r>
                      <a:r>
                        <a:rPr lang="en-US" sz="1600" baseline="30000">
                          <a:effectLst/>
                        </a:rPr>
                        <a:t>3-</a:t>
                      </a:r>
                      <a:r>
                        <a:rPr lang="en-US" sz="1600">
                          <a:effectLst/>
                        </a:rPr>
                        <a:t> → 2-phosphoglycerate</a:t>
                      </a:r>
                      <a:r>
                        <a:rPr lang="en-US" sz="1600" baseline="30000">
                          <a:effectLst/>
                        </a:rPr>
                        <a:t>3-</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4.4</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0.83</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38900">
                <a:tc>
                  <a:txBody>
                    <a:bodyPr/>
                    <a:lstStyle/>
                    <a:p>
                      <a:r>
                        <a:rPr lang="en-US" sz="1600">
                          <a:effectLst/>
                        </a:rPr>
                        <a:t>9</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2-phosphoglycerate</a:t>
                      </a:r>
                      <a:r>
                        <a:rPr lang="en-US" sz="1600" baseline="30000">
                          <a:effectLst/>
                        </a:rPr>
                        <a:t>3-</a:t>
                      </a:r>
                      <a:r>
                        <a:rPr lang="en-US" sz="1600">
                          <a:effectLst/>
                        </a:rPr>
                        <a:t> → phosphoenolpyruvate</a:t>
                      </a:r>
                      <a:r>
                        <a:rPr lang="en-US" sz="1600" baseline="30000">
                          <a:effectLst/>
                        </a:rPr>
                        <a:t>3-</a:t>
                      </a:r>
                      <a:r>
                        <a:rPr lang="en-US" sz="1600">
                          <a:effectLst/>
                        </a:rPr>
                        <a:t> + H</a:t>
                      </a:r>
                      <a:r>
                        <a:rPr lang="en-US" sz="1600" baseline="-25000">
                          <a:effectLst/>
                        </a:rPr>
                        <a:t>2</a:t>
                      </a:r>
                      <a:r>
                        <a:rPr lang="en-US" sz="1600">
                          <a:effectLst/>
                        </a:rPr>
                        <a:t>O</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1.8</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1.1</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5132">
                <a:tc>
                  <a:txBody>
                    <a:bodyPr/>
                    <a:lstStyle/>
                    <a:p>
                      <a:r>
                        <a:rPr lang="en-US" sz="1600">
                          <a:effectLst/>
                        </a:rPr>
                        <a:t>10</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phosphoenolpyruvate</a:t>
                      </a:r>
                      <a:r>
                        <a:rPr lang="en-US" sz="1600" baseline="30000">
                          <a:effectLst/>
                        </a:rPr>
                        <a:t>3-</a:t>
                      </a:r>
                      <a:r>
                        <a:rPr lang="en-US" sz="1600">
                          <a:effectLst/>
                        </a:rPr>
                        <a:t> + ADP</a:t>
                      </a:r>
                      <a:r>
                        <a:rPr lang="en-US" sz="1600" baseline="30000">
                          <a:effectLst/>
                        </a:rPr>
                        <a:t>3-</a:t>
                      </a:r>
                      <a:r>
                        <a:rPr lang="en-US" sz="1600">
                          <a:effectLst/>
                        </a:rPr>
                        <a:t> + H</a:t>
                      </a:r>
                      <a:r>
                        <a:rPr lang="en-US" sz="1600" baseline="30000">
                          <a:effectLst/>
                        </a:rPr>
                        <a:t>+</a:t>
                      </a:r>
                      <a:r>
                        <a:rPr lang="en-US" sz="1600">
                          <a:effectLst/>
                        </a:rPr>
                        <a:t> → pyruvate</a:t>
                      </a:r>
                      <a:r>
                        <a:rPr lang="en-US" sz="1600" baseline="30000">
                          <a:effectLst/>
                        </a:rPr>
                        <a:t>-</a:t>
                      </a:r>
                      <a:r>
                        <a:rPr lang="en-US" sz="1600">
                          <a:effectLst/>
                        </a:rPr>
                        <a:t> + ATP</a:t>
                      </a:r>
                      <a:r>
                        <a:rPr lang="en-US" sz="1600" baseline="30000">
                          <a:effectLst/>
                        </a:rPr>
                        <a:t>4-</a:t>
                      </a:r>
                      <a:endParaRPr lang="en-US" sz="1600">
                        <a:effectLst/>
                      </a:endParaRP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-31.7</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-23.0</a:t>
                      </a:r>
                    </a:p>
                  </a:txBody>
                  <a:tcPr marL="27431" marR="27431" marT="13716" marB="1371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9285" name="TextBox 3"/>
          <p:cNvSpPr txBox="1">
            <a:spLocks noChangeArrowheads="1"/>
          </p:cNvSpPr>
          <p:nvPr/>
        </p:nvSpPr>
        <p:spPr bwMode="auto">
          <a:xfrm>
            <a:off x="609600" y="2286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Symbol" panose="05050102010706020507" pitchFamily="18" charset="2"/>
              </a:rPr>
              <a:t>D</a:t>
            </a:r>
            <a:r>
              <a:rPr lang="en-US" altLang="en-US" sz="2400"/>
              <a:t>G values using actual [metabolite] in a red blood cell</a:t>
            </a:r>
          </a:p>
        </p:txBody>
      </p:sp>
      <p:sp>
        <p:nvSpPr>
          <p:cNvPr id="9286" name="Rectangle 4"/>
          <p:cNvSpPr>
            <a:spLocks noChangeArrowheads="1"/>
          </p:cNvSpPr>
          <p:nvPr/>
        </p:nvSpPr>
        <p:spPr bwMode="auto">
          <a:xfrm>
            <a:off x="3657600" y="6397625"/>
            <a:ext cx="518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Garrett, R.; Grisham, C. M. (2005). </a:t>
            </a:r>
            <a:r>
              <a:rPr lang="en-US" altLang="en-US" sz="1400" i="1" u="sng"/>
              <a:t>Biochemistry</a:t>
            </a:r>
            <a:r>
              <a:rPr lang="en-US" altLang="en-US" sz="1400" u="sng"/>
              <a:t> </a:t>
            </a:r>
            <a:r>
              <a:rPr lang="en-US" altLang="en-US" sz="1400"/>
              <a:t>(3rd ed.). </a:t>
            </a:r>
          </a:p>
        </p:txBody>
      </p:sp>
    </p:spTree>
    <p:extLst>
      <p:ext uri="{BB962C8B-B14F-4D97-AF65-F5344CB8AC3E}">
        <p14:creationId xmlns:p14="http://schemas.microsoft.com/office/powerpoint/2010/main" val="1549313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upload.wikimedia.org/wikipedia/commons/thumb/a/ab/Glycolysis_free_energy_changes.svg/300px-Glycolysis_free_energy_chang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1371600"/>
            <a:ext cx="7140575"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2"/>
          <p:cNvSpPr>
            <a:spLocks noGrp="1"/>
          </p:cNvSpPr>
          <p:nvPr>
            <p:ph type="title"/>
          </p:nvPr>
        </p:nvSpPr>
        <p:spPr>
          <a:xfrm>
            <a:off x="304800" y="198438"/>
            <a:ext cx="8458200" cy="944562"/>
          </a:xfrm>
        </p:spPr>
        <p:txBody>
          <a:bodyPr/>
          <a:lstStyle/>
          <a:p>
            <a:r>
              <a:rPr lang="en-US" altLang="en-US" sz="3200" smtClean="0"/>
              <a:t>Free energy changes for each step of glycolysis using more realistic concentrations</a:t>
            </a:r>
          </a:p>
        </p:txBody>
      </p:sp>
      <p:sp>
        <p:nvSpPr>
          <p:cNvPr id="10244" name="Rectangle 4"/>
          <p:cNvSpPr>
            <a:spLocks noChangeArrowheads="1"/>
          </p:cNvSpPr>
          <p:nvPr/>
        </p:nvSpPr>
        <p:spPr bwMode="auto">
          <a:xfrm>
            <a:off x="3657600" y="6397625"/>
            <a:ext cx="518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Garrett, R.; Grisham, C. M. (2005). </a:t>
            </a:r>
            <a:r>
              <a:rPr lang="en-US" altLang="en-US" sz="1400" i="1" u="sng"/>
              <a:t>Biochemistry</a:t>
            </a:r>
            <a:r>
              <a:rPr lang="en-US" altLang="en-US" sz="1400" u="sng"/>
              <a:t> </a:t>
            </a:r>
            <a:r>
              <a:rPr lang="en-US" altLang="en-US" sz="1400"/>
              <a:t>(3rd ed.). </a:t>
            </a:r>
          </a:p>
        </p:txBody>
      </p:sp>
    </p:spTree>
    <p:extLst>
      <p:ext uri="{BB962C8B-B14F-4D97-AF65-F5344CB8AC3E}">
        <p14:creationId xmlns:p14="http://schemas.microsoft.com/office/powerpoint/2010/main" val="2995242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304800"/>
            <a:ext cx="8305800" cy="884238"/>
          </a:xfrm>
        </p:spPr>
        <p:txBody>
          <a:bodyPr/>
          <a:lstStyle/>
          <a:p>
            <a:r>
              <a:rPr lang="en-US" altLang="en-US" sz="2800" smtClean="0"/>
              <a:t>Intial phosphorylation of glucose uses ATP</a:t>
            </a:r>
            <a:br>
              <a:rPr lang="en-US" altLang="en-US" sz="2800" smtClean="0"/>
            </a:br>
            <a:r>
              <a:rPr lang="en-US" altLang="en-US" sz="2800" smtClean="0"/>
              <a:t>You have to spend money to make money!</a:t>
            </a:r>
          </a:p>
        </p:txBody>
      </p:sp>
      <p:sp>
        <p:nvSpPr>
          <p:cNvPr id="34819" name="Rectangle 3"/>
          <p:cNvSpPr>
            <a:spLocks noGrp="1" noChangeArrowheads="1"/>
          </p:cNvSpPr>
          <p:nvPr>
            <p:ph type="body" idx="4294967295"/>
          </p:nvPr>
        </p:nvSpPr>
        <p:spPr>
          <a:xfrm>
            <a:off x="457200" y="3932238"/>
            <a:ext cx="8229600" cy="2468562"/>
          </a:xfrm>
        </p:spPr>
        <p:txBody>
          <a:bodyPr/>
          <a:lstStyle/>
          <a:p>
            <a:r>
              <a:rPr lang="en-US" altLang="en-US" sz="2000" smtClean="0"/>
              <a:t>ATP hydrolysis coupled with phosphorylation of glucose is energetically favorable </a:t>
            </a:r>
          </a:p>
          <a:p>
            <a:r>
              <a:rPr lang="en-US" altLang="en-US" sz="2000" smtClean="0"/>
              <a:t>Glucose rearrange to fructose catalyzed by phosphoglucose isomerase</a:t>
            </a:r>
          </a:p>
          <a:p>
            <a:r>
              <a:rPr lang="en-US" altLang="en-US" sz="2000" b="1" smtClean="0"/>
              <a:t>Kinases</a:t>
            </a:r>
            <a:r>
              <a:rPr lang="en-US" altLang="en-US" sz="2000" smtClean="0"/>
              <a:t> are a class of enzymes that participate in phosphorylation reactions. </a:t>
            </a:r>
          </a:p>
          <a:p>
            <a:endParaRPr lang="en-US" altLang="en-US" sz="2000" smtClean="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4268788"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p:cNvPicPr>
            <a:picLocks noChangeAspect="1" noChangeArrowheads="1"/>
          </p:cNvPicPr>
          <p:nvPr/>
        </p:nvPicPr>
        <p:blipFill>
          <a:blip r:embed="rId4">
            <a:extLst>
              <a:ext uri="{28A0092B-C50C-407E-A947-70E740481C1C}">
                <a14:useLocalDpi xmlns:a14="http://schemas.microsoft.com/office/drawing/2010/main" val="0"/>
              </a:ext>
            </a:extLst>
          </a:blip>
          <a:srcRect l="33965"/>
          <a:stretch>
            <a:fillRect/>
          </a:stretch>
        </p:blipFill>
        <p:spPr bwMode="auto">
          <a:xfrm>
            <a:off x="5334000" y="1490663"/>
            <a:ext cx="28194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265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152400"/>
            <a:ext cx="8229600" cy="944563"/>
          </a:xfrm>
        </p:spPr>
        <p:txBody>
          <a:bodyPr/>
          <a:lstStyle/>
          <a:p>
            <a:r>
              <a:rPr lang="en-US" altLang="en-US" sz="3200" smtClean="0"/>
              <a:t>A second ATP adds a second phosphate to the sugar (now fructose)</a:t>
            </a:r>
          </a:p>
        </p:txBody>
      </p:sp>
      <p:sp>
        <p:nvSpPr>
          <p:cNvPr id="35843" name="Rectangle 3"/>
          <p:cNvSpPr>
            <a:spLocks noGrp="1" noChangeArrowheads="1"/>
          </p:cNvSpPr>
          <p:nvPr>
            <p:ph type="body" idx="4294967295"/>
          </p:nvPr>
        </p:nvSpPr>
        <p:spPr>
          <a:xfrm>
            <a:off x="457200" y="3810000"/>
            <a:ext cx="5029200" cy="2209800"/>
          </a:xfrm>
        </p:spPr>
        <p:txBody>
          <a:bodyPr/>
          <a:lstStyle/>
          <a:p>
            <a:r>
              <a:rPr lang="en-US" altLang="en-US" sz="2000" smtClean="0"/>
              <a:t>Fructose bisphosphate (6 carbons) is broken down into two three carbon glyceraldehyde-3-phosphates  (one via dihydroxyacetone phosphate)</a:t>
            </a:r>
          </a:p>
          <a:p>
            <a:r>
              <a:rPr lang="en-US" altLang="en-US" sz="2000" smtClean="0"/>
              <a:t>Even though </a:t>
            </a:r>
            <a:r>
              <a:rPr lang="el-GR" altLang="en-US" sz="2000" smtClean="0">
                <a:cs typeface="Arial" panose="020B0604020202020204" pitchFamily="34" charset="0"/>
              </a:rPr>
              <a:t>Δ</a:t>
            </a:r>
            <a:r>
              <a:rPr lang="en-US" altLang="en-US" sz="2000" smtClean="0"/>
              <a:t>G</a:t>
            </a:r>
            <a:r>
              <a:rPr lang="en-US" altLang="en-US" sz="2000" smtClean="0">
                <a:cs typeface="Arial" panose="020B0604020202020204" pitchFamily="34" charset="0"/>
              </a:rPr>
              <a:t>°’</a:t>
            </a:r>
            <a:r>
              <a:rPr lang="en-US" altLang="en-US" sz="2000" smtClean="0"/>
              <a:t> &gt; 0 for steps 4 and 5, the concentrations of the molecules make this </a:t>
            </a:r>
            <a:r>
              <a:rPr lang="el-GR" altLang="en-US" sz="2000" smtClean="0">
                <a:cs typeface="Arial" panose="020B0604020202020204" pitchFamily="34" charset="0"/>
              </a:rPr>
              <a:t>Δ</a:t>
            </a:r>
            <a:r>
              <a:rPr lang="en-US" altLang="en-US" sz="2000" smtClean="0"/>
              <a:t>G near 0 (equilibrium)</a:t>
            </a:r>
          </a:p>
          <a:p>
            <a:endParaRPr lang="en-US" altLang="en-US" sz="2000" smtClean="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4963"/>
            <a:ext cx="42687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5150" y="1604963"/>
            <a:ext cx="311785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390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28600" y="274638"/>
            <a:ext cx="8686800" cy="868362"/>
          </a:xfrm>
        </p:spPr>
        <p:txBody>
          <a:bodyPr/>
          <a:lstStyle/>
          <a:p>
            <a:pPr eaLnBrk="1" hangingPunct="1"/>
            <a:r>
              <a:rPr lang="en-US" altLang="en-US" sz="2600" dirty="0" smtClean="0"/>
              <a:t>Acidification of glyceraldehyde3-phosphate (G3P) results in the formation of NADH and one ATP for each G3P</a:t>
            </a:r>
          </a:p>
        </p:txBody>
      </p:sp>
      <p:sp>
        <p:nvSpPr>
          <p:cNvPr id="154627" name="Rectangle 3"/>
          <p:cNvSpPr>
            <a:spLocks noGrp="1" noChangeArrowheads="1"/>
          </p:cNvSpPr>
          <p:nvPr>
            <p:ph type="body" idx="4294967295"/>
          </p:nvPr>
        </p:nvSpPr>
        <p:spPr>
          <a:xfrm>
            <a:off x="457200" y="4038600"/>
            <a:ext cx="8229600" cy="2087563"/>
          </a:xfrm>
        </p:spPr>
        <p:txBody>
          <a:bodyPr/>
          <a:lstStyle/>
          <a:p>
            <a:pPr eaLnBrk="1" hangingPunct="1">
              <a:lnSpc>
                <a:spcPct val="80000"/>
              </a:lnSpc>
            </a:pPr>
            <a:r>
              <a:rPr lang="en-US" altLang="en-US" sz="2000" b="1" u="sng" smtClean="0"/>
              <a:t>N</a:t>
            </a:r>
            <a:r>
              <a:rPr lang="en-US" altLang="en-US" sz="2000" smtClean="0"/>
              <a:t>icotinamide </a:t>
            </a:r>
            <a:r>
              <a:rPr lang="en-US" altLang="en-US" sz="2000" b="1" u="sng" smtClean="0"/>
              <a:t>A</a:t>
            </a:r>
            <a:r>
              <a:rPr lang="en-US" altLang="en-US" sz="2000" smtClean="0"/>
              <a:t>denine </a:t>
            </a:r>
            <a:r>
              <a:rPr lang="en-US" altLang="en-US" sz="2000" b="1" u="sng" smtClean="0"/>
              <a:t>D</a:t>
            </a:r>
            <a:r>
              <a:rPr lang="en-US" altLang="en-US" sz="2000" smtClean="0"/>
              <a:t>inucleotide (NAD) plays a key metabolic role by accepting &amp; donating electrons</a:t>
            </a:r>
          </a:p>
          <a:p>
            <a:pPr eaLnBrk="1" hangingPunct="1">
              <a:lnSpc>
                <a:spcPct val="80000"/>
              </a:lnSpc>
            </a:pPr>
            <a:r>
              <a:rPr lang="en-US" altLang="en-US" sz="2000" smtClean="0"/>
              <a:t>First reaction is oxidation-reduction; 2 electrons &amp; proton (equal to a hydride ion; :H-) are transferred from glyceraldehyde-3-phosphate (oxidized) to NAD+ (reduced) forming NADH</a:t>
            </a:r>
          </a:p>
          <a:p>
            <a:pPr eaLnBrk="1" hangingPunct="1">
              <a:lnSpc>
                <a:spcPct val="80000"/>
              </a:lnSpc>
            </a:pPr>
            <a:r>
              <a:rPr lang="en-US" altLang="en-US" sz="2000" smtClean="0"/>
              <a:t>NADH and its role in the electron transport chain and ATP formation will be discussed later in the course</a:t>
            </a:r>
          </a:p>
          <a:p>
            <a:pPr eaLnBrk="1" hangingPunct="1">
              <a:lnSpc>
                <a:spcPct val="80000"/>
              </a:lnSpc>
            </a:pPr>
            <a:endParaRPr lang="en-US" altLang="en-US" sz="2000" smtClean="0"/>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19200"/>
            <a:ext cx="64071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754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en-US" sz="2800" dirty="0" smtClean="0"/>
              <a:t>Removal of phosphate from PEP to form pyruvate makes another ATP for each PEP</a:t>
            </a:r>
          </a:p>
        </p:txBody>
      </p:sp>
      <p:sp>
        <p:nvSpPr>
          <p:cNvPr id="37891" name="Rectangle 3"/>
          <p:cNvSpPr>
            <a:spLocks noGrp="1" noChangeArrowheads="1"/>
          </p:cNvSpPr>
          <p:nvPr>
            <p:ph type="body" idx="4294967295"/>
          </p:nvPr>
        </p:nvSpPr>
        <p:spPr/>
        <p:txBody>
          <a:bodyPr/>
          <a:lstStyle/>
          <a:p>
            <a:pPr eaLnBrk="1" hangingPunct="1"/>
            <a:endParaRPr lang="en-US" altLang="en-US" smtClean="0"/>
          </a:p>
        </p:txBody>
      </p:sp>
      <p:pic>
        <p:nvPicPr>
          <p:cNvPr id="378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4663" y="1676400"/>
            <a:ext cx="5722937"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956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181600" y="274638"/>
            <a:ext cx="3505200" cy="868362"/>
          </a:xfrm>
        </p:spPr>
        <p:txBody>
          <a:bodyPr/>
          <a:lstStyle/>
          <a:p>
            <a:pPr eaLnBrk="1" hangingPunct="1"/>
            <a:r>
              <a:rPr lang="en-US" altLang="en-US" sz="2800" smtClean="0"/>
              <a:t>Pathways from pyruvate</a:t>
            </a:r>
          </a:p>
        </p:txBody>
      </p:sp>
      <p:sp>
        <p:nvSpPr>
          <p:cNvPr id="162819" name="Rectangle 3"/>
          <p:cNvSpPr>
            <a:spLocks noGrp="1" noChangeArrowheads="1"/>
          </p:cNvSpPr>
          <p:nvPr>
            <p:ph type="body" idx="4294967295"/>
          </p:nvPr>
        </p:nvSpPr>
        <p:spPr>
          <a:xfrm>
            <a:off x="5181600" y="1295400"/>
            <a:ext cx="3733800" cy="4830763"/>
          </a:xfrm>
        </p:spPr>
        <p:txBody>
          <a:bodyPr/>
          <a:lstStyle/>
          <a:p>
            <a:pPr marL="609600" indent="-609600" eaLnBrk="1" hangingPunct="1">
              <a:buFontTx/>
              <a:buAutoNum type="arabicParenR"/>
            </a:pPr>
            <a:r>
              <a:rPr lang="en-US" altLang="en-US" sz="2000" smtClean="0"/>
              <a:t>Lose a CO2, regenerate NAD+, end with ethanol</a:t>
            </a:r>
          </a:p>
          <a:p>
            <a:pPr marL="609600" indent="-609600" eaLnBrk="1" hangingPunct="1">
              <a:buFontTx/>
              <a:buAutoNum type="arabicParenR"/>
            </a:pPr>
            <a:r>
              <a:rPr lang="en-US" altLang="en-US" sz="2000" smtClean="0"/>
              <a:t>Regenerate NAD+, reduce pyruvate to lactate</a:t>
            </a:r>
          </a:p>
          <a:p>
            <a:pPr marL="609600" indent="-609600" eaLnBrk="1" hangingPunct="1">
              <a:buFontTx/>
              <a:buAutoNum type="arabicParenR"/>
            </a:pPr>
            <a:r>
              <a:rPr lang="en-US" altLang="en-US" sz="2000" smtClean="0"/>
              <a:t>If NAD+ not regenerated, glycolysis will shut down</a:t>
            </a:r>
          </a:p>
          <a:p>
            <a:pPr marL="609600" indent="-609600" eaLnBrk="1" hangingPunct="1">
              <a:buFontTx/>
              <a:buAutoNum type="arabicParenR"/>
            </a:pPr>
            <a:r>
              <a:rPr lang="en-US" altLang="en-US" sz="2000" smtClean="0"/>
              <a:t>Both of these reactions are anaerobic, meaning no O2 required, and considered fermentation</a:t>
            </a:r>
          </a:p>
          <a:p>
            <a:pPr marL="609600" indent="-609600" eaLnBrk="1" hangingPunct="1">
              <a:buFontTx/>
              <a:buAutoNum type="arabicParenR"/>
            </a:pPr>
            <a:r>
              <a:rPr lang="en-US" altLang="en-US" sz="2000" smtClean="0"/>
              <a:t>Create another NADH, form acetyl CoA, enter TCA cycle for aerobic respiration using O2</a:t>
            </a:r>
          </a:p>
          <a:p>
            <a:pPr marL="609600" indent="-609600" eaLnBrk="1" hangingPunct="1">
              <a:buFontTx/>
              <a:buAutoNum type="arabicParenR"/>
            </a:pPr>
            <a:endParaRPr lang="en-US" altLang="en-US" sz="2000" smtClean="0"/>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304800"/>
            <a:ext cx="4981575" cy="624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55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92162"/>
          </a:xfrm>
        </p:spPr>
        <p:txBody>
          <a:bodyPr/>
          <a:lstStyle/>
          <a:p>
            <a:pPr eaLnBrk="1" hangingPunct="1"/>
            <a:r>
              <a:rPr lang="en-US" altLang="en-US" sz="3200" smtClean="0"/>
              <a:t>Announcements</a:t>
            </a:r>
          </a:p>
        </p:txBody>
      </p:sp>
      <p:sp>
        <p:nvSpPr>
          <p:cNvPr id="3075" name="Rectangle 3"/>
          <p:cNvSpPr>
            <a:spLocks noGrp="1" noChangeArrowheads="1"/>
          </p:cNvSpPr>
          <p:nvPr>
            <p:ph type="body" idx="1"/>
          </p:nvPr>
        </p:nvSpPr>
        <p:spPr>
          <a:xfrm>
            <a:off x="381000" y="1295400"/>
            <a:ext cx="8153400" cy="4525963"/>
          </a:xfrm>
        </p:spPr>
        <p:txBody>
          <a:bodyPr/>
          <a:lstStyle/>
          <a:p>
            <a:pPr eaLnBrk="1" hangingPunct="1"/>
            <a:endParaRPr lang="en-US" altLang="en-US" sz="2400" dirty="0" smtClean="0"/>
          </a:p>
        </p:txBody>
      </p:sp>
    </p:spTree>
    <p:extLst>
      <p:ext uri="{BB962C8B-B14F-4D97-AF65-F5344CB8AC3E}">
        <p14:creationId xmlns:p14="http://schemas.microsoft.com/office/powerpoint/2010/main" val="679157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152400"/>
            <a:ext cx="8229600" cy="563563"/>
          </a:xfrm>
        </p:spPr>
        <p:txBody>
          <a:bodyPr/>
          <a:lstStyle/>
          <a:p>
            <a:pPr eaLnBrk="1" hangingPunct="1"/>
            <a:r>
              <a:rPr lang="en-US" altLang="en-US" sz="2800" smtClean="0"/>
              <a:t>Key points of glycolysis</a:t>
            </a:r>
          </a:p>
        </p:txBody>
      </p:sp>
      <p:sp>
        <p:nvSpPr>
          <p:cNvPr id="190467" name="Rectangle 3"/>
          <p:cNvSpPr>
            <a:spLocks noGrp="1" noChangeArrowheads="1"/>
          </p:cNvSpPr>
          <p:nvPr>
            <p:ph type="body" idx="4294967295"/>
          </p:nvPr>
        </p:nvSpPr>
        <p:spPr>
          <a:xfrm>
            <a:off x="152400" y="914400"/>
            <a:ext cx="8763000" cy="5211763"/>
          </a:xfrm>
        </p:spPr>
        <p:txBody>
          <a:bodyPr/>
          <a:lstStyle/>
          <a:p>
            <a:pPr eaLnBrk="1" hangingPunct="1">
              <a:lnSpc>
                <a:spcPct val="90000"/>
              </a:lnSpc>
            </a:pPr>
            <a:r>
              <a:rPr lang="en-US" altLang="en-US" sz="2000" smtClean="0"/>
              <a:t>Two ATPs are used to drive two initial phosphorylation reactions, which would be energetically unfavorable by themselves </a:t>
            </a:r>
          </a:p>
          <a:p>
            <a:pPr eaLnBrk="1" hangingPunct="1">
              <a:lnSpc>
                <a:spcPct val="90000"/>
              </a:lnSpc>
            </a:pPr>
            <a:r>
              <a:rPr lang="en-US" altLang="en-US" sz="2000" smtClean="0"/>
              <a:t>Some steps with non-favorable </a:t>
            </a:r>
            <a:r>
              <a:rPr lang="el-GR" altLang="en-US" sz="2000" smtClean="0">
                <a:cs typeface="Arial" panose="020B0604020202020204" pitchFamily="34" charset="0"/>
              </a:rPr>
              <a:t>Δ</a:t>
            </a:r>
            <a:r>
              <a:rPr lang="en-US" altLang="en-US" sz="2000" smtClean="0"/>
              <a:t>G</a:t>
            </a:r>
            <a:r>
              <a:rPr lang="en-US" altLang="en-US" sz="2000" smtClean="0">
                <a:cs typeface="Arial" panose="020B0604020202020204" pitchFamily="34" charset="0"/>
              </a:rPr>
              <a:t>°’ </a:t>
            </a:r>
            <a:r>
              <a:rPr lang="en-US" altLang="en-US" sz="2000" smtClean="0"/>
              <a:t>are near equilibrium mainly through maintenance of appropriate reactant and product concentrations</a:t>
            </a:r>
          </a:p>
          <a:p>
            <a:pPr eaLnBrk="1" hangingPunct="1">
              <a:lnSpc>
                <a:spcPct val="90000"/>
              </a:lnSpc>
            </a:pPr>
            <a:r>
              <a:rPr lang="en-US" altLang="en-US" sz="2000" smtClean="0"/>
              <a:t>A 6 carbon molecule (fructose 1,6 bisphosphate) is broken down into two three carbon molecules (glyceraldehyde-3-phosphate)</a:t>
            </a:r>
          </a:p>
          <a:p>
            <a:pPr eaLnBrk="1" hangingPunct="1">
              <a:lnSpc>
                <a:spcPct val="90000"/>
              </a:lnSpc>
            </a:pPr>
            <a:r>
              <a:rPr lang="en-US" altLang="en-US" sz="2000" smtClean="0"/>
              <a:t>Addition of a second phosphate to the three carbon molecule requires phosphate (Pi) and reduces NAD+ (NAD+ </a:t>
            </a:r>
            <a:r>
              <a:rPr lang="en-US" altLang="en-US" sz="2000" smtClean="0">
                <a:cs typeface="Arial" panose="020B0604020202020204" pitchFamily="34" charset="0"/>
              </a:rPr>
              <a:t>→ NADH + H+)</a:t>
            </a:r>
          </a:p>
          <a:p>
            <a:pPr eaLnBrk="1" hangingPunct="1">
              <a:lnSpc>
                <a:spcPct val="90000"/>
              </a:lnSpc>
            </a:pPr>
            <a:r>
              <a:rPr lang="en-US" altLang="en-US" sz="2000" smtClean="0">
                <a:cs typeface="Arial" panose="020B0604020202020204" pitchFamily="34" charset="0"/>
              </a:rPr>
              <a:t>Each 1,3 bisphosphoglycerate donates a phosphate to make 1 ATP</a:t>
            </a:r>
          </a:p>
          <a:p>
            <a:pPr eaLnBrk="1" hangingPunct="1">
              <a:lnSpc>
                <a:spcPct val="90000"/>
              </a:lnSpc>
            </a:pPr>
            <a:r>
              <a:rPr lang="en-US" altLang="en-US" sz="2000" smtClean="0">
                <a:cs typeface="Arial" panose="020B0604020202020204" pitchFamily="34" charset="0"/>
              </a:rPr>
              <a:t>Reconfiguration makes phosphoenolpyruvate, which is converted to pyruvate in an energetically favorable reaction that also creates 1 ATP</a:t>
            </a:r>
          </a:p>
          <a:p>
            <a:pPr eaLnBrk="1" hangingPunct="1">
              <a:lnSpc>
                <a:spcPct val="90000"/>
              </a:lnSpc>
            </a:pPr>
            <a:r>
              <a:rPr lang="en-US" altLang="en-US" sz="2000" smtClean="0">
                <a:cs typeface="Arial" panose="020B0604020202020204" pitchFamily="34" charset="0"/>
              </a:rPr>
              <a:t>Net equation: Glucose + 2ADP + 2Pi + 2 NAD+ → 2 pyruvate + 2 ATP + 2 NADH + 2 H+ + 2 H2O</a:t>
            </a:r>
          </a:p>
          <a:p>
            <a:pPr eaLnBrk="1" hangingPunct="1">
              <a:lnSpc>
                <a:spcPct val="90000"/>
              </a:lnSpc>
            </a:pPr>
            <a:r>
              <a:rPr lang="en-US" altLang="en-US" sz="2000" smtClean="0">
                <a:cs typeface="Arial" panose="020B0604020202020204" pitchFamily="34" charset="0"/>
              </a:rPr>
              <a:t>NAD+ must be regenerated for glycolysis to continue for long periods</a:t>
            </a:r>
          </a:p>
          <a:p>
            <a:pPr eaLnBrk="1" hangingPunct="1">
              <a:lnSpc>
                <a:spcPct val="90000"/>
              </a:lnSpc>
            </a:pPr>
            <a:endParaRPr lang="en-US" altLang="en-US" sz="2000" smtClean="0"/>
          </a:p>
          <a:p>
            <a:pPr eaLnBrk="1" hangingPunct="1">
              <a:lnSpc>
                <a:spcPct val="90000"/>
              </a:lnSpc>
            </a:pPr>
            <a:endParaRPr lang="en-US" altLang="en-US" sz="2000" smtClean="0"/>
          </a:p>
        </p:txBody>
      </p:sp>
    </p:spTree>
    <p:extLst>
      <p:ext uri="{BB962C8B-B14F-4D97-AF65-F5344CB8AC3E}">
        <p14:creationId xmlns:p14="http://schemas.microsoft.com/office/powerpoint/2010/main" val="229512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2200" dirty="0" smtClean="0"/>
              <a:t>Clicker question: A bacterial colony with an important therapeutic gene vector is dying. Biochemical analysis reveals that there is excess glyceraldehyde 3 phosphate and NAD+.  What can be done to rescue the colony?</a:t>
            </a:r>
          </a:p>
        </p:txBody>
      </p:sp>
      <p:sp>
        <p:nvSpPr>
          <p:cNvPr id="19459" name="Rectangle 3"/>
          <p:cNvSpPr>
            <a:spLocks noGrp="1" noChangeArrowheads="1"/>
          </p:cNvSpPr>
          <p:nvPr>
            <p:ph type="body" idx="1"/>
          </p:nvPr>
        </p:nvSpPr>
        <p:spPr>
          <a:xfrm>
            <a:off x="457200" y="1600200"/>
            <a:ext cx="8229600" cy="4221163"/>
          </a:xfrm>
        </p:spPr>
        <p:txBody>
          <a:bodyPr/>
          <a:lstStyle/>
          <a:p>
            <a:pPr marL="457200" indent="-457200">
              <a:buFontTx/>
              <a:buAutoNum type="alphaUcPeriod"/>
            </a:pPr>
            <a:r>
              <a:rPr lang="en-US" altLang="en-US" sz="2000" dirty="0" smtClean="0"/>
              <a:t>Add glyceraldehyde phosphate dehydrogenase</a:t>
            </a:r>
          </a:p>
          <a:p>
            <a:pPr marL="457200" indent="-457200">
              <a:buFontTx/>
              <a:buAutoNum type="alphaUcPeriod"/>
            </a:pPr>
            <a:r>
              <a:rPr lang="en-US" altLang="en-US" sz="2000" dirty="0" smtClean="0"/>
              <a:t>Add ATP</a:t>
            </a:r>
          </a:p>
          <a:p>
            <a:pPr marL="457200" indent="-457200">
              <a:buFontTx/>
              <a:buAutoNum type="alphaUcPeriod"/>
            </a:pPr>
            <a:r>
              <a:rPr lang="en-US" altLang="en-US" sz="2000" dirty="0" smtClean="0"/>
              <a:t>Add ADP</a:t>
            </a:r>
          </a:p>
          <a:p>
            <a:pPr marL="457200" indent="-457200">
              <a:buFontTx/>
              <a:buAutoNum type="alphaUcPeriod"/>
            </a:pPr>
            <a:r>
              <a:rPr lang="en-US" altLang="en-US" sz="2000" dirty="0" smtClean="0"/>
              <a:t>Add lactate dehydrogenase</a:t>
            </a:r>
          </a:p>
          <a:p>
            <a:pPr marL="457200" indent="-457200">
              <a:buFontTx/>
              <a:buAutoNum type="alphaUcPeriod"/>
            </a:pPr>
            <a:r>
              <a:rPr lang="en-US" altLang="en-US" sz="2000" dirty="0" smtClean="0"/>
              <a:t>None of the above</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470864"/>
            <a:ext cx="3222254"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3536852"/>
            <a:ext cx="4495800" cy="296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9527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6082" name="Rectangle 3"/>
          <p:cNvSpPr>
            <a:spLocks noGrp="1" noChangeArrowheads="1"/>
          </p:cNvSpPr>
          <p:nvPr>
            <p:ph idx="1"/>
          </p:nvPr>
        </p:nvSpPr>
        <p:spPr/>
        <p:txBody>
          <a:bodyPr/>
          <a:lstStyle/>
          <a:p>
            <a:pPr>
              <a:lnSpc>
                <a:spcPct val="90000"/>
              </a:lnSpc>
            </a:pPr>
            <a:r>
              <a:rPr lang="en-US" sz="2400" dirty="0">
                <a:latin typeface="Arial" charset="0"/>
              </a:rPr>
              <a:t>No amount of experimentation can ever prove me right; a single experiment can prove me wrong. </a:t>
            </a:r>
            <a:br>
              <a:rPr lang="en-US" sz="2400" dirty="0">
                <a:latin typeface="Arial" charset="0"/>
              </a:rPr>
            </a:br>
            <a:r>
              <a:rPr lang="en-US" sz="2400" dirty="0">
                <a:latin typeface="Arial" charset="0"/>
                <a:hlinkClick r:id="rId2"/>
              </a:rPr>
              <a:t>Albert Einstein</a:t>
            </a:r>
            <a:endParaRPr lang="en-US" sz="2400" dirty="0">
              <a:latin typeface="Arial" charset="0"/>
            </a:endParaRPr>
          </a:p>
          <a:p>
            <a:pPr>
              <a:lnSpc>
                <a:spcPct val="90000"/>
              </a:lnSpc>
            </a:pPr>
            <a:r>
              <a:rPr lang="en-US" sz="2400" dirty="0">
                <a:latin typeface="Arial" charset="0"/>
              </a:rPr>
              <a:t>It doesn't matter how beautiful your theory is, it doesn't matter how smart you are. If it doesn't agree with experiment, it's wrong. </a:t>
            </a:r>
            <a:br>
              <a:rPr lang="en-US" sz="2400" dirty="0">
                <a:latin typeface="Arial" charset="0"/>
              </a:rPr>
            </a:br>
            <a:r>
              <a:rPr lang="en-US" sz="2400" dirty="0">
                <a:latin typeface="Arial" charset="0"/>
                <a:hlinkClick r:id="rId3"/>
              </a:rPr>
              <a:t>Richard P. Feynman</a:t>
            </a:r>
            <a:r>
              <a:rPr lang="en-US" sz="2400" dirty="0">
                <a:latin typeface="Arial" charset="0"/>
              </a:rPr>
              <a:t> </a:t>
            </a:r>
            <a:br>
              <a:rPr lang="en-US" sz="2400" dirty="0">
                <a:latin typeface="Arial" charset="0"/>
              </a:rPr>
            </a:br>
            <a:endParaRPr lang="en-US" sz="2400" dirty="0">
              <a:latin typeface="Arial" charset="0"/>
            </a:endParaRPr>
          </a:p>
        </p:txBody>
      </p:sp>
    </p:spTree>
    <p:extLst>
      <p:ext uri="{BB962C8B-B14F-4D97-AF65-F5344CB8AC3E}">
        <p14:creationId xmlns:p14="http://schemas.microsoft.com/office/powerpoint/2010/main" val="2978042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274638"/>
            <a:ext cx="8229600" cy="715962"/>
          </a:xfrm>
        </p:spPr>
        <p:txBody>
          <a:bodyPr/>
          <a:lstStyle/>
          <a:p>
            <a:r>
              <a:rPr lang="en-US" sz="3200">
                <a:latin typeface="Arial" charset="0"/>
              </a:rPr>
              <a:t>Turning observations into hypotheses</a:t>
            </a:r>
          </a:p>
        </p:txBody>
      </p:sp>
      <p:sp>
        <p:nvSpPr>
          <p:cNvPr id="47106" name="Rectangle 3"/>
          <p:cNvSpPr>
            <a:spLocks noGrp="1" noChangeArrowheads="1"/>
          </p:cNvSpPr>
          <p:nvPr>
            <p:ph type="body" idx="1"/>
          </p:nvPr>
        </p:nvSpPr>
        <p:spPr>
          <a:xfrm>
            <a:off x="457200" y="1066800"/>
            <a:ext cx="8229600" cy="5059363"/>
          </a:xfrm>
        </p:spPr>
        <p:txBody>
          <a:bodyPr/>
          <a:lstStyle/>
          <a:p>
            <a:r>
              <a:rPr lang="en-US" sz="2400" dirty="0">
                <a:latin typeface="Arial" charset="0"/>
              </a:rPr>
              <a:t>You are deep sea diving in Hawaii over winter break. 25 meters down, you notice a series of flashes of colored light. Swimming closer, it is coming from some nearby fish. You are able to catch a few </a:t>
            </a:r>
            <a:r>
              <a:rPr lang="en-US" sz="2400" dirty="0" smtClean="0">
                <a:latin typeface="Arial" charset="0"/>
              </a:rPr>
              <a:t>(luckily, they </a:t>
            </a:r>
            <a:r>
              <a:rPr lang="en-US" sz="2400" dirty="0">
                <a:latin typeface="Arial" charset="0"/>
              </a:rPr>
              <a:t>are not endangered) and return them to your home laboratory. </a:t>
            </a:r>
          </a:p>
          <a:p>
            <a:r>
              <a:rPr lang="en-US" sz="2400" dirty="0">
                <a:latin typeface="Arial" charset="0"/>
              </a:rPr>
              <a:t>Over the next few days, you notice that their flashing behavior does not occur for at least an hour after their water has been changed.</a:t>
            </a:r>
          </a:p>
          <a:p>
            <a:r>
              <a:rPr lang="en-US" sz="2400" u="sng" dirty="0">
                <a:latin typeface="Arial" charset="0"/>
              </a:rPr>
              <a:t>Write down a hypothesis regarding why this might be.</a:t>
            </a:r>
          </a:p>
          <a:p>
            <a:r>
              <a:rPr lang="en-US" sz="2400" dirty="0">
                <a:latin typeface="Arial" charset="0"/>
              </a:rPr>
              <a:t>What additional observations or information would you want to refine this hypothesis?</a:t>
            </a:r>
          </a:p>
          <a:p>
            <a:endParaRPr lang="en-US" sz="2400" dirty="0">
              <a:latin typeface="Arial" charset="0"/>
            </a:endParaRPr>
          </a:p>
        </p:txBody>
      </p:sp>
    </p:spTree>
    <p:extLst>
      <p:ext uri="{BB962C8B-B14F-4D97-AF65-F5344CB8AC3E}">
        <p14:creationId xmlns:p14="http://schemas.microsoft.com/office/powerpoint/2010/main" val="1441691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52400" y="274638"/>
            <a:ext cx="8686800" cy="868362"/>
          </a:xfrm>
        </p:spPr>
        <p:txBody>
          <a:bodyPr/>
          <a:lstStyle/>
          <a:p>
            <a:r>
              <a:rPr lang="en-US" sz="3200">
                <a:latin typeface="Arial" charset="0"/>
              </a:rPr>
              <a:t>Hypotheses arise from a combination of observations, experiences, and logic</a:t>
            </a:r>
          </a:p>
        </p:txBody>
      </p:sp>
      <p:sp>
        <p:nvSpPr>
          <p:cNvPr id="49154" name="Rectangle 3"/>
          <p:cNvSpPr>
            <a:spLocks noGrp="1" noChangeArrowheads="1"/>
          </p:cNvSpPr>
          <p:nvPr>
            <p:ph type="body" idx="1"/>
          </p:nvPr>
        </p:nvSpPr>
        <p:spPr>
          <a:xfrm>
            <a:off x="457200" y="1600200"/>
            <a:ext cx="8229600" cy="4876800"/>
          </a:xfrm>
        </p:spPr>
        <p:txBody>
          <a:bodyPr>
            <a:normAutofit/>
          </a:bodyPr>
          <a:lstStyle/>
          <a:p>
            <a:pPr>
              <a:lnSpc>
                <a:spcPct val="80000"/>
              </a:lnSpc>
            </a:pPr>
            <a:r>
              <a:rPr lang="en-US" sz="2400" dirty="0">
                <a:latin typeface="Arial" charset="0"/>
              </a:rPr>
              <a:t>A hypothesis is a specific statement in which you propose a </a:t>
            </a:r>
            <a:r>
              <a:rPr lang="en-US" sz="2400" u="sng" dirty="0">
                <a:latin typeface="Arial" charset="0"/>
              </a:rPr>
              <a:t>testable</a:t>
            </a:r>
            <a:r>
              <a:rPr lang="en-US" sz="2400" dirty="0">
                <a:latin typeface="Arial" charset="0"/>
              </a:rPr>
              <a:t> theory to explain your observations, including the important variables. </a:t>
            </a:r>
          </a:p>
          <a:p>
            <a:pPr>
              <a:lnSpc>
                <a:spcPct val="80000"/>
              </a:lnSpc>
            </a:pPr>
            <a:r>
              <a:rPr lang="en-US" sz="2400" dirty="0">
                <a:latin typeface="Arial" charset="0"/>
              </a:rPr>
              <a:t>It can be narrow to explain a small group of observations (e.g. An altered shooting arm angle is causing </a:t>
            </a:r>
            <a:r>
              <a:rPr lang="en-US" sz="2400" dirty="0" smtClean="0">
                <a:latin typeface="Arial" charset="0"/>
              </a:rPr>
              <a:t>Tim Duncan </a:t>
            </a:r>
            <a:r>
              <a:rPr lang="en-US" sz="2400" dirty="0">
                <a:latin typeface="Arial" charset="0"/>
              </a:rPr>
              <a:t>to miss free throws.) or </a:t>
            </a:r>
            <a:r>
              <a:rPr lang="en-US" sz="2400" dirty="0" smtClean="0">
                <a:latin typeface="Arial" charset="0"/>
              </a:rPr>
              <a:t>broad to </a:t>
            </a:r>
            <a:r>
              <a:rPr lang="en-US" sz="2400" dirty="0">
                <a:latin typeface="Arial" charset="0"/>
              </a:rPr>
              <a:t>explain a large group of observations (e.g. Darwin</a:t>
            </a:r>
            <a:r>
              <a:rPr lang="ja-JP" altLang="en-US" sz="2400" dirty="0">
                <a:latin typeface="Arial" charset="0"/>
              </a:rPr>
              <a:t>’</a:t>
            </a:r>
            <a:r>
              <a:rPr lang="en-US" altLang="ja-JP" sz="2400" dirty="0">
                <a:latin typeface="Arial" charset="0"/>
              </a:rPr>
              <a:t>s theory of evolution). </a:t>
            </a:r>
          </a:p>
          <a:p>
            <a:pPr>
              <a:lnSpc>
                <a:spcPct val="80000"/>
              </a:lnSpc>
            </a:pPr>
            <a:r>
              <a:rPr lang="en-US" sz="2400" dirty="0">
                <a:latin typeface="Arial" charset="0"/>
              </a:rPr>
              <a:t>The hypothesis should </a:t>
            </a:r>
            <a:r>
              <a:rPr lang="en-US" sz="2400" u="sng" dirty="0">
                <a:latin typeface="Arial" charset="0"/>
              </a:rPr>
              <a:t>lead to predictions </a:t>
            </a:r>
            <a:r>
              <a:rPr lang="en-US" sz="2400" dirty="0">
                <a:latin typeface="Arial" charset="0"/>
              </a:rPr>
              <a:t>of an experimental outcome (a measured dependent variable) based on your manipulation of one or more independent variables that you have deemed important based on your </a:t>
            </a:r>
            <a:r>
              <a:rPr lang="en-US" sz="2400" dirty="0" smtClean="0">
                <a:latin typeface="Arial" charset="0"/>
              </a:rPr>
              <a:t>observations, previous studies </a:t>
            </a:r>
            <a:r>
              <a:rPr lang="en-US" sz="2400" dirty="0">
                <a:latin typeface="Arial" charset="0"/>
              </a:rPr>
              <a:t>and logic. </a:t>
            </a:r>
          </a:p>
          <a:p>
            <a:pPr>
              <a:lnSpc>
                <a:spcPct val="80000"/>
              </a:lnSpc>
            </a:pPr>
            <a:r>
              <a:rPr lang="en-US" sz="2400" dirty="0">
                <a:latin typeface="Arial" charset="0"/>
              </a:rPr>
              <a:t>It should be testable and should direct the way that you set up experiments to test the hypothesis. </a:t>
            </a:r>
          </a:p>
        </p:txBody>
      </p:sp>
    </p:spTree>
    <p:extLst>
      <p:ext uri="{BB962C8B-B14F-4D97-AF65-F5344CB8AC3E}">
        <p14:creationId xmlns:p14="http://schemas.microsoft.com/office/powerpoint/2010/main" val="318460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74638"/>
            <a:ext cx="8229600" cy="944562"/>
          </a:xfrm>
        </p:spPr>
        <p:txBody>
          <a:bodyPr/>
          <a:lstStyle/>
          <a:p>
            <a:pPr eaLnBrk="1" hangingPunct="1"/>
            <a:r>
              <a:rPr lang="en-US" altLang="en-US" sz="3200" smtClean="0"/>
              <a:t>The reaction quotient Q, gives the current state of the products and reactants</a:t>
            </a:r>
          </a:p>
        </p:txBody>
      </p:sp>
      <p:sp>
        <p:nvSpPr>
          <p:cNvPr id="128003" name="Rectangle 3"/>
          <p:cNvSpPr>
            <a:spLocks noGrp="1" noChangeArrowheads="1"/>
          </p:cNvSpPr>
          <p:nvPr>
            <p:ph type="body" idx="4294967295"/>
          </p:nvPr>
        </p:nvSpPr>
        <p:spPr>
          <a:xfrm>
            <a:off x="457200" y="1600200"/>
            <a:ext cx="8229600" cy="3657600"/>
          </a:xfrm>
        </p:spPr>
        <p:txBody>
          <a:bodyPr/>
          <a:lstStyle/>
          <a:p>
            <a:pPr eaLnBrk="1" hangingPunct="1">
              <a:lnSpc>
                <a:spcPct val="90000"/>
              </a:lnSpc>
            </a:pPr>
            <a:r>
              <a:rPr lang="en-US" altLang="en-US" sz="2000" dirty="0" smtClean="0"/>
              <a:t>For the reaction A+B </a:t>
            </a:r>
            <a:r>
              <a:rPr lang="en-US" altLang="en-US" sz="2000" dirty="0" smtClean="0">
                <a:cs typeface="Arial" panose="020B0604020202020204" pitchFamily="34" charset="0"/>
              </a:rPr>
              <a:t>↔ C+D, </a:t>
            </a:r>
            <a:r>
              <a:rPr lang="en-US" altLang="en-US" sz="2400" b="1" dirty="0" smtClean="0"/>
              <a:t>Q=[C][D]/[A][B] is the reaction quotient. </a:t>
            </a:r>
          </a:p>
          <a:p>
            <a:pPr eaLnBrk="1" hangingPunct="1">
              <a:lnSpc>
                <a:spcPct val="90000"/>
              </a:lnSpc>
            </a:pPr>
            <a:r>
              <a:rPr lang="en-US" altLang="en-US" sz="2400" b="1" dirty="0" smtClean="0"/>
              <a:t>The instantaneous Gibbs energy for a reaction is given by Δ</a:t>
            </a:r>
            <a:r>
              <a:rPr lang="en-US" altLang="en-US" sz="2400" b="1" i="1" dirty="0" smtClean="0"/>
              <a:t>G</a:t>
            </a:r>
            <a:r>
              <a:rPr lang="en-US" altLang="en-US" sz="2400" b="1" dirty="0" smtClean="0"/>
              <a:t> = Δ</a:t>
            </a:r>
            <a:r>
              <a:rPr lang="en-US" altLang="en-US" sz="2400" b="1" i="1" dirty="0" smtClean="0"/>
              <a:t>G</a:t>
            </a:r>
            <a:r>
              <a:rPr lang="en-US" altLang="en-US" sz="2400" b="1" i="1" dirty="0" smtClean="0">
                <a:cs typeface="Arial" panose="020B0604020202020204" pitchFamily="34" charset="0"/>
              </a:rPr>
              <a:t>°</a:t>
            </a:r>
            <a:r>
              <a:rPr lang="en-US" altLang="en-US" sz="2400" b="1" dirty="0" smtClean="0"/>
              <a:t> + RT ln </a:t>
            </a:r>
            <a:r>
              <a:rPr lang="en-US" altLang="en-US" sz="2400" b="1" i="1" dirty="0" smtClean="0"/>
              <a:t>Q or 1.4 log Q</a:t>
            </a:r>
          </a:p>
          <a:p>
            <a:pPr eaLnBrk="1" hangingPunct="1">
              <a:lnSpc>
                <a:spcPct val="90000"/>
              </a:lnSpc>
            </a:pPr>
            <a:endParaRPr lang="en-US" altLang="en-US" sz="2400" b="1" dirty="0" smtClean="0"/>
          </a:p>
          <a:p>
            <a:pPr eaLnBrk="1" hangingPunct="1">
              <a:lnSpc>
                <a:spcPct val="90000"/>
              </a:lnSpc>
            </a:pPr>
            <a:r>
              <a:rPr lang="en-US" altLang="en-US" sz="2000" dirty="0" smtClean="0"/>
              <a:t>If </a:t>
            </a:r>
            <a:r>
              <a:rPr lang="en-US" altLang="en-US" sz="2000" i="1" dirty="0" smtClean="0"/>
              <a:t>Q &lt; </a:t>
            </a:r>
            <a:r>
              <a:rPr lang="en-US" altLang="en-US" sz="2000" i="1" dirty="0" err="1" smtClean="0"/>
              <a:t>Keq</a:t>
            </a:r>
            <a:r>
              <a:rPr lang="en-US" altLang="en-US" sz="2000" dirty="0" smtClean="0"/>
              <a:t> : The reaction will shift to the right (i.e. </a:t>
            </a:r>
            <a:r>
              <a:rPr lang="en-US" altLang="en-US" sz="2000" b="1" dirty="0" smtClean="0"/>
              <a:t>Δ</a:t>
            </a:r>
            <a:r>
              <a:rPr lang="en-US" altLang="en-US" sz="2000" b="1" i="1" dirty="0" smtClean="0"/>
              <a:t>G&lt;0, </a:t>
            </a:r>
            <a:r>
              <a:rPr lang="en-US" altLang="en-US" sz="2000" dirty="0" smtClean="0"/>
              <a:t> reaction goes in the forward direction, and thus more products will form) </a:t>
            </a:r>
          </a:p>
          <a:p>
            <a:pPr eaLnBrk="1" hangingPunct="1">
              <a:lnSpc>
                <a:spcPct val="90000"/>
              </a:lnSpc>
            </a:pPr>
            <a:r>
              <a:rPr lang="en-US" altLang="en-US" sz="2000" dirty="0" smtClean="0"/>
              <a:t>If </a:t>
            </a:r>
            <a:r>
              <a:rPr lang="en-US" altLang="en-US" sz="2000" i="1" dirty="0" smtClean="0"/>
              <a:t>Q &gt; </a:t>
            </a:r>
            <a:r>
              <a:rPr lang="en-US" altLang="en-US" sz="2000" i="1" dirty="0" err="1" smtClean="0"/>
              <a:t>K</a:t>
            </a:r>
            <a:r>
              <a:rPr lang="en-US" altLang="en-US" sz="2000" dirty="0" err="1" smtClean="0"/>
              <a:t>eq</a:t>
            </a:r>
            <a:r>
              <a:rPr lang="en-US" altLang="en-US" sz="2000" dirty="0" smtClean="0"/>
              <a:t>: The reaction will shift to the left (i.e. </a:t>
            </a:r>
            <a:r>
              <a:rPr lang="en-US" altLang="en-US" sz="2000" b="1" dirty="0" smtClean="0"/>
              <a:t>Δ</a:t>
            </a:r>
            <a:r>
              <a:rPr lang="en-US" altLang="en-US" sz="2000" b="1" i="1" dirty="0" smtClean="0"/>
              <a:t>G&gt;0, </a:t>
            </a:r>
            <a:r>
              <a:rPr lang="en-US" altLang="en-US" sz="2000" dirty="0" smtClean="0"/>
              <a:t>reaction goes in the reverse direction, and thus more reactants will form) </a:t>
            </a:r>
          </a:p>
          <a:p>
            <a:pPr eaLnBrk="1" hangingPunct="1">
              <a:lnSpc>
                <a:spcPct val="90000"/>
              </a:lnSpc>
            </a:pPr>
            <a:r>
              <a:rPr lang="en-US" altLang="en-US" sz="2000" dirty="0" smtClean="0"/>
              <a:t>If </a:t>
            </a:r>
            <a:r>
              <a:rPr lang="en-US" altLang="en-US" sz="2000" i="1" dirty="0" smtClean="0"/>
              <a:t>Q = </a:t>
            </a:r>
            <a:r>
              <a:rPr lang="en-US" altLang="en-US" sz="2000" i="1" dirty="0" err="1" smtClean="0"/>
              <a:t>Keq</a:t>
            </a:r>
            <a:r>
              <a:rPr lang="en-US" altLang="en-US" sz="2000" dirty="0" smtClean="0"/>
              <a:t> : The reaction is at equilibrium </a:t>
            </a:r>
            <a:r>
              <a:rPr lang="en-US" altLang="en-US" sz="2000" b="1" dirty="0" smtClean="0"/>
              <a:t>(Δ</a:t>
            </a:r>
            <a:r>
              <a:rPr lang="en-US" altLang="en-US" sz="2000" b="1" i="1" dirty="0" smtClean="0"/>
              <a:t>G=0)</a:t>
            </a:r>
          </a:p>
        </p:txBody>
      </p:sp>
      <p:sp>
        <p:nvSpPr>
          <p:cNvPr id="18436" name="Rectangle 4"/>
          <p:cNvSpPr>
            <a:spLocks noChangeArrowheads="1"/>
          </p:cNvSpPr>
          <p:nvPr/>
        </p:nvSpPr>
        <p:spPr bwMode="auto">
          <a:xfrm>
            <a:off x="1828800" y="6018213"/>
            <a:ext cx="708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Zumdahl, Steven; Zumdahl, Susan (2003). </a:t>
            </a:r>
            <a:r>
              <a:rPr lang="en-US" altLang="en-US" sz="1800" i="1"/>
              <a:t>Chemistry 6th Edition</a:t>
            </a:r>
            <a:r>
              <a:rPr lang="en-US" altLang="en-US" sz="1800"/>
              <a:t>. Houghton Mifflin Company. </a:t>
            </a:r>
            <a:r>
              <a:rPr lang="en-US" altLang="en-US" sz="1800">
                <a:hlinkClick r:id="rId3"/>
              </a:rPr>
              <a:t>ISBN 0-618-22158-1</a:t>
            </a:r>
            <a:r>
              <a:rPr lang="en-US" altLang="en-US" sz="1800"/>
              <a:t>.  </a:t>
            </a:r>
          </a:p>
        </p:txBody>
      </p:sp>
    </p:spTree>
    <p:extLst>
      <p:ext uri="{BB962C8B-B14F-4D97-AF65-F5344CB8AC3E}">
        <p14:creationId xmlns:p14="http://schemas.microsoft.com/office/powerpoint/2010/main" val="3982717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4524315"/>
          </a:xfrm>
          <a:prstGeom prst="rect">
            <a:avLst/>
          </a:prstGeom>
          <a:noFill/>
        </p:spPr>
        <p:txBody>
          <a:bodyPr wrap="square" rtlCol="0">
            <a:spAutoFit/>
          </a:bodyPr>
          <a:lstStyle/>
          <a:p>
            <a:r>
              <a:rPr lang="en-US" sz="2400" dirty="0" smtClean="0"/>
              <a:t>Clicker question: For the reaction </a:t>
            </a:r>
            <a:r>
              <a:rPr lang="en-US" altLang="en-US" sz="2400" dirty="0"/>
              <a:t>A+B </a:t>
            </a:r>
            <a:r>
              <a:rPr lang="en-US" altLang="en-US" sz="2400" dirty="0">
                <a:cs typeface="Arial" panose="020B0604020202020204" pitchFamily="34" charset="0"/>
              </a:rPr>
              <a:t>↔ </a:t>
            </a:r>
            <a:r>
              <a:rPr lang="en-US" altLang="en-US" sz="2400" dirty="0" smtClean="0">
                <a:cs typeface="Arial" panose="020B0604020202020204" pitchFamily="34" charset="0"/>
              </a:rPr>
              <a:t>C+D, </a:t>
            </a:r>
            <a:r>
              <a:rPr lang="en-US" altLang="en-US" sz="2400" dirty="0"/>
              <a:t>i</a:t>
            </a:r>
            <a:r>
              <a:rPr lang="en-US" sz="2400" dirty="0" smtClean="0"/>
              <a:t>f </a:t>
            </a:r>
            <a:r>
              <a:rPr lang="en-US" sz="2400" dirty="0" smtClean="0">
                <a:latin typeface="Symbol" panose="05050102010706020507" pitchFamily="18" charset="2"/>
              </a:rPr>
              <a:t>D</a:t>
            </a:r>
            <a:r>
              <a:rPr lang="en-US" sz="2400" dirty="0" smtClean="0"/>
              <a:t>G is positive, how would the products or reactants have to change Q to make </a:t>
            </a:r>
            <a:r>
              <a:rPr lang="en-US" sz="2400" dirty="0" smtClean="0">
                <a:latin typeface="Symbol" panose="05050102010706020507" pitchFamily="18" charset="2"/>
              </a:rPr>
              <a:t>D</a:t>
            </a:r>
            <a:r>
              <a:rPr lang="en-US" sz="2400" dirty="0" smtClean="0"/>
              <a:t>G negative? </a:t>
            </a:r>
          </a:p>
          <a:p>
            <a:endParaRPr lang="en-US" sz="2400" dirty="0"/>
          </a:p>
          <a:p>
            <a:pPr marL="457200" indent="-457200">
              <a:buFont typeface="+mj-lt"/>
              <a:buAutoNum type="alphaUcPeriod"/>
            </a:pPr>
            <a:r>
              <a:rPr lang="en-US" sz="2400" dirty="0" smtClean="0"/>
              <a:t>The concentrations of all components would have to increase in equal proportions</a:t>
            </a:r>
          </a:p>
          <a:p>
            <a:pPr marL="457200" indent="-457200">
              <a:buFont typeface="+mj-lt"/>
              <a:buAutoNum type="alphaUcPeriod"/>
            </a:pPr>
            <a:r>
              <a:rPr lang="en-US" sz="2400" dirty="0" smtClean="0"/>
              <a:t>[A][B] would have to increase enough to make </a:t>
            </a:r>
            <a:r>
              <a:rPr lang="en-US" sz="2400" dirty="0">
                <a:latin typeface="Symbol" panose="05050102010706020507" pitchFamily="18" charset="2"/>
              </a:rPr>
              <a:t>D</a:t>
            </a:r>
            <a:r>
              <a:rPr lang="en-US" sz="2400" dirty="0"/>
              <a:t>G </a:t>
            </a:r>
            <a:r>
              <a:rPr lang="en-US" sz="2400" dirty="0" smtClean="0"/>
              <a:t>negative.</a:t>
            </a:r>
          </a:p>
          <a:p>
            <a:pPr marL="457200" indent="-457200">
              <a:buFont typeface="+mj-lt"/>
              <a:buAutoNum type="alphaUcPeriod"/>
            </a:pPr>
            <a:r>
              <a:rPr lang="en-US" sz="2400" dirty="0" smtClean="0"/>
              <a:t>[C][D] </a:t>
            </a:r>
            <a:r>
              <a:rPr lang="en-US" sz="2400" dirty="0"/>
              <a:t>would have to increase enough to make </a:t>
            </a:r>
            <a:r>
              <a:rPr lang="en-US" sz="2400" dirty="0">
                <a:latin typeface="Symbol" panose="05050102010706020507" pitchFamily="18" charset="2"/>
              </a:rPr>
              <a:t>D</a:t>
            </a:r>
            <a:r>
              <a:rPr lang="en-US" sz="2400" dirty="0"/>
              <a:t>G negative</a:t>
            </a:r>
            <a:r>
              <a:rPr lang="en-US" sz="2400" dirty="0" smtClean="0"/>
              <a:t>.</a:t>
            </a:r>
          </a:p>
          <a:p>
            <a:pPr marL="457200" indent="-457200">
              <a:buFont typeface="+mj-lt"/>
              <a:buAutoNum type="alphaUcPeriod"/>
            </a:pPr>
            <a:r>
              <a:rPr lang="en-US" sz="2400" dirty="0" smtClean="0"/>
              <a:t>There is not enough information to answer this question.</a:t>
            </a:r>
            <a:endParaRPr lang="en-US" sz="2400" dirty="0"/>
          </a:p>
        </p:txBody>
      </p:sp>
    </p:spTree>
    <p:extLst>
      <p:ext uri="{BB962C8B-B14F-4D97-AF65-F5344CB8AC3E}">
        <p14:creationId xmlns:p14="http://schemas.microsoft.com/office/powerpoint/2010/main" val="654509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274638"/>
            <a:ext cx="8229600" cy="792162"/>
          </a:xfrm>
        </p:spPr>
        <p:txBody>
          <a:bodyPr/>
          <a:lstStyle/>
          <a:p>
            <a:pPr eaLnBrk="1" hangingPunct="1"/>
            <a:r>
              <a:rPr lang="en-US" altLang="en-US" sz="2800" smtClean="0"/>
              <a:t>Energetically unfavorable reactions are enabled by </a:t>
            </a:r>
            <a:r>
              <a:rPr lang="en-US" altLang="en-US" sz="2800" b="1" u="sng" smtClean="0"/>
              <a:t>coupling</a:t>
            </a:r>
            <a:r>
              <a:rPr lang="en-US" altLang="en-US" sz="2800" smtClean="0"/>
              <a:t> them with favorable reactions</a:t>
            </a:r>
          </a:p>
        </p:txBody>
      </p:sp>
      <p:sp>
        <p:nvSpPr>
          <p:cNvPr id="134147" name="Rectangle 3"/>
          <p:cNvSpPr>
            <a:spLocks noGrp="1" noChangeArrowheads="1"/>
          </p:cNvSpPr>
          <p:nvPr>
            <p:ph type="body" idx="4294967295"/>
          </p:nvPr>
        </p:nvSpPr>
        <p:spPr>
          <a:xfrm>
            <a:off x="304800" y="1371600"/>
            <a:ext cx="8458200" cy="3382963"/>
          </a:xfrm>
        </p:spPr>
        <p:txBody>
          <a:bodyPr/>
          <a:lstStyle/>
          <a:p>
            <a:pPr eaLnBrk="1" hangingPunct="1"/>
            <a:r>
              <a:rPr lang="en-US" altLang="en-US" sz="2000" smtClean="0"/>
              <a:t>Example: Glutamic acid + NH3 </a:t>
            </a:r>
            <a:r>
              <a:rPr lang="en-US" altLang="en-US" sz="2000" smtClean="0">
                <a:cs typeface="Arial" panose="020B0604020202020204" pitchFamily="34" charset="0"/>
              </a:rPr>
              <a:t>↔ glutamine, </a:t>
            </a:r>
            <a:r>
              <a:rPr lang="el-GR" altLang="en-US" sz="2000" smtClean="0">
                <a:cs typeface="Arial" panose="020B0604020202020204" pitchFamily="34" charset="0"/>
              </a:rPr>
              <a:t>Δ</a:t>
            </a:r>
            <a:r>
              <a:rPr lang="en-US" altLang="en-US" sz="2000" smtClean="0">
                <a:cs typeface="Arial" panose="020B0604020202020204" pitchFamily="34" charset="0"/>
              </a:rPr>
              <a:t>G°’ = +3.4 kcal/mol</a:t>
            </a:r>
          </a:p>
          <a:p>
            <a:pPr eaLnBrk="1" hangingPunct="1"/>
            <a:r>
              <a:rPr lang="en-US" altLang="en-US" sz="2000" smtClean="0">
                <a:cs typeface="Arial" panose="020B0604020202020204" pitchFamily="34" charset="0"/>
              </a:rPr>
              <a:t>Recall that </a:t>
            </a:r>
            <a:r>
              <a:rPr lang="el-GR" altLang="en-US" sz="2000" smtClean="0">
                <a:cs typeface="Arial" panose="020B0604020202020204" pitchFamily="34" charset="0"/>
              </a:rPr>
              <a:t>Δ</a:t>
            </a:r>
            <a:r>
              <a:rPr lang="en-US" altLang="en-US" sz="2000" smtClean="0">
                <a:cs typeface="Arial" panose="020B0604020202020204" pitchFamily="34" charset="0"/>
              </a:rPr>
              <a:t>G°’ for ATP hydrolysis = -7.3 kcal/mol</a:t>
            </a:r>
          </a:p>
          <a:p>
            <a:pPr eaLnBrk="1" hangingPunct="1"/>
            <a:r>
              <a:rPr lang="en-US" altLang="en-US" sz="2000" smtClean="0">
                <a:cs typeface="Arial" panose="020B0604020202020204" pitchFamily="34" charset="0"/>
              </a:rPr>
              <a:t>First, a </a:t>
            </a:r>
            <a:r>
              <a:rPr lang="en-US" altLang="en-US" sz="2400" b="1" smtClean="0">
                <a:cs typeface="Arial" panose="020B0604020202020204" pitchFamily="34" charset="0"/>
              </a:rPr>
              <a:t>reaction intermediate</a:t>
            </a:r>
            <a:r>
              <a:rPr lang="en-US" altLang="en-US" sz="2000" smtClean="0">
                <a:cs typeface="Arial" panose="020B0604020202020204" pitchFamily="34" charset="0"/>
              </a:rPr>
              <a:t> is formed in the reaction    </a:t>
            </a:r>
            <a:r>
              <a:rPr lang="en-US" altLang="en-US" sz="2000" smtClean="0"/>
              <a:t>Glutamic acid + ATP </a:t>
            </a:r>
            <a:r>
              <a:rPr lang="en-US" altLang="en-US" sz="2000" smtClean="0">
                <a:cs typeface="Arial" panose="020B0604020202020204" pitchFamily="34" charset="0"/>
              </a:rPr>
              <a:t>↔ glutamyl phosphate + ADP</a:t>
            </a:r>
          </a:p>
          <a:p>
            <a:pPr eaLnBrk="1" hangingPunct="1"/>
            <a:r>
              <a:rPr lang="en-US" altLang="en-US" sz="2000" smtClean="0">
                <a:cs typeface="Arial" panose="020B0604020202020204" pitchFamily="34" charset="0"/>
              </a:rPr>
              <a:t>Second, it is energetically favorable for the reaction intermediate to proceed to replace its phosphate with an amine group (NH3) in the reaction Glutamyl phosphate ↔ glutamine + Pi</a:t>
            </a:r>
          </a:p>
          <a:p>
            <a:pPr eaLnBrk="1" hangingPunct="1"/>
            <a:r>
              <a:rPr lang="en-US" altLang="en-US" sz="2000" smtClean="0">
                <a:cs typeface="Arial" panose="020B0604020202020204" pitchFamily="34" charset="0"/>
              </a:rPr>
              <a:t>Total reaction is glutamic acid + ATP + NH3 ↔ glutamine + ADP + Pi</a:t>
            </a:r>
          </a:p>
        </p:txBody>
      </p:sp>
    </p:spTree>
    <p:extLst>
      <p:ext uri="{BB962C8B-B14F-4D97-AF65-F5344CB8AC3E}">
        <p14:creationId xmlns:p14="http://schemas.microsoft.com/office/powerpoint/2010/main" val="273890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274638"/>
            <a:ext cx="8229600" cy="792162"/>
          </a:xfrm>
        </p:spPr>
        <p:txBody>
          <a:bodyPr/>
          <a:lstStyle/>
          <a:p>
            <a:pPr eaLnBrk="1" hangingPunct="1"/>
            <a:r>
              <a:rPr lang="en-US" altLang="en-US" sz="2800" smtClean="0"/>
              <a:t>The </a:t>
            </a:r>
            <a:r>
              <a:rPr lang="en-US" altLang="en-US" sz="2800" b="1" smtClean="0"/>
              <a:t>difference in </a:t>
            </a:r>
            <a:r>
              <a:rPr lang="el-GR" altLang="en-US" sz="2800" b="1" smtClean="0">
                <a:cs typeface="Arial" panose="020B0604020202020204" pitchFamily="34" charset="0"/>
              </a:rPr>
              <a:t>Δ</a:t>
            </a:r>
            <a:r>
              <a:rPr lang="en-US" altLang="en-US" sz="2800" b="1" smtClean="0"/>
              <a:t>G</a:t>
            </a:r>
            <a:r>
              <a:rPr lang="en-US" altLang="en-US" sz="2800" b="1" smtClean="0">
                <a:cs typeface="Arial" panose="020B0604020202020204" pitchFamily="34" charset="0"/>
              </a:rPr>
              <a:t>°</a:t>
            </a:r>
            <a:r>
              <a:rPr lang="en-US" altLang="en-US" sz="2800" b="1" smtClean="0"/>
              <a:t>,</a:t>
            </a:r>
            <a:r>
              <a:rPr lang="en-US" altLang="en-US" sz="2800" smtClean="0"/>
              <a:t> not the absolute value of </a:t>
            </a:r>
            <a:r>
              <a:rPr lang="el-GR" altLang="en-US" sz="2800" smtClean="0">
                <a:cs typeface="Arial" panose="020B0604020202020204" pitchFamily="34" charset="0"/>
              </a:rPr>
              <a:t>Δ</a:t>
            </a:r>
            <a:r>
              <a:rPr lang="en-US" altLang="en-US" sz="2800" smtClean="0"/>
              <a:t>G</a:t>
            </a:r>
            <a:r>
              <a:rPr lang="en-US" altLang="en-US" sz="2800" smtClean="0">
                <a:cs typeface="Arial" panose="020B0604020202020204" pitchFamily="34" charset="0"/>
              </a:rPr>
              <a:t>°</a:t>
            </a:r>
            <a:r>
              <a:rPr lang="en-US" altLang="en-US" sz="2800" smtClean="0"/>
              <a:t>, will determine the </a:t>
            </a:r>
            <a:r>
              <a:rPr lang="el-GR" altLang="en-US" sz="2800" smtClean="0">
                <a:cs typeface="Arial" panose="020B0604020202020204" pitchFamily="34" charset="0"/>
              </a:rPr>
              <a:t>Δ</a:t>
            </a:r>
            <a:r>
              <a:rPr lang="en-US" altLang="en-US" sz="2800" smtClean="0"/>
              <a:t>G of a coupled reaction </a:t>
            </a:r>
          </a:p>
        </p:txBody>
      </p:sp>
      <p:sp>
        <p:nvSpPr>
          <p:cNvPr id="160771" name="Rectangle 3"/>
          <p:cNvSpPr>
            <a:spLocks noGrp="1" noChangeArrowheads="1"/>
          </p:cNvSpPr>
          <p:nvPr>
            <p:ph type="body" idx="4294967295"/>
          </p:nvPr>
        </p:nvSpPr>
        <p:spPr>
          <a:xfrm>
            <a:off x="5334000" y="1447800"/>
            <a:ext cx="3352800" cy="4525963"/>
          </a:xfrm>
        </p:spPr>
        <p:txBody>
          <a:bodyPr/>
          <a:lstStyle/>
          <a:p>
            <a:pPr eaLnBrk="1" hangingPunct="1"/>
            <a:r>
              <a:rPr lang="en-US" altLang="en-US" sz="2000" dirty="0" smtClean="0"/>
              <a:t>Anything higher on the chart, (larger </a:t>
            </a:r>
            <a:r>
              <a:rPr lang="el-GR" altLang="en-US" sz="2000" dirty="0" smtClean="0">
                <a:cs typeface="Arial" panose="020B0604020202020204" pitchFamily="34" charset="0"/>
              </a:rPr>
              <a:t>Δ</a:t>
            </a:r>
            <a:r>
              <a:rPr lang="en-US" altLang="en-US" sz="2000" dirty="0" smtClean="0"/>
              <a:t>G</a:t>
            </a:r>
            <a:r>
              <a:rPr lang="en-US" altLang="en-US" sz="2000" dirty="0" smtClean="0">
                <a:cs typeface="Arial" panose="020B0604020202020204" pitchFamily="34" charset="0"/>
              </a:rPr>
              <a:t>°)</a:t>
            </a:r>
            <a:r>
              <a:rPr lang="en-US" altLang="en-US" sz="2000" dirty="0" smtClean="0"/>
              <a:t>, </a:t>
            </a:r>
            <a:r>
              <a:rPr lang="en-US" altLang="en-US" sz="2000" i="1" dirty="0" smtClean="0"/>
              <a:t>can drive the </a:t>
            </a:r>
            <a:r>
              <a:rPr lang="en-US" altLang="en-US" sz="2000" i="1" u="sng" dirty="0" smtClean="0"/>
              <a:t>reverse</a:t>
            </a:r>
            <a:r>
              <a:rPr lang="en-US" altLang="en-US" sz="2000" i="1" dirty="0" smtClean="0"/>
              <a:t> reaction </a:t>
            </a:r>
            <a:r>
              <a:rPr lang="en-US" altLang="en-US" sz="2000" dirty="0" smtClean="0"/>
              <a:t>of anything lower on the chart</a:t>
            </a:r>
          </a:p>
          <a:p>
            <a:pPr eaLnBrk="1" hangingPunct="1"/>
            <a:r>
              <a:rPr lang="en-US" altLang="en-US" sz="2000" dirty="0" smtClean="0"/>
              <a:t>For example, hydrolysis of phosphoenolpyruvate can drive ATP synthesis, and ATP hydrolysis can drive phosphorylation of glucose</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50006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248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274638"/>
            <a:ext cx="8686800" cy="1143000"/>
          </a:xfrm>
        </p:spPr>
        <p:txBody>
          <a:bodyPr/>
          <a:lstStyle/>
          <a:p>
            <a:r>
              <a:rPr lang="en-US" altLang="en-US" sz="2800" smtClean="0"/>
              <a:t>Clicker question. Based on the chart, what is the approximate </a:t>
            </a:r>
            <a:r>
              <a:rPr lang="en-US" altLang="en-US" sz="2800" smtClean="0">
                <a:latin typeface="Symbol" panose="05050102010706020507" pitchFamily="18" charset="2"/>
              </a:rPr>
              <a:t>D</a:t>
            </a:r>
            <a:r>
              <a:rPr lang="en-US" altLang="en-US" sz="2800" smtClean="0"/>
              <a:t>G°’ for the reaction Glucose --&gt; Glucose-6-phosphate, and what coupled reaction can drive that?</a:t>
            </a:r>
          </a:p>
        </p:txBody>
      </p:sp>
      <p:sp>
        <p:nvSpPr>
          <p:cNvPr id="3" name="Content Placeholder 2"/>
          <p:cNvSpPr>
            <a:spLocks noGrp="1"/>
          </p:cNvSpPr>
          <p:nvPr>
            <p:ph idx="1"/>
          </p:nvPr>
        </p:nvSpPr>
        <p:spPr>
          <a:xfrm>
            <a:off x="457200" y="1905000"/>
            <a:ext cx="8229600" cy="4221163"/>
          </a:xfrm>
        </p:spPr>
        <p:txBody>
          <a:bodyPr/>
          <a:lstStyle/>
          <a:p>
            <a:pPr marL="514350" indent="-514350">
              <a:buFontTx/>
              <a:buAutoNum type="alphaUcPeriod"/>
              <a:defRPr/>
            </a:pPr>
            <a:r>
              <a:rPr lang="en-US" altLang="en-US" sz="2000" dirty="0" smtClean="0">
                <a:latin typeface="Symbol" panose="05050102010706020507" pitchFamily="18" charset="2"/>
              </a:rPr>
              <a:t>D</a:t>
            </a:r>
            <a:r>
              <a:rPr lang="en-US" altLang="en-US" sz="2000" dirty="0" smtClean="0">
                <a:latin typeface="+mj-lt"/>
              </a:rPr>
              <a:t>G°’ = -3.5 kcal/</a:t>
            </a:r>
            <a:r>
              <a:rPr lang="en-US" altLang="en-US" sz="2000" dirty="0" err="1" smtClean="0">
                <a:latin typeface="+mj-lt"/>
              </a:rPr>
              <a:t>mol</a:t>
            </a:r>
            <a:r>
              <a:rPr lang="en-US" altLang="en-US" sz="2000" dirty="0" smtClean="0">
                <a:latin typeface="+mj-lt"/>
              </a:rPr>
              <a:t>, and therefore no coupled reaction is needed.</a:t>
            </a:r>
          </a:p>
          <a:p>
            <a:pPr marL="514350" indent="-514350">
              <a:buFontTx/>
              <a:buAutoNum type="alphaUcPeriod"/>
              <a:defRPr/>
            </a:pPr>
            <a:r>
              <a:rPr lang="en-US" altLang="en-US" sz="2000" dirty="0" smtClean="0">
                <a:latin typeface="Symbol" panose="05050102010706020507" pitchFamily="18" charset="2"/>
              </a:rPr>
              <a:t>D</a:t>
            </a:r>
            <a:r>
              <a:rPr lang="en-US" altLang="en-US" sz="2000" dirty="0" smtClean="0">
                <a:latin typeface="+mj-lt"/>
              </a:rPr>
              <a:t>G°’ = +3.5 kcal/</a:t>
            </a:r>
            <a:r>
              <a:rPr lang="en-US" altLang="en-US" sz="2000" dirty="0" err="1" smtClean="0">
                <a:latin typeface="+mj-lt"/>
              </a:rPr>
              <a:t>mol</a:t>
            </a:r>
            <a:r>
              <a:rPr lang="en-US" altLang="en-US" sz="2000" dirty="0" smtClean="0">
                <a:latin typeface="+mj-lt"/>
              </a:rPr>
              <a:t>, and therefore no coupled reaction is needed.</a:t>
            </a:r>
          </a:p>
          <a:p>
            <a:pPr marL="514350" indent="-514350">
              <a:buFontTx/>
              <a:buAutoNum type="alphaUcPeriod"/>
              <a:defRPr/>
            </a:pPr>
            <a:r>
              <a:rPr lang="en-US" altLang="en-US" sz="2000" dirty="0" smtClean="0">
                <a:latin typeface="+mj-lt"/>
              </a:rPr>
              <a:t> </a:t>
            </a:r>
            <a:r>
              <a:rPr lang="en-US" altLang="en-US" sz="2000" dirty="0" smtClean="0">
                <a:latin typeface="Symbol" panose="05050102010706020507" pitchFamily="18" charset="2"/>
              </a:rPr>
              <a:t>D</a:t>
            </a:r>
            <a:r>
              <a:rPr lang="en-US" altLang="en-US" sz="2000" dirty="0" smtClean="0">
                <a:latin typeface="+mj-lt"/>
              </a:rPr>
              <a:t>G°’ = +3.5 kcal/</a:t>
            </a:r>
            <a:r>
              <a:rPr lang="en-US" altLang="en-US" sz="2000" dirty="0" err="1" smtClean="0">
                <a:latin typeface="+mj-lt"/>
              </a:rPr>
              <a:t>mol</a:t>
            </a:r>
            <a:r>
              <a:rPr lang="en-US" altLang="en-US" sz="2000" dirty="0" smtClean="0">
                <a:latin typeface="+mj-lt"/>
              </a:rPr>
              <a:t>, and </a:t>
            </a:r>
            <a:r>
              <a:rPr lang="en-US" altLang="en-US" sz="2000" dirty="0" err="1" smtClean="0">
                <a:latin typeface="+mj-lt"/>
              </a:rPr>
              <a:t>Phosphenolpyruvate</a:t>
            </a:r>
            <a:r>
              <a:rPr lang="en-US" altLang="en-US" sz="2000" dirty="0" smtClean="0">
                <a:latin typeface="+mj-lt"/>
              </a:rPr>
              <a:t> </a:t>
            </a:r>
            <a:r>
              <a:rPr lang="en-US" altLang="en-US" sz="2000" dirty="0" smtClean="0">
                <a:latin typeface="+mj-lt"/>
                <a:sym typeface="Wingdings" pitchFamily="2" charset="2"/>
              </a:rPr>
              <a:t> pyruvate + Pi is a possible coupled reaction needed to drive this</a:t>
            </a:r>
            <a:r>
              <a:rPr lang="en-US" altLang="en-US" sz="2000" dirty="0" smtClean="0">
                <a:latin typeface="+mj-lt"/>
              </a:rPr>
              <a:t>.</a:t>
            </a:r>
          </a:p>
          <a:p>
            <a:pPr marL="514350" indent="-514350">
              <a:buFontTx/>
              <a:buAutoNum type="alphaUcPeriod"/>
              <a:defRPr/>
            </a:pPr>
            <a:r>
              <a:rPr lang="en-US" altLang="en-US" sz="2000" dirty="0" smtClean="0">
                <a:latin typeface="+mj-lt"/>
              </a:rPr>
              <a:t> </a:t>
            </a:r>
            <a:r>
              <a:rPr lang="en-US" altLang="en-US" sz="2000" dirty="0" smtClean="0">
                <a:latin typeface="Symbol" panose="05050102010706020507" pitchFamily="18" charset="2"/>
              </a:rPr>
              <a:t>D</a:t>
            </a:r>
            <a:r>
              <a:rPr lang="en-US" altLang="en-US" sz="2000" dirty="0" smtClean="0">
                <a:latin typeface="+mj-lt"/>
              </a:rPr>
              <a:t>G°’ = -3.5 kcal/</a:t>
            </a:r>
            <a:r>
              <a:rPr lang="en-US" altLang="en-US" sz="2000" dirty="0" err="1" smtClean="0">
                <a:latin typeface="+mj-lt"/>
              </a:rPr>
              <a:t>mol</a:t>
            </a:r>
            <a:r>
              <a:rPr lang="en-US" altLang="en-US" sz="2000" dirty="0" smtClean="0">
                <a:latin typeface="+mj-lt"/>
              </a:rPr>
              <a:t>, and ATP </a:t>
            </a:r>
            <a:r>
              <a:rPr lang="en-US" altLang="en-US" sz="2000" dirty="0" smtClean="0">
                <a:latin typeface="+mj-lt"/>
                <a:sym typeface="Wingdings" pitchFamily="2" charset="2"/>
              </a:rPr>
              <a:t> ADP + Pi is a possible coupled reaction needed to drive this</a:t>
            </a:r>
            <a:r>
              <a:rPr lang="en-US" altLang="en-US" sz="2000" dirty="0" smtClean="0">
                <a:latin typeface="+mj-lt"/>
              </a:rPr>
              <a:t>.</a:t>
            </a:r>
          </a:p>
          <a:p>
            <a:pPr marL="514350" indent="-514350">
              <a:buFontTx/>
              <a:buNone/>
              <a:defRPr/>
            </a:pPr>
            <a:endParaRPr lang="en-US" altLang="en-US" sz="2400" dirty="0" smtClean="0">
              <a:latin typeface="+mj-lt"/>
            </a:endParaRPr>
          </a:p>
          <a:p>
            <a:pPr marL="514350" indent="-514350">
              <a:buFontTx/>
              <a:buAutoNum type="alphaUcPeriod"/>
              <a:defRPr/>
            </a:pPr>
            <a:endParaRPr lang="en-US" altLang="en-US" sz="2400" dirty="0" smtClean="0">
              <a:latin typeface="+mj-lt"/>
            </a:endParaRPr>
          </a:p>
          <a:p>
            <a:pPr marL="514350" indent="-514350">
              <a:buFontTx/>
              <a:buAutoNum type="alphaUcPeriod"/>
              <a:defRPr/>
            </a:pPr>
            <a:endParaRPr lang="en-US" altLang="en-US" sz="2400" dirty="0" smtClean="0">
              <a:latin typeface="+mj-lt"/>
            </a:endParaRPr>
          </a:p>
          <a:p>
            <a:pPr marL="514350" indent="-514350">
              <a:buFontTx/>
              <a:buNone/>
              <a:defRPr/>
            </a:pPr>
            <a:r>
              <a:rPr lang="en-US" altLang="en-US" sz="2400" dirty="0" smtClean="0">
                <a:latin typeface="+mj-lt"/>
              </a:rPr>
              <a:t> </a:t>
            </a:r>
          </a:p>
        </p:txBody>
      </p:sp>
    </p:spTree>
    <p:extLst>
      <p:ext uri="{BB962C8B-B14F-4D97-AF65-F5344CB8AC3E}">
        <p14:creationId xmlns:p14="http://schemas.microsoft.com/office/powerpoint/2010/main" val="328476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4400" y="274638"/>
            <a:ext cx="7315200" cy="868362"/>
          </a:xfrm>
        </p:spPr>
        <p:txBody>
          <a:bodyPr/>
          <a:lstStyle/>
          <a:p>
            <a:pPr eaLnBrk="1" hangingPunct="1"/>
            <a:r>
              <a:rPr lang="en-US" altLang="en-US" sz="2800" smtClean="0"/>
              <a:t>Feel the rush…oxidation of glucose provides lots of energy to cells</a:t>
            </a:r>
          </a:p>
        </p:txBody>
      </p:sp>
      <p:sp>
        <p:nvSpPr>
          <p:cNvPr id="144387" name="Rectangle 3"/>
          <p:cNvSpPr>
            <a:spLocks noGrp="1" noChangeArrowheads="1"/>
          </p:cNvSpPr>
          <p:nvPr>
            <p:ph type="body" idx="4294967295"/>
          </p:nvPr>
        </p:nvSpPr>
        <p:spPr>
          <a:xfrm>
            <a:off x="304800" y="1447800"/>
            <a:ext cx="6400800" cy="4724400"/>
          </a:xfrm>
        </p:spPr>
        <p:txBody>
          <a:bodyPr/>
          <a:lstStyle/>
          <a:p>
            <a:pPr eaLnBrk="1" hangingPunct="1">
              <a:lnSpc>
                <a:spcPct val="80000"/>
              </a:lnSpc>
            </a:pPr>
            <a:r>
              <a:rPr lang="en-US" altLang="en-US" sz="2400" smtClean="0"/>
              <a:t>C</a:t>
            </a:r>
            <a:r>
              <a:rPr lang="en-US" altLang="en-US" sz="2400" baseline="-25000" smtClean="0"/>
              <a:t>6</a:t>
            </a:r>
            <a:r>
              <a:rPr lang="en-US" altLang="en-US" sz="2400" smtClean="0"/>
              <a:t>H</a:t>
            </a:r>
            <a:r>
              <a:rPr lang="en-US" altLang="en-US" sz="2400" baseline="-25000" smtClean="0"/>
              <a:t>12</a:t>
            </a:r>
            <a:r>
              <a:rPr lang="en-US" altLang="en-US" sz="2400" smtClean="0"/>
              <a:t>O</a:t>
            </a:r>
            <a:r>
              <a:rPr lang="en-US" altLang="en-US" sz="2400" baseline="-25000" smtClean="0"/>
              <a:t>6</a:t>
            </a:r>
            <a:r>
              <a:rPr lang="en-US" altLang="en-US" sz="2400" smtClean="0"/>
              <a:t> + 6 O</a:t>
            </a:r>
            <a:r>
              <a:rPr lang="en-US" altLang="en-US" sz="2400" baseline="-25000" smtClean="0"/>
              <a:t>2</a:t>
            </a:r>
            <a:r>
              <a:rPr lang="en-US" altLang="en-US" sz="2400" smtClean="0"/>
              <a:t> </a:t>
            </a:r>
            <a:r>
              <a:rPr lang="en-US" altLang="en-US" sz="2400" smtClean="0">
                <a:cs typeface="Arial" panose="020B0604020202020204" pitchFamily="34" charset="0"/>
              </a:rPr>
              <a:t>↔ 6 CO</a:t>
            </a:r>
            <a:r>
              <a:rPr lang="en-US" altLang="en-US" sz="2400" baseline="-25000" smtClean="0">
                <a:cs typeface="Arial" panose="020B0604020202020204" pitchFamily="34" charset="0"/>
              </a:rPr>
              <a:t>2</a:t>
            </a:r>
            <a:r>
              <a:rPr lang="en-US" altLang="en-US" sz="2400" smtClean="0">
                <a:cs typeface="Arial" panose="020B0604020202020204" pitchFamily="34" charset="0"/>
              </a:rPr>
              <a:t> + 6 H</a:t>
            </a:r>
            <a:r>
              <a:rPr lang="en-US" altLang="en-US" sz="2400" baseline="-25000" smtClean="0">
                <a:cs typeface="Arial" panose="020B0604020202020204" pitchFamily="34" charset="0"/>
              </a:rPr>
              <a:t>2</a:t>
            </a:r>
            <a:r>
              <a:rPr lang="en-US" altLang="en-US" sz="2400" smtClean="0">
                <a:cs typeface="Arial" panose="020B0604020202020204" pitchFamily="34" charset="0"/>
              </a:rPr>
              <a:t>O (aerobic)</a:t>
            </a:r>
          </a:p>
          <a:p>
            <a:pPr eaLnBrk="1" hangingPunct="1">
              <a:lnSpc>
                <a:spcPct val="80000"/>
              </a:lnSpc>
            </a:pPr>
            <a:r>
              <a:rPr lang="el-GR" altLang="en-US" sz="2400" smtClean="0">
                <a:cs typeface="Arial" panose="020B0604020202020204" pitchFamily="34" charset="0"/>
              </a:rPr>
              <a:t>Δ</a:t>
            </a:r>
            <a:r>
              <a:rPr lang="en-US" altLang="en-US" sz="2400" smtClean="0">
                <a:cs typeface="Arial" panose="020B0604020202020204" pitchFamily="34" charset="0"/>
              </a:rPr>
              <a:t>G°’ for this reaction is </a:t>
            </a:r>
            <a:r>
              <a:rPr lang="en-US" altLang="en-US" sz="2400" b="1" smtClean="0">
                <a:cs typeface="Arial" panose="020B0604020202020204" pitchFamily="34" charset="0"/>
              </a:rPr>
              <a:t>-686 kcal/mol ! </a:t>
            </a:r>
          </a:p>
          <a:p>
            <a:pPr eaLnBrk="1" hangingPunct="1">
              <a:lnSpc>
                <a:spcPct val="80000"/>
              </a:lnSpc>
            </a:pPr>
            <a:r>
              <a:rPr lang="en-US" altLang="en-US" sz="2400" smtClean="0">
                <a:cs typeface="Arial" panose="020B0604020202020204" pitchFamily="34" charset="0"/>
              </a:rPr>
              <a:t>Sugar is disassembled in many small steps to take advantage of the huge free energy difference</a:t>
            </a:r>
          </a:p>
          <a:p>
            <a:pPr eaLnBrk="1" hangingPunct="1">
              <a:lnSpc>
                <a:spcPct val="80000"/>
              </a:lnSpc>
            </a:pPr>
            <a:r>
              <a:rPr lang="en-US" altLang="en-US" sz="2400" smtClean="0">
                <a:cs typeface="Arial" panose="020B0604020202020204" pitchFamily="34" charset="0"/>
              </a:rPr>
              <a:t>Energetically favorable steps in the reaction can be coupled with unfavorable reactions in this and other metabolic pathways</a:t>
            </a:r>
          </a:p>
          <a:p>
            <a:pPr eaLnBrk="1" hangingPunct="1">
              <a:lnSpc>
                <a:spcPct val="80000"/>
              </a:lnSpc>
            </a:pPr>
            <a:r>
              <a:rPr lang="en-US" altLang="en-US" sz="2400" smtClean="0"/>
              <a:t>The more H atoms that can be stripped from a "fuel" molecule, the more ATP can be made</a:t>
            </a:r>
          </a:p>
          <a:p>
            <a:pPr eaLnBrk="1" hangingPunct="1">
              <a:lnSpc>
                <a:spcPct val="80000"/>
              </a:lnSpc>
            </a:pPr>
            <a:r>
              <a:rPr lang="en-US" altLang="en-US" sz="2400" smtClean="0"/>
              <a:t>Fats &gt; carbohydrates &gt; proteins for chemical energy storage</a:t>
            </a:r>
            <a:endParaRPr lang="en-US" altLang="en-US" sz="2400" smtClean="0">
              <a:cs typeface="Arial" panose="020B0604020202020204" pitchFamily="34" charset="0"/>
            </a:endParaRPr>
          </a:p>
          <a:p>
            <a:pPr eaLnBrk="1" hangingPunct="1">
              <a:lnSpc>
                <a:spcPct val="80000"/>
              </a:lnSpc>
            </a:pPr>
            <a:endParaRPr lang="en-US" altLang="en-US" sz="2400" smtClean="0">
              <a:cs typeface="Arial" panose="020B0604020202020204" pitchFamily="34" charset="0"/>
            </a:endParaRPr>
          </a:p>
        </p:txBody>
      </p:sp>
      <p:pic>
        <p:nvPicPr>
          <p:cNvPr id="61444" name="Picture 4" descr="200px-Cornhol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76375"/>
            <a:ext cx="1905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968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639763"/>
          </a:xfrm>
        </p:spPr>
        <p:txBody>
          <a:bodyPr/>
          <a:lstStyle/>
          <a:p>
            <a:r>
              <a:rPr lang="en-US" altLang="en-US" sz="3200" smtClean="0"/>
              <a:t>Example free energy path</a:t>
            </a:r>
          </a:p>
        </p:txBody>
      </p:sp>
      <p:sp>
        <p:nvSpPr>
          <p:cNvPr id="67587" name="Rectangle 3"/>
          <p:cNvSpPr>
            <a:spLocks noGrp="1" noChangeArrowheads="1"/>
          </p:cNvSpPr>
          <p:nvPr>
            <p:ph type="body" idx="1"/>
          </p:nvPr>
        </p:nvSpPr>
        <p:spPr>
          <a:xfrm>
            <a:off x="5715000" y="906463"/>
            <a:ext cx="2971800" cy="1282700"/>
          </a:xfrm>
        </p:spPr>
        <p:txBody>
          <a:bodyPr/>
          <a:lstStyle/>
          <a:p>
            <a:r>
              <a:rPr lang="en-US" altLang="en-US" sz="2000" smtClean="0"/>
              <a:t>Clicker question: At what reaction step is the reaction likely to stop? </a:t>
            </a:r>
          </a:p>
        </p:txBody>
      </p:sp>
      <p:pic>
        <p:nvPicPr>
          <p:cNvPr id="67588" name="Picture 5" descr="reaction_path_example1_preA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 y="563563"/>
            <a:ext cx="5535613" cy="339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589" name="Text Box 6"/>
          <p:cNvSpPr txBox="1">
            <a:spLocks noChangeArrowheads="1"/>
          </p:cNvSpPr>
          <p:nvPr/>
        </p:nvSpPr>
        <p:spPr bwMode="auto">
          <a:xfrm>
            <a:off x="1386920" y="3581400"/>
            <a:ext cx="34290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0        1        2       3        4        5</a:t>
            </a:r>
          </a:p>
          <a:p>
            <a:pPr algn="ctr" eaLnBrk="1" hangingPunct="1">
              <a:spcBef>
                <a:spcPct val="50000"/>
              </a:spcBef>
              <a:buFontTx/>
              <a:buNone/>
            </a:pPr>
            <a:r>
              <a:rPr lang="en-US" altLang="en-US" sz="1800"/>
              <a:t>Reaction Step</a:t>
            </a:r>
          </a:p>
        </p:txBody>
      </p:sp>
      <p:sp>
        <p:nvSpPr>
          <p:cNvPr id="67590" name="Text Box 7"/>
          <p:cNvSpPr txBox="1">
            <a:spLocks noChangeArrowheads="1"/>
          </p:cNvSpPr>
          <p:nvPr/>
        </p:nvSpPr>
        <p:spPr bwMode="auto">
          <a:xfrm rot="10800000">
            <a:off x="255588" y="817563"/>
            <a:ext cx="738664" cy="274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smtClean="0">
                <a:latin typeface="Symbol" panose="05050102010706020507" pitchFamily="18" charset="2"/>
              </a:rPr>
              <a:t>D</a:t>
            </a:r>
            <a:r>
              <a:rPr lang="en-US" altLang="en-US" sz="1800" dirty="0" smtClean="0"/>
              <a:t> Free Energy from initial state (-kcal/</a:t>
            </a:r>
            <a:r>
              <a:rPr lang="en-US" altLang="en-US" sz="1800" dirty="0" err="1" smtClean="0"/>
              <a:t>mol</a:t>
            </a:r>
            <a:r>
              <a:rPr lang="en-US" altLang="en-US" sz="1800" dirty="0" smtClean="0"/>
              <a:t>)</a:t>
            </a:r>
            <a:endParaRPr lang="en-US" altLang="en-US" sz="1800" dirty="0"/>
          </a:p>
        </p:txBody>
      </p:sp>
      <p:sp>
        <p:nvSpPr>
          <p:cNvPr id="7" name="Rectangle 3"/>
          <p:cNvSpPr txBox="1">
            <a:spLocks noChangeArrowheads="1"/>
          </p:cNvSpPr>
          <p:nvPr/>
        </p:nvSpPr>
        <p:spPr bwMode="auto">
          <a:xfrm>
            <a:off x="381000" y="4419600"/>
            <a:ext cx="854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sz="2000" kern="0" dirty="0" smtClean="0"/>
              <a:t>Clicker question 2: How would one make the reactions proceed through step 5?</a:t>
            </a:r>
          </a:p>
          <a:p>
            <a:pPr marL="457200" indent="-457200">
              <a:buFontTx/>
              <a:buAutoNum type="alphaUcPeriod"/>
              <a:defRPr/>
            </a:pPr>
            <a:r>
              <a:rPr lang="en-US" altLang="en-US" sz="2000" kern="0" dirty="0" smtClean="0"/>
              <a:t>The reactions will occur spontaneously</a:t>
            </a:r>
          </a:p>
          <a:p>
            <a:pPr marL="457200" indent="-457200">
              <a:buFontTx/>
              <a:buAutoNum type="alphaUcPeriod"/>
              <a:defRPr/>
            </a:pPr>
            <a:r>
              <a:rPr lang="en-US" altLang="en-US" sz="2000" kern="0" dirty="0" smtClean="0"/>
              <a:t>The reactions can be coupled with ATP hydrolysis</a:t>
            </a:r>
          </a:p>
          <a:p>
            <a:pPr marL="457200" indent="-457200">
              <a:buFontTx/>
              <a:buAutoNum type="alphaUcPeriod"/>
              <a:defRPr/>
            </a:pPr>
            <a:r>
              <a:rPr lang="en-US" altLang="en-US" sz="2000" kern="0" dirty="0" smtClean="0"/>
              <a:t>The reactions can be coupled with ATP synthesis</a:t>
            </a:r>
          </a:p>
          <a:p>
            <a:pPr marL="457200" indent="-457200">
              <a:buFontTx/>
              <a:buAutoNum type="alphaUcPeriod"/>
              <a:defRPr/>
            </a:pPr>
            <a:r>
              <a:rPr lang="en-US" altLang="en-US" sz="2000" kern="0" dirty="0" smtClean="0"/>
              <a:t>The reactions can be coupled with </a:t>
            </a:r>
            <a:r>
              <a:rPr lang="en-US" altLang="en-US" sz="2000" kern="0" dirty="0" smtClean="0">
                <a:latin typeface="Symbol" panose="05050102010706020507" pitchFamily="18" charset="2"/>
              </a:rPr>
              <a:t>D</a:t>
            </a:r>
            <a:r>
              <a:rPr lang="en-US" altLang="en-US" sz="2000" kern="0" dirty="0" smtClean="0"/>
              <a:t>G&gt;0 reactions</a:t>
            </a:r>
          </a:p>
        </p:txBody>
      </p:sp>
    </p:spTree>
    <p:extLst>
      <p:ext uri="{BB962C8B-B14F-4D97-AF65-F5344CB8AC3E}">
        <p14:creationId xmlns:p14="http://schemas.microsoft.com/office/powerpoint/2010/main" val="1325043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33315</TotalTime>
  <Words>2405</Words>
  <Application>Microsoft Office PowerPoint</Application>
  <PresentationFormat>On-screen Show (4:3)</PresentationFormat>
  <Paragraphs>261</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Symbol</vt:lpstr>
      <vt:lpstr>Wingdings</vt:lpstr>
      <vt:lpstr>Default Design</vt:lpstr>
      <vt:lpstr>      </vt:lpstr>
      <vt:lpstr>Announcements</vt:lpstr>
      <vt:lpstr>The reaction quotient Q, gives the current state of the products and reactants</vt:lpstr>
      <vt:lpstr>PowerPoint Presentation</vt:lpstr>
      <vt:lpstr>Energetically unfavorable reactions are enabled by coupling them with favorable reactions</vt:lpstr>
      <vt:lpstr>The difference in ΔG°, not the absolute value of ΔG°, will determine the ΔG of a coupled reaction </vt:lpstr>
      <vt:lpstr>Clicker question. Based on the chart, what is the approximate DG°’ for the reaction Glucose --&gt; Glucose-6-phosphate, and what coupled reaction can drive that?</vt:lpstr>
      <vt:lpstr>Feel the rush…oxidation of glucose provides lots of energy to cells</vt:lpstr>
      <vt:lpstr>Example free energy path</vt:lpstr>
      <vt:lpstr>Glycolysis</vt:lpstr>
      <vt:lpstr>Free energy changes in glycolysis steps</vt:lpstr>
      <vt:lpstr>PowerPoint Presentation</vt:lpstr>
      <vt:lpstr>PowerPoint Presentation</vt:lpstr>
      <vt:lpstr>Free energy changes for each step of glycolysis using more realistic concentrations</vt:lpstr>
      <vt:lpstr>Intial phosphorylation of glucose uses ATP You have to spend money to make money!</vt:lpstr>
      <vt:lpstr>A second ATP adds a second phosphate to the sugar (now fructose)</vt:lpstr>
      <vt:lpstr>Acidification of glyceraldehyde3-phosphate (G3P) results in the formation of NADH and one ATP for each G3P</vt:lpstr>
      <vt:lpstr>Removal of phosphate from PEP to form pyruvate makes another ATP for each PEP</vt:lpstr>
      <vt:lpstr>Pathways from pyruvate</vt:lpstr>
      <vt:lpstr>Key points of glycolysis</vt:lpstr>
      <vt:lpstr>Clicker question: A bacterial colony with an important therapeutic gene vector is dying. Biochemical analysis reveals that there is excess glyceraldehyde 3 phosphate and NAD+.  What can be done to rescue the colony?</vt:lpstr>
      <vt:lpstr>PowerPoint Presentation</vt:lpstr>
      <vt:lpstr>Turning observations into hypotheses</vt:lpstr>
      <vt:lpstr>Hypotheses arise from a combination of observations, experiences, and logic</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 review and its  application to cell biology</dc:title>
  <dc:creator>Ed Bartlett</dc:creator>
  <cp:lastModifiedBy>ECN</cp:lastModifiedBy>
  <cp:revision>283</cp:revision>
  <dcterms:created xsi:type="dcterms:W3CDTF">2007-08-24T18:26:30Z</dcterms:created>
  <dcterms:modified xsi:type="dcterms:W3CDTF">2016-09-15T10:53:36Z</dcterms:modified>
</cp:coreProperties>
</file>