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351" r:id="rId2"/>
    <p:sldId id="369" r:id="rId3"/>
    <p:sldId id="442" r:id="rId4"/>
    <p:sldId id="404" r:id="rId5"/>
    <p:sldId id="405" r:id="rId6"/>
    <p:sldId id="406" r:id="rId7"/>
    <p:sldId id="408" r:id="rId8"/>
    <p:sldId id="412" r:id="rId9"/>
    <p:sldId id="416" r:id="rId10"/>
    <p:sldId id="417" r:id="rId11"/>
    <p:sldId id="420" r:id="rId12"/>
    <p:sldId id="425" r:id="rId13"/>
    <p:sldId id="426" r:id="rId14"/>
    <p:sldId id="427" r:id="rId15"/>
    <p:sldId id="428" r:id="rId16"/>
    <p:sldId id="430" r:id="rId17"/>
    <p:sldId id="429" r:id="rId18"/>
    <p:sldId id="431" r:id="rId19"/>
    <p:sldId id="432" r:id="rId20"/>
    <p:sldId id="433" r:id="rId21"/>
    <p:sldId id="434" r:id="rId22"/>
    <p:sldId id="435" r:id="rId23"/>
    <p:sldId id="436" r:id="rId24"/>
    <p:sldId id="437" r:id="rId25"/>
    <p:sldId id="438" r:id="rId26"/>
    <p:sldId id="440" r:id="rId27"/>
    <p:sldId id="441" r:id="rId28"/>
    <p:sldId id="396" r:id="rId29"/>
    <p:sldId id="397" r:id="rId30"/>
    <p:sldId id="443" r:id="rId31"/>
    <p:sldId id="444" r:id="rId32"/>
    <p:sldId id="445" r:id="rId33"/>
    <p:sldId id="446" r:id="rId34"/>
    <p:sldId id="447"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000" autoAdjust="0"/>
    <p:restoredTop sz="72878" autoAdjust="0"/>
  </p:normalViewPr>
  <p:slideViewPr>
    <p:cSldViewPr snapToGrid="0" showGuides="1">
      <p:cViewPr varScale="1">
        <p:scale>
          <a:sx n="65" d="100"/>
          <a:sy n="65" d="100"/>
        </p:scale>
        <p:origin x="1910" y="53"/>
      </p:cViewPr>
      <p:guideLst>
        <p:guide orient="horz" pos="2160"/>
        <p:guide pos="2880"/>
      </p:guideLst>
    </p:cSldViewPr>
  </p:slideViewPr>
  <p:notesTextViewPr>
    <p:cViewPr>
      <p:scale>
        <a:sx n="1" d="1"/>
        <a:sy n="1" d="1"/>
      </p:scale>
      <p:origin x="0" y="0"/>
    </p:cViewPr>
  </p:notesTextViewPr>
  <p:sorterViewPr>
    <p:cViewPr>
      <p:scale>
        <a:sx n="100" d="100"/>
        <a:sy n="100" d="100"/>
      </p:scale>
      <p:origin x="0" y="-288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378185-0E16-4D1E-946B-E1FEC9D59910}" type="datetimeFigureOut">
              <a:rPr lang="en-US" smtClean="0"/>
              <a:t>12/5/2016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334FD5-5F20-43FA-B6B5-B4438823609C}" type="slidenum">
              <a:rPr lang="en-US" smtClean="0"/>
              <a:t>‹#›</a:t>
            </a:fld>
            <a:endParaRPr lang="en-US"/>
          </a:p>
        </p:txBody>
      </p:sp>
    </p:spTree>
    <p:extLst>
      <p:ext uri="{BB962C8B-B14F-4D97-AF65-F5344CB8AC3E}">
        <p14:creationId xmlns:p14="http://schemas.microsoft.com/office/powerpoint/2010/main" val="3883573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ncbi.nlm.nih.gov/books/n/bnchm/A3974/def-item/A4040/"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www.ncbi.nlm.nih.gov/books/NBK28063/table/A1686/?report=objectonly" TargetMode="External"/><Relationship Id="rId5" Type="http://schemas.openxmlformats.org/officeDocument/2006/relationships/hyperlink" Target="http://www.ncbi.nlm.nih.gov/books/n/bnchm/A3974/def-item/A4101/" TargetMode="External"/><Relationship Id="rId4" Type="http://schemas.openxmlformats.org/officeDocument/2006/relationships/hyperlink" Target="http://www.ncbi.nlm.nih.gov/books/n/bnchm/A3974/def-item/A4055/"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ncbi.nlm.nih.gov/books/n/neurosci/A2251/def-item/A2815/"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www.ncbi.nlm.nih.gov/books/n/neurosci/A2251/def-item/A2414/" TargetMode="External"/><Relationship Id="rId5" Type="http://schemas.openxmlformats.org/officeDocument/2006/relationships/hyperlink" Target="http://www.ncbi.nlm.nih.gov/books/n/neurosci/A2251/def-item/A2605/" TargetMode="External"/><Relationship Id="rId4" Type="http://schemas.openxmlformats.org/officeDocument/2006/relationships/hyperlink" Target="http://www.ncbi.nlm.nih.gov/books/n/neurosci/A2251/def-item/A2255/"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ncbi.nlm.nih.gov/books/n/mboc4/A4754/def-item/A5688/" TargetMode="External"/><Relationship Id="rId7" Type="http://schemas.openxmlformats.org/officeDocument/2006/relationships/hyperlink" Target="http://www.ncbi.nlm.nih.gov/books/n/mboc4/A4754/def-item/A5648/"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www.ncbi.nlm.nih.gov/books/n/mboc4/A4754/def-item/A5647/" TargetMode="External"/><Relationship Id="rId5" Type="http://schemas.openxmlformats.org/officeDocument/2006/relationships/hyperlink" Target="http://www.ncbi.nlm.nih.gov/books/n/mboc4/A4754/def-item/A5248/" TargetMode="External"/><Relationship Id="rId4" Type="http://schemas.openxmlformats.org/officeDocument/2006/relationships/hyperlink" Target="http://www.ncbi.nlm.nih.gov/books/n/mboc4/A4754/def-item/A5720/"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www.ncbi.nlm.nih.gov/books/n/bnchm/A3974/def-item/A4458/" TargetMode="External"/><Relationship Id="rId3" Type="http://schemas.openxmlformats.org/officeDocument/2006/relationships/hyperlink" Target="http://www.ncbi.nlm.nih.gov/books/n/bnchm/A3974/def-item/A4040/" TargetMode="External"/><Relationship Id="rId7" Type="http://schemas.openxmlformats.org/officeDocument/2006/relationships/hyperlink" Target="http://www.ncbi.nlm.nih.gov/books/n/bnchm/A3974/def-item/A4148/"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www.ncbi.nlm.nih.gov/books/n/bnchm/A3974/def-item/A4418/" TargetMode="External"/><Relationship Id="rId5" Type="http://schemas.openxmlformats.org/officeDocument/2006/relationships/hyperlink" Target="http://www.ncbi.nlm.nih.gov/books/n/bnchm/A3974/def-item/A3981/" TargetMode="External"/><Relationship Id="rId10" Type="http://schemas.openxmlformats.org/officeDocument/2006/relationships/hyperlink" Target="http://www.ncbi.nlm.nih.gov/books/n/bnchm/A3974/def-item/A4039/" TargetMode="External"/><Relationship Id="rId4" Type="http://schemas.openxmlformats.org/officeDocument/2006/relationships/hyperlink" Target="http://www.ncbi.nlm.nih.gov/books/n/bnchm/A3974/def-item/A4087/" TargetMode="External"/><Relationship Id="rId9" Type="http://schemas.openxmlformats.org/officeDocument/2006/relationships/hyperlink" Target="http://www.ncbi.nlm.nih.gov/books/n/bnchm/A1687/figure/A1690/?report=objectonly"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 is C</a:t>
            </a:r>
            <a:endParaRPr lang="en-US" dirty="0"/>
          </a:p>
        </p:txBody>
      </p:sp>
      <p:sp>
        <p:nvSpPr>
          <p:cNvPr id="4" name="Slide Number Placeholder 3"/>
          <p:cNvSpPr>
            <a:spLocks noGrp="1"/>
          </p:cNvSpPr>
          <p:nvPr>
            <p:ph type="sldNum" sz="quarter" idx="10"/>
          </p:nvPr>
        </p:nvSpPr>
        <p:spPr/>
        <p:txBody>
          <a:bodyPr/>
          <a:lstStyle/>
          <a:p>
            <a:fld id="{B5334FD5-5F20-43FA-B6B5-B4438823609C}" type="slidenum">
              <a:rPr lang="en-US" smtClean="0"/>
              <a:t>3</a:t>
            </a:fld>
            <a:endParaRPr lang="en-US"/>
          </a:p>
        </p:txBody>
      </p:sp>
    </p:spTree>
    <p:extLst>
      <p:ext uri="{BB962C8B-B14F-4D97-AF65-F5344CB8AC3E}">
        <p14:creationId xmlns:p14="http://schemas.microsoft.com/office/powerpoint/2010/main" val="2456731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Rot="1" noChangeArrowheads="1" noTextEdit="1"/>
          </p:cNvSpPr>
          <p:nvPr>
            <p:ph type="sldImg"/>
          </p:nvPr>
        </p:nvSpPr>
        <p:spPr>
          <a:ln/>
        </p:spPr>
      </p:sp>
      <p:sp>
        <p:nvSpPr>
          <p:cNvPr id="45059"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Signals in the brain. Extracellular signals, termed first messengers, produce specific biological responses in target neurons via a series of intracellular signals, termed second or third messengers. Second messengers in the brain include </a:t>
            </a:r>
            <a:r>
              <a:rPr lang="en-US" altLang="en-US" smtClean="0">
                <a:latin typeface="Arial" panose="020B0604020202020204" pitchFamily="34" charset="0"/>
                <a:hlinkClick r:id="rId3"/>
              </a:rPr>
              <a:t>cAMP</a:t>
            </a:r>
            <a:r>
              <a:rPr lang="en-US" altLang="en-US" smtClean="0">
                <a:latin typeface="Arial" panose="020B0604020202020204" pitchFamily="34" charset="0"/>
              </a:rPr>
              <a:t>, </a:t>
            </a:r>
            <a:r>
              <a:rPr lang="en-US" altLang="en-US" smtClean="0">
                <a:latin typeface="Arial" panose="020B0604020202020204" pitchFamily="34" charset="0"/>
                <a:hlinkClick r:id="rId4"/>
              </a:rPr>
              <a:t>cGMP</a:t>
            </a:r>
            <a:r>
              <a:rPr lang="en-US" altLang="en-US" smtClean="0">
                <a:latin typeface="Arial" panose="020B0604020202020204" pitchFamily="34" charset="0"/>
              </a:rPr>
              <a:t>, Ca2+ and diacylglycerol </a:t>
            </a:r>
            <a:r>
              <a:rPr lang="en-US" altLang="en-US" i="1" smtClean="0">
                <a:latin typeface="Arial" panose="020B0604020202020204" pitchFamily="34" charset="0"/>
              </a:rPr>
              <a:t>(</a:t>
            </a:r>
            <a:r>
              <a:rPr lang="en-US" altLang="en-US" i="1" smtClean="0">
                <a:latin typeface="Arial" panose="020B0604020202020204" pitchFamily="34" charset="0"/>
                <a:hlinkClick r:id="rId5"/>
              </a:rPr>
              <a:t>DAG</a:t>
            </a:r>
            <a:r>
              <a:rPr lang="en-US" altLang="en-US" i="1" smtClean="0">
                <a:latin typeface="Arial" panose="020B0604020202020204" pitchFamily="34" charset="0"/>
              </a:rPr>
              <a:t>).</a:t>
            </a:r>
            <a:r>
              <a:rPr lang="en-US" altLang="en-US" smtClean="0">
                <a:latin typeface="Arial" panose="020B0604020202020204" pitchFamily="34" charset="0"/>
              </a:rPr>
              <a:t> </a:t>
            </a:r>
            <a:r>
              <a:rPr lang="en-US" altLang="en-US" smtClean="0">
                <a:latin typeface="Arial" panose="020B0604020202020204" pitchFamily="34" charset="0"/>
                <a:hlinkClick r:id="rId3"/>
              </a:rPr>
              <a:t>cAMP</a:t>
            </a:r>
            <a:r>
              <a:rPr lang="en-US" altLang="en-US" smtClean="0">
                <a:latin typeface="Arial" panose="020B0604020202020204" pitchFamily="34" charset="0"/>
              </a:rPr>
              <a:t> and </a:t>
            </a:r>
            <a:r>
              <a:rPr lang="en-US" altLang="en-US" smtClean="0">
                <a:latin typeface="Arial" panose="020B0604020202020204" pitchFamily="34" charset="0"/>
                <a:hlinkClick r:id="rId4"/>
              </a:rPr>
              <a:t>cGMP</a:t>
            </a:r>
            <a:r>
              <a:rPr lang="en-US" altLang="en-US" smtClean="0">
                <a:latin typeface="Arial" panose="020B0604020202020204" pitchFamily="34" charset="0"/>
              </a:rPr>
              <a:t> produce most of their second-messenger actions through the activation of </a:t>
            </a:r>
            <a:r>
              <a:rPr lang="en-US" altLang="en-US" smtClean="0">
                <a:latin typeface="Arial" panose="020B0604020202020204" pitchFamily="34" charset="0"/>
                <a:hlinkClick r:id="rId3"/>
              </a:rPr>
              <a:t>cAMP</a:t>
            </a:r>
            <a:r>
              <a:rPr lang="en-US" altLang="en-US" smtClean="0">
                <a:latin typeface="Arial" panose="020B0604020202020204" pitchFamily="34" charset="0"/>
              </a:rPr>
              <a:t>-dependent and </a:t>
            </a:r>
            <a:r>
              <a:rPr lang="en-US" altLang="en-US" smtClean="0">
                <a:latin typeface="Arial" panose="020B0604020202020204" pitchFamily="34" charset="0"/>
                <a:hlinkClick r:id="rId4"/>
              </a:rPr>
              <a:t>cGMP</a:t>
            </a:r>
            <a:r>
              <a:rPr lang="en-US" altLang="en-US" smtClean="0">
                <a:latin typeface="Arial" panose="020B0604020202020204" pitchFamily="34" charset="0"/>
              </a:rPr>
              <a:t>-dependent protein kinases, respectively. Ca2+ exerts many of its second-messenger actions through the activation of Ca2+-dependent protein kinases, as well as through a variety of physiological effectors other than protein kinases. Not illustrated in the figure is that some protein phosphatases can also be regulated directly by second messengers, for example, calcineurin, which is activated by Ca2+. The brain also contains a large number of other protein serine-threonine kinases (see </a:t>
            </a:r>
            <a:r>
              <a:rPr lang="en-US" altLang="en-US" smtClean="0">
                <a:latin typeface="Arial" panose="020B0604020202020204" pitchFamily="34" charset="0"/>
                <a:hlinkClick r:id="rId6"/>
              </a:rPr>
              <a:t>Table 24-1</a:t>
            </a:r>
            <a:r>
              <a:rPr lang="en-US" altLang="en-US" smtClean="0">
                <a:latin typeface="Arial" panose="020B0604020202020204" pitchFamily="34" charset="0"/>
              </a:rPr>
              <a:t>) that are not activated directly by second-messenger pathways or by protein tyrosine kinases. The brain and other tissues contain two major classes of protein tyrosine kinases. Some of these enzymes are physically associated with plasma membrane receptors, such as most growth factor receptors, and become activated upon ligand binding to the receptors. Others, such as src, are not physically associated with receptors but are influenced indirectly by both second-messenger pathways and receptor protein tyrosine kinases. </a:t>
            </a:r>
          </a:p>
        </p:txBody>
      </p:sp>
    </p:spTree>
    <p:extLst>
      <p:ext uri="{BB962C8B-B14F-4D97-AF65-F5344CB8AC3E}">
        <p14:creationId xmlns:p14="http://schemas.microsoft.com/office/powerpoint/2010/main" val="1959016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nchor="b"/>
          <a:lstStyle>
            <a:lvl1pPr defTabSz="930275">
              <a:spcBef>
                <a:spcPct val="30000"/>
              </a:spcBef>
              <a:defRPr sz="1200">
                <a:solidFill>
                  <a:schemeClr val="tx1"/>
                </a:solidFill>
                <a:latin typeface="Arial" panose="020B0604020202020204" pitchFamily="34" charset="0"/>
              </a:defRPr>
            </a:lvl1pPr>
            <a:lvl2pPr marL="742950" indent="-285750" defTabSz="930275">
              <a:spcBef>
                <a:spcPct val="30000"/>
              </a:spcBef>
              <a:defRPr sz="1200">
                <a:solidFill>
                  <a:schemeClr val="tx1"/>
                </a:solidFill>
                <a:latin typeface="Arial" panose="020B0604020202020204" pitchFamily="34" charset="0"/>
              </a:defRPr>
            </a:lvl2pPr>
            <a:lvl3pPr marL="1143000" indent="-228600" defTabSz="930275">
              <a:spcBef>
                <a:spcPct val="30000"/>
              </a:spcBef>
              <a:defRPr sz="1200">
                <a:solidFill>
                  <a:schemeClr val="tx1"/>
                </a:solidFill>
                <a:latin typeface="Arial" panose="020B0604020202020204" pitchFamily="34" charset="0"/>
              </a:defRPr>
            </a:lvl3pPr>
            <a:lvl4pPr marL="1600200" indent="-228600" defTabSz="930275">
              <a:spcBef>
                <a:spcPct val="30000"/>
              </a:spcBef>
              <a:defRPr sz="1200">
                <a:solidFill>
                  <a:schemeClr val="tx1"/>
                </a:solidFill>
                <a:latin typeface="Arial" panose="020B0604020202020204" pitchFamily="34" charset="0"/>
              </a:defRPr>
            </a:lvl4pPr>
            <a:lvl5pPr marL="2057400" indent="-228600" defTabSz="930275">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C2B25043-C051-4717-8647-64F3F4895D8E}" type="slidenum">
              <a:rPr lang="en-US" altLang="en-US"/>
              <a:pPr algn="r" eaLnBrk="1" hangingPunct="1">
                <a:spcBef>
                  <a:spcPct val="0"/>
                </a:spcBef>
              </a:pPr>
              <a:t>21</a:t>
            </a:fld>
            <a:endParaRPr lang="en-US" altLang="en-US"/>
          </a:p>
        </p:txBody>
      </p:sp>
      <p:sp>
        <p:nvSpPr>
          <p:cNvPr id="48131" name="Rectangle 2"/>
          <p:cNvSpPr>
            <a:spLocks noRot="1" noChangeArrowheads="1" noTextEdit="1"/>
          </p:cNvSpPr>
          <p:nvPr>
            <p:ph type="sldImg"/>
          </p:nvPr>
        </p:nvSpPr>
        <p:spPr>
          <a:ln/>
        </p:spPr>
      </p:sp>
      <p:sp>
        <p:nvSpPr>
          <p:cNvPr id="4813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156088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Rot="1" noChangeArrowheads="1" noTextEdit="1"/>
          </p:cNvSpPr>
          <p:nvPr>
            <p:ph type="sldImg"/>
          </p:nvPr>
        </p:nvSpPr>
        <p:spPr>
          <a:ln/>
        </p:spPr>
      </p:sp>
      <p:sp>
        <p:nvSpPr>
          <p:cNvPr id="50179"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Mechanism of action of NGF. NGF binds to a high-affinity tyrosine kinase </a:t>
            </a:r>
            <a:r>
              <a:rPr lang="en-US" altLang="zh-CN" smtClean="0">
                <a:latin typeface="Arial" panose="020B0604020202020204" pitchFamily="34" charset="0"/>
                <a:hlinkClick r:id="rId3"/>
              </a:rPr>
              <a:t>receptor</a:t>
            </a:r>
            <a:r>
              <a:rPr lang="en-US" altLang="zh-CN" smtClean="0">
                <a:latin typeface="Arial" panose="020B0604020202020204" pitchFamily="34" charset="0"/>
              </a:rPr>
              <a:t>, TrkA, on the plasma membrane to induce phosphorylation of TrkA at two different tyrosine residues. These phosphorylated tyrosines serve to tether various adapter proteins or phospholipase C (PLC), which, in turn, activate three major signaling pathways: the PI 3 kinase pathway leading to </a:t>
            </a:r>
            <a:r>
              <a:rPr lang="en-US" altLang="zh-CN" smtClean="0">
                <a:latin typeface="Arial" panose="020B0604020202020204" pitchFamily="34" charset="0"/>
                <a:hlinkClick r:id="rId4"/>
              </a:rPr>
              <a:t>activation</a:t>
            </a:r>
            <a:r>
              <a:rPr lang="en-US" altLang="zh-CN" smtClean="0">
                <a:latin typeface="Arial" panose="020B0604020202020204" pitchFamily="34" charset="0"/>
              </a:rPr>
              <a:t> of Akt kinase, the ras pathway leading to </a:t>
            </a:r>
            <a:r>
              <a:rPr lang="en-US" altLang="zh-CN" smtClean="0">
                <a:latin typeface="Arial" panose="020B0604020202020204" pitchFamily="34" charset="0"/>
                <a:hlinkClick r:id="rId5"/>
              </a:rPr>
              <a:t>MAP</a:t>
            </a:r>
            <a:r>
              <a:rPr lang="en-US" altLang="zh-CN" smtClean="0">
                <a:latin typeface="Arial" panose="020B0604020202020204" pitchFamily="34" charset="0"/>
              </a:rPr>
              <a:t> kinases, and the PLC pathway leading to release of intracellular Ca2+ and </a:t>
            </a:r>
            <a:r>
              <a:rPr lang="en-US" altLang="zh-CN" smtClean="0">
                <a:latin typeface="Arial" panose="020B0604020202020204" pitchFamily="34" charset="0"/>
                <a:hlinkClick r:id="rId4"/>
              </a:rPr>
              <a:t>activation</a:t>
            </a:r>
            <a:r>
              <a:rPr lang="en-US" altLang="zh-CN" smtClean="0">
                <a:latin typeface="Arial" panose="020B0604020202020204" pitchFamily="34" charset="0"/>
              </a:rPr>
              <a:t> of PKC. The ras and PLC pathways primarily stimulate processes responsible for neuronal </a:t>
            </a:r>
            <a:r>
              <a:rPr lang="en-US" altLang="zh-CN" smtClean="0">
                <a:latin typeface="Arial" panose="020B0604020202020204" pitchFamily="34" charset="0"/>
                <a:hlinkClick r:id="rId6"/>
              </a:rPr>
              <a:t>differentiation</a:t>
            </a:r>
            <a:r>
              <a:rPr lang="en-US" altLang="zh-CN" smtClean="0">
                <a:latin typeface="Arial" panose="020B0604020202020204" pitchFamily="34" charset="0"/>
              </a:rPr>
              <a:t>, while the PI 3 kinase pathway is primarily involved in cell survival. </a:t>
            </a:r>
          </a:p>
        </p:txBody>
      </p:sp>
    </p:spTree>
    <p:extLst>
      <p:ext uri="{BB962C8B-B14F-4D97-AF65-F5344CB8AC3E}">
        <p14:creationId xmlns:p14="http://schemas.microsoft.com/office/powerpoint/2010/main" val="2620589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Rot="1" noChangeArrowheads="1" noTextEdit="1"/>
          </p:cNvSpPr>
          <p:nvPr>
            <p:ph type="sldImg"/>
          </p:nvPr>
        </p:nvSpPr>
        <p:spPr>
          <a:ln/>
        </p:spPr>
      </p:sp>
      <p:sp>
        <p:nvSpPr>
          <p:cNvPr id="54275"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n this schematic example, the five kinases (shaded </a:t>
            </a:r>
            <a:r>
              <a:rPr lang="en-US" altLang="en-US" i="1" smtClean="0">
                <a:latin typeface="Arial" panose="020B0604020202020204" pitchFamily="34" charset="0"/>
              </a:rPr>
              <a:t>yellow)</a:t>
            </a:r>
            <a:r>
              <a:rPr lang="en-US" altLang="en-US" smtClean="0">
                <a:latin typeface="Arial" panose="020B0604020202020204" pitchFamily="34" charset="0"/>
              </a:rPr>
              <a:t> at the end of each pathway phosphorylate target </a:t>
            </a:r>
            <a:r>
              <a:rPr lang="en-US" altLang="en-US" smtClean="0">
                <a:latin typeface="Arial" panose="020B0604020202020204" pitchFamily="34" charset="0"/>
                <a:hlinkClick r:id="rId3"/>
              </a:rPr>
              <a:t>proteins</a:t>
            </a:r>
            <a:r>
              <a:rPr lang="en-US" altLang="en-US" smtClean="0">
                <a:latin typeface="Arial" panose="020B0604020202020204" pitchFamily="34" charset="0"/>
              </a:rPr>
              <a:t> (shaded </a:t>
            </a:r>
            <a:r>
              <a:rPr lang="en-US" altLang="en-US" i="1" smtClean="0">
                <a:latin typeface="Arial" panose="020B0604020202020204" pitchFamily="34" charset="0"/>
              </a:rPr>
              <a:t>red),</a:t>
            </a:r>
            <a:r>
              <a:rPr lang="en-US" altLang="en-US" smtClean="0">
                <a:latin typeface="Arial" panose="020B0604020202020204" pitchFamily="34" charset="0"/>
              </a:rPr>
              <a:t> some of which are phosphorylated by more than one of the kinases. The specific phospholipase C activated by the two types of </a:t>
            </a:r>
            <a:r>
              <a:rPr lang="en-US" altLang="en-US" smtClean="0">
                <a:latin typeface="Arial" panose="020B0604020202020204" pitchFamily="34" charset="0"/>
                <a:hlinkClick r:id="rId4"/>
              </a:rPr>
              <a:t>receptors</a:t>
            </a:r>
            <a:r>
              <a:rPr lang="en-US" altLang="en-US" smtClean="0">
                <a:latin typeface="Arial" panose="020B0604020202020204" pitchFamily="34" charset="0"/>
              </a:rPr>
              <a:t> is different: </a:t>
            </a:r>
            <a:r>
              <a:rPr lang="en-US" altLang="en-US" smtClean="0">
                <a:latin typeface="Arial" panose="020B0604020202020204" pitchFamily="34" charset="0"/>
                <a:hlinkClick r:id="rId5"/>
              </a:rPr>
              <a:t>G-protein-linked receptors</a:t>
            </a:r>
            <a:r>
              <a:rPr lang="en-US" altLang="en-US" smtClean="0">
                <a:latin typeface="Arial" panose="020B0604020202020204" pitchFamily="34" charset="0"/>
              </a:rPr>
              <a:t> activate </a:t>
            </a:r>
            <a:r>
              <a:rPr lang="en-US" altLang="en-US" smtClean="0">
                <a:latin typeface="Arial" panose="020B0604020202020204" pitchFamily="34" charset="0"/>
                <a:hlinkClick r:id="rId6"/>
              </a:rPr>
              <a:t>PLC-β</a:t>
            </a:r>
            <a:r>
              <a:rPr lang="en-US" altLang="en-US" smtClean="0">
                <a:latin typeface="Arial" panose="020B0604020202020204" pitchFamily="34" charset="0"/>
              </a:rPr>
              <a:t>, whereas </a:t>
            </a:r>
            <a:r>
              <a:rPr lang="en-US" altLang="en-US" smtClean="0">
                <a:latin typeface="Arial" panose="020B0604020202020204" pitchFamily="34" charset="0"/>
                <a:hlinkClick r:id="rId4"/>
              </a:rPr>
              <a:t>receptor</a:t>
            </a:r>
            <a:r>
              <a:rPr lang="en-US" altLang="en-US" smtClean="0">
                <a:latin typeface="Arial" panose="020B0604020202020204" pitchFamily="34" charset="0"/>
              </a:rPr>
              <a:t> tyrosine kinases activate </a:t>
            </a:r>
            <a:r>
              <a:rPr lang="en-US" altLang="en-US" smtClean="0">
                <a:latin typeface="Arial" panose="020B0604020202020204" pitchFamily="34" charset="0"/>
                <a:hlinkClick r:id="rId7"/>
              </a:rPr>
              <a:t>PLC-γ</a:t>
            </a:r>
            <a:r>
              <a:rPr lang="en-US" altLang="en-US" smtClean="0">
                <a:latin typeface="Arial" panose="020B0604020202020204" pitchFamily="34" charset="0"/>
              </a:rPr>
              <a:t> (not shown). </a:t>
            </a:r>
          </a:p>
        </p:txBody>
      </p:sp>
    </p:spTree>
    <p:extLst>
      <p:ext uri="{BB962C8B-B14F-4D97-AF65-F5344CB8AC3E}">
        <p14:creationId xmlns:p14="http://schemas.microsoft.com/office/powerpoint/2010/main" val="34634903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nchor="b"/>
          <a:lstStyle>
            <a:lvl1pPr defTabSz="930275">
              <a:spcBef>
                <a:spcPct val="30000"/>
              </a:spcBef>
              <a:defRPr sz="1200">
                <a:solidFill>
                  <a:schemeClr val="tx1"/>
                </a:solidFill>
                <a:latin typeface="Arial" panose="020B0604020202020204" pitchFamily="34" charset="0"/>
              </a:defRPr>
            </a:lvl1pPr>
            <a:lvl2pPr marL="742950" indent="-285750" defTabSz="930275">
              <a:spcBef>
                <a:spcPct val="30000"/>
              </a:spcBef>
              <a:defRPr sz="1200">
                <a:solidFill>
                  <a:schemeClr val="tx1"/>
                </a:solidFill>
                <a:latin typeface="Arial" panose="020B0604020202020204" pitchFamily="34" charset="0"/>
              </a:defRPr>
            </a:lvl2pPr>
            <a:lvl3pPr marL="1143000" indent="-228600" defTabSz="930275">
              <a:spcBef>
                <a:spcPct val="30000"/>
              </a:spcBef>
              <a:defRPr sz="1200">
                <a:solidFill>
                  <a:schemeClr val="tx1"/>
                </a:solidFill>
                <a:latin typeface="Arial" panose="020B0604020202020204" pitchFamily="34" charset="0"/>
              </a:defRPr>
            </a:lvl3pPr>
            <a:lvl4pPr marL="1600200" indent="-228600" defTabSz="930275">
              <a:spcBef>
                <a:spcPct val="30000"/>
              </a:spcBef>
              <a:defRPr sz="1200">
                <a:solidFill>
                  <a:schemeClr val="tx1"/>
                </a:solidFill>
                <a:latin typeface="Arial" panose="020B0604020202020204" pitchFamily="34" charset="0"/>
              </a:defRPr>
            </a:lvl4pPr>
            <a:lvl5pPr marL="2057400" indent="-228600" defTabSz="930275">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8183D77D-1815-42C5-8FA4-B00E844D7B46}" type="slidenum">
              <a:rPr lang="en-US" altLang="en-US"/>
              <a:pPr algn="r" eaLnBrk="1" hangingPunct="1">
                <a:spcBef>
                  <a:spcPct val="0"/>
                </a:spcBef>
              </a:pPr>
              <a:t>26</a:t>
            </a:fld>
            <a:endParaRPr lang="en-US" altLang="en-US"/>
          </a:p>
        </p:txBody>
      </p:sp>
      <p:sp>
        <p:nvSpPr>
          <p:cNvPr id="59395" name="Rectangle 2"/>
          <p:cNvSpPr>
            <a:spLocks noRo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601258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defTabSz="930275">
              <a:spcBef>
                <a:spcPct val="30000"/>
              </a:spcBef>
              <a:defRPr sz="1200">
                <a:solidFill>
                  <a:schemeClr val="tx1"/>
                </a:solidFill>
                <a:latin typeface="Arial" panose="020B0604020202020204" pitchFamily="34" charset="0"/>
              </a:defRPr>
            </a:lvl1pPr>
            <a:lvl2pPr marL="755650" indent="-290513" defTabSz="930275">
              <a:spcBef>
                <a:spcPct val="30000"/>
              </a:spcBef>
              <a:defRPr sz="1200">
                <a:solidFill>
                  <a:schemeClr val="tx1"/>
                </a:solidFill>
                <a:latin typeface="Arial" panose="020B0604020202020204" pitchFamily="34" charset="0"/>
              </a:defRPr>
            </a:lvl2pPr>
            <a:lvl3pPr marL="1163638" indent="-233363" defTabSz="930275">
              <a:spcBef>
                <a:spcPct val="30000"/>
              </a:spcBef>
              <a:defRPr sz="1200">
                <a:solidFill>
                  <a:schemeClr val="tx1"/>
                </a:solidFill>
                <a:latin typeface="Arial" panose="020B0604020202020204" pitchFamily="34" charset="0"/>
              </a:defRPr>
            </a:lvl3pPr>
            <a:lvl4pPr marL="1628775" indent="-233363" defTabSz="930275">
              <a:spcBef>
                <a:spcPct val="30000"/>
              </a:spcBef>
              <a:defRPr sz="1200">
                <a:solidFill>
                  <a:schemeClr val="tx1"/>
                </a:solidFill>
                <a:latin typeface="Arial" panose="020B0604020202020204" pitchFamily="34" charset="0"/>
              </a:defRPr>
            </a:lvl4pPr>
            <a:lvl5pPr marL="2093913" indent="-233363" defTabSz="930275">
              <a:spcBef>
                <a:spcPct val="30000"/>
              </a:spcBef>
              <a:defRPr sz="1200">
                <a:solidFill>
                  <a:schemeClr val="tx1"/>
                </a:solidFill>
                <a:latin typeface="Arial" panose="020B0604020202020204" pitchFamily="34" charset="0"/>
              </a:defRPr>
            </a:lvl5pPr>
            <a:lvl6pPr marL="2551113" indent="-233363" defTabSz="930275" eaLnBrk="0" fontAlgn="base" hangingPunct="0">
              <a:spcBef>
                <a:spcPct val="30000"/>
              </a:spcBef>
              <a:spcAft>
                <a:spcPct val="0"/>
              </a:spcAft>
              <a:defRPr sz="1200">
                <a:solidFill>
                  <a:schemeClr val="tx1"/>
                </a:solidFill>
                <a:latin typeface="Arial" panose="020B0604020202020204" pitchFamily="34" charset="0"/>
              </a:defRPr>
            </a:lvl6pPr>
            <a:lvl7pPr marL="3008313" indent="-233363" defTabSz="930275" eaLnBrk="0" fontAlgn="base" hangingPunct="0">
              <a:spcBef>
                <a:spcPct val="30000"/>
              </a:spcBef>
              <a:spcAft>
                <a:spcPct val="0"/>
              </a:spcAft>
              <a:defRPr sz="1200">
                <a:solidFill>
                  <a:schemeClr val="tx1"/>
                </a:solidFill>
                <a:latin typeface="Arial" panose="020B0604020202020204" pitchFamily="34" charset="0"/>
              </a:defRPr>
            </a:lvl7pPr>
            <a:lvl8pPr marL="3465513" indent="-233363" defTabSz="930275" eaLnBrk="0" fontAlgn="base" hangingPunct="0">
              <a:spcBef>
                <a:spcPct val="30000"/>
              </a:spcBef>
              <a:spcAft>
                <a:spcPct val="0"/>
              </a:spcAft>
              <a:defRPr sz="1200">
                <a:solidFill>
                  <a:schemeClr val="tx1"/>
                </a:solidFill>
                <a:latin typeface="Arial" panose="020B0604020202020204" pitchFamily="34" charset="0"/>
              </a:defRPr>
            </a:lvl8pPr>
            <a:lvl9pPr marL="3922713" indent="-233363" defTabSz="930275"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BF8856F0-7911-4CA4-8CDC-B2E739BDAB24}" type="slidenum">
              <a:rPr lang="en-US" altLang="en-US">
                <a:latin typeface="Calibri" panose="020F0502020204030204" pitchFamily="34" charset="0"/>
                <a:ea typeface="MS PGothic" panose="020B0600070205080204" pitchFamily="34" charset="-128"/>
              </a:rPr>
              <a:pPr algn="r" eaLnBrk="1" hangingPunct="1">
                <a:spcBef>
                  <a:spcPct val="0"/>
                </a:spcBef>
              </a:pPr>
              <a:t>30</a:t>
            </a:fld>
            <a:endParaRPr lang="en-US" altLang="en-US">
              <a:latin typeface="Calibri" panose="020F0502020204030204" pitchFamily="34" charset="0"/>
              <a:ea typeface="MS PGothic" panose="020B0600070205080204" pitchFamily="34" charset="-128"/>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latin typeface="Arial" panose="020B0604020202020204" pitchFamily="34" charset="0"/>
              </a:rPr>
              <a:t>Phosphorylated CREB binds as a dimer to sites on DNA containing a particular nucleotide sequence (TGACGTCA), known as the </a:t>
            </a:r>
            <a:r>
              <a:rPr lang="en-US" altLang="en-US" b="1" u="sng" smtClean="0">
                <a:latin typeface="Arial" panose="020B0604020202020204" pitchFamily="34" charset="0"/>
              </a:rPr>
              <a:t>c</a:t>
            </a:r>
            <a:r>
              <a:rPr lang="en-US" altLang="en-US" smtClean="0">
                <a:latin typeface="Arial" panose="020B0604020202020204" pitchFamily="34" charset="0"/>
              </a:rPr>
              <a:t>AMP-</a:t>
            </a:r>
            <a:r>
              <a:rPr lang="en-US" altLang="en-US" b="1" u="sng" smtClean="0">
                <a:latin typeface="Arial" panose="020B0604020202020204" pitchFamily="34" charset="0"/>
              </a:rPr>
              <a:t>r</a:t>
            </a:r>
            <a:r>
              <a:rPr lang="en-US" altLang="en-US" smtClean="0">
                <a:latin typeface="Arial" panose="020B0604020202020204" pitchFamily="34" charset="0"/>
              </a:rPr>
              <a:t>esponse </a:t>
            </a:r>
            <a:r>
              <a:rPr lang="en-US" altLang="en-US" b="1" u="sng" smtClean="0">
                <a:latin typeface="Arial" panose="020B0604020202020204" pitchFamily="34" charset="0"/>
              </a:rPr>
              <a:t>e</a:t>
            </a:r>
            <a:r>
              <a:rPr lang="en-US" altLang="en-US" smtClean="0">
                <a:latin typeface="Arial" panose="020B0604020202020204" pitchFamily="34" charset="0"/>
              </a:rPr>
              <a:t>lement (CRE)</a:t>
            </a:r>
          </a:p>
          <a:p>
            <a:pPr eaLnBrk="1" hangingPunct="1">
              <a:spcBef>
                <a:spcPct val="0"/>
              </a:spcBef>
            </a:pPr>
            <a:r>
              <a:rPr lang="en-US" altLang="en-US" smtClean="0">
                <a:latin typeface="Arial" panose="020B0604020202020204" pitchFamily="34" charset="0"/>
              </a:rPr>
              <a:t>		1.  Response elements are sites in the DNA where transcription factors bind &amp; increase the rate of transcription initiation</a:t>
            </a:r>
          </a:p>
          <a:p>
            <a:pPr eaLnBrk="1" hangingPunct="1">
              <a:spcBef>
                <a:spcPct val="0"/>
              </a:spcBef>
            </a:pPr>
            <a:r>
              <a:rPr lang="en-US" altLang="en-US" smtClean="0">
                <a:latin typeface="Arial" panose="020B0604020202020204" pitchFamily="34" charset="0"/>
              </a:rPr>
              <a:t>		2.  CREs are found in the regulatory regions of genes that play a role in the response to cAMP</a:t>
            </a:r>
          </a:p>
          <a:p>
            <a:pPr eaLnBrk="1" hangingPunct="1">
              <a:spcBef>
                <a:spcPct val="0"/>
              </a:spcBef>
            </a:pPr>
            <a:r>
              <a:rPr lang="en-US" altLang="en-US" smtClean="0">
                <a:latin typeface="Arial" panose="020B0604020202020204" pitchFamily="34" charset="0"/>
              </a:rPr>
              <a:t>	B.  In liver cells, several gluconeogenesis enzymes are produced in response to cAMP (their genes contain nearby CREs); gluconeogenesis is a pathway by which glucose is formed from glycolysis intermediates</a:t>
            </a:r>
          </a:p>
          <a:p>
            <a:pPr eaLnBrk="1" hangingPunct="1">
              <a:spcBef>
                <a:spcPct val="0"/>
              </a:spcBef>
            </a:pPr>
            <a:r>
              <a:rPr lang="en-US" altLang="en-US" smtClean="0">
                <a:latin typeface="Arial" panose="020B0604020202020204" pitchFamily="34" charset="0"/>
              </a:rPr>
              <a:t>Phosphatase-1, the most important of these, removes PO43- from all of the phosphorylated enzymes: phosphorylase kinase, phosphorylase &amp; glycogen synthase</a:t>
            </a:r>
          </a:p>
          <a:p>
            <a:pPr eaLnBrk="1" hangingPunct="1">
              <a:spcBef>
                <a:spcPct val="0"/>
              </a:spcBef>
            </a:pPr>
            <a:r>
              <a:rPr lang="en-US" altLang="en-US" smtClean="0">
                <a:latin typeface="Arial" panose="020B0604020202020204" pitchFamily="34" charset="0"/>
              </a:rPr>
              <a:t>	B.  cAMP phosphodiesterase helps to terminate the response to cAMP through the destruction of cAMP molecules present in the cell</a:t>
            </a:r>
          </a:p>
        </p:txBody>
      </p:sp>
    </p:spTree>
    <p:extLst>
      <p:ext uri="{BB962C8B-B14F-4D97-AF65-F5344CB8AC3E}">
        <p14:creationId xmlns:p14="http://schemas.microsoft.com/office/powerpoint/2010/main" val="35834526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defTabSz="930275">
              <a:spcBef>
                <a:spcPct val="30000"/>
              </a:spcBef>
              <a:defRPr sz="1200">
                <a:solidFill>
                  <a:schemeClr val="tx1"/>
                </a:solidFill>
                <a:latin typeface="Arial" panose="020B0604020202020204" pitchFamily="34" charset="0"/>
              </a:defRPr>
            </a:lvl1pPr>
            <a:lvl2pPr marL="755650" indent="-290513" defTabSz="930275">
              <a:spcBef>
                <a:spcPct val="30000"/>
              </a:spcBef>
              <a:defRPr sz="1200">
                <a:solidFill>
                  <a:schemeClr val="tx1"/>
                </a:solidFill>
                <a:latin typeface="Arial" panose="020B0604020202020204" pitchFamily="34" charset="0"/>
              </a:defRPr>
            </a:lvl2pPr>
            <a:lvl3pPr marL="1163638" indent="-233363" defTabSz="930275">
              <a:spcBef>
                <a:spcPct val="30000"/>
              </a:spcBef>
              <a:defRPr sz="1200">
                <a:solidFill>
                  <a:schemeClr val="tx1"/>
                </a:solidFill>
                <a:latin typeface="Arial" panose="020B0604020202020204" pitchFamily="34" charset="0"/>
              </a:defRPr>
            </a:lvl3pPr>
            <a:lvl4pPr marL="1628775" indent="-233363" defTabSz="930275">
              <a:spcBef>
                <a:spcPct val="30000"/>
              </a:spcBef>
              <a:defRPr sz="1200">
                <a:solidFill>
                  <a:schemeClr val="tx1"/>
                </a:solidFill>
                <a:latin typeface="Arial" panose="020B0604020202020204" pitchFamily="34" charset="0"/>
              </a:defRPr>
            </a:lvl4pPr>
            <a:lvl5pPr marL="2093913" indent="-233363" defTabSz="930275">
              <a:spcBef>
                <a:spcPct val="30000"/>
              </a:spcBef>
              <a:defRPr sz="1200">
                <a:solidFill>
                  <a:schemeClr val="tx1"/>
                </a:solidFill>
                <a:latin typeface="Arial" panose="020B0604020202020204" pitchFamily="34" charset="0"/>
              </a:defRPr>
            </a:lvl5pPr>
            <a:lvl6pPr marL="2551113" indent="-233363" defTabSz="930275" eaLnBrk="0" fontAlgn="base" hangingPunct="0">
              <a:spcBef>
                <a:spcPct val="30000"/>
              </a:spcBef>
              <a:spcAft>
                <a:spcPct val="0"/>
              </a:spcAft>
              <a:defRPr sz="1200">
                <a:solidFill>
                  <a:schemeClr val="tx1"/>
                </a:solidFill>
                <a:latin typeface="Arial" panose="020B0604020202020204" pitchFamily="34" charset="0"/>
              </a:defRPr>
            </a:lvl6pPr>
            <a:lvl7pPr marL="3008313" indent="-233363" defTabSz="930275" eaLnBrk="0" fontAlgn="base" hangingPunct="0">
              <a:spcBef>
                <a:spcPct val="30000"/>
              </a:spcBef>
              <a:spcAft>
                <a:spcPct val="0"/>
              </a:spcAft>
              <a:defRPr sz="1200">
                <a:solidFill>
                  <a:schemeClr val="tx1"/>
                </a:solidFill>
                <a:latin typeface="Arial" panose="020B0604020202020204" pitchFamily="34" charset="0"/>
              </a:defRPr>
            </a:lvl7pPr>
            <a:lvl8pPr marL="3465513" indent="-233363" defTabSz="930275" eaLnBrk="0" fontAlgn="base" hangingPunct="0">
              <a:spcBef>
                <a:spcPct val="30000"/>
              </a:spcBef>
              <a:spcAft>
                <a:spcPct val="0"/>
              </a:spcAft>
              <a:defRPr sz="1200">
                <a:solidFill>
                  <a:schemeClr val="tx1"/>
                </a:solidFill>
                <a:latin typeface="Arial" panose="020B0604020202020204" pitchFamily="34" charset="0"/>
              </a:defRPr>
            </a:lvl8pPr>
            <a:lvl9pPr marL="3922713" indent="-233363" defTabSz="930275"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5E441ED7-11DA-4F31-B506-C1EBDC27D53A}" type="slidenum">
              <a:rPr lang="en-US" altLang="en-US">
                <a:latin typeface="Calibri" panose="020F0502020204030204" pitchFamily="34" charset="0"/>
                <a:ea typeface="MS PGothic" panose="020B0600070205080204" pitchFamily="34" charset="-128"/>
              </a:rPr>
              <a:pPr algn="r" eaLnBrk="1" hangingPunct="1">
                <a:spcBef>
                  <a:spcPct val="0"/>
                </a:spcBef>
              </a:pPr>
              <a:t>31</a:t>
            </a:fld>
            <a:endParaRPr lang="en-US" altLang="en-US">
              <a:latin typeface="Calibri" panose="020F0502020204030204" pitchFamily="34" charset="0"/>
              <a:ea typeface="MS PGothic" panose="020B0600070205080204" pitchFamily="34" charset="-128"/>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latin typeface="Arial" panose="020B0604020202020204" pitchFamily="34" charset="0"/>
              </a:rPr>
              <a:t>Phosphorylated CREB binds as a dimer to sites on DNA containing a particular nucleotide sequence (TGACGTCA), known as the </a:t>
            </a:r>
            <a:r>
              <a:rPr lang="en-US" altLang="en-US" b="1" u="sng" smtClean="0">
                <a:latin typeface="Arial" panose="020B0604020202020204" pitchFamily="34" charset="0"/>
              </a:rPr>
              <a:t>c</a:t>
            </a:r>
            <a:r>
              <a:rPr lang="en-US" altLang="en-US" smtClean="0">
                <a:latin typeface="Arial" panose="020B0604020202020204" pitchFamily="34" charset="0"/>
              </a:rPr>
              <a:t>AMP-</a:t>
            </a:r>
            <a:r>
              <a:rPr lang="en-US" altLang="en-US" b="1" u="sng" smtClean="0">
                <a:latin typeface="Arial" panose="020B0604020202020204" pitchFamily="34" charset="0"/>
              </a:rPr>
              <a:t>r</a:t>
            </a:r>
            <a:r>
              <a:rPr lang="en-US" altLang="en-US" smtClean="0">
                <a:latin typeface="Arial" panose="020B0604020202020204" pitchFamily="34" charset="0"/>
              </a:rPr>
              <a:t>esponse </a:t>
            </a:r>
            <a:r>
              <a:rPr lang="en-US" altLang="en-US" b="1" u="sng" smtClean="0">
                <a:latin typeface="Arial" panose="020B0604020202020204" pitchFamily="34" charset="0"/>
              </a:rPr>
              <a:t>e</a:t>
            </a:r>
            <a:r>
              <a:rPr lang="en-US" altLang="en-US" smtClean="0">
                <a:latin typeface="Arial" panose="020B0604020202020204" pitchFamily="34" charset="0"/>
              </a:rPr>
              <a:t>lement (CRE)</a:t>
            </a:r>
          </a:p>
          <a:p>
            <a:pPr eaLnBrk="1" hangingPunct="1">
              <a:spcBef>
                <a:spcPct val="0"/>
              </a:spcBef>
            </a:pPr>
            <a:r>
              <a:rPr lang="en-US" altLang="en-US" smtClean="0">
                <a:latin typeface="Arial" panose="020B0604020202020204" pitchFamily="34" charset="0"/>
              </a:rPr>
              <a:t>		1.  Response elements are sites in the DNA where transcription factors bind &amp; increase the rate of transcription initiation</a:t>
            </a:r>
          </a:p>
          <a:p>
            <a:pPr eaLnBrk="1" hangingPunct="1">
              <a:spcBef>
                <a:spcPct val="0"/>
              </a:spcBef>
            </a:pPr>
            <a:r>
              <a:rPr lang="en-US" altLang="en-US" smtClean="0">
                <a:latin typeface="Arial" panose="020B0604020202020204" pitchFamily="34" charset="0"/>
              </a:rPr>
              <a:t>		2.  CREs are found in the regulatory regions of genes that play a role in the response to cAMP</a:t>
            </a:r>
          </a:p>
          <a:p>
            <a:pPr eaLnBrk="1" hangingPunct="1">
              <a:spcBef>
                <a:spcPct val="0"/>
              </a:spcBef>
            </a:pPr>
            <a:r>
              <a:rPr lang="en-US" altLang="en-US" smtClean="0">
                <a:latin typeface="Arial" panose="020B0604020202020204" pitchFamily="34" charset="0"/>
              </a:rPr>
              <a:t>	B.  In liver cells, several gluconeogenesis enzymes are produced in response to cAMP (their genes contain nearby CREs); gluconeogenesis is a pathway by which glucose is formed from glycolysis intermediates</a:t>
            </a:r>
          </a:p>
          <a:p>
            <a:pPr eaLnBrk="1" hangingPunct="1">
              <a:spcBef>
                <a:spcPct val="0"/>
              </a:spcBef>
            </a:pPr>
            <a:r>
              <a:rPr lang="en-US" altLang="en-US" smtClean="0">
                <a:latin typeface="Arial" panose="020B0604020202020204" pitchFamily="34" charset="0"/>
              </a:rPr>
              <a:t>Phosphatase-1, the most important of these, removes PO43- from all of the phosphorylated enzymes: phosphorylase kinase, phosphorylase &amp; glycogen synthase</a:t>
            </a:r>
          </a:p>
          <a:p>
            <a:pPr eaLnBrk="1" hangingPunct="1">
              <a:spcBef>
                <a:spcPct val="0"/>
              </a:spcBef>
            </a:pPr>
            <a:r>
              <a:rPr lang="en-US" altLang="en-US" smtClean="0">
                <a:latin typeface="Arial" panose="020B0604020202020204" pitchFamily="34" charset="0"/>
              </a:rPr>
              <a:t>	B.  cAMP phosphodiesterase helps to terminate the response to cAMP through the destruction of cAMP molecules present in the cell</a:t>
            </a:r>
          </a:p>
        </p:txBody>
      </p:sp>
    </p:spTree>
    <p:extLst>
      <p:ext uri="{BB962C8B-B14F-4D97-AF65-F5344CB8AC3E}">
        <p14:creationId xmlns:p14="http://schemas.microsoft.com/office/powerpoint/2010/main" val="40545272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BB53818-2F23-4143-A20C-702E9AEA40C5}" type="slidenum">
              <a:rPr lang="en-US" altLang="en-US" smtClean="0"/>
              <a:pPr>
                <a:spcBef>
                  <a:spcPct val="0"/>
                </a:spcBef>
              </a:pPr>
              <a:t>32</a:t>
            </a:fld>
            <a:endParaRPr lang="en-US" altLang="en-US" smtClean="0"/>
          </a:p>
        </p:txBody>
      </p:sp>
      <p:sp>
        <p:nvSpPr>
          <p:cNvPr id="4608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defTabSz="912813">
              <a:spcBef>
                <a:spcPct val="30000"/>
              </a:spcBef>
              <a:defRPr sz="1200">
                <a:solidFill>
                  <a:schemeClr val="tx1"/>
                </a:solidFill>
                <a:latin typeface="Calibri" panose="020F0502020204030204" pitchFamily="34" charset="0"/>
              </a:defRPr>
            </a:lvl1pPr>
            <a:lvl2pPr marL="742950" indent="-285750" defTabSz="912813">
              <a:spcBef>
                <a:spcPct val="30000"/>
              </a:spcBef>
              <a:defRPr sz="1200">
                <a:solidFill>
                  <a:schemeClr val="tx1"/>
                </a:solidFill>
                <a:latin typeface="Calibri" panose="020F0502020204030204" pitchFamily="34" charset="0"/>
              </a:defRPr>
            </a:lvl2pPr>
            <a:lvl3pPr marL="1143000" indent="-228600" defTabSz="912813">
              <a:spcBef>
                <a:spcPct val="30000"/>
              </a:spcBef>
              <a:defRPr sz="1200">
                <a:solidFill>
                  <a:schemeClr val="tx1"/>
                </a:solidFill>
                <a:latin typeface="Calibri" panose="020F0502020204030204" pitchFamily="34" charset="0"/>
              </a:defRPr>
            </a:lvl3pPr>
            <a:lvl4pPr marL="1600200" indent="-228600" defTabSz="912813">
              <a:spcBef>
                <a:spcPct val="30000"/>
              </a:spcBef>
              <a:defRPr sz="1200">
                <a:solidFill>
                  <a:schemeClr val="tx1"/>
                </a:solidFill>
                <a:latin typeface="Calibri" panose="020F0502020204030204" pitchFamily="34" charset="0"/>
              </a:defRPr>
            </a:lvl4pPr>
            <a:lvl5pPr marL="2057400" indent="-228600" defTabSz="912813">
              <a:spcBef>
                <a:spcPct val="30000"/>
              </a:spcBef>
              <a:defRPr sz="1200">
                <a:solidFill>
                  <a:schemeClr val="tx1"/>
                </a:solidFill>
                <a:latin typeface="Calibri" panose="020F0502020204030204" pitchFamily="34" charset="0"/>
              </a:defRPr>
            </a:lvl5pPr>
            <a:lvl6pPr marL="2514600" indent="-228600" defTabSz="912813"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912813"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912813"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912813"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45F9BC8F-CEC2-46CA-BE4F-1B377ED2A5A7}" type="slidenum">
              <a:rPr lang="en-US" altLang="en-US"/>
              <a:pPr algn="r" eaLnBrk="1" hangingPunct="1">
                <a:spcBef>
                  <a:spcPct val="0"/>
                </a:spcBef>
              </a:pPr>
              <a:t>32</a:t>
            </a:fld>
            <a:endParaRPr lang="en-US" altLang="en-US"/>
          </a:p>
        </p:txBody>
      </p:sp>
      <p:sp>
        <p:nvSpPr>
          <p:cNvPr id="4608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defTabSz="912813">
              <a:spcBef>
                <a:spcPct val="30000"/>
              </a:spcBef>
              <a:defRPr sz="1200">
                <a:solidFill>
                  <a:schemeClr val="tx1"/>
                </a:solidFill>
                <a:latin typeface="Calibri" panose="020F0502020204030204" pitchFamily="34" charset="0"/>
              </a:defRPr>
            </a:lvl1pPr>
            <a:lvl2pPr marL="742950" indent="-285750" defTabSz="912813">
              <a:spcBef>
                <a:spcPct val="30000"/>
              </a:spcBef>
              <a:defRPr sz="1200">
                <a:solidFill>
                  <a:schemeClr val="tx1"/>
                </a:solidFill>
                <a:latin typeface="Calibri" panose="020F0502020204030204" pitchFamily="34" charset="0"/>
              </a:defRPr>
            </a:lvl2pPr>
            <a:lvl3pPr marL="1143000" indent="-228600" defTabSz="912813">
              <a:spcBef>
                <a:spcPct val="30000"/>
              </a:spcBef>
              <a:defRPr sz="1200">
                <a:solidFill>
                  <a:schemeClr val="tx1"/>
                </a:solidFill>
                <a:latin typeface="Calibri" panose="020F0502020204030204" pitchFamily="34" charset="0"/>
              </a:defRPr>
            </a:lvl3pPr>
            <a:lvl4pPr marL="1600200" indent="-228600" defTabSz="912813">
              <a:spcBef>
                <a:spcPct val="30000"/>
              </a:spcBef>
              <a:defRPr sz="1200">
                <a:solidFill>
                  <a:schemeClr val="tx1"/>
                </a:solidFill>
                <a:latin typeface="Calibri" panose="020F0502020204030204" pitchFamily="34" charset="0"/>
              </a:defRPr>
            </a:lvl4pPr>
            <a:lvl5pPr marL="2057400" indent="-228600" defTabSz="912813">
              <a:spcBef>
                <a:spcPct val="30000"/>
              </a:spcBef>
              <a:defRPr sz="1200">
                <a:solidFill>
                  <a:schemeClr val="tx1"/>
                </a:solidFill>
                <a:latin typeface="Calibri" panose="020F0502020204030204" pitchFamily="34" charset="0"/>
              </a:defRPr>
            </a:lvl5pPr>
            <a:lvl6pPr marL="2514600" indent="-228600" defTabSz="912813"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912813"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912813"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912813"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55C7F62B-51E2-4464-A74B-2570A38E43E2}" type="slidenum">
              <a:rPr lang="en-US" altLang="en-US"/>
              <a:pPr algn="r" eaLnBrk="1" hangingPunct="1">
                <a:spcBef>
                  <a:spcPct val="0"/>
                </a:spcBef>
              </a:pPr>
              <a:t>32</a:t>
            </a:fld>
            <a:endParaRPr lang="en-US" altLang="en-US"/>
          </a:p>
        </p:txBody>
      </p:sp>
      <p:sp>
        <p:nvSpPr>
          <p:cNvPr id="4608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90000"/>
              </a:lnSpc>
              <a:spcBef>
                <a:spcPct val="0"/>
              </a:spcBef>
            </a:pPr>
            <a:r>
              <a:rPr lang="en-US" altLang="en-US" smtClean="0"/>
              <a:t>One type of receptor transmits signal from its cytoplasmic domain to a nearby enzyme that generates a second messenger</a:t>
            </a:r>
          </a:p>
          <a:p>
            <a:pPr eaLnBrk="1" hangingPunct="1">
              <a:lnSpc>
                <a:spcPct val="90000"/>
              </a:lnSpc>
              <a:spcBef>
                <a:spcPct val="0"/>
              </a:spcBef>
            </a:pPr>
            <a:r>
              <a:rPr lang="en-US" altLang="en-US" smtClean="0"/>
              <a:t>		1.  Since it brings about (effects) the cellular response by generating a second messenger, the enzyme responsible is called an </a:t>
            </a:r>
            <a:r>
              <a:rPr lang="en-US" altLang="en-US" b="1" smtClean="0"/>
              <a:t>effector</a:t>
            </a:r>
            <a:endParaRPr lang="en-US" altLang="en-US" smtClean="0"/>
          </a:p>
          <a:p>
            <a:pPr eaLnBrk="1" hangingPunct="1">
              <a:lnSpc>
                <a:spcPct val="90000"/>
              </a:lnSpc>
              <a:spcBef>
                <a:spcPct val="0"/>
              </a:spcBef>
            </a:pPr>
            <a:r>
              <a:rPr lang="en-US" altLang="en-US" smtClean="0"/>
              <a:t>		2.  Second messengers are small substances that typically activate (or inactivate) specific proteins</a:t>
            </a:r>
          </a:p>
          <a:p>
            <a:pPr eaLnBrk="1" hangingPunct="1">
              <a:lnSpc>
                <a:spcPct val="90000"/>
              </a:lnSpc>
              <a:spcBef>
                <a:spcPct val="0"/>
              </a:spcBef>
            </a:pPr>
            <a:r>
              <a:rPr lang="en-US" altLang="en-US" smtClean="0"/>
              <a:t>		3.  Depending on its chemical structure, a second messenger may diffuse through the cytosol or remain embedded in the membrane lipid bilayer</a:t>
            </a:r>
          </a:p>
          <a:p>
            <a:pPr eaLnBrk="1" hangingPunct="1">
              <a:lnSpc>
                <a:spcPct val="90000"/>
              </a:lnSpc>
              <a:spcBef>
                <a:spcPct val="0"/>
              </a:spcBef>
            </a:pPr>
            <a:r>
              <a:rPr lang="en-US" altLang="en-US" smtClean="0"/>
              <a:t>	A.  Each signaling pathway consists of a series of distinct proteins that operate in sequence</a:t>
            </a:r>
          </a:p>
          <a:p>
            <a:pPr eaLnBrk="1" hangingPunct="1">
              <a:lnSpc>
                <a:spcPct val="90000"/>
              </a:lnSpc>
              <a:spcBef>
                <a:spcPct val="0"/>
              </a:spcBef>
            </a:pPr>
            <a:r>
              <a:rPr lang="en-US" altLang="en-US" smtClean="0"/>
              <a:t>	B.  Each protein in the pathway typically acts by altering the conformation of the subsequent (downstream) protein in the series, an event that activates or inhibits the protein</a:t>
            </a:r>
          </a:p>
          <a:p>
            <a:pPr eaLnBrk="1" hangingPunct="1">
              <a:lnSpc>
                <a:spcPct val="90000"/>
              </a:lnSpc>
              <a:spcBef>
                <a:spcPct val="0"/>
              </a:spcBef>
            </a:pPr>
            <a:endParaRPr lang="en-US" altLang="en-US" smtClean="0"/>
          </a:p>
          <a:p>
            <a:pPr eaLnBrk="1" hangingPunct="1">
              <a:lnSpc>
                <a:spcPct val="90000"/>
              </a:lnSpc>
              <a:spcBef>
                <a:spcPct val="0"/>
              </a:spcBef>
            </a:pPr>
            <a:r>
              <a:rPr lang="en-US" altLang="en-US" smtClean="0"/>
              <a:t>Virtually every activity in which a cell is engaged is regulated by signals originating at cell surface</a:t>
            </a:r>
          </a:p>
          <a:p>
            <a:pPr eaLnBrk="1" hangingPunct="1">
              <a:lnSpc>
                <a:spcPct val="90000"/>
              </a:lnSpc>
              <a:spcBef>
                <a:spcPct val="0"/>
              </a:spcBef>
            </a:pPr>
            <a:r>
              <a:rPr lang="en-US" altLang="en-US" smtClean="0"/>
              <a:t>		1.  The overall process in which information carried by extracellular messenger molecules is translated into changes that occur inside of a cell is called </a:t>
            </a:r>
            <a:r>
              <a:rPr lang="en-US" altLang="en-US" b="1" smtClean="0"/>
              <a:t>signal transduction</a:t>
            </a:r>
          </a:p>
        </p:txBody>
      </p:sp>
    </p:spTree>
    <p:extLst>
      <p:ext uri="{BB962C8B-B14F-4D97-AF65-F5344CB8AC3E}">
        <p14:creationId xmlns:p14="http://schemas.microsoft.com/office/powerpoint/2010/main" val="17195197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Rectangle 3"/>
          <p:cNvSpPr>
            <a:spLocks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Cell-surface receptors utilize four distinct molecular mechanisms for transmembrane signaling. </a:t>
            </a:r>
            <a:r>
              <a:rPr lang="en-US" altLang="en-US" i="1" smtClean="0"/>
              <a:t>I:</a:t>
            </a:r>
            <a:r>
              <a:rPr lang="en-US" altLang="en-US" smtClean="0"/>
              <a:t> Ligand-gated ion channels. </a:t>
            </a:r>
            <a:r>
              <a:rPr lang="en-US" altLang="en-US" i="1" smtClean="0"/>
              <a:t>II:</a:t>
            </a:r>
            <a:r>
              <a:rPr lang="en-US" altLang="en-US" smtClean="0"/>
              <a:t> Receptors which possess intrinsic guanylyl cyclase activity. </a:t>
            </a:r>
            <a:r>
              <a:rPr lang="en-US" altLang="en-US" i="1" smtClean="0"/>
              <a:t>III:</a:t>
            </a:r>
            <a:r>
              <a:rPr lang="en-US" altLang="en-US" smtClean="0"/>
              <a:t> Receptors with intrinsic tyrosine kinase activity. </a:t>
            </a:r>
            <a:r>
              <a:rPr lang="en-US" altLang="en-US" i="1" smtClean="0"/>
              <a:t>IV:</a:t>
            </a:r>
            <a:r>
              <a:rPr lang="en-US" altLang="en-US" smtClean="0"/>
              <a:t> G protein—coupled receptors, which are linked to the opening/closing of ion channels, modulation of adenylyl cyclase and phosphoinositide-specific phospholipase C activities. </a:t>
            </a:r>
            <a:r>
              <a:rPr lang="en-US" altLang="en-US" i="1" smtClean="0"/>
              <a:t>SH2,</a:t>
            </a:r>
            <a:r>
              <a:rPr lang="en-US" altLang="en-US" smtClean="0"/>
              <a:t> src homology 2 domain. </a:t>
            </a:r>
          </a:p>
        </p:txBody>
      </p:sp>
    </p:spTree>
    <p:extLst>
      <p:ext uri="{BB962C8B-B14F-4D97-AF65-F5344CB8AC3E}">
        <p14:creationId xmlns:p14="http://schemas.microsoft.com/office/powerpoint/2010/main" val="1376222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a:ln/>
        </p:spPr>
      </p:sp>
      <p:sp>
        <p:nvSpPr>
          <p:cNvPr id="8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rPr>
              <a:t>Answer was A, the curve with a shorter duration due</a:t>
            </a:r>
            <a:r>
              <a:rPr lang="en-US" altLang="en-US" baseline="0" dirty="0" smtClean="0">
                <a:latin typeface="Arial" panose="020B0604020202020204" pitchFamily="34" charset="0"/>
              </a:rPr>
              <a:t> to desensitization</a:t>
            </a:r>
            <a:endParaRPr lang="en-US" altLang="en-US" dirty="0" smtClean="0">
              <a:latin typeface="Arial" panose="020B0604020202020204" pitchFamily="34" charset="0"/>
            </a:endParaRPr>
          </a:p>
        </p:txBody>
      </p:sp>
      <p:sp>
        <p:nvSpPr>
          <p:cNvPr id="81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DDD1767-2B6C-426C-837E-E08172A9C775}" type="slidenum">
              <a:rPr lang="en-US" altLang="en-US"/>
              <a:pPr>
                <a:spcBef>
                  <a:spcPct val="0"/>
                </a:spcBef>
              </a:pPr>
              <a:t>7</a:t>
            </a:fld>
            <a:endParaRPr lang="en-US" altLang="en-US"/>
          </a:p>
        </p:txBody>
      </p:sp>
    </p:spTree>
    <p:extLst>
      <p:ext uri="{BB962C8B-B14F-4D97-AF65-F5344CB8AC3E}">
        <p14:creationId xmlns:p14="http://schemas.microsoft.com/office/powerpoint/2010/main" val="3321750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Rot="1" noChangeArrowheads="1" noTextEdit="1"/>
          </p:cNvSpPr>
          <p:nvPr>
            <p:ph type="sldImg"/>
          </p:nvPr>
        </p:nvSpPr>
        <p:spPr>
          <a:ln/>
        </p:spPr>
      </p:sp>
      <p:sp>
        <p:nvSpPr>
          <p:cNvPr id="11267"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altLang="en-US" smtClean="0">
                <a:latin typeface="Arial" panose="020B0604020202020204" pitchFamily="34" charset="0"/>
              </a:rPr>
              <a:t>Schematic illustration of the mechanism by which diverse types of first messengers converge on the phosphorylation of serine 133 of </a:t>
            </a:r>
            <a:r>
              <a:rPr lang="en-US" altLang="en-US" smtClean="0">
                <a:latin typeface="Arial" panose="020B0604020202020204" pitchFamily="34" charset="0"/>
                <a:hlinkClick r:id="rId3"/>
              </a:rPr>
              <a:t>cAMP</a:t>
            </a:r>
            <a:r>
              <a:rPr lang="en-US" altLang="en-US" smtClean="0">
                <a:latin typeface="Arial" panose="020B0604020202020204" pitchFamily="34" charset="0"/>
              </a:rPr>
              <a:t> response element-binding protein </a:t>
            </a:r>
            <a:r>
              <a:rPr lang="en-US" altLang="en-US" i="1" smtClean="0">
                <a:latin typeface="Arial" panose="020B0604020202020204" pitchFamily="34" charset="0"/>
              </a:rPr>
              <a:t>(</a:t>
            </a:r>
            <a:r>
              <a:rPr lang="en-US" altLang="en-US" i="1" smtClean="0">
                <a:latin typeface="Arial" panose="020B0604020202020204" pitchFamily="34" charset="0"/>
                <a:hlinkClick r:id="rId4"/>
              </a:rPr>
              <a:t>CREB</a:t>
            </a:r>
            <a:r>
              <a:rPr lang="en-US" altLang="en-US" i="1" smtClean="0">
                <a:latin typeface="Arial" panose="020B0604020202020204" pitchFamily="34" charset="0"/>
              </a:rPr>
              <a:t>).</a:t>
            </a:r>
            <a:r>
              <a:rPr lang="en-US" altLang="en-US" smtClean="0">
                <a:latin typeface="Arial" panose="020B0604020202020204" pitchFamily="34" charset="0"/>
              </a:rPr>
              <a:t> Some first messengers do this by increasing </a:t>
            </a:r>
            <a:r>
              <a:rPr lang="en-US" altLang="en-US" smtClean="0">
                <a:latin typeface="Arial" panose="020B0604020202020204" pitchFamily="34" charset="0"/>
                <a:hlinkClick r:id="rId3"/>
              </a:rPr>
              <a:t>cAMP</a:t>
            </a:r>
            <a:r>
              <a:rPr lang="en-US" altLang="en-US" smtClean="0">
                <a:latin typeface="Arial" panose="020B0604020202020204" pitchFamily="34" charset="0"/>
              </a:rPr>
              <a:t> concentrations by activation of G protein-coupled receptors </a:t>
            </a:r>
            <a:r>
              <a:rPr lang="en-US" altLang="en-US" i="1" smtClean="0">
                <a:latin typeface="Arial" panose="020B0604020202020204" pitchFamily="34" charset="0"/>
              </a:rPr>
              <a:t>(R),</a:t>
            </a:r>
            <a:r>
              <a:rPr lang="en-US" altLang="en-US" smtClean="0">
                <a:latin typeface="Arial" panose="020B0604020202020204" pitchFamily="34" charset="0"/>
              </a:rPr>
              <a:t> Gs, adenylyl cyclase </a:t>
            </a:r>
            <a:r>
              <a:rPr lang="en-US" altLang="en-US" i="1" smtClean="0">
                <a:latin typeface="Arial" panose="020B0604020202020204" pitchFamily="34" charset="0"/>
              </a:rPr>
              <a:t>(</a:t>
            </a:r>
            <a:r>
              <a:rPr lang="en-US" altLang="en-US" i="1" smtClean="0">
                <a:latin typeface="Arial" panose="020B0604020202020204" pitchFamily="34" charset="0"/>
                <a:hlinkClick r:id="rId5"/>
              </a:rPr>
              <a:t>AC</a:t>
            </a:r>
            <a:r>
              <a:rPr lang="en-US" altLang="en-US" i="1" smtClean="0">
                <a:latin typeface="Arial" panose="020B0604020202020204" pitchFamily="34" charset="0"/>
              </a:rPr>
              <a:t>)</a:t>
            </a:r>
            <a:r>
              <a:rPr lang="en-US" altLang="en-US" smtClean="0">
                <a:latin typeface="Arial" panose="020B0604020202020204" pitchFamily="34" charset="0"/>
              </a:rPr>
              <a:t> and </a:t>
            </a:r>
            <a:r>
              <a:rPr lang="en-US" altLang="en-US" smtClean="0">
                <a:latin typeface="Arial" panose="020B0604020202020204" pitchFamily="34" charset="0"/>
                <a:hlinkClick r:id="rId3"/>
              </a:rPr>
              <a:t>cAMP</a:t>
            </a:r>
            <a:r>
              <a:rPr lang="en-US" altLang="en-US" smtClean="0">
                <a:latin typeface="Arial" panose="020B0604020202020204" pitchFamily="34" charset="0"/>
              </a:rPr>
              <a:t>-dependent protein kinase </a:t>
            </a:r>
            <a:r>
              <a:rPr lang="en-US" altLang="en-US" i="1" smtClean="0">
                <a:latin typeface="Arial" panose="020B0604020202020204" pitchFamily="34" charset="0"/>
              </a:rPr>
              <a:t>(</a:t>
            </a:r>
            <a:r>
              <a:rPr lang="en-US" altLang="en-US" i="1" smtClean="0">
                <a:latin typeface="Arial" panose="020B0604020202020204" pitchFamily="34" charset="0"/>
                <a:hlinkClick r:id="rId6"/>
              </a:rPr>
              <a:t>PKA</a:t>
            </a:r>
            <a:r>
              <a:rPr lang="en-US" altLang="en-US" i="1" smtClean="0">
                <a:latin typeface="Arial" panose="020B0604020202020204" pitchFamily="34" charset="0"/>
              </a:rPr>
              <a:t>),</a:t>
            </a:r>
            <a:r>
              <a:rPr lang="en-US" altLang="en-US" smtClean="0">
                <a:latin typeface="Arial" panose="020B0604020202020204" pitchFamily="34" charset="0"/>
              </a:rPr>
              <a:t> which then phosphorylates </a:t>
            </a:r>
            <a:r>
              <a:rPr lang="en-US" altLang="en-US" smtClean="0">
                <a:latin typeface="Arial" panose="020B0604020202020204" pitchFamily="34" charset="0"/>
                <a:hlinkClick r:id="rId4"/>
              </a:rPr>
              <a:t>CREB</a:t>
            </a:r>
            <a:r>
              <a:rPr lang="en-US" altLang="en-US" smtClean="0">
                <a:latin typeface="Arial" panose="020B0604020202020204" pitchFamily="34" charset="0"/>
              </a:rPr>
              <a:t> on ser 133. Others do so by increasing Ca2+ concentrations by activation of ionotropic receptors </a:t>
            </a:r>
            <a:r>
              <a:rPr lang="en-US" altLang="en-US" i="1" smtClean="0">
                <a:latin typeface="Arial" panose="020B0604020202020204" pitchFamily="34" charset="0"/>
              </a:rPr>
              <a:t>(R)</a:t>
            </a:r>
            <a:r>
              <a:rPr lang="en-US" altLang="en-US" smtClean="0">
                <a:latin typeface="Arial" panose="020B0604020202020204" pitchFamily="34" charset="0"/>
              </a:rPr>
              <a:t> that flux Ca2+, by activation of voltage-gated Ca2+ channels through membrane depolarization or by activation of G protein-coupled receptors that elevate intracellular Ca2+ concentrations, for example, via the phospholipase C pathway. Increased concentrations of Ca2+ then lead to activation of Ca2+/calmodulin-dependent protein kinases (type IV and, possibly, I) (</a:t>
            </a:r>
            <a:r>
              <a:rPr lang="en-US" altLang="en-US" i="1" smtClean="0">
                <a:latin typeface="Arial" panose="020B0604020202020204" pitchFamily="34" charset="0"/>
              </a:rPr>
              <a:t>CaM-K</a:t>
            </a:r>
            <a:r>
              <a:rPr lang="en-US" altLang="en-US" smtClean="0">
                <a:latin typeface="Arial" panose="020B0604020202020204" pitchFamily="34" charset="0"/>
              </a:rPr>
              <a:t>), which also phosphorylate </a:t>
            </a:r>
            <a:r>
              <a:rPr lang="en-US" altLang="en-US" smtClean="0">
                <a:latin typeface="Arial" panose="020B0604020202020204" pitchFamily="34" charset="0"/>
                <a:hlinkClick r:id="rId4"/>
              </a:rPr>
              <a:t>CREB</a:t>
            </a:r>
            <a:r>
              <a:rPr lang="en-US" altLang="en-US" smtClean="0">
                <a:latin typeface="Arial" panose="020B0604020202020204" pitchFamily="34" charset="0"/>
              </a:rPr>
              <a:t> on ser 133. Still others do so by activating </a:t>
            </a:r>
            <a:r>
              <a:rPr lang="en-US" altLang="en-US" smtClean="0">
                <a:latin typeface="Arial" panose="020B0604020202020204" pitchFamily="34" charset="0"/>
                <a:hlinkClick r:id="rId7"/>
              </a:rPr>
              <a:t>ERK</a:t>
            </a:r>
            <a:r>
              <a:rPr lang="en-US" altLang="en-US" smtClean="0">
                <a:latin typeface="Arial" panose="020B0604020202020204" pitchFamily="34" charset="0"/>
              </a:rPr>
              <a:t>: by activation of receptor-associated protein tyrosine kinases </a:t>
            </a:r>
            <a:r>
              <a:rPr lang="en-US" altLang="en-US" i="1" smtClean="0">
                <a:latin typeface="Arial" panose="020B0604020202020204" pitchFamily="34" charset="0"/>
              </a:rPr>
              <a:t>(R-</a:t>
            </a:r>
            <a:r>
              <a:rPr lang="en-US" altLang="en-US" i="1" smtClean="0">
                <a:latin typeface="Arial" panose="020B0604020202020204" pitchFamily="34" charset="0"/>
                <a:hlinkClick r:id="rId8"/>
              </a:rPr>
              <a:t>PTK</a:t>
            </a:r>
            <a:r>
              <a:rPr lang="en-US" altLang="en-US" i="1" smtClean="0">
                <a:latin typeface="Arial" panose="020B0604020202020204" pitchFamily="34" charset="0"/>
              </a:rPr>
              <a:t>)</a:t>
            </a:r>
            <a:r>
              <a:rPr lang="en-US" altLang="en-US" smtClean="0">
                <a:latin typeface="Arial" panose="020B0604020202020204" pitchFamily="34" charset="0"/>
              </a:rPr>
              <a:t> and the mitogen-activated protein kinase cascade (see </a:t>
            </a:r>
            <a:r>
              <a:rPr lang="en-US" altLang="en-US" smtClean="0">
                <a:latin typeface="Arial" panose="020B0604020202020204" pitchFamily="34" charset="0"/>
                <a:hlinkClick r:id="rId9"/>
              </a:rPr>
              <a:t>Fig. 24-3</a:t>
            </a:r>
            <a:r>
              <a:rPr lang="en-US" altLang="en-US" smtClean="0">
                <a:latin typeface="Arial" panose="020B0604020202020204" pitchFamily="34" charset="0"/>
              </a:rPr>
              <a:t>). Activation of extracellular signal-regulated kinase </a:t>
            </a:r>
            <a:r>
              <a:rPr lang="en-US" altLang="en-US" i="1" smtClean="0">
                <a:latin typeface="Arial" panose="020B0604020202020204" pitchFamily="34" charset="0"/>
              </a:rPr>
              <a:t>(</a:t>
            </a:r>
            <a:r>
              <a:rPr lang="en-US" altLang="en-US" i="1" smtClean="0">
                <a:latin typeface="Arial" panose="020B0604020202020204" pitchFamily="34" charset="0"/>
                <a:hlinkClick r:id="rId7"/>
              </a:rPr>
              <a:t>ERK</a:t>
            </a:r>
            <a:r>
              <a:rPr lang="en-US" altLang="en-US" i="1" smtClean="0">
                <a:latin typeface="Arial" panose="020B0604020202020204" pitchFamily="34" charset="0"/>
              </a:rPr>
              <a:t>)</a:t>
            </a:r>
            <a:r>
              <a:rPr lang="en-US" altLang="en-US" smtClean="0">
                <a:latin typeface="Arial" panose="020B0604020202020204" pitchFamily="34" charset="0"/>
              </a:rPr>
              <a:t> then phosphorylates and activates ribosomal S6 kinase </a:t>
            </a:r>
            <a:r>
              <a:rPr lang="en-US" altLang="en-US" i="1" smtClean="0">
                <a:latin typeface="Arial" panose="020B0604020202020204" pitchFamily="34" charset="0"/>
              </a:rPr>
              <a:t>(RSK),</a:t>
            </a:r>
            <a:r>
              <a:rPr lang="en-US" altLang="en-US" smtClean="0">
                <a:latin typeface="Arial" panose="020B0604020202020204" pitchFamily="34" charset="0"/>
              </a:rPr>
              <a:t> which also phosphorylates </a:t>
            </a:r>
            <a:r>
              <a:rPr lang="en-US" altLang="en-US" smtClean="0">
                <a:latin typeface="Arial" panose="020B0604020202020204" pitchFamily="34" charset="0"/>
                <a:hlinkClick r:id="rId4"/>
              </a:rPr>
              <a:t>CREB</a:t>
            </a:r>
            <a:r>
              <a:rPr lang="en-US" altLang="en-US" smtClean="0">
                <a:latin typeface="Arial" panose="020B0604020202020204" pitchFamily="34" charset="0"/>
              </a:rPr>
              <a:t> on ser 133. The step at which the cytoplasmic signal is transduced to the nucleus is well established for </a:t>
            </a:r>
            <a:r>
              <a:rPr lang="en-US" altLang="en-US" smtClean="0">
                <a:latin typeface="Arial" panose="020B0604020202020204" pitchFamily="34" charset="0"/>
                <a:hlinkClick r:id="rId6"/>
              </a:rPr>
              <a:t>PKA</a:t>
            </a:r>
            <a:r>
              <a:rPr lang="en-US" altLang="en-US" smtClean="0">
                <a:latin typeface="Arial" panose="020B0604020202020204" pitchFamily="34" charset="0"/>
              </a:rPr>
              <a:t>: activation of the kinase leads to its dissociation and generation of the free catalytic subunit </a:t>
            </a:r>
            <a:r>
              <a:rPr lang="en-US" altLang="en-US" i="1" smtClean="0">
                <a:latin typeface="Arial" panose="020B0604020202020204" pitchFamily="34" charset="0"/>
              </a:rPr>
              <a:t>(</a:t>
            </a:r>
            <a:r>
              <a:rPr lang="en-US" altLang="en-US" i="1" smtClean="0">
                <a:latin typeface="Arial" panose="020B0604020202020204" pitchFamily="34" charset="0"/>
                <a:hlinkClick r:id="rId6"/>
              </a:rPr>
              <a:t>PKA</a:t>
            </a:r>
            <a:r>
              <a:rPr lang="en-US" altLang="en-US" i="1" smtClean="0">
                <a:latin typeface="Arial" panose="020B0604020202020204" pitchFamily="34" charset="0"/>
              </a:rPr>
              <a:t>-C),</a:t>
            </a:r>
            <a:r>
              <a:rPr lang="en-US" altLang="en-US" smtClean="0">
                <a:latin typeface="Arial" panose="020B0604020202020204" pitchFamily="34" charset="0"/>
              </a:rPr>
              <a:t> which then translocates to the nucleus and phosphorylates </a:t>
            </a:r>
            <a:r>
              <a:rPr lang="en-US" altLang="en-US" smtClean="0">
                <a:latin typeface="Arial" panose="020B0604020202020204" pitchFamily="34" charset="0"/>
                <a:hlinkClick r:id="rId4"/>
              </a:rPr>
              <a:t>CREB</a:t>
            </a:r>
            <a:r>
              <a:rPr lang="en-US" altLang="en-US" smtClean="0">
                <a:latin typeface="Arial" panose="020B0604020202020204" pitchFamily="34" charset="0"/>
              </a:rPr>
              <a:t>. The process is less well established for the </a:t>
            </a:r>
            <a:r>
              <a:rPr lang="en-US" altLang="en-US" smtClean="0">
                <a:latin typeface="Arial" panose="020B0604020202020204" pitchFamily="34" charset="0"/>
                <a:hlinkClick r:id="rId10"/>
              </a:rPr>
              <a:t>CaMKs</a:t>
            </a:r>
            <a:r>
              <a:rPr lang="en-US" altLang="en-US" smtClean="0">
                <a:latin typeface="Arial" panose="020B0604020202020204" pitchFamily="34" charset="0"/>
              </a:rPr>
              <a:t> and </a:t>
            </a:r>
            <a:r>
              <a:rPr lang="en-US" altLang="en-US" smtClean="0">
                <a:latin typeface="Arial" panose="020B0604020202020204" pitchFamily="34" charset="0"/>
                <a:hlinkClick r:id="rId7"/>
              </a:rPr>
              <a:t>ERK</a:t>
            </a:r>
            <a:r>
              <a:rPr lang="en-US" altLang="en-US" smtClean="0">
                <a:latin typeface="Arial" panose="020B0604020202020204" pitchFamily="34" charset="0"/>
              </a:rPr>
              <a:t>, as indicated by the </a:t>
            </a:r>
            <a:r>
              <a:rPr lang="en-US" altLang="en-US" i="1" smtClean="0">
                <a:latin typeface="Arial" panose="020B0604020202020204" pitchFamily="34" charset="0"/>
              </a:rPr>
              <a:t>dashed lines.</a:t>
            </a:r>
            <a:r>
              <a:rPr lang="en-US" altLang="en-US" smtClean="0">
                <a:latin typeface="Arial" panose="020B0604020202020204" pitchFamily="34" charset="0"/>
              </a:rPr>
              <a:t> Phosphorylation of </a:t>
            </a:r>
            <a:r>
              <a:rPr lang="en-US" altLang="en-US" smtClean="0">
                <a:latin typeface="Arial" panose="020B0604020202020204" pitchFamily="34" charset="0"/>
                <a:hlinkClick r:id="rId4"/>
              </a:rPr>
              <a:t>CREB</a:t>
            </a:r>
            <a:r>
              <a:rPr lang="en-US" altLang="en-US" smtClean="0">
                <a:latin typeface="Arial" panose="020B0604020202020204" pitchFamily="34" charset="0"/>
              </a:rPr>
              <a:t> on ser 133 activates its transcriptional activity and leads to changes in the rate of transcription of target genes. </a:t>
            </a:r>
          </a:p>
        </p:txBody>
      </p:sp>
    </p:spTree>
    <p:extLst>
      <p:ext uri="{BB962C8B-B14F-4D97-AF65-F5344CB8AC3E}">
        <p14:creationId xmlns:p14="http://schemas.microsoft.com/office/powerpoint/2010/main" val="1557640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defTabSz="930275">
              <a:spcBef>
                <a:spcPct val="30000"/>
              </a:spcBef>
              <a:defRPr sz="1200">
                <a:solidFill>
                  <a:schemeClr val="tx1"/>
                </a:solidFill>
                <a:latin typeface="Arial" panose="020B0604020202020204" pitchFamily="34" charset="0"/>
              </a:defRPr>
            </a:lvl1pPr>
            <a:lvl2pPr marL="755650" indent="-290513" defTabSz="930275">
              <a:spcBef>
                <a:spcPct val="30000"/>
              </a:spcBef>
              <a:defRPr sz="1200">
                <a:solidFill>
                  <a:schemeClr val="tx1"/>
                </a:solidFill>
                <a:latin typeface="Arial" panose="020B0604020202020204" pitchFamily="34" charset="0"/>
              </a:defRPr>
            </a:lvl2pPr>
            <a:lvl3pPr marL="1163638" indent="-233363" defTabSz="930275">
              <a:spcBef>
                <a:spcPct val="30000"/>
              </a:spcBef>
              <a:defRPr sz="1200">
                <a:solidFill>
                  <a:schemeClr val="tx1"/>
                </a:solidFill>
                <a:latin typeface="Arial" panose="020B0604020202020204" pitchFamily="34" charset="0"/>
              </a:defRPr>
            </a:lvl3pPr>
            <a:lvl4pPr marL="1628775" indent="-233363" defTabSz="930275">
              <a:spcBef>
                <a:spcPct val="30000"/>
              </a:spcBef>
              <a:defRPr sz="1200">
                <a:solidFill>
                  <a:schemeClr val="tx1"/>
                </a:solidFill>
                <a:latin typeface="Arial" panose="020B0604020202020204" pitchFamily="34" charset="0"/>
              </a:defRPr>
            </a:lvl4pPr>
            <a:lvl5pPr marL="2093913" indent="-233363" defTabSz="930275">
              <a:spcBef>
                <a:spcPct val="30000"/>
              </a:spcBef>
              <a:defRPr sz="1200">
                <a:solidFill>
                  <a:schemeClr val="tx1"/>
                </a:solidFill>
                <a:latin typeface="Arial" panose="020B0604020202020204" pitchFamily="34" charset="0"/>
              </a:defRPr>
            </a:lvl5pPr>
            <a:lvl6pPr marL="2551113" indent="-233363" defTabSz="930275" eaLnBrk="0" fontAlgn="base" hangingPunct="0">
              <a:spcBef>
                <a:spcPct val="30000"/>
              </a:spcBef>
              <a:spcAft>
                <a:spcPct val="0"/>
              </a:spcAft>
              <a:defRPr sz="1200">
                <a:solidFill>
                  <a:schemeClr val="tx1"/>
                </a:solidFill>
                <a:latin typeface="Arial" panose="020B0604020202020204" pitchFamily="34" charset="0"/>
              </a:defRPr>
            </a:lvl6pPr>
            <a:lvl7pPr marL="3008313" indent="-233363" defTabSz="930275" eaLnBrk="0" fontAlgn="base" hangingPunct="0">
              <a:spcBef>
                <a:spcPct val="30000"/>
              </a:spcBef>
              <a:spcAft>
                <a:spcPct val="0"/>
              </a:spcAft>
              <a:defRPr sz="1200">
                <a:solidFill>
                  <a:schemeClr val="tx1"/>
                </a:solidFill>
                <a:latin typeface="Arial" panose="020B0604020202020204" pitchFamily="34" charset="0"/>
              </a:defRPr>
            </a:lvl7pPr>
            <a:lvl8pPr marL="3465513" indent="-233363" defTabSz="930275" eaLnBrk="0" fontAlgn="base" hangingPunct="0">
              <a:spcBef>
                <a:spcPct val="30000"/>
              </a:spcBef>
              <a:spcAft>
                <a:spcPct val="0"/>
              </a:spcAft>
              <a:defRPr sz="1200">
                <a:solidFill>
                  <a:schemeClr val="tx1"/>
                </a:solidFill>
                <a:latin typeface="Arial" panose="020B0604020202020204" pitchFamily="34" charset="0"/>
              </a:defRPr>
            </a:lvl8pPr>
            <a:lvl9pPr marL="3922713" indent="-233363" defTabSz="930275"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CF5DF6F5-E34A-4513-9B48-2E8AC4D7C55B}" type="slidenum">
              <a:rPr lang="en-US" altLang="en-US">
                <a:latin typeface="Calibri" panose="020F0502020204030204" pitchFamily="34" charset="0"/>
                <a:ea typeface="MS PGothic" panose="020B0600070205080204" pitchFamily="34" charset="-128"/>
              </a:rPr>
              <a:pPr algn="r" eaLnBrk="1" hangingPunct="1">
                <a:spcBef>
                  <a:spcPct val="0"/>
                </a:spcBef>
              </a:pPr>
              <a:t>9</a:t>
            </a:fld>
            <a:endParaRPr lang="en-US" altLang="en-US">
              <a:latin typeface="Calibri" panose="020F0502020204030204" pitchFamily="34" charset="0"/>
              <a:ea typeface="MS PGothic" panose="020B0600070205080204" pitchFamily="34" charset="-128"/>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latin typeface="Arial" panose="020B0604020202020204" pitchFamily="34" charset="0"/>
              </a:rPr>
              <a:t>SH2=src homology 2 proteins  &gt;110 of these in human genome, PTB phosphotyrosine binding domains</a:t>
            </a:r>
          </a:p>
          <a:p>
            <a:pPr eaLnBrk="1" hangingPunct="1">
              <a:spcBef>
                <a:spcPct val="0"/>
              </a:spcBef>
            </a:pPr>
            <a:endParaRPr lang="en-US" altLang="en-US" smtClean="0">
              <a:latin typeface="Arial" panose="020B0604020202020204" pitchFamily="34" charset="0"/>
            </a:endParaRPr>
          </a:p>
        </p:txBody>
      </p:sp>
    </p:spTree>
    <p:extLst>
      <p:ext uri="{BB962C8B-B14F-4D97-AF65-F5344CB8AC3E}">
        <p14:creationId xmlns:p14="http://schemas.microsoft.com/office/powerpoint/2010/main" val="1039343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defTabSz="930275">
              <a:spcBef>
                <a:spcPct val="30000"/>
              </a:spcBef>
              <a:defRPr sz="1200">
                <a:solidFill>
                  <a:schemeClr val="tx1"/>
                </a:solidFill>
                <a:latin typeface="Arial" panose="020B0604020202020204" pitchFamily="34" charset="0"/>
              </a:defRPr>
            </a:lvl1pPr>
            <a:lvl2pPr marL="755650" indent="-290513" defTabSz="930275">
              <a:spcBef>
                <a:spcPct val="30000"/>
              </a:spcBef>
              <a:defRPr sz="1200">
                <a:solidFill>
                  <a:schemeClr val="tx1"/>
                </a:solidFill>
                <a:latin typeface="Arial" panose="020B0604020202020204" pitchFamily="34" charset="0"/>
              </a:defRPr>
            </a:lvl2pPr>
            <a:lvl3pPr marL="1163638" indent="-233363" defTabSz="930275">
              <a:spcBef>
                <a:spcPct val="30000"/>
              </a:spcBef>
              <a:defRPr sz="1200">
                <a:solidFill>
                  <a:schemeClr val="tx1"/>
                </a:solidFill>
                <a:latin typeface="Arial" panose="020B0604020202020204" pitchFamily="34" charset="0"/>
              </a:defRPr>
            </a:lvl3pPr>
            <a:lvl4pPr marL="1628775" indent="-233363" defTabSz="930275">
              <a:spcBef>
                <a:spcPct val="30000"/>
              </a:spcBef>
              <a:defRPr sz="1200">
                <a:solidFill>
                  <a:schemeClr val="tx1"/>
                </a:solidFill>
                <a:latin typeface="Arial" panose="020B0604020202020204" pitchFamily="34" charset="0"/>
              </a:defRPr>
            </a:lvl4pPr>
            <a:lvl5pPr marL="2093913" indent="-233363" defTabSz="930275">
              <a:spcBef>
                <a:spcPct val="30000"/>
              </a:spcBef>
              <a:defRPr sz="1200">
                <a:solidFill>
                  <a:schemeClr val="tx1"/>
                </a:solidFill>
                <a:latin typeface="Arial" panose="020B0604020202020204" pitchFamily="34" charset="0"/>
              </a:defRPr>
            </a:lvl5pPr>
            <a:lvl6pPr marL="2551113" indent="-233363" defTabSz="930275" eaLnBrk="0" fontAlgn="base" hangingPunct="0">
              <a:spcBef>
                <a:spcPct val="30000"/>
              </a:spcBef>
              <a:spcAft>
                <a:spcPct val="0"/>
              </a:spcAft>
              <a:defRPr sz="1200">
                <a:solidFill>
                  <a:schemeClr val="tx1"/>
                </a:solidFill>
                <a:latin typeface="Arial" panose="020B0604020202020204" pitchFamily="34" charset="0"/>
              </a:defRPr>
            </a:lvl6pPr>
            <a:lvl7pPr marL="3008313" indent="-233363" defTabSz="930275" eaLnBrk="0" fontAlgn="base" hangingPunct="0">
              <a:spcBef>
                <a:spcPct val="30000"/>
              </a:spcBef>
              <a:spcAft>
                <a:spcPct val="0"/>
              </a:spcAft>
              <a:defRPr sz="1200">
                <a:solidFill>
                  <a:schemeClr val="tx1"/>
                </a:solidFill>
                <a:latin typeface="Arial" panose="020B0604020202020204" pitchFamily="34" charset="0"/>
              </a:defRPr>
            </a:lvl7pPr>
            <a:lvl8pPr marL="3465513" indent="-233363" defTabSz="930275" eaLnBrk="0" fontAlgn="base" hangingPunct="0">
              <a:spcBef>
                <a:spcPct val="30000"/>
              </a:spcBef>
              <a:spcAft>
                <a:spcPct val="0"/>
              </a:spcAft>
              <a:defRPr sz="1200">
                <a:solidFill>
                  <a:schemeClr val="tx1"/>
                </a:solidFill>
                <a:latin typeface="Arial" panose="020B0604020202020204" pitchFamily="34" charset="0"/>
              </a:defRPr>
            </a:lvl8pPr>
            <a:lvl9pPr marL="3922713" indent="-233363" defTabSz="930275"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C56E7F51-6503-45AF-8827-46AF9FB097FB}" type="slidenum">
              <a:rPr lang="en-US" altLang="en-US">
                <a:latin typeface="Calibri" panose="020F0502020204030204" pitchFamily="34" charset="0"/>
                <a:ea typeface="MS PGothic" panose="020B0600070205080204" pitchFamily="34" charset="-128"/>
              </a:rPr>
              <a:pPr algn="r" eaLnBrk="1" hangingPunct="1">
                <a:spcBef>
                  <a:spcPct val="0"/>
                </a:spcBef>
              </a:pPr>
              <a:t>10</a:t>
            </a:fld>
            <a:endParaRPr lang="en-US" altLang="en-US">
              <a:latin typeface="Calibri" panose="020F0502020204030204" pitchFamily="34" charset="0"/>
              <a:ea typeface="MS PGothic" panose="020B0600070205080204" pitchFamily="34" charset="-128"/>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latin typeface="Arial" panose="020B0604020202020204" pitchFamily="34" charset="0"/>
              </a:rPr>
              <a:t>Docking proteins are kind’ve like a USB hub or a plug power strip, PTB = phosphotyrosine binding domains</a:t>
            </a:r>
          </a:p>
        </p:txBody>
      </p:sp>
    </p:spTree>
    <p:extLst>
      <p:ext uri="{BB962C8B-B14F-4D97-AF65-F5344CB8AC3E}">
        <p14:creationId xmlns:p14="http://schemas.microsoft.com/office/powerpoint/2010/main" val="454414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defTabSz="930275">
              <a:spcBef>
                <a:spcPct val="30000"/>
              </a:spcBef>
              <a:defRPr sz="1200">
                <a:solidFill>
                  <a:schemeClr val="tx1"/>
                </a:solidFill>
                <a:latin typeface="Arial" panose="020B0604020202020204" pitchFamily="34" charset="0"/>
              </a:defRPr>
            </a:lvl1pPr>
            <a:lvl2pPr marL="755650" indent="-290513" defTabSz="930275">
              <a:spcBef>
                <a:spcPct val="30000"/>
              </a:spcBef>
              <a:defRPr sz="1200">
                <a:solidFill>
                  <a:schemeClr val="tx1"/>
                </a:solidFill>
                <a:latin typeface="Arial" panose="020B0604020202020204" pitchFamily="34" charset="0"/>
              </a:defRPr>
            </a:lvl2pPr>
            <a:lvl3pPr marL="1163638" indent="-233363" defTabSz="930275">
              <a:spcBef>
                <a:spcPct val="30000"/>
              </a:spcBef>
              <a:defRPr sz="1200">
                <a:solidFill>
                  <a:schemeClr val="tx1"/>
                </a:solidFill>
                <a:latin typeface="Arial" panose="020B0604020202020204" pitchFamily="34" charset="0"/>
              </a:defRPr>
            </a:lvl3pPr>
            <a:lvl4pPr marL="1628775" indent="-233363" defTabSz="930275">
              <a:spcBef>
                <a:spcPct val="30000"/>
              </a:spcBef>
              <a:defRPr sz="1200">
                <a:solidFill>
                  <a:schemeClr val="tx1"/>
                </a:solidFill>
                <a:latin typeface="Arial" panose="020B0604020202020204" pitchFamily="34" charset="0"/>
              </a:defRPr>
            </a:lvl4pPr>
            <a:lvl5pPr marL="2093913" indent="-233363" defTabSz="930275">
              <a:spcBef>
                <a:spcPct val="30000"/>
              </a:spcBef>
              <a:defRPr sz="1200">
                <a:solidFill>
                  <a:schemeClr val="tx1"/>
                </a:solidFill>
                <a:latin typeface="Arial" panose="020B0604020202020204" pitchFamily="34" charset="0"/>
              </a:defRPr>
            </a:lvl5pPr>
            <a:lvl6pPr marL="2551113" indent="-233363" defTabSz="930275" eaLnBrk="0" fontAlgn="base" hangingPunct="0">
              <a:spcBef>
                <a:spcPct val="30000"/>
              </a:spcBef>
              <a:spcAft>
                <a:spcPct val="0"/>
              </a:spcAft>
              <a:defRPr sz="1200">
                <a:solidFill>
                  <a:schemeClr val="tx1"/>
                </a:solidFill>
                <a:latin typeface="Arial" panose="020B0604020202020204" pitchFamily="34" charset="0"/>
              </a:defRPr>
            </a:lvl6pPr>
            <a:lvl7pPr marL="3008313" indent="-233363" defTabSz="930275" eaLnBrk="0" fontAlgn="base" hangingPunct="0">
              <a:spcBef>
                <a:spcPct val="30000"/>
              </a:spcBef>
              <a:spcAft>
                <a:spcPct val="0"/>
              </a:spcAft>
              <a:defRPr sz="1200">
                <a:solidFill>
                  <a:schemeClr val="tx1"/>
                </a:solidFill>
                <a:latin typeface="Arial" panose="020B0604020202020204" pitchFamily="34" charset="0"/>
              </a:defRPr>
            </a:lvl7pPr>
            <a:lvl8pPr marL="3465513" indent="-233363" defTabSz="930275" eaLnBrk="0" fontAlgn="base" hangingPunct="0">
              <a:spcBef>
                <a:spcPct val="30000"/>
              </a:spcBef>
              <a:spcAft>
                <a:spcPct val="0"/>
              </a:spcAft>
              <a:defRPr sz="1200">
                <a:solidFill>
                  <a:schemeClr val="tx1"/>
                </a:solidFill>
                <a:latin typeface="Arial" panose="020B0604020202020204" pitchFamily="34" charset="0"/>
              </a:defRPr>
            </a:lvl8pPr>
            <a:lvl9pPr marL="3922713" indent="-233363" defTabSz="930275"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B1D0742F-4170-45BC-8FB8-802C9D35AAD8}" type="slidenum">
              <a:rPr lang="en-US" altLang="en-US">
                <a:latin typeface="Calibri" panose="020F0502020204030204" pitchFamily="34" charset="0"/>
                <a:ea typeface="MS PGothic" panose="020B0600070205080204" pitchFamily="34" charset="-128"/>
              </a:rPr>
              <a:pPr algn="r" eaLnBrk="1" hangingPunct="1">
                <a:spcBef>
                  <a:spcPct val="0"/>
                </a:spcBef>
              </a:pPr>
              <a:t>11</a:t>
            </a:fld>
            <a:endParaRPr lang="en-US" altLang="en-US">
              <a:latin typeface="Calibri" panose="020F0502020204030204" pitchFamily="34" charset="0"/>
              <a:ea typeface="MS PGothic" panose="020B0600070205080204" pitchFamily="34" charset="-128"/>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latin typeface="Arial" panose="020B0604020202020204" pitchFamily="34" charset="0"/>
              </a:rPr>
              <a:t>14 different MAPKKK, 7 different Mapkk, and 13 different MAPK in mammals</a:t>
            </a:r>
          </a:p>
        </p:txBody>
      </p:sp>
    </p:spTree>
    <p:extLst>
      <p:ext uri="{BB962C8B-B14F-4D97-AF65-F5344CB8AC3E}">
        <p14:creationId xmlns:p14="http://schemas.microsoft.com/office/powerpoint/2010/main" val="507728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defTabSz="930275">
              <a:spcBef>
                <a:spcPct val="30000"/>
              </a:spcBef>
              <a:defRPr sz="1200">
                <a:solidFill>
                  <a:schemeClr val="tx1"/>
                </a:solidFill>
                <a:latin typeface="Arial" panose="020B0604020202020204" pitchFamily="34" charset="0"/>
              </a:defRPr>
            </a:lvl1pPr>
            <a:lvl2pPr marL="742950" indent="-285750" defTabSz="930275">
              <a:spcBef>
                <a:spcPct val="30000"/>
              </a:spcBef>
              <a:defRPr sz="1200">
                <a:solidFill>
                  <a:schemeClr val="tx1"/>
                </a:solidFill>
                <a:latin typeface="Arial" panose="020B0604020202020204" pitchFamily="34" charset="0"/>
              </a:defRPr>
            </a:lvl2pPr>
            <a:lvl3pPr marL="1143000" indent="-228600" defTabSz="930275">
              <a:spcBef>
                <a:spcPct val="30000"/>
              </a:spcBef>
              <a:defRPr sz="1200">
                <a:solidFill>
                  <a:schemeClr val="tx1"/>
                </a:solidFill>
                <a:latin typeface="Arial" panose="020B0604020202020204" pitchFamily="34" charset="0"/>
              </a:defRPr>
            </a:lvl3pPr>
            <a:lvl4pPr marL="1600200" indent="-228600" defTabSz="930275">
              <a:spcBef>
                <a:spcPct val="30000"/>
              </a:spcBef>
              <a:defRPr sz="1200">
                <a:solidFill>
                  <a:schemeClr val="tx1"/>
                </a:solidFill>
                <a:latin typeface="Arial" panose="020B0604020202020204" pitchFamily="34" charset="0"/>
              </a:defRPr>
            </a:lvl4pPr>
            <a:lvl5pPr marL="2057400" indent="-228600" defTabSz="930275">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A8EA2718-D4FF-4883-8CDE-0D2278A37F98}" type="slidenum">
              <a:rPr lang="en-US" altLang="en-US">
                <a:latin typeface="Calibri" panose="020F0502020204030204" pitchFamily="34" charset="0"/>
              </a:rPr>
              <a:pPr algn="r" eaLnBrk="1" hangingPunct="1">
                <a:spcBef>
                  <a:spcPct val="0"/>
                </a:spcBef>
              </a:pPr>
              <a:t>12</a:t>
            </a:fld>
            <a:endParaRPr lang="en-US" altLang="en-US">
              <a:latin typeface="Calibri" panose="020F0502020204030204" pitchFamily="34"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latin typeface="Arial" panose="020B0604020202020204" pitchFamily="34" charset="0"/>
              </a:rPr>
              <a:t>PI3K is a lipid kinase PIP2 is phosphoinositol bisphosphate PI3K forms PIP3, another second messenger</a:t>
            </a:r>
          </a:p>
        </p:txBody>
      </p:sp>
    </p:spTree>
    <p:extLst>
      <p:ext uri="{BB962C8B-B14F-4D97-AF65-F5344CB8AC3E}">
        <p14:creationId xmlns:p14="http://schemas.microsoft.com/office/powerpoint/2010/main" val="1339667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defTabSz="930275">
              <a:spcBef>
                <a:spcPct val="30000"/>
              </a:spcBef>
              <a:defRPr sz="1200">
                <a:solidFill>
                  <a:schemeClr val="tx1"/>
                </a:solidFill>
                <a:latin typeface="Arial" panose="020B0604020202020204" pitchFamily="34" charset="0"/>
              </a:defRPr>
            </a:lvl1pPr>
            <a:lvl2pPr marL="742950" indent="-285750" defTabSz="930275">
              <a:spcBef>
                <a:spcPct val="30000"/>
              </a:spcBef>
              <a:defRPr sz="1200">
                <a:solidFill>
                  <a:schemeClr val="tx1"/>
                </a:solidFill>
                <a:latin typeface="Arial" panose="020B0604020202020204" pitchFamily="34" charset="0"/>
              </a:defRPr>
            </a:lvl2pPr>
            <a:lvl3pPr marL="1143000" indent="-228600" defTabSz="930275">
              <a:spcBef>
                <a:spcPct val="30000"/>
              </a:spcBef>
              <a:defRPr sz="1200">
                <a:solidFill>
                  <a:schemeClr val="tx1"/>
                </a:solidFill>
                <a:latin typeface="Arial" panose="020B0604020202020204" pitchFamily="34" charset="0"/>
              </a:defRPr>
            </a:lvl3pPr>
            <a:lvl4pPr marL="1600200" indent="-228600" defTabSz="930275">
              <a:spcBef>
                <a:spcPct val="30000"/>
              </a:spcBef>
              <a:defRPr sz="1200">
                <a:solidFill>
                  <a:schemeClr val="tx1"/>
                </a:solidFill>
                <a:latin typeface="Arial" panose="020B0604020202020204" pitchFamily="34" charset="0"/>
              </a:defRPr>
            </a:lvl4pPr>
            <a:lvl5pPr marL="2057400" indent="-228600" defTabSz="930275">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E9CCF770-E1CB-433D-A669-CF38684E1A70}" type="slidenum">
              <a:rPr lang="en-US" altLang="en-US">
                <a:latin typeface="Calibri" panose="020F0502020204030204" pitchFamily="34" charset="0"/>
              </a:rPr>
              <a:pPr algn="r" eaLnBrk="1" hangingPunct="1">
                <a:spcBef>
                  <a:spcPct val="0"/>
                </a:spcBef>
              </a:pPr>
              <a:t>13</a:t>
            </a:fld>
            <a:endParaRPr lang="en-US" altLang="en-US">
              <a:latin typeface="Calibri" panose="020F0502020204030204" pitchFamily="34"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latin typeface="Arial" panose="020B0604020202020204" pitchFamily="34" charset="0"/>
              </a:rPr>
              <a:t>phosphoinositide triphosphate (PIP3)</a:t>
            </a:r>
          </a:p>
        </p:txBody>
      </p:sp>
    </p:spTree>
    <p:extLst>
      <p:ext uri="{BB962C8B-B14F-4D97-AF65-F5344CB8AC3E}">
        <p14:creationId xmlns:p14="http://schemas.microsoft.com/office/powerpoint/2010/main" val="3837482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defTabSz="930275">
              <a:spcBef>
                <a:spcPct val="30000"/>
              </a:spcBef>
              <a:defRPr sz="1200">
                <a:solidFill>
                  <a:schemeClr val="tx1"/>
                </a:solidFill>
                <a:latin typeface="Arial" panose="020B0604020202020204" pitchFamily="34" charset="0"/>
              </a:defRPr>
            </a:lvl1pPr>
            <a:lvl2pPr marL="755650" indent="-290513" defTabSz="930275">
              <a:spcBef>
                <a:spcPct val="30000"/>
              </a:spcBef>
              <a:defRPr sz="1200">
                <a:solidFill>
                  <a:schemeClr val="tx1"/>
                </a:solidFill>
                <a:latin typeface="Arial" panose="020B0604020202020204" pitchFamily="34" charset="0"/>
              </a:defRPr>
            </a:lvl2pPr>
            <a:lvl3pPr marL="1163638" indent="-233363" defTabSz="930275">
              <a:spcBef>
                <a:spcPct val="30000"/>
              </a:spcBef>
              <a:defRPr sz="1200">
                <a:solidFill>
                  <a:schemeClr val="tx1"/>
                </a:solidFill>
                <a:latin typeface="Arial" panose="020B0604020202020204" pitchFamily="34" charset="0"/>
              </a:defRPr>
            </a:lvl3pPr>
            <a:lvl4pPr marL="1628775" indent="-233363" defTabSz="930275">
              <a:spcBef>
                <a:spcPct val="30000"/>
              </a:spcBef>
              <a:defRPr sz="1200">
                <a:solidFill>
                  <a:schemeClr val="tx1"/>
                </a:solidFill>
                <a:latin typeface="Arial" panose="020B0604020202020204" pitchFamily="34" charset="0"/>
              </a:defRPr>
            </a:lvl4pPr>
            <a:lvl5pPr marL="2093913" indent="-233363" defTabSz="930275">
              <a:spcBef>
                <a:spcPct val="30000"/>
              </a:spcBef>
              <a:defRPr sz="1200">
                <a:solidFill>
                  <a:schemeClr val="tx1"/>
                </a:solidFill>
                <a:latin typeface="Arial" panose="020B0604020202020204" pitchFamily="34" charset="0"/>
              </a:defRPr>
            </a:lvl5pPr>
            <a:lvl6pPr marL="2551113" indent="-233363" defTabSz="930275" eaLnBrk="0" fontAlgn="base" hangingPunct="0">
              <a:spcBef>
                <a:spcPct val="30000"/>
              </a:spcBef>
              <a:spcAft>
                <a:spcPct val="0"/>
              </a:spcAft>
              <a:defRPr sz="1200">
                <a:solidFill>
                  <a:schemeClr val="tx1"/>
                </a:solidFill>
                <a:latin typeface="Arial" panose="020B0604020202020204" pitchFamily="34" charset="0"/>
              </a:defRPr>
            </a:lvl6pPr>
            <a:lvl7pPr marL="3008313" indent="-233363" defTabSz="930275" eaLnBrk="0" fontAlgn="base" hangingPunct="0">
              <a:spcBef>
                <a:spcPct val="30000"/>
              </a:spcBef>
              <a:spcAft>
                <a:spcPct val="0"/>
              </a:spcAft>
              <a:defRPr sz="1200">
                <a:solidFill>
                  <a:schemeClr val="tx1"/>
                </a:solidFill>
                <a:latin typeface="Arial" panose="020B0604020202020204" pitchFamily="34" charset="0"/>
              </a:defRPr>
            </a:lvl7pPr>
            <a:lvl8pPr marL="3465513" indent="-233363" defTabSz="930275" eaLnBrk="0" fontAlgn="base" hangingPunct="0">
              <a:spcBef>
                <a:spcPct val="30000"/>
              </a:spcBef>
              <a:spcAft>
                <a:spcPct val="0"/>
              </a:spcAft>
              <a:defRPr sz="1200">
                <a:solidFill>
                  <a:schemeClr val="tx1"/>
                </a:solidFill>
                <a:latin typeface="Arial" panose="020B0604020202020204" pitchFamily="34" charset="0"/>
              </a:defRPr>
            </a:lvl8pPr>
            <a:lvl9pPr marL="3922713" indent="-233363" defTabSz="930275"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D6EEF2E1-7B88-45C2-8E24-8279C253459E}" type="slidenum">
              <a:rPr lang="en-US" altLang="en-US">
                <a:latin typeface="Calibri" panose="020F0502020204030204" pitchFamily="34" charset="0"/>
                <a:ea typeface="MS PGothic" panose="020B0600070205080204" pitchFamily="34" charset="-128"/>
              </a:rPr>
              <a:pPr algn="r" eaLnBrk="1" hangingPunct="1">
                <a:spcBef>
                  <a:spcPct val="0"/>
                </a:spcBef>
              </a:pPr>
              <a:t>15</a:t>
            </a:fld>
            <a:endParaRPr lang="en-US" altLang="en-US">
              <a:latin typeface="Calibri" panose="020F0502020204030204" pitchFamily="34" charset="0"/>
              <a:ea typeface="MS PGothic" panose="020B0600070205080204" pitchFamily="34" charset="-128"/>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latin typeface="Arial" panose="020B0604020202020204" pitchFamily="34" charset="0"/>
              </a:rPr>
              <a:t>	B.  Excess glucose taken up by muscle &amp; liver cells is stored as glycogen, the synthesis of which is catalyzed by glycogen synthase, an enzyme turned off by phosphorylation on serine &amp; threonine residues</a:t>
            </a:r>
          </a:p>
          <a:p>
            <a:pPr eaLnBrk="1" hangingPunct="1">
              <a:spcBef>
                <a:spcPct val="0"/>
              </a:spcBef>
            </a:pPr>
            <a:r>
              <a:rPr lang="en-US" altLang="en-US" smtClean="0">
                <a:latin typeface="Arial" panose="020B0604020202020204" pitchFamily="34" charset="0"/>
              </a:rPr>
              <a:t>		1.  Glycogen synthase kinase-3 (GSK-3) has been identified as glycogen synthase's negative regulator</a:t>
            </a:r>
          </a:p>
          <a:p>
            <a:pPr eaLnBrk="1" hangingPunct="1">
              <a:spcBef>
                <a:spcPct val="0"/>
              </a:spcBef>
            </a:pPr>
            <a:r>
              <a:rPr lang="en-US" altLang="en-US" smtClean="0">
                <a:latin typeface="Arial" panose="020B0604020202020204" pitchFamily="34" charset="0"/>
              </a:rPr>
              <a:t>		2.  GSK-3, in turn, is inactivated after phosphorylation by PKB</a:t>
            </a:r>
          </a:p>
          <a:p>
            <a:pPr eaLnBrk="1" hangingPunct="1">
              <a:spcBef>
                <a:spcPct val="0"/>
              </a:spcBef>
            </a:pPr>
            <a:r>
              <a:rPr lang="en-US" altLang="en-US" smtClean="0">
                <a:latin typeface="Arial" panose="020B0604020202020204" pitchFamily="34" charset="0"/>
              </a:rPr>
              <a:t>		3.  Thus, activation of the PI 3-kinase-PKB pathway in response to insulin leads to a decrease in GSK-3 kinase activity, resulting in an increase in glycogen synthase activity</a:t>
            </a:r>
          </a:p>
          <a:p>
            <a:pPr eaLnBrk="1" hangingPunct="1">
              <a:spcBef>
                <a:spcPct val="0"/>
              </a:spcBef>
            </a:pPr>
            <a:r>
              <a:rPr lang="en-US" altLang="en-US" smtClean="0">
                <a:latin typeface="Arial" panose="020B0604020202020204" pitchFamily="34" charset="0"/>
              </a:rPr>
              <a:t>		4.  Activation of protein phosphatase 1, an enzyme known to dephosphorylate glycogen synthase, contributes further to glycogen synthase activation</a:t>
            </a:r>
          </a:p>
        </p:txBody>
      </p:sp>
    </p:spTree>
    <p:extLst>
      <p:ext uri="{BB962C8B-B14F-4D97-AF65-F5344CB8AC3E}">
        <p14:creationId xmlns:p14="http://schemas.microsoft.com/office/powerpoint/2010/main" val="3345875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E462DCA-7E69-45FB-B322-2134EF070744}"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6D442-0B6E-4BDB-9604-B2EBBFEFE980}" type="slidenum">
              <a:rPr lang="en-US" smtClean="0"/>
              <a:t>‹#›</a:t>
            </a:fld>
            <a:endParaRPr lang="en-US"/>
          </a:p>
        </p:txBody>
      </p:sp>
    </p:spTree>
    <p:extLst>
      <p:ext uri="{BB962C8B-B14F-4D97-AF65-F5344CB8AC3E}">
        <p14:creationId xmlns:p14="http://schemas.microsoft.com/office/powerpoint/2010/main" val="695631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462DCA-7E69-45FB-B322-2134EF070744}"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6D442-0B6E-4BDB-9604-B2EBBFEFE980}" type="slidenum">
              <a:rPr lang="en-US" smtClean="0"/>
              <a:t>‹#›</a:t>
            </a:fld>
            <a:endParaRPr lang="en-US"/>
          </a:p>
        </p:txBody>
      </p:sp>
    </p:spTree>
    <p:extLst>
      <p:ext uri="{BB962C8B-B14F-4D97-AF65-F5344CB8AC3E}">
        <p14:creationId xmlns:p14="http://schemas.microsoft.com/office/powerpoint/2010/main" val="2365361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462DCA-7E69-45FB-B322-2134EF070744}"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6D442-0B6E-4BDB-9604-B2EBBFEFE980}" type="slidenum">
              <a:rPr lang="en-US" smtClean="0"/>
              <a:t>‹#›</a:t>
            </a:fld>
            <a:endParaRPr lang="en-US"/>
          </a:p>
        </p:txBody>
      </p:sp>
    </p:spTree>
    <p:extLst>
      <p:ext uri="{BB962C8B-B14F-4D97-AF65-F5344CB8AC3E}">
        <p14:creationId xmlns:p14="http://schemas.microsoft.com/office/powerpoint/2010/main" val="222560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462DCA-7E69-45FB-B322-2134EF070744}"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6D442-0B6E-4BDB-9604-B2EBBFEFE980}" type="slidenum">
              <a:rPr lang="en-US" smtClean="0"/>
              <a:t>‹#›</a:t>
            </a:fld>
            <a:endParaRPr lang="en-US"/>
          </a:p>
        </p:txBody>
      </p:sp>
    </p:spTree>
    <p:extLst>
      <p:ext uri="{BB962C8B-B14F-4D97-AF65-F5344CB8AC3E}">
        <p14:creationId xmlns:p14="http://schemas.microsoft.com/office/powerpoint/2010/main" val="2576354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462DCA-7E69-45FB-B322-2134EF070744}"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6D442-0B6E-4BDB-9604-B2EBBFEFE980}" type="slidenum">
              <a:rPr lang="en-US" smtClean="0"/>
              <a:t>‹#›</a:t>
            </a:fld>
            <a:endParaRPr lang="en-US"/>
          </a:p>
        </p:txBody>
      </p:sp>
    </p:spTree>
    <p:extLst>
      <p:ext uri="{BB962C8B-B14F-4D97-AF65-F5344CB8AC3E}">
        <p14:creationId xmlns:p14="http://schemas.microsoft.com/office/powerpoint/2010/main" val="3217575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E462DCA-7E69-45FB-B322-2134EF070744}"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06D442-0B6E-4BDB-9604-B2EBBFEFE980}" type="slidenum">
              <a:rPr lang="en-US" smtClean="0"/>
              <a:t>‹#›</a:t>
            </a:fld>
            <a:endParaRPr lang="en-US"/>
          </a:p>
        </p:txBody>
      </p:sp>
    </p:spTree>
    <p:extLst>
      <p:ext uri="{BB962C8B-B14F-4D97-AF65-F5344CB8AC3E}">
        <p14:creationId xmlns:p14="http://schemas.microsoft.com/office/powerpoint/2010/main" val="636931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E462DCA-7E69-45FB-B322-2134EF070744}" type="datetimeFigureOut">
              <a:rPr lang="en-US" smtClean="0"/>
              <a:t>12/5/2016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06D442-0B6E-4BDB-9604-B2EBBFEFE980}" type="slidenum">
              <a:rPr lang="en-US" smtClean="0"/>
              <a:t>‹#›</a:t>
            </a:fld>
            <a:endParaRPr lang="en-US"/>
          </a:p>
        </p:txBody>
      </p:sp>
    </p:spTree>
    <p:extLst>
      <p:ext uri="{BB962C8B-B14F-4D97-AF65-F5344CB8AC3E}">
        <p14:creationId xmlns:p14="http://schemas.microsoft.com/office/powerpoint/2010/main" val="1103387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E462DCA-7E69-45FB-B322-2134EF070744}" type="datetimeFigureOut">
              <a:rPr lang="en-US" smtClean="0"/>
              <a:t>12/5/2016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06D442-0B6E-4BDB-9604-B2EBBFEFE980}" type="slidenum">
              <a:rPr lang="en-US" smtClean="0"/>
              <a:t>‹#›</a:t>
            </a:fld>
            <a:endParaRPr lang="en-US"/>
          </a:p>
        </p:txBody>
      </p:sp>
    </p:spTree>
    <p:extLst>
      <p:ext uri="{BB962C8B-B14F-4D97-AF65-F5344CB8AC3E}">
        <p14:creationId xmlns:p14="http://schemas.microsoft.com/office/powerpoint/2010/main" val="2119776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462DCA-7E69-45FB-B322-2134EF070744}" type="datetimeFigureOut">
              <a:rPr lang="en-US" smtClean="0"/>
              <a:t>12/5/2016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06D442-0B6E-4BDB-9604-B2EBBFEFE980}" type="slidenum">
              <a:rPr lang="en-US" smtClean="0"/>
              <a:t>‹#›</a:t>
            </a:fld>
            <a:endParaRPr lang="en-US"/>
          </a:p>
        </p:txBody>
      </p:sp>
    </p:spTree>
    <p:extLst>
      <p:ext uri="{BB962C8B-B14F-4D97-AF65-F5344CB8AC3E}">
        <p14:creationId xmlns:p14="http://schemas.microsoft.com/office/powerpoint/2010/main" val="149134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462DCA-7E69-45FB-B322-2134EF070744}"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06D442-0B6E-4BDB-9604-B2EBBFEFE980}" type="slidenum">
              <a:rPr lang="en-US" smtClean="0"/>
              <a:t>‹#›</a:t>
            </a:fld>
            <a:endParaRPr lang="en-US"/>
          </a:p>
        </p:txBody>
      </p:sp>
    </p:spTree>
    <p:extLst>
      <p:ext uri="{BB962C8B-B14F-4D97-AF65-F5344CB8AC3E}">
        <p14:creationId xmlns:p14="http://schemas.microsoft.com/office/powerpoint/2010/main" val="1922054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462DCA-7E69-45FB-B322-2134EF070744}"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06D442-0B6E-4BDB-9604-B2EBBFEFE980}" type="slidenum">
              <a:rPr lang="en-US" smtClean="0"/>
              <a:t>‹#›</a:t>
            </a:fld>
            <a:endParaRPr lang="en-US"/>
          </a:p>
        </p:txBody>
      </p:sp>
    </p:spTree>
    <p:extLst>
      <p:ext uri="{BB962C8B-B14F-4D97-AF65-F5344CB8AC3E}">
        <p14:creationId xmlns:p14="http://schemas.microsoft.com/office/powerpoint/2010/main" val="878381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462DCA-7E69-45FB-B322-2134EF070744}" type="datetimeFigureOut">
              <a:rPr lang="en-US" smtClean="0"/>
              <a:t>12/5/2016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06D442-0B6E-4BDB-9604-B2EBBFEFE980}" type="slidenum">
              <a:rPr lang="en-US" smtClean="0"/>
              <a:t>‹#›</a:t>
            </a:fld>
            <a:endParaRPr lang="en-US"/>
          </a:p>
        </p:txBody>
      </p:sp>
    </p:spTree>
    <p:extLst>
      <p:ext uri="{BB962C8B-B14F-4D97-AF65-F5344CB8AC3E}">
        <p14:creationId xmlns:p14="http://schemas.microsoft.com/office/powerpoint/2010/main" val="19354430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w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a:xfrm>
            <a:off x="247136" y="2084173"/>
            <a:ext cx="8699156" cy="1470025"/>
          </a:xfrm>
        </p:spPr>
        <p:txBody>
          <a:bodyPr>
            <a:noAutofit/>
          </a:bodyPr>
          <a:lstStyle/>
          <a:p>
            <a:pPr algn="l"/>
            <a:r>
              <a:rPr lang="en-US" sz="2400" dirty="0"/>
              <a:t>The key to SETI is to guess the type of communication that an alien society would use. The best guesses so far have been that they would use radio waves, and that they would choose a frequency based on 'universal' knowledge—for instance, the 1420 MHz hydrogen frequency. But these are assumptions formulated by the human brain. Who knows what sort of logic a </a:t>
            </a:r>
            <a:r>
              <a:rPr lang="en-US" sz="2400" dirty="0" err="1"/>
              <a:t>superadvanced</a:t>
            </a:r>
            <a:r>
              <a:rPr lang="en-US" sz="2400" dirty="0"/>
              <a:t> nonhuman life form might use? ... Just 150 years ago, an </a:t>
            </a:r>
            <a:r>
              <a:rPr lang="en-US" sz="2400" dirty="0" err="1"/>
              <a:t>eyeblink</a:t>
            </a:r>
            <a:r>
              <a:rPr lang="en-US" sz="2400" dirty="0"/>
              <a:t> in history, radio waves themselves were inconceivable, and we were thinking of lighting fires to signal the Martians. </a:t>
            </a:r>
            <a:r>
              <a:rPr lang="en-US" sz="2400" dirty="0" smtClean="0"/>
              <a:t> --David E. Fisher</a:t>
            </a:r>
            <a:endParaRPr lang="en-US" altLang="en-US" sz="2400" dirty="0" smtClean="0"/>
          </a:p>
        </p:txBody>
      </p:sp>
      <p:sp>
        <p:nvSpPr>
          <p:cNvPr id="21507" name="Rectangle 3"/>
          <p:cNvSpPr>
            <a:spLocks noGrp="1" noChangeArrowheads="1"/>
          </p:cNvSpPr>
          <p:nvPr>
            <p:ph type="subTitle" idx="1"/>
          </p:nvPr>
        </p:nvSpPr>
        <p:spPr>
          <a:xfrm>
            <a:off x="762000" y="3886200"/>
            <a:ext cx="7010400" cy="1752600"/>
          </a:xfrm>
        </p:spPr>
        <p:txBody>
          <a:bodyPr/>
          <a:lstStyle/>
          <a:p>
            <a:pPr eaLnBrk="1" hangingPunct="1"/>
            <a:endParaRPr lang="en-US" altLang="en-US" dirty="0" smtClean="0"/>
          </a:p>
        </p:txBody>
      </p:sp>
    </p:spTree>
    <p:extLst>
      <p:ext uri="{BB962C8B-B14F-4D97-AF65-F5344CB8AC3E}">
        <p14:creationId xmlns:p14="http://schemas.microsoft.com/office/powerpoint/2010/main" val="1082295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457200" y="122238"/>
            <a:ext cx="8229600" cy="792162"/>
          </a:xfrm>
        </p:spPr>
        <p:txBody>
          <a:bodyPr/>
          <a:lstStyle/>
          <a:p>
            <a:pPr eaLnBrk="1" hangingPunct="1"/>
            <a:r>
              <a:rPr lang="en-US" altLang="en-US" sz="2300" smtClean="0"/>
              <a:t>You’ve activated (phosphorylated) the receptor, now what? </a:t>
            </a:r>
            <a:br>
              <a:rPr lang="en-US" altLang="en-US" sz="2300" smtClean="0"/>
            </a:br>
            <a:r>
              <a:rPr lang="en-US" altLang="en-US" sz="2300" smtClean="0"/>
              <a:t>Different signaling proteins</a:t>
            </a:r>
          </a:p>
        </p:txBody>
      </p:sp>
      <p:sp>
        <p:nvSpPr>
          <p:cNvPr id="572419" name="Rectangle 3"/>
          <p:cNvSpPr>
            <a:spLocks noGrp="1" noChangeArrowheads="1"/>
          </p:cNvSpPr>
          <p:nvPr>
            <p:ph type="body" idx="4294967295"/>
          </p:nvPr>
        </p:nvSpPr>
        <p:spPr>
          <a:xfrm>
            <a:off x="0" y="4724400"/>
            <a:ext cx="9144000" cy="1828800"/>
          </a:xfrm>
        </p:spPr>
        <p:txBody>
          <a:bodyPr/>
          <a:lstStyle/>
          <a:p>
            <a:pPr marL="609600" indent="-609600" eaLnBrk="1" hangingPunct="1">
              <a:buFontTx/>
              <a:buAutoNum type="alphaLcParenR"/>
            </a:pPr>
            <a:r>
              <a:rPr lang="en-US" altLang="en-US" sz="2000" b="1" smtClean="0"/>
              <a:t>Adaptor proteins</a:t>
            </a:r>
            <a:r>
              <a:rPr lang="en-US" altLang="en-US" sz="2000" smtClean="0"/>
              <a:t>: (Grb2) link signaling proteins with SH2 domain</a:t>
            </a:r>
          </a:p>
          <a:p>
            <a:pPr marL="609600" indent="-609600" eaLnBrk="1" hangingPunct="1">
              <a:buFontTx/>
              <a:buAutoNum type="alphaLcParenR"/>
            </a:pPr>
            <a:r>
              <a:rPr lang="en-US" altLang="en-US" sz="2000" b="1" smtClean="0"/>
              <a:t>Docking proteins:</a:t>
            </a:r>
            <a:r>
              <a:rPr lang="en-US" altLang="en-US" sz="2000" smtClean="0"/>
              <a:t> (IRS) can add tyrosine phosphorylation sites</a:t>
            </a:r>
          </a:p>
          <a:p>
            <a:pPr marL="609600" indent="-609600" eaLnBrk="1" hangingPunct="1">
              <a:buFontTx/>
              <a:buAutoNum type="alphaLcParenR"/>
            </a:pPr>
            <a:r>
              <a:rPr lang="en-US" altLang="en-US" sz="2000" b="1" smtClean="0"/>
              <a:t>Transcription factors:</a:t>
            </a:r>
            <a:r>
              <a:rPr lang="en-US" altLang="en-US" sz="2000" smtClean="0"/>
              <a:t> Activated factor goes directly to nucleus to regulate genes (STAT protein shown above, involved in immune function)</a:t>
            </a:r>
          </a:p>
        </p:txBody>
      </p:sp>
      <p:pic>
        <p:nvPicPr>
          <p:cNvPr id="18436" name="Picture 4" descr="figure 15-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4188" y="1030288"/>
            <a:ext cx="5713412" cy="369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23233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24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24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24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1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3962400" y="76200"/>
            <a:ext cx="5105400" cy="639763"/>
          </a:xfrm>
        </p:spPr>
        <p:txBody>
          <a:bodyPr/>
          <a:lstStyle/>
          <a:p>
            <a:pPr eaLnBrk="1" hangingPunct="1"/>
            <a:r>
              <a:rPr lang="en-US" altLang="en-US" sz="3200" smtClean="0"/>
              <a:t>MAP kinase pathway</a:t>
            </a:r>
          </a:p>
        </p:txBody>
      </p:sp>
      <p:sp>
        <p:nvSpPr>
          <p:cNvPr id="645123" name="Rectangle 3"/>
          <p:cNvSpPr>
            <a:spLocks noGrp="1" noChangeArrowheads="1"/>
          </p:cNvSpPr>
          <p:nvPr>
            <p:ph type="body" idx="4294967295"/>
          </p:nvPr>
        </p:nvSpPr>
        <p:spPr>
          <a:xfrm>
            <a:off x="4572000" y="685800"/>
            <a:ext cx="4572000" cy="5715000"/>
          </a:xfrm>
        </p:spPr>
        <p:txBody>
          <a:bodyPr/>
          <a:lstStyle/>
          <a:p>
            <a:pPr marL="609600" indent="-609600" eaLnBrk="1" hangingPunct="1">
              <a:lnSpc>
                <a:spcPct val="80000"/>
              </a:lnSpc>
              <a:buFontTx/>
              <a:buNone/>
            </a:pPr>
            <a:endParaRPr lang="en-US" altLang="en-US" sz="2000" smtClean="0"/>
          </a:p>
          <a:p>
            <a:pPr marL="609600" indent="-609600" eaLnBrk="1" hangingPunct="1">
              <a:lnSpc>
                <a:spcPct val="80000"/>
              </a:lnSpc>
            </a:pPr>
            <a:r>
              <a:rPr lang="en-US" altLang="en-US" sz="2000" smtClean="0"/>
              <a:t>Sos activates Ras-GDP to Ras-GTP</a:t>
            </a:r>
          </a:p>
          <a:p>
            <a:pPr marL="609600" indent="-609600" eaLnBrk="1" hangingPunct="1">
              <a:lnSpc>
                <a:spcPct val="80000"/>
              </a:lnSpc>
            </a:pPr>
            <a:r>
              <a:rPr lang="en-US" altLang="en-US" sz="2000" b="1" smtClean="0"/>
              <a:t>Enter the kinase cascade, Raf, MEK, ERK</a:t>
            </a:r>
          </a:p>
          <a:p>
            <a:pPr marL="609600" indent="-609600" eaLnBrk="1" hangingPunct="1">
              <a:lnSpc>
                <a:spcPct val="80000"/>
              </a:lnSpc>
            </a:pPr>
            <a:r>
              <a:rPr lang="en-US" altLang="en-US" sz="2000" b="1" smtClean="0"/>
              <a:t>MAPKKK is a MAP kinase kinase kinase, because it phophorylates sequentially two steps away from MAPK</a:t>
            </a:r>
          </a:p>
          <a:p>
            <a:pPr marL="609600" indent="-609600" eaLnBrk="1" hangingPunct="1">
              <a:lnSpc>
                <a:spcPct val="80000"/>
              </a:lnSpc>
            </a:pPr>
            <a:r>
              <a:rPr lang="en-US" altLang="en-US" sz="2000" smtClean="0"/>
              <a:t>MEK (MAPKK) is a dual-specificity kinase and can work on tyrosine or serine-threonine</a:t>
            </a:r>
          </a:p>
          <a:p>
            <a:pPr marL="609600" indent="-609600" eaLnBrk="1" hangingPunct="1">
              <a:lnSpc>
                <a:spcPct val="80000"/>
              </a:lnSpc>
            </a:pPr>
            <a:r>
              <a:rPr lang="en-US" altLang="en-US" sz="2000" b="1" smtClean="0"/>
              <a:t>Activated MAPK into the nucleus to phosphorylate transcription factors</a:t>
            </a:r>
          </a:p>
          <a:p>
            <a:pPr marL="609600" indent="-609600" eaLnBrk="1" hangingPunct="1">
              <a:lnSpc>
                <a:spcPct val="80000"/>
              </a:lnSpc>
            </a:pPr>
            <a:r>
              <a:rPr lang="en-US" altLang="en-US" sz="2000" smtClean="0"/>
              <a:t>Transcription factors regulate genes</a:t>
            </a:r>
          </a:p>
          <a:p>
            <a:pPr marL="609600" indent="-609600" eaLnBrk="1" hangingPunct="1">
              <a:lnSpc>
                <a:spcPct val="80000"/>
              </a:lnSpc>
            </a:pPr>
            <a:r>
              <a:rPr lang="en-US" altLang="en-US" sz="2000" b="1" smtClean="0"/>
              <a:t>MAPK turned off by MAPK phosphatase (MKP-1) upregulated by transcription factor</a:t>
            </a:r>
          </a:p>
        </p:txBody>
      </p:sp>
      <p:pic>
        <p:nvPicPr>
          <p:cNvPr id="24580" name="Picture 4" descr="figure 15-20"/>
          <p:cNvPicPr>
            <a:picLocks noChangeAspect="1" noChangeArrowheads="1"/>
          </p:cNvPicPr>
          <p:nvPr/>
        </p:nvPicPr>
        <p:blipFill>
          <a:blip r:embed="rId3">
            <a:extLst>
              <a:ext uri="{28A0092B-C50C-407E-A947-70E740481C1C}">
                <a14:useLocalDpi xmlns:a14="http://schemas.microsoft.com/office/drawing/2010/main" val="0"/>
              </a:ext>
            </a:extLst>
          </a:blip>
          <a:srcRect t="26367" r="12254"/>
          <a:stretch>
            <a:fillRect/>
          </a:stretch>
        </p:blipFill>
        <p:spPr bwMode="auto">
          <a:xfrm>
            <a:off x="0" y="669925"/>
            <a:ext cx="4351338" cy="611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Text Box 5"/>
          <p:cNvSpPr txBox="1">
            <a:spLocks noChangeArrowheads="1"/>
          </p:cNvSpPr>
          <p:nvPr/>
        </p:nvSpPr>
        <p:spPr bwMode="auto">
          <a:xfrm>
            <a:off x="228600" y="4800600"/>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b="1">
                <a:solidFill>
                  <a:srgbClr val="FF3300"/>
                </a:solidFill>
                <a:latin typeface="Calibri" panose="020F0502020204030204" pitchFamily="34" charset="0"/>
                <a:ea typeface="MS PGothic" panose="020B0600070205080204" pitchFamily="34" charset="-128"/>
              </a:rPr>
              <a:t>Inhibitory</a:t>
            </a:r>
          </a:p>
        </p:txBody>
      </p:sp>
    </p:spTree>
    <p:extLst>
      <p:ext uri="{BB962C8B-B14F-4D97-AF65-F5344CB8AC3E}">
        <p14:creationId xmlns:p14="http://schemas.microsoft.com/office/powerpoint/2010/main" val="22936210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512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512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512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4512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4512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451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2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figure 15-23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6363" y="762000"/>
            <a:ext cx="3830637" cy="311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Text Box 3"/>
          <p:cNvSpPr txBox="1">
            <a:spLocks noChangeArrowheads="1"/>
          </p:cNvSpPr>
          <p:nvPr/>
        </p:nvSpPr>
        <p:spPr bwMode="auto">
          <a:xfrm>
            <a:off x="304800" y="152400"/>
            <a:ext cx="845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800">
                <a:latin typeface="Calibri" panose="020F0502020204030204" pitchFamily="34" charset="0"/>
              </a:rPr>
              <a:t> After activation of the insulin receptor </a:t>
            </a:r>
          </a:p>
        </p:txBody>
      </p:sp>
      <p:sp>
        <p:nvSpPr>
          <p:cNvPr id="33796" name="Text Box 4"/>
          <p:cNvSpPr txBox="1">
            <a:spLocks noChangeArrowheads="1"/>
          </p:cNvSpPr>
          <p:nvPr/>
        </p:nvSpPr>
        <p:spPr bwMode="auto">
          <a:xfrm>
            <a:off x="457200" y="4327525"/>
            <a:ext cx="82296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pPr>
            <a:r>
              <a:rPr lang="en-US" altLang="en-US" sz="2000">
                <a:latin typeface="Calibri" panose="020F0502020204030204" pitchFamily="34" charset="0"/>
              </a:rPr>
              <a:t> IRS-1 is a docking protein with multiple tyrosine phosphorylation sites that binds to the activated insulin receptor through a PTB domain</a:t>
            </a:r>
          </a:p>
          <a:p>
            <a:pPr eaLnBrk="1" hangingPunct="1">
              <a:spcBef>
                <a:spcPct val="50000"/>
              </a:spcBef>
            </a:pPr>
            <a:r>
              <a:rPr lang="en-US" altLang="en-US" sz="2000">
                <a:latin typeface="Calibri" panose="020F0502020204030204" pitchFamily="34" charset="0"/>
              </a:rPr>
              <a:t> IRS-1 can bind to Grb2/Sos to activate Ras</a:t>
            </a:r>
          </a:p>
          <a:p>
            <a:pPr eaLnBrk="1" hangingPunct="1">
              <a:spcBef>
                <a:spcPct val="50000"/>
              </a:spcBef>
            </a:pPr>
            <a:r>
              <a:rPr lang="en-US" altLang="en-US" sz="2000">
                <a:latin typeface="Calibri" panose="020F0502020204030204" pitchFamily="34" charset="0"/>
              </a:rPr>
              <a:t> PI3K can also bind to IRS-1. PI3K makes phosphoinositide triphosphate (PIP3) from PIP2</a:t>
            </a:r>
          </a:p>
        </p:txBody>
      </p:sp>
      <p:sp>
        <p:nvSpPr>
          <p:cNvPr id="33797" name="TextBox 1"/>
          <p:cNvSpPr txBox="1">
            <a:spLocks noChangeArrowheads="1"/>
          </p:cNvSpPr>
          <p:nvPr/>
        </p:nvSpPr>
        <p:spPr bwMode="auto">
          <a:xfrm>
            <a:off x="6248400" y="2667000"/>
            <a:ext cx="2133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a:t>Modularity!</a:t>
            </a:r>
          </a:p>
        </p:txBody>
      </p:sp>
    </p:spTree>
    <p:extLst>
      <p:ext uri="{BB962C8B-B14F-4D97-AF65-F5344CB8AC3E}">
        <p14:creationId xmlns:p14="http://schemas.microsoft.com/office/powerpoint/2010/main" val="25247819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figure 15-23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762000"/>
            <a:ext cx="4259263" cy="417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Text Box 3"/>
          <p:cNvSpPr txBox="1">
            <a:spLocks noChangeArrowheads="1"/>
          </p:cNvSpPr>
          <p:nvPr/>
        </p:nvSpPr>
        <p:spPr bwMode="auto">
          <a:xfrm>
            <a:off x="533400" y="152400"/>
            <a:ext cx="800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a:latin typeface="Calibri" panose="020F0502020204030204" pitchFamily="34" charset="0"/>
              </a:rPr>
              <a:t>Further downstream of insulin binding</a:t>
            </a:r>
          </a:p>
        </p:txBody>
      </p:sp>
      <p:sp>
        <p:nvSpPr>
          <p:cNvPr id="594948" name="Text Box 4"/>
          <p:cNvSpPr txBox="1">
            <a:spLocks noChangeArrowheads="1"/>
          </p:cNvSpPr>
          <p:nvPr/>
        </p:nvSpPr>
        <p:spPr bwMode="auto">
          <a:xfrm>
            <a:off x="4267200" y="914400"/>
            <a:ext cx="48006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pPr>
            <a:r>
              <a:rPr lang="en-US" altLang="en-US" sz="2000">
                <a:latin typeface="Calibri" panose="020F0502020204030204" pitchFamily="34" charset="0"/>
              </a:rPr>
              <a:t> </a:t>
            </a:r>
            <a:r>
              <a:rPr lang="en-US" altLang="en-US" sz="2000" b="1">
                <a:latin typeface="Calibri" panose="020F0502020204030204" pitchFamily="34" charset="0"/>
              </a:rPr>
              <a:t>PI3K makes PIP3 which is in membrane</a:t>
            </a:r>
          </a:p>
          <a:p>
            <a:pPr eaLnBrk="1" hangingPunct="1">
              <a:spcBef>
                <a:spcPct val="50000"/>
              </a:spcBef>
            </a:pPr>
            <a:r>
              <a:rPr lang="en-US" altLang="en-US" sz="2000">
                <a:latin typeface="Calibri" panose="020F0502020204030204" pitchFamily="34" charset="0"/>
              </a:rPr>
              <a:t>Two kinases phosphorylate PKB</a:t>
            </a:r>
          </a:p>
          <a:p>
            <a:pPr eaLnBrk="1" hangingPunct="1">
              <a:spcBef>
                <a:spcPct val="50000"/>
              </a:spcBef>
            </a:pPr>
            <a:r>
              <a:rPr lang="en-US" altLang="en-US" sz="2000" b="1">
                <a:latin typeface="Calibri" panose="020F0502020204030204" pitchFamily="34" charset="0"/>
              </a:rPr>
              <a:t> Phosphorylated PKB dissociates from the membrane and signals glucose uptake, glycogen synthesis, and protein synthesis</a:t>
            </a:r>
          </a:p>
          <a:p>
            <a:pPr eaLnBrk="1" hangingPunct="1">
              <a:spcBef>
                <a:spcPct val="50000"/>
              </a:spcBef>
            </a:pPr>
            <a:endParaRPr lang="en-US" altLang="en-US" sz="2000" b="1">
              <a:latin typeface="Calibri" panose="020F0502020204030204" pitchFamily="34" charset="0"/>
            </a:endParaRPr>
          </a:p>
        </p:txBody>
      </p:sp>
    </p:spTree>
    <p:extLst>
      <p:ext uri="{BB962C8B-B14F-4D97-AF65-F5344CB8AC3E}">
        <p14:creationId xmlns:p14="http://schemas.microsoft.com/office/powerpoint/2010/main" val="19891804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494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9494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949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8" grpId="0"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idx="4294967295"/>
          </p:nvPr>
        </p:nvSpPr>
        <p:spPr/>
        <p:txBody>
          <a:bodyPr/>
          <a:lstStyle/>
          <a:p>
            <a:r>
              <a:rPr lang="en-US" altLang="en-US" sz="2800" smtClean="0"/>
              <a:t>Glycogen synthesis is enabled by maintaining glycogen synthase in an active, </a:t>
            </a:r>
            <a:r>
              <a:rPr lang="en-US" altLang="en-US" sz="2800" i="1" smtClean="0"/>
              <a:t>dephosphorylated</a:t>
            </a:r>
            <a:r>
              <a:rPr lang="en-US" altLang="en-US" sz="2800" smtClean="0"/>
              <a:t> state</a:t>
            </a:r>
          </a:p>
        </p:txBody>
      </p:sp>
      <p:sp>
        <p:nvSpPr>
          <p:cNvPr id="37891" name="TextBox 3"/>
          <p:cNvSpPr txBox="1">
            <a:spLocks noChangeArrowheads="1"/>
          </p:cNvSpPr>
          <p:nvPr/>
        </p:nvSpPr>
        <p:spPr bwMode="auto">
          <a:xfrm>
            <a:off x="457200" y="1828800"/>
            <a:ext cx="82296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ea typeface="MS PGothic" panose="020B0600070205080204" pitchFamily="34" charset="-128"/>
              </a:rPr>
              <a:t>PKB-P (phosphorylated state) is </a:t>
            </a:r>
            <a:r>
              <a:rPr lang="en-US" altLang="en-US" sz="1800" u="sng">
                <a:ea typeface="MS PGothic" panose="020B0600070205080204" pitchFamily="34" charset="-128"/>
              </a:rPr>
              <a:t>active</a:t>
            </a:r>
          </a:p>
          <a:p>
            <a:pPr eaLnBrk="1" hangingPunct="1">
              <a:spcBef>
                <a:spcPct val="0"/>
              </a:spcBef>
              <a:buFontTx/>
              <a:buNone/>
            </a:pPr>
            <a:r>
              <a:rPr lang="en-US" altLang="en-US" sz="1800">
                <a:ea typeface="MS PGothic" panose="020B0600070205080204" pitchFamily="34" charset="-128"/>
              </a:rPr>
              <a:t>GSK3-P (glycogen synthase kinase 3) is </a:t>
            </a:r>
            <a:r>
              <a:rPr lang="en-US" altLang="en-US" sz="1800" u="sng">
                <a:ea typeface="MS PGothic" panose="020B0600070205080204" pitchFamily="34" charset="-128"/>
              </a:rPr>
              <a:t>inactive</a:t>
            </a:r>
          </a:p>
          <a:p>
            <a:pPr eaLnBrk="1" hangingPunct="1">
              <a:spcBef>
                <a:spcPct val="0"/>
              </a:spcBef>
              <a:buFontTx/>
              <a:buNone/>
            </a:pPr>
            <a:r>
              <a:rPr lang="en-US" altLang="en-US" sz="1800">
                <a:ea typeface="MS PGothic" panose="020B0600070205080204" pitchFamily="34" charset="-128"/>
              </a:rPr>
              <a:t>glycogen synthase-P is </a:t>
            </a:r>
            <a:r>
              <a:rPr lang="en-US" altLang="en-US" sz="1800" u="sng">
                <a:ea typeface="MS PGothic" panose="020B0600070205080204" pitchFamily="34" charset="-128"/>
              </a:rPr>
              <a:t>inactive</a:t>
            </a:r>
          </a:p>
          <a:p>
            <a:pPr eaLnBrk="1" hangingPunct="1">
              <a:spcBef>
                <a:spcPct val="0"/>
              </a:spcBef>
              <a:buFontTx/>
              <a:buNone/>
            </a:pPr>
            <a:r>
              <a:rPr lang="en-US" altLang="en-US" sz="1800">
                <a:ea typeface="MS PGothic" panose="020B0600070205080204" pitchFamily="34" charset="-128"/>
              </a:rPr>
              <a:t>GSK3 and glycogen synthase are unusual in that they are inactivated by phosphorylation. </a:t>
            </a:r>
          </a:p>
        </p:txBody>
      </p:sp>
      <p:sp>
        <p:nvSpPr>
          <p:cNvPr id="37892" name="TextBox 4"/>
          <p:cNvSpPr txBox="1">
            <a:spLocks noChangeArrowheads="1"/>
          </p:cNvSpPr>
          <p:nvPr/>
        </p:nvSpPr>
        <p:spPr bwMode="auto">
          <a:xfrm>
            <a:off x="1905000" y="3592513"/>
            <a:ext cx="914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ea typeface="MS PGothic" panose="020B0600070205080204" pitchFamily="34" charset="-128"/>
              </a:rPr>
              <a:t>PKB-P</a:t>
            </a:r>
          </a:p>
        </p:txBody>
      </p:sp>
      <p:sp>
        <p:nvSpPr>
          <p:cNvPr id="37893" name="TextBox 5"/>
          <p:cNvSpPr txBox="1">
            <a:spLocks noChangeArrowheads="1"/>
          </p:cNvSpPr>
          <p:nvPr/>
        </p:nvSpPr>
        <p:spPr bwMode="auto">
          <a:xfrm>
            <a:off x="990600" y="3886200"/>
            <a:ext cx="99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ea typeface="MS PGothic" panose="020B0600070205080204" pitchFamily="34" charset="-128"/>
              </a:rPr>
              <a:t>GSK3</a:t>
            </a:r>
          </a:p>
          <a:p>
            <a:pPr eaLnBrk="1" hangingPunct="1">
              <a:spcBef>
                <a:spcPct val="0"/>
              </a:spcBef>
              <a:buFontTx/>
              <a:buNone/>
            </a:pPr>
            <a:r>
              <a:rPr lang="en-US" altLang="en-US" sz="1400">
                <a:ea typeface="MS PGothic" panose="020B0600070205080204" pitchFamily="34" charset="-128"/>
              </a:rPr>
              <a:t>active</a:t>
            </a:r>
          </a:p>
        </p:txBody>
      </p:sp>
      <p:cxnSp>
        <p:nvCxnSpPr>
          <p:cNvPr id="8" name="Straight Arrow Connector 7"/>
          <p:cNvCxnSpPr/>
          <p:nvPr/>
        </p:nvCxnSpPr>
        <p:spPr>
          <a:xfrm>
            <a:off x="1981200" y="4114800"/>
            <a:ext cx="8382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895" name="TextBox 8"/>
          <p:cNvSpPr txBox="1">
            <a:spLocks noChangeArrowheads="1"/>
          </p:cNvSpPr>
          <p:nvPr/>
        </p:nvSpPr>
        <p:spPr bwMode="auto">
          <a:xfrm>
            <a:off x="2819400" y="3886200"/>
            <a:ext cx="1143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ea typeface="MS PGothic" panose="020B0600070205080204" pitchFamily="34" charset="-128"/>
              </a:rPr>
              <a:t>GSK3-P</a:t>
            </a:r>
          </a:p>
          <a:p>
            <a:pPr eaLnBrk="1" hangingPunct="1">
              <a:spcBef>
                <a:spcPct val="0"/>
              </a:spcBef>
              <a:buFontTx/>
              <a:buNone/>
            </a:pPr>
            <a:r>
              <a:rPr lang="en-US" altLang="en-US" sz="1400">
                <a:ea typeface="MS PGothic" panose="020B0600070205080204" pitchFamily="34" charset="-128"/>
              </a:rPr>
              <a:t>inactive</a:t>
            </a:r>
          </a:p>
        </p:txBody>
      </p:sp>
      <p:sp>
        <p:nvSpPr>
          <p:cNvPr id="37896" name="TextBox 13"/>
          <p:cNvSpPr txBox="1">
            <a:spLocks noChangeArrowheads="1"/>
          </p:cNvSpPr>
          <p:nvPr/>
        </p:nvSpPr>
        <p:spPr bwMode="auto">
          <a:xfrm>
            <a:off x="5562600" y="3581400"/>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ea typeface="MS PGothic" panose="020B0600070205080204" pitchFamily="34" charset="-128"/>
              </a:rPr>
              <a:t>GSK3</a:t>
            </a:r>
          </a:p>
        </p:txBody>
      </p:sp>
      <p:sp>
        <p:nvSpPr>
          <p:cNvPr id="37897" name="TextBox 14"/>
          <p:cNvSpPr txBox="1">
            <a:spLocks noChangeArrowheads="1"/>
          </p:cNvSpPr>
          <p:nvPr/>
        </p:nvSpPr>
        <p:spPr bwMode="auto">
          <a:xfrm>
            <a:off x="4114800" y="3875088"/>
            <a:ext cx="15240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ea typeface="MS PGothic" panose="020B0600070205080204" pitchFamily="34" charset="-128"/>
              </a:rPr>
              <a:t>Glycogen synthase</a:t>
            </a:r>
          </a:p>
          <a:p>
            <a:pPr eaLnBrk="1" hangingPunct="1">
              <a:spcBef>
                <a:spcPct val="0"/>
              </a:spcBef>
              <a:buFontTx/>
              <a:buNone/>
            </a:pPr>
            <a:r>
              <a:rPr lang="en-US" altLang="en-US" sz="1400" b="1">
                <a:ea typeface="MS PGothic" panose="020B0600070205080204" pitchFamily="34" charset="-128"/>
              </a:rPr>
              <a:t>active</a:t>
            </a:r>
          </a:p>
        </p:txBody>
      </p:sp>
      <p:cxnSp>
        <p:nvCxnSpPr>
          <p:cNvPr id="16" name="Straight Arrow Connector 15"/>
          <p:cNvCxnSpPr/>
          <p:nvPr/>
        </p:nvCxnSpPr>
        <p:spPr>
          <a:xfrm>
            <a:off x="5638800" y="4103688"/>
            <a:ext cx="838200" cy="158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899" name="TextBox 17"/>
          <p:cNvSpPr txBox="1">
            <a:spLocks noChangeArrowheads="1"/>
          </p:cNvSpPr>
          <p:nvPr/>
        </p:nvSpPr>
        <p:spPr bwMode="auto">
          <a:xfrm>
            <a:off x="6477000" y="3810000"/>
            <a:ext cx="15240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ea typeface="MS PGothic" panose="020B0600070205080204" pitchFamily="34" charset="-128"/>
              </a:rPr>
              <a:t>Glycogen synthase-P</a:t>
            </a:r>
          </a:p>
          <a:p>
            <a:pPr eaLnBrk="1" hangingPunct="1">
              <a:spcBef>
                <a:spcPct val="0"/>
              </a:spcBef>
              <a:buFontTx/>
              <a:buNone/>
            </a:pPr>
            <a:r>
              <a:rPr lang="en-US" altLang="en-US" sz="1400">
                <a:ea typeface="MS PGothic" panose="020B0600070205080204" pitchFamily="34" charset="-128"/>
              </a:rPr>
              <a:t>inactive</a:t>
            </a:r>
          </a:p>
        </p:txBody>
      </p:sp>
      <p:sp>
        <p:nvSpPr>
          <p:cNvPr id="37900" name="TextBox 18"/>
          <p:cNvSpPr txBox="1">
            <a:spLocks noChangeArrowheads="1"/>
          </p:cNvSpPr>
          <p:nvPr/>
        </p:nvSpPr>
        <p:spPr bwMode="auto">
          <a:xfrm>
            <a:off x="457200" y="4876800"/>
            <a:ext cx="83058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ea typeface="MS PGothic" panose="020B0600070205080204" pitchFamily="34" charset="-128"/>
              </a:rPr>
              <a:t>So, activation of PKB inhibits GSK3 activity by phosphorylation to GSK3-P. Therefore, it disinhibits glycogen synthase activity and permits glycogen synthase to remain in the active, non-phosphorylated state and allows glycogen to be synthesized.</a:t>
            </a:r>
            <a:r>
              <a:rPr lang="en-US" altLang="en-US" sz="1800">
                <a:ea typeface="MS PGothic" panose="020B0600070205080204" pitchFamily="34" charset="-128"/>
              </a:rPr>
              <a:t>  </a:t>
            </a:r>
          </a:p>
        </p:txBody>
      </p:sp>
      <p:cxnSp>
        <p:nvCxnSpPr>
          <p:cNvPr id="20" name="Straight Arrow Connector 19"/>
          <p:cNvCxnSpPr/>
          <p:nvPr/>
        </p:nvCxnSpPr>
        <p:spPr>
          <a:xfrm rot="10800000">
            <a:off x="1905000" y="4267200"/>
            <a:ext cx="8382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0800000">
            <a:off x="5562600" y="4267200"/>
            <a:ext cx="8382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2372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457200" y="152400"/>
            <a:ext cx="8229600" cy="639763"/>
          </a:xfrm>
        </p:spPr>
        <p:txBody>
          <a:bodyPr>
            <a:normAutofit fontScale="90000"/>
          </a:bodyPr>
          <a:lstStyle/>
          <a:p>
            <a:pPr eaLnBrk="1" hangingPunct="1"/>
            <a:r>
              <a:rPr lang="en-US" altLang="en-US" sz="2900" smtClean="0"/>
              <a:t>PKB is required to upregulate glucose transporter insertion into plasma membrane</a:t>
            </a:r>
          </a:p>
        </p:txBody>
      </p:sp>
      <p:sp>
        <p:nvSpPr>
          <p:cNvPr id="596995" name="Rectangle 3"/>
          <p:cNvSpPr>
            <a:spLocks noGrp="1" noChangeArrowheads="1"/>
          </p:cNvSpPr>
          <p:nvPr>
            <p:ph type="body" idx="4294967295"/>
          </p:nvPr>
        </p:nvSpPr>
        <p:spPr>
          <a:xfrm>
            <a:off x="4648200" y="1219200"/>
            <a:ext cx="4343400" cy="4906963"/>
          </a:xfrm>
        </p:spPr>
        <p:txBody>
          <a:bodyPr/>
          <a:lstStyle/>
          <a:p>
            <a:pPr eaLnBrk="1" hangingPunct="1"/>
            <a:r>
              <a:rPr lang="en-US" altLang="en-US" sz="2000" b="1" smtClean="0"/>
              <a:t>Activated PKB enhances glucose transporter fusion,</a:t>
            </a:r>
            <a:r>
              <a:rPr lang="en-US" altLang="en-US" sz="2000" smtClean="0"/>
              <a:t> thereby increasing glucose uptake from blood into cells</a:t>
            </a:r>
          </a:p>
          <a:p>
            <a:pPr eaLnBrk="1" hangingPunct="1"/>
            <a:r>
              <a:rPr lang="en-US" altLang="en-US" sz="2000" smtClean="0"/>
              <a:t>Activated PKB also phosphorylates glycogen synthase kinase 3 (GSK-3) which is the negative regulator of glycogen synthase</a:t>
            </a:r>
          </a:p>
          <a:p>
            <a:pPr eaLnBrk="1" hangingPunct="1"/>
            <a:r>
              <a:rPr lang="en-US" altLang="en-US" sz="2000" b="1" smtClean="0"/>
              <a:t>GSK-3 is </a:t>
            </a:r>
            <a:r>
              <a:rPr lang="en-US" altLang="en-US" sz="2000" b="1" i="1" smtClean="0"/>
              <a:t>inactivated</a:t>
            </a:r>
            <a:r>
              <a:rPr lang="en-US" altLang="en-US" sz="2000" b="1" smtClean="0"/>
              <a:t> by phosphorylation by PKB, allowing glycogen synthase to operate at high rates</a:t>
            </a:r>
            <a:endParaRPr lang="en-US" altLang="en-US" sz="2000" b="1" i="1" smtClean="0"/>
          </a:p>
          <a:p>
            <a:pPr eaLnBrk="1" hangingPunct="1"/>
            <a:endParaRPr lang="en-US" altLang="en-US" sz="2000" b="1" i="1" smtClean="0"/>
          </a:p>
        </p:txBody>
      </p:sp>
      <p:pic>
        <p:nvPicPr>
          <p:cNvPr id="38916" name="Picture 4" descr="figure 15-2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1066800"/>
            <a:ext cx="4597400"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33449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6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69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69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99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457200" y="274638"/>
            <a:ext cx="8229600" cy="639762"/>
          </a:xfrm>
        </p:spPr>
        <p:txBody>
          <a:bodyPr/>
          <a:lstStyle/>
          <a:p>
            <a:r>
              <a:rPr lang="en-US" altLang="en-US" sz="3200" smtClean="0"/>
              <a:t>Second messengers</a:t>
            </a:r>
          </a:p>
        </p:txBody>
      </p:sp>
      <p:sp>
        <p:nvSpPr>
          <p:cNvPr id="41987" name="Rectangle 3"/>
          <p:cNvSpPr>
            <a:spLocks noGrp="1" noChangeArrowheads="1"/>
          </p:cNvSpPr>
          <p:nvPr>
            <p:ph type="body" idx="4294967295"/>
          </p:nvPr>
        </p:nvSpPr>
        <p:spPr/>
        <p:txBody>
          <a:bodyPr/>
          <a:lstStyle/>
          <a:p>
            <a:r>
              <a:rPr lang="en-US" altLang="en-US" sz="2000" smtClean="0"/>
              <a:t>Activated by an effector that has been activated by first messenger (ligand) or the transduction of the ligand binding, such as activation of a G-protein by a ligand-activated receptor.</a:t>
            </a:r>
          </a:p>
          <a:p>
            <a:pPr>
              <a:buFontTx/>
              <a:buNone/>
            </a:pPr>
            <a:r>
              <a:rPr lang="en-US" altLang="en-US" sz="2000" u="sng" smtClean="0"/>
              <a:t>    Examples include:</a:t>
            </a:r>
          </a:p>
          <a:p>
            <a:r>
              <a:rPr lang="en-US" altLang="en-US" sz="2000" smtClean="0"/>
              <a:t> cAMP, </a:t>
            </a:r>
          </a:p>
          <a:p>
            <a:r>
              <a:rPr lang="en-US" altLang="en-US" sz="2000" smtClean="0"/>
              <a:t>Ca++, </a:t>
            </a:r>
          </a:p>
          <a:p>
            <a:r>
              <a:rPr lang="en-US" altLang="en-US" sz="2000" smtClean="0"/>
              <a:t>Phosphoinositides, such as PIP2 and PIP3</a:t>
            </a:r>
          </a:p>
          <a:p>
            <a:r>
              <a:rPr lang="en-US" altLang="en-US" sz="2000" smtClean="0"/>
              <a:t>Inositol trisphosphate (IP3)</a:t>
            </a:r>
          </a:p>
          <a:p>
            <a:r>
              <a:rPr lang="en-US" altLang="en-US" sz="2000" smtClean="0"/>
              <a:t>Diacylgycerol (DAG)</a:t>
            </a:r>
          </a:p>
          <a:p>
            <a:r>
              <a:rPr lang="en-US" altLang="en-US" sz="2000" smtClean="0"/>
              <a:t>Cyclic GMP (cGMP, mostly in vision)</a:t>
            </a:r>
          </a:p>
          <a:p>
            <a:r>
              <a:rPr lang="en-US" altLang="en-US" sz="2000" smtClean="0"/>
              <a:t>Nitric oxide</a:t>
            </a:r>
          </a:p>
          <a:p>
            <a:endParaRPr lang="en-US" altLang="en-US" sz="2000" smtClean="0"/>
          </a:p>
        </p:txBody>
      </p:sp>
    </p:spTree>
    <p:extLst>
      <p:ext uri="{BB962C8B-B14F-4D97-AF65-F5344CB8AC3E}">
        <p14:creationId xmlns:p14="http://schemas.microsoft.com/office/powerpoint/2010/main" val="7014105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457200" y="122238"/>
            <a:ext cx="8229600" cy="792162"/>
          </a:xfrm>
        </p:spPr>
        <p:txBody>
          <a:bodyPr>
            <a:normAutofit fontScale="90000"/>
          </a:bodyPr>
          <a:lstStyle/>
          <a:p>
            <a:pPr eaLnBrk="1" hangingPunct="1">
              <a:defRPr/>
            </a:pPr>
            <a:r>
              <a:rPr lang="en-US" sz="2900" smtClean="0"/>
              <a:t>Calcium and PKB can regulate insertion of glucose transporters into membrane</a:t>
            </a:r>
          </a:p>
        </p:txBody>
      </p:sp>
      <p:sp>
        <p:nvSpPr>
          <p:cNvPr id="601091" name="Rectangle 3"/>
          <p:cNvSpPr>
            <a:spLocks noGrp="1" noChangeArrowheads="1"/>
          </p:cNvSpPr>
          <p:nvPr>
            <p:ph type="body" idx="4294967295"/>
          </p:nvPr>
        </p:nvSpPr>
        <p:spPr>
          <a:xfrm>
            <a:off x="457200" y="1066800"/>
            <a:ext cx="8229600" cy="5059363"/>
          </a:xfrm>
        </p:spPr>
        <p:txBody>
          <a:bodyPr/>
          <a:lstStyle/>
          <a:p>
            <a:pPr eaLnBrk="1" hangingPunct="1"/>
            <a:r>
              <a:rPr lang="en-US" altLang="en-US" sz="2000" smtClean="0"/>
              <a:t>Ca++ is required to secrete insulin from the beta pancreatic cells</a:t>
            </a:r>
          </a:p>
          <a:p>
            <a:pPr eaLnBrk="1" hangingPunct="1"/>
            <a:r>
              <a:rPr lang="en-US" altLang="en-US" sz="2000" smtClean="0"/>
              <a:t>Ca++ binds to calmodulin and activates it. Calmodulin can then bind to Ca/calmodulin-dependent kinases (CaM kinases)</a:t>
            </a:r>
          </a:p>
          <a:p>
            <a:pPr eaLnBrk="1" hangingPunct="1"/>
            <a:r>
              <a:rPr lang="en-US" altLang="en-US" sz="2000" smtClean="0"/>
              <a:t>In this example CaMKII promotes insulin release</a:t>
            </a:r>
          </a:p>
        </p:txBody>
      </p:sp>
      <p:pic>
        <p:nvPicPr>
          <p:cNvPr id="409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2566988"/>
            <a:ext cx="4129088" cy="276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Text Box 5"/>
          <p:cNvSpPr txBox="1">
            <a:spLocks noChangeArrowheads="1"/>
          </p:cNvSpPr>
          <p:nvPr/>
        </p:nvSpPr>
        <p:spPr bwMode="auto">
          <a:xfrm>
            <a:off x="5638800" y="6248400"/>
            <a:ext cx="243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latin typeface="Calibri" panose="020F0502020204030204" pitchFamily="34" charset="0"/>
              </a:rPr>
              <a:t>Easom 1999</a:t>
            </a:r>
          </a:p>
        </p:txBody>
      </p:sp>
      <p:pic>
        <p:nvPicPr>
          <p:cNvPr id="409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514600"/>
            <a:ext cx="3273425" cy="356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70526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10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10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10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109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04800" y="76200"/>
            <a:ext cx="8458200" cy="944563"/>
          </a:xfrm>
        </p:spPr>
        <p:txBody>
          <a:bodyPr/>
          <a:lstStyle/>
          <a:p>
            <a:r>
              <a:rPr lang="en-US" altLang="en-US" sz="2800" smtClean="0"/>
              <a:t>Calcium is another major type of second messenger</a:t>
            </a:r>
            <a:br>
              <a:rPr lang="en-US" altLang="en-US" sz="2800" smtClean="0"/>
            </a:br>
            <a:r>
              <a:rPr lang="en-US" altLang="en-US" sz="2800" smtClean="0"/>
              <a:t>Ways to regulate [Ca++] in cell</a:t>
            </a:r>
          </a:p>
        </p:txBody>
      </p:sp>
      <p:sp>
        <p:nvSpPr>
          <p:cNvPr id="43011" name="Rectangle 3"/>
          <p:cNvSpPr>
            <a:spLocks noGrp="1" noChangeArrowheads="1"/>
          </p:cNvSpPr>
          <p:nvPr>
            <p:ph type="body" idx="1"/>
          </p:nvPr>
        </p:nvSpPr>
        <p:spPr>
          <a:xfrm>
            <a:off x="4419600" y="1600200"/>
            <a:ext cx="4724400" cy="4525963"/>
          </a:xfrm>
        </p:spPr>
        <p:txBody>
          <a:bodyPr/>
          <a:lstStyle/>
          <a:p>
            <a:r>
              <a:rPr lang="en-US" altLang="en-US" sz="2400" smtClean="0"/>
              <a:t>Red lines indicates ways to increase [Ca++], black lines ways to decrease it.</a:t>
            </a:r>
          </a:p>
          <a:p>
            <a:r>
              <a:rPr lang="en-US" altLang="en-US" sz="2400" smtClean="0"/>
              <a:t>Many intracellular processes are [Ca++] sensitive (e.g. synaptic release)</a:t>
            </a:r>
          </a:p>
          <a:p>
            <a:r>
              <a:rPr lang="en-US" altLang="en-US" sz="2400" smtClean="0"/>
              <a:t>Some kinases, such as calmodulin, are activated by Ca++</a:t>
            </a:r>
          </a:p>
          <a:p>
            <a:pPr>
              <a:buFontTx/>
              <a:buNone/>
            </a:pPr>
            <a:endParaRPr lang="en-US" altLang="en-US" sz="2400" smtClean="0"/>
          </a:p>
        </p:txBody>
      </p:sp>
      <p:pic>
        <p:nvPicPr>
          <p:cNvPr id="43012" name="Picture 4"/>
          <p:cNvPicPr>
            <a:picLocks noChangeAspect="1" noChangeArrowheads="1"/>
          </p:cNvPicPr>
          <p:nvPr/>
        </p:nvPicPr>
        <p:blipFill>
          <a:blip r:embed="rId2">
            <a:extLst>
              <a:ext uri="{28A0092B-C50C-407E-A947-70E740481C1C}">
                <a14:useLocalDpi xmlns:a14="http://schemas.microsoft.com/office/drawing/2010/main" val="0"/>
              </a:ext>
            </a:extLst>
          </a:blip>
          <a:srcRect t="47116" r="52740"/>
          <a:stretch>
            <a:fillRect/>
          </a:stretch>
        </p:blipFill>
        <p:spPr bwMode="auto">
          <a:xfrm>
            <a:off x="304800" y="1006475"/>
            <a:ext cx="4095750" cy="577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85941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274638"/>
            <a:ext cx="8229600" cy="944562"/>
          </a:xfrm>
        </p:spPr>
        <p:txBody>
          <a:bodyPr>
            <a:normAutofit fontScale="90000"/>
          </a:bodyPr>
          <a:lstStyle/>
          <a:p>
            <a:r>
              <a:rPr lang="en-US" altLang="en-US" sz="3200" smtClean="0"/>
              <a:t>Convergence and crosstalk of pathways via kinases in neurons and glia </a:t>
            </a:r>
          </a:p>
        </p:txBody>
      </p:sp>
      <p:sp>
        <p:nvSpPr>
          <p:cNvPr id="44035" name="Rectangle 3"/>
          <p:cNvSpPr>
            <a:spLocks noGrp="1" noChangeArrowheads="1"/>
          </p:cNvSpPr>
          <p:nvPr>
            <p:ph type="body" idx="1"/>
          </p:nvPr>
        </p:nvSpPr>
        <p:spPr/>
        <p:txBody>
          <a:bodyPr/>
          <a:lstStyle/>
          <a:p>
            <a:endParaRPr lang="en-US" altLang="en-US" smtClean="0"/>
          </a:p>
        </p:txBody>
      </p:sp>
      <p:pic>
        <p:nvPicPr>
          <p:cNvPr id="440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524000"/>
            <a:ext cx="6572250" cy="407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037" name="Rectangle 5"/>
          <p:cNvSpPr>
            <a:spLocks noChangeArrowheads="1"/>
          </p:cNvSpPr>
          <p:nvPr/>
        </p:nvSpPr>
        <p:spPr bwMode="auto">
          <a:xfrm>
            <a:off x="615950" y="6188075"/>
            <a:ext cx="78422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u="sng"/>
              <a:t>Basic Neurochemistry: Molecular, Cellular and Medical Aspects</a:t>
            </a:r>
            <a:r>
              <a:rPr lang="en-US" altLang="en-US" sz="1400"/>
              <a:t>. 6th edition.</a:t>
            </a:r>
          </a:p>
          <a:p>
            <a:pPr algn="ctr" eaLnBrk="1" hangingPunct="1">
              <a:spcBef>
                <a:spcPct val="0"/>
              </a:spcBef>
              <a:buFontTx/>
              <a:buNone/>
            </a:pPr>
            <a:r>
              <a:rPr lang="en-US" altLang="en-US" sz="1400"/>
              <a:t>Siegel GJ, Agranoff BW, Albers RW, et al., editors.</a:t>
            </a:r>
          </a:p>
        </p:txBody>
      </p:sp>
    </p:spTree>
    <p:extLst>
      <p:ext uri="{BB962C8B-B14F-4D97-AF65-F5344CB8AC3E}">
        <p14:creationId xmlns:p14="http://schemas.microsoft.com/office/powerpoint/2010/main" val="9042271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152400"/>
            <a:ext cx="7772400" cy="688975"/>
          </a:xfrm>
        </p:spPr>
        <p:txBody>
          <a:bodyPr/>
          <a:lstStyle/>
          <a:p>
            <a:pPr eaLnBrk="1" hangingPunct="1">
              <a:defRPr/>
            </a:pPr>
            <a:r>
              <a:rPr lang="en-US" sz="3200" dirty="0">
                <a:cs typeface="+mj-cs"/>
              </a:rPr>
              <a:t>Announcements</a:t>
            </a:r>
          </a:p>
        </p:txBody>
      </p:sp>
      <p:sp>
        <p:nvSpPr>
          <p:cNvPr id="3075" name="Rectangle 3"/>
          <p:cNvSpPr>
            <a:spLocks noGrp="1" noChangeArrowheads="1"/>
          </p:cNvSpPr>
          <p:nvPr>
            <p:ph type="subTitle" idx="1"/>
          </p:nvPr>
        </p:nvSpPr>
        <p:spPr>
          <a:xfrm>
            <a:off x="228600" y="990600"/>
            <a:ext cx="8686800" cy="3505200"/>
          </a:xfrm>
        </p:spPr>
        <p:txBody>
          <a:bodyPr/>
          <a:lstStyle/>
          <a:p>
            <a:pPr marL="457200" indent="-457200" algn="l" eaLnBrk="1" hangingPunct="1">
              <a:buFontTx/>
              <a:buChar char="•"/>
            </a:pPr>
            <a:r>
              <a:rPr lang="en-US" sz="2400" dirty="0" smtClean="0">
                <a:ea typeface="ＭＳ Ｐゴシック" pitchFamily="34" charset="-128"/>
              </a:rPr>
              <a:t>Review </a:t>
            </a:r>
            <a:r>
              <a:rPr lang="en-US" sz="2400" dirty="0" smtClean="0">
                <a:ea typeface="ＭＳ Ｐゴシック" pitchFamily="34" charset="-128"/>
              </a:rPr>
              <a:t>questions and assessment items </a:t>
            </a:r>
            <a:r>
              <a:rPr lang="en-US" sz="2400" dirty="0" smtClean="0">
                <a:ea typeface="ＭＳ Ｐゴシック" pitchFamily="34" charset="-128"/>
              </a:rPr>
              <a:t>are available </a:t>
            </a:r>
            <a:r>
              <a:rPr lang="en-US" sz="2400" dirty="0" smtClean="0">
                <a:ea typeface="ＭＳ Ｐゴシック" pitchFamily="34" charset="-128"/>
              </a:rPr>
              <a:t>on </a:t>
            </a:r>
            <a:r>
              <a:rPr lang="en-US" sz="2400" dirty="0" smtClean="0">
                <a:ea typeface="ＭＳ Ｐゴシック" pitchFamily="34" charset="-128"/>
              </a:rPr>
              <a:t>Blackboard</a:t>
            </a:r>
          </a:p>
          <a:p>
            <a:pPr marL="457200" indent="-457200" algn="l" eaLnBrk="1" hangingPunct="1">
              <a:buFontTx/>
              <a:buChar char="•"/>
            </a:pPr>
            <a:r>
              <a:rPr lang="en-US" dirty="0" smtClean="0">
                <a:ea typeface="ＭＳ Ｐゴシック" pitchFamily="34" charset="-128"/>
              </a:rPr>
              <a:t>Alternate final exam 4-6 pm, Dec. 10, Lilly 1-105</a:t>
            </a:r>
          </a:p>
          <a:p>
            <a:pPr marL="457200" indent="-457200" algn="l" eaLnBrk="1" hangingPunct="1">
              <a:buFontTx/>
              <a:buChar char="•"/>
            </a:pPr>
            <a:r>
              <a:rPr lang="en-US" sz="2400" dirty="0" smtClean="0">
                <a:ea typeface="ＭＳ Ｐゴシック" pitchFamily="34" charset="-128"/>
              </a:rPr>
              <a:t>Final exam (as scheduled), 3:30-5:30 pm Dec. 17, WTHR 200</a:t>
            </a:r>
          </a:p>
          <a:p>
            <a:pPr marL="457200" indent="-457200" algn="l" eaLnBrk="1" hangingPunct="1">
              <a:buFontTx/>
              <a:buChar char="•"/>
            </a:pPr>
            <a:r>
              <a:rPr lang="en-US" dirty="0" smtClean="0">
                <a:ea typeface="ＭＳ Ｐゴシック" pitchFamily="34" charset="-128"/>
              </a:rPr>
              <a:t>80% material since exam 3, 20% previous material</a:t>
            </a:r>
          </a:p>
          <a:p>
            <a:pPr marL="457200" indent="-457200" algn="l" eaLnBrk="1" hangingPunct="1">
              <a:buFontTx/>
              <a:buChar char="•"/>
            </a:pPr>
            <a:r>
              <a:rPr lang="en-US" dirty="0" smtClean="0">
                <a:ea typeface="ＭＳ Ｐゴシック" pitchFamily="34" charset="-128"/>
              </a:rPr>
              <a:t>Mostly short-answer, some multiple choice</a:t>
            </a:r>
            <a:endParaRPr lang="en-US" sz="2400" dirty="0" smtClean="0">
              <a:ea typeface="ＭＳ Ｐゴシック" pitchFamily="34" charset="-128"/>
            </a:endParaRPr>
          </a:p>
          <a:p>
            <a:pPr marL="914400" lvl="1" indent="-457200" algn="l" eaLnBrk="1" hangingPunct="1">
              <a:buFontTx/>
              <a:buChar char="•"/>
            </a:pPr>
            <a:endParaRPr lang="en-US" dirty="0">
              <a:ea typeface="ＭＳ Ｐゴシック" pitchFamily="34" charset="-128"/>
            </a:endParaRPr>
          </a:p>
        </p:txBody>
      </p:sp>
    </p:spTree>
    <p:extLst>
      <p:ext uri="{BB962C8B-B14F-4D97-AF65-F5344CB8AC3E}">
        <p14:creationId xmlns:p14="http://schemas.microsoft.com/office/powerpoint/2010/main" val="13460554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609600" y="274638"/>
            <a:ext cx="7848600" cy="639762"/>
          </a:xfrm>
        </p:spPr>
        <p:txBody>
          <a:bodyPr>
            <a:normAutofit fontScale="90000"/>
          </a:bodyPr>
          <a:lstStyle/>
          <a:p>
            <a:pPr eaLnBrk="1" hangingPunct="1">
              <a:defRPr/>
            </a:pPr>
            <a:r>
              <a:rPr lang="en-US" sz="2900" dirty="0" smtClean="0"/>
              <a:t>Signaling pathways are not independent and can interact</a:t>
            </a:r>
          </a:p>
        </p:txBody>
      </p:sp>
      <p:sp>
        <p:nvSpPr>
          <p:cNvPr id="605187" name="Rectangle 3"/>
          <p:cNvSpPr>
            <a:spLocks noGrp="1" noChangeArrowheads="1"/>
          </p:cNvSpPr>
          <p:nvPr>
            <p:ph type="body" idx="4294967295"/>
          </p:nvPr>
        </p:nvSpPr>
        <p:spPr>
          <a:xfrm>
            <a:off x="457200" y="1295400"/>
            <a:ext cx="8229600" cy="4830763"/>
          </a:xfrm>
        </p:spPr>
        <p:txBody>
          <a:bodyPr/>
          <a:lstStyle/>
          <a:p>
            <a:pPr eaLnBrk="1" hangingPunct="1"/>
            <a:r>
              <a:rPr lang="en-US" altLang="en-US" sz="2400" b="1" i="1" smtClean="0"/>
              <a:t>Convergence:</a:t>
            </a:r>
            <a:r>
              <a:rPr lang="en-US" altLang="en-US" sz="2400" smtClean="0"/>
              <a:t> Signals from multiple receptors activate a common effector, such as Ras or Raf</a:t>
            </a:r>
          </a:p>
          <a:p>
            <a:pPr eaLnBrk="1" hangingPunct="1"/>
            <a:r>
              <a:rPr lang="en-US" altLang="en-US" sz="2400" b="1" i="1" smtClean="0"/>
              <a:t>Divergence:</a:t>
            </a:r>
            <a:r>
              <a:rPr lang="en-US" altLang="en-US" sz="2400" smtClean="0"/>
              <a:t> Signals produced by a single receptor activate more than one different effector, such as protein kinase C (PKC) and inositol triphosphate (IP3)</a:t>
            </a:r>
          </a:p>
          <a:p>
            <a:pPr eaLnBrk="1" hangingPunct="1"/>
            <a:r>
              <a:rPr lang="en-US" altLang="en-US" sz="2400" b="1" i="1" smtClean="0"/>
              <a:t>Crosstalk:</a:t>
            </a:r>
            <a:r>
              <a:rPr lang="en-US" altLang="en-US" sz="2400" smtClean="0"/>
              <a:t> Components of signaling pathways are shared between pathways, such as [cAMP], PKC, ATP</a:t>
            </a:r>
          </a:p>
        </p:txBody>
      </p:sp>
    </p:spTree>
    <p:extLst>
      <p:ext uri="{BB962C8B-B14F-4D97-AF65-F5344CB8AC3E}">
        <p14:creationId xmlns:p14="http://schemas.microsoft.com/office/powerpoint/2010/main" val="26312160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51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51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51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18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figure 15-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738" y="1066800"/>
            <a:ext cx="3675062" cy="468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Text Box 3"/>
          <p:cNvSpPr txBox="1">
            <a:spLocks noChangeArrowheads="1"/>
          </p:cNvSpPr>
          <p:nvPr/>
        </p:nvSpPr>
        <p:spPr bwMode="auto">
          <a:xfrm>
            <a:off x="1371600" y="152400"/>
            <a:ext cx="6400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400"/>
              <a:t>Convergence: Multiple pathways converge on a common signaling molecule</a:t>
            </a:r>
          </a:p>
        </p:txBody>
      </p:sp>
      <p:sp>
        <p:nvSpPr>
          <p:cNvPr id="47108" name="Text Box 4"/>
          <p:cNvSpPr txBox="1">
            <a:spLocks noChangeArrowheads="1"/>
          </p:cNvSpPr>
          <p:nvPr/>
        </p:nvSpPr>
        <p:spPr bwMode="auto">
          <a:xfrm>
            <a:off x="685800" y="5943600"/>
            <a:ext cx="7696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t>Convergence differs from crosstalk because the converging paths are the same after they converge.</a:t>
            </a:r>
          </a:p>
        </p:txBody>
      </p:sp>
    </p:spTree>
    <p:extLst>
      <p:ext uri="{BB962C8B-B14F-4D97-AF65-F5344CB8AC3E}">
        <p14:creationId xmlns:p14="http://schemas.microsoft.com/office/powerpoint/2010/main" val="35129610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28600" y="76200"/>
            <a:ext cx="8610600" cy="944563"/>
          </a:xfrm>
        </p:spPr>
        <p:txBody>
          <a:bodyPr/>
          <a:lstStyle/>
          <a:p>
            <a:r>
              <a:rPr lang="en-US" altLang="zh-CN" sz="2400" smtClean="0">
                <a:ea typeface="SimSun" panose="02010600030101010101" pitchFamily="2" charset="-122"/>
              </a:rPr>
              <a:t>NGF is a receptor tyrosine kinase that activates multiple pathways to keep cells alive and grow new synapses</a:t>
            </a:r>
          </a:p>
        </p:txBody>
      </p:sp>
      <p:pic>
        <p:nvPicPr>
          <p:cNvPr id="4915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90600"/>
            <a:ext cx="4616450" cy="534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156" name="Rectangle 11"/>
          <p:cNvSpPr>
            <a:spLocks noChangeArrowheads="1"/>
          </p:cNvSpPr>
          <p:nvPr/>
        </p:nvSpPr>
        <p:spPr bwMode="auto">
          <a:xfrm>
            <a:off x="4743450" y="6340475"/>
            <a:ext cx="43243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400" u="sng">
                <a:ea typeface="SimSun" panose="02010600030101010101" pitchFamily="2" charset="-122"/>
              </a:rPr>
              <a:t>Neuroscience. 2nd edition.</a:t>
            </a:r>
          </a:p>
          <a:p>
            <a:pPr algn="ctr" eaLnBrk="1" hangingPunct="1">
              <a:spcBef>
                <a:spcPct val="0"/>
              </a:spcBef>
              <a:buFontTx/>
              <a:buNone/>
            </a:pPr>
            <a:r>
              <a:rPr lang="en-US" altLang="zh-CN" sz="1400">
                <a:ea typeface="SimSun" panose="02010600030101010101" pitchFamily="2" charset="-122"/>
              </a:rPr>
              <a:t>Purves D, Augustine GJ, Fitzpatrick D, et al., editors.</a:t>
            </a:r>
          </a:p>
        </p:txBody>
      </p:sp>
      <p:sp>
        <p:nvSpPr>
          <p:cNvPr id="49157" name="TextBox 1"/>
          <p:cNvSpPr txBox="1">
            <a:spLocks noChangeArrowheads="1"/>
          </p:cNvSpPr>
          <p:nvPr/>
        </p:nvSpPr>
        <p:spPr bwMode="auto">
          <a:xfrm>
            <a:off x="5149850" y="1219200"/>
            <a:ext cx="3765550"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t>This is an example of divergence. </a:t>
            </a:r>
            <a:r>
              <a:rPr lang="en-US" altLang="en-US" sz="1800"/>
              <a:t>(Erudite and Candor perhaps?)</a:t>
            </a:r>
          </a:p>
        </p:txBody>
      </p:sp>
    </p:spTree>
    <p:extLst>
      <p:ext uri="{BB962C8B-B14F-4D97-AF65-F5344CB8AC3E}">
        <p14:creationId xmlns:p14="http://schemas.microsoft.com/office/powerpoint/2010/main" val="3936484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457200" y="152400"/>
            <a:ext cx="8229600" cy="792163"/>
          </a:xfrm>
        </p:spPr>
        <p:txBody>
          <a:bodyPr>
            <a:normAutofit fontScale="90000"/>
          </a:bodyPr>
          <a:lstStyle/>
          <a:p>
            <a:pPr eaLnBrk="1" hangingPunct="1"/>
            <a:r>
              <a:rPr lang="en-US" altLang="en-US" sz="3200" smtClean="0"/>
              <a:t>Positive and negative regulation of pathway intermediates (crosstalk example)</a:t>
            </a:r>
          </a:p>
        </p:txBody>
      </p:sp>
      <p:sp>
        <p:nvSpPr>
          <p:cNvPr id="350211" name="Rectangle 3"/>
          <p:cNvSpPr>
            <a:spLocks noGrp="1" noChangeArrowheads="1"/>
          </p:cNvSpPr>
          <p:nvPr>
            <p:ph type="body" idx="4294967295"/>
          </p:nvPr>
        </p:nvSpPr>
        <p:spPr>
          <a:xfrm>
            <a:off x="4038600" y="1371600"/>
            <a:ext cx="4876800" cy="4754563"/>
          </a:xfrm>
        </p:spPr>
        <p:txBody>
          <a:bodyPr/>
          <a:lstStyle/>
          <a:p>
            <a:pPr eaLnBrk="1" hangingPunct="1"/>
            <a:r>
              <a:rPr lang="en-US" altLang="en-US" sz="2000" smtClean="0"/>
              <a:t>Binding of growth factor on receptor tyrosine kinase allows adaptor Grb2 to link to Sos and catalyze Ras-GTP formation.</a:t>
            </a:r>
          </a:p>
          <a:p>
            <a:pPr eaLnBrk="1" hangingPunct="1"/>
            <a:r>
              <a:rPr lang="en-US" altLang="en-US" sz="2000" smtClean="0"/>
              <a:t>The activated G-protein Ras-GTP binds to Raf to activate it</a:t>
            </a:r>
          </a:p>
          <a:p>
            <a:pPr eaLnBrk="1" hangingPunct="1"/>
            <a:r>
              <a:rPr lang="en-US" altLang="en-US" sz="2000" smtClean="0"/>
              <a:t>Epinephrine binding generates cAMP and activates PKA to inhibit Raf activity</a:t>
            </a:r>
          </a:p>
          <a:p>
            <a:pPr eaLnBrk="1" hangingPunct="1"/>
            <a:r>
              <a:rPr lang="en-US" altLang="en-US" sz="2000" smtClean="0"/>
              <a:t>In the nucleus, both PKA and a MAP kinase activate CREB transcription factor to upregulate specific CRE promoters </a:t>
            </a:r>
          </a:p>
          <a:p>
            <a:pPr eaLnBrk="1" hangingPunct="1"/>
            <a:endParaRPr lang="en-US" altLang="en-US" sz="2000" smtClean="0"/>
          </a:p>
          <a:p>
            <a:pPr eaLnBrk="1" hangingPunct="1"/>
            <a:endParaRPr lang="en-US" altLang="en-US" sz="2000" smtClean="0"/>
          </a:p>
        </p:txBody>
      </p:sp>
      <p:pic>
        <p:nvPicPr>
          <p:cNvPr id="51204" name="Picture 4" descr="figure 15-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219200"/>
            <a:ext cx="3921125" cy="499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36908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502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502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502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457200" y="152400"/>
            <a:ext cx="8229600" cy="792163"/>
          </a:xfrm>
        </p:spPr>
        <p:txBody>
          <a:bodyPr>
            <a:normAutofit fontScale="90000"/>
          </a:bodyPr>
          <a:lstStyle/>
          <a:p>
            <a:pPr eaLnBrk="1" hangingPunct="1"/>
            <a:r>
              <a:rPr lang="en-US" altLang="en-US" sz="3200" smtClean="0"/>
              <a:t>Positive and negative regulation of pathway intermediates (crosstalk example)</a:t>
            </a:r>
          </a:p>
        </p:txBody>
      </p:sp>
      <p:sp>
        <p:nvSpPr>
          <p:cNvPr id="350211" name="Rectangle 3"/>
          <p:cNvSpPr>
            <a:spLocks noGrp="1" noChangeArrowheads="1"/>
          </p:cNvSpPr>
          <p:nvPr>
            <p:ph type="body" idx="4294967295"/>
          </p:nvPr>
        </p:nvSpPr>
        <p:spPr>
          <a:xfrm>
            <a:off x="4038600" y="1371600"/>
            <a:ext cx="4876800" cy="4754563"/>
          </a:xfrm>
        </p:spPr>
        <p:txBody>
          <a:bodyPr/>
          <a:lstStyle/>
          <a:p>
            <a:pPr eaLnBrk="1" hangingPunct="1"/>
            <a:r>
              <a:rPr lang="en-US" altLang="en-US" sz="2000" smtClean="0"/>
              <a:t>Binding of growth factor on receptor tyrosine kinase allows adaptor Grb2 to link to Sos and catalyze Ras-GTP formation.</a:t>
            </a:r>
          </a:p>
          <a:p>
            <a:pPr eaLnBrk="1" hangingPunct="1"/>
            <a:r>
              <a:rPr lang="en-US" altLang="en-US" sz="2000" smtClean="0"/>
              <a:t>The activated G-protein Ras-GTP binds to Raf to activate it</a:t>
            </a:r>
          </a:p>
          <a:p>
            <a:pPr eaLnBrk="1" hangingPunct="1"/>
            <a:r>
              <a:rPr lang="en-US" altLang="en-US" sz="2000" smtClean="0"/>
              <a:t>Epinephrine binding generates cAMP and activates PKA to inhibit Raf activity</a:t>
            </a:r>
          </a:p>
          <a:p>
            <a:pPr eaLnBrk="1" hangingPunct="1"/>
            <a:r>
              <a:rPr lang="en-US" altLang="en-US" sz="2000" smtClean="0"/>
              <a:t>In the nucleus, both PKA and a MAP kinase activate CREB transcription factor to upregulate specific CRE promoters </a:t>
            </a:r>
          </a:p>
          <a:p>
            <a:pPr eaLnBrk="1" hangingPunct="1"/>
            <a:endParaRPr lang="en-US" altLang="en-US" sz="2000" smtClean="0"/>
          </a:p>
          <a:p>
            <a:pPr eaLnBrk="1" hangingPunct="1"/>
            <a:endParaRPr lang="en-US" altLang="en-US" sz="2000" smtClean="0"/>
          </a:p>
        </p:txBody>
      </p:sp>
      <p:pic>
        <p:nvPicPr>
          <p:cNvPr id="52228" name="Picture 4" descr="figure 15-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219200"/>
            <a:ext cx="3921125" cy="499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71641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502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502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502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274638"/>
            <a:ext cx="8229600" cy="792162"/>
          </a:xfrm>
        </p:spPr>
        <p:txBody>
          <a:bodyPr/>
          <a:lstStyle/>
          <a:p>
            <a:r>
              <a:rPr lang="en-US" altLang="en-US" sz="3200" smtClean="0"/>
              <a:t>Parallel and interacting signaling pathways</a:t>
            </a:r>
          </a:p>
        </p:txBody>
      </p:sp>
      <p:sp>
        <p:nvSpPr>
          <p:cNvPr id="53251" name="Rectangle 3"/>
          <p:cNvSpPr>
            <a:spLocks noGrp="1" noChangeArrowheads="1"/>
          </p:cNvSpPr>
          <p:nvPr>
            <p:ph type="body" idx="1"/>
          </p:nvPr>
        </p:nvSpPr>
        <p:spPr/>
        <p:txBody>
          <a:bodyPr/>
          <a:lstStyle/>
          <a:p>
            <a:endParaRPr lang="en-US" altLang="en-US" smtClean="0"/>
          </a:p>
        </p:txBody>
      </p:sp>
      <p:pic>
        <p:nvPicPr>
          <p:cNvPr id="532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4200" y="1295400"/>
            <a:ext cx="5384800" cy="480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253" name="Rectangle 5"/>
          <p:cNvSpPr>
            <a:spLocks noChangeArrowheads="1"/>
          </p:cNvSpPr>
          <p:nvPr/>
        </p:nvSpPr>
        <p:spPr bwMode="auto">
          <a:xfrm>
            <a:off x="533400" y="6324600"/>
            <a:ext cx="815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u="sng"/>
              <a:t>Molecular Biology of the Cell. 4th edition</a:t>
            </a:r>
            <a:r>
              <a:rPr lang="en-US" altLang="en-US" sz="1400"/>
              <a:t>., Alberts B, Johnson A, Lewis J, et al.</a:t>
            </a:r>
          </a:p>
        </p:txBody>
      </p:sp>
    </p:spTree>
    <p:extLst>
      <p:ext uri="{BB962C8B-B14F-4D97-AF65-F5344CB8AC3E}">
        <p14:creationId xmlns:p14="http://schemas.microsoft.com/office/powerpoint/2010/main" val="2852448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p:txBody>
          <a:bodyPr/>
          <a:lstStyle/>
          <a:p>
            <a:pPr eaLnBrk="1" hangingPunct="1"/>
            <a:r>
              <a:rPr lang="en-US" altLang="en-US" sz="3600" smtClean="0"/>
              <a:t>Name that kinase!</a:t>
            </a:r>
          </a:p>
        </p:txBody>
      </p:sp>
      <p:sp>
        <p:nvSpPr>
          <p:cNvPr id="58371" name="Rectangle 3"/>
          <p:cNvSpPr>
            <a:spLocks noGrp="1" noChangeArrowheads="1"/>
          </p:cNvSpPr>
          <p:nvPr>
            <p:ph type="body" idx="4294967295"/>
          </p:nvPr>
        </p:nvSpPr>
        <p:spPr>
          <a:xfrm>
            <a:off x="457200" y="1600200"/>
            <a:ext cx="8686800" cy="4525963"/>
          </a:xfrm>
        </p:spPr>
        <p:txBody>
          <a:bodyPr/>
          <a:lstStyle/>
          <a:p>
            <a:pPr eaLnBrk="1" hangingPunct="1">
              <a:lnSpc>
                <a:spcPct val="80000"/>
              </a:lnSpc>
            </a:pPr>
            <a:r>
              <a:rPr lang="en-US" altLang="en-US" sz="2400" smtClean="0"/>
              <a:t>Activated by cAMP - PKA</a:t>
            </a:r>
          </a:p>
          <a:p>
            <a:pPr eaLnBrk="1" hangingPunct="1">
              <a:lnSpc>
                <a:spcPct val="80000"/>
              </a:lnSpc>
            </a:pPr>
            <a:r>
              <a:rPr lang="en-US" altLang="en-US" sz="2400" smtClean="0"/>
              <a:t>Triggered by growth factor binding – receptor tyrosine kinase (RTK)</a:t>
            </a:r>
          </a:p>
          <a:p>
            <a:pPr eaLnBrk="1" hangingPunct="1">
              <a:lnSpc>
                <a:spcPct val="80000"/>
              </a:lnSpc>
            </a:pPr>
            <a:r>
              <a:rPr lang="en-US" altLang="en-US" sz="2400" smtClean="0"/>
              <a:t>Inactivates glycogen synthase – GSK3 or PKA</a:t>
            </a:r>
          </a:p>
          <a:p>
            <a:pPr eaLnBrk="1" hangingPunct="1">
              <a:lnSpc>
                <a:spcPct val="80000"/>
              </a:lnSpc>
            </a:pPr>
            <a:r>
              <a:rPr lang="en-US" altLang="en-US" sz="2400" smtClean="0"/>
              <a:t>Forms PIP3 – PI3K</a:t>
            </a:r>
          </a:p>
          <a:p>
            <a:pPr eaLnBrk="1" hangingPunct="1">
              <a:lnSpc>
                <a:spcPct val="80000"/>
              </a:lnSpc>
            </a:pPr>
            <a:r>
              <a:rPr lang="en-US" altLang="en-US" sz="2400" smtClean="0"/>
              <a:t>Activates CREB – PKA,PKC, or MAPK</a:t>
            </a:r>
          </a:p>
          <a:p>
            <a:pPr eaLnBrk="1" hangingPunct="1">
              <a:lnSpc>
                <a:spcPct val="80000"/>
              </a:lnSpc>
            </a:pPr>
            <a:r>
              <a:rPr lang="en-US" altLang="en-US" sz="2400" smtClean="0"/>
              <a:t>Phosphorylates a MAPK – MAPKK or MEK</a:t>
            </a:r>
          </a:p>
          <a:p>
            <a:pPr eaLnBrk="1" hangingPunct="1">
              <a:lnSpc>
                <a:spcPct val="80000"/>
              </a:lnSpc>
            </a:pPr>
            <a:r>
              <a:rPr lang="en-US" altLang="en-US" sz="2400" smtClean="0"/>
              <a:t>Can bind docking proteins with PTB or SH2 domains –RTK again</a:t>
            </a:r>
          </a:p>
          <a:p>
            <a:pPr eaLnBrk="1" hangingPunct="1">
              <a:lnSpc>
                <a:spcPct val="80000"/>
              </a:lnSpc>
            </a:pPr>
            <a:r>
              <a:rPr lang="en-US" altLang="en-US" sz="2400" smtClean="0"/>
              <a:t>Promotes glycogen synthesis by phosphorylating GSK-3 to inactivate it - PKB</a:t>
            </a:r>
          </a:p>
          <a:p>
            <a:pPr eaLnBrk="1" hangingPunct="1">
              <a:lnSpc>
                <a:spcPct val="80000"/>
              </a:lnSpc>
            </a:pPr>
            <a:endParaRPr lang="en-US" altLang="en-US" sz="2400" smtClean="0"/>
          </a:p>
          <a:p>
            <a:pPr eaLnBrk="1" hangingPunct="1">
              <a:lnSpc>
                <a:spcPct val="80000"/>
              </a:lnSpc>
            </a:pPr>
            <a:endParaRPr lang="en-US" altLang="en-US" sz="2400" smtClean="0"/>
          </a:p>
          <a:p>
            <a:pPr eaLnBrk="1" hangingPunct="1">
              <a:lnSpc>
                <a:spcPct val="80000"/>
              </a:lnSpc>
            </a:pPr>
            <a:endParaRPr lang="en-US" altLang="en-US" sz="2400" smtClean="0"/>
          </a:p>
          <a:p>
            <a:pPr eaLnBrk="1" hangingPunct="1">
              <a:lnSpc>
                <a:spcPct val="80000"/>
              </a:lnSpc>
            </a:pPr>
            <a:endParaRPr lang="en-US" altLang="en-US" sz="2400" smtClean="0"/>
          </a:p>
        </p:txBody>
      </p:sp>
      <p:sp>
        <p:nvSpPr>
          <p:cNvPr id="4" name="Rectangle 3"/>
          <p:cNvSpPr/>
          <p:nvPr/>
        </p:nvSpPr>
        <p:spPr>
          <a:xfrm>
            <a:off x="3505200" y="1600200"/>
            <a:ext cx="990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0" name="Rectangle 9"/>
          <p:cNvSpPr/>
          <p:nvPr/>
        </p:nvSpPr>
        <p:spPr>
          <a:xfrm>
            <a:off x="8001000" y="4038600"/>
            <a:ext cx="100012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1" name="Rectangle 10"/>
          <p:cNvSpPr/>
          <p:nvPr/>
        </p:nvSpPr>
        <p:spPr>
          <a:xfrm>
            <a:off x="5734050" y="1981200"/>
            <a:ext cx="30099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2" name="Rectangle 11"/>
          <p:cNvSpPr/>
          <p:nvPr/>
        </p:nvSpPr>
        <p:spPr>
          <a:xfrm>
            <a:off x="762000" y="2247900"/>
            <a:ext cx="2057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3" name="Rectangle 12"/>
          <p:cNvSpPr/>
          <p:nvPr/>
        </p:nvSpPr>
        <p:spPr>
          <a:xfrm>
            <a:off x="5334000" y="2590800"/>
            <a:ext cx="2362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4" name="Rectangle 13"/>
          <p:cNvSpPr/>
          <p:nvPr/>
        </p:nvSpPr>
        <p:spPr>
          <a:xfrm>
            <a:off x="2514600" y="2971800"/>
            <a:ext cx="1143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5" name="Rectangle 14"/>
          <p:cNvSpPr/>
          <p:nvPr/>
        </p:nvSpPr>
        <p:spPr>
          <a:xfrm>
            <a:off x="3429000" y="3276600"/>
            <a:ext cx="2819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6" name="Rectangle 15"/>
          <p:cNvSpPr/>
          <p:nvPr/>
        </p:nvSpPr>
        <p:spPr>
          <a:xfrm>
            <a:off x="4572000" y="3657600"/>
            <a:ext cx="2514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9" name="Rectangle 18"/>
          <p:cNvSpPr/>
          <p:nvPr/>
        </p:nvSpPr>
        <p:spPr>
          <a:xfrm>
            <a:off x="2667000" y="5105400"/>
            <a:ext cx="947738"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Tree>
    <p:extLst>
      <p:ext uri="{BB962C8B-B14F-4D97-AF65-F5344CB8AC3E}">
        <p14:creationId xmlns:p14="http://schemas.microsoft.com/office/powerpoint/2010/main" val="27468710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hidden"/>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1" grpId="0" animBg="1"/>
      <p:bldP spid="12" grpId="0" animBg="1"/>
      <p:bldP spid="13" grpId="0" animBg="1"/>
      <p:bldP spid="14" grpId="0" animBg="1"/>
      <p:bldP spid="15" grpId="0" animBg="1"/>
      <p:bldP spid="16" grpId="0" animBg="1"/>
      <p:bldP spid="1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p:txBody>
          <a:bodyPr/>
          <a:lstStyle/>
          <a:p>
            <a:pPr eaLnBrk="1" hangingPunct="1"/>
            <a:r>
              <a:rPr lang="en-US" altLang="en-US" sz="3200" smtClean="0"/>
              <a:t>Summary table of intracellular signals</a:t>
            </a:r>
          </a:p>
        </p:txBody>
      </p:sp>
      <p:graphicFrame>
        <p:nvGraphicFramePr>
          <p:cNvPr id="16438" name="Group 54"/>
          <p:cNvGraphicFramePr>
            <a:graphicFrameLocks noGrp="1"/>
          </p:cNvGraphicFramePr>
          <p:nvPr>
            <p:ph idx="4294967295"/>
          </p:nvPr>
        </p:nvGraphicFramePr>
        <p:xfrm>
          <a:off x="1447800" y="1219200"/>
          <a:ext cx="6248400" cy="4716461"/>
        </p:xfrm>
        <a:graphic>
          <a:graphicData uri="http://schemas.openxmlformats.org/drawingml/2006/table">
            <a:tbl>
              <a:tblPr/>
              <a:tblGrid>
                <a:gridCol w="1823376"/>
                <a:gridCol w="2342224"/>
                <a:gridCol w="2082800"/>
              </a:tblGrid>
              <a:tr h="640138">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charset="0"/>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charset="0"/>
                        </a:rPr>
                        <a:t>G-protein/PKA</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charset="0"/>
                        </a:rPr>
                        <a:t>Tyrosine kinase/MAPK</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138">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charset="0"/>
                        </a:rPr>
                        <a:t>First messenger</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rPr>
                        <a:t>Ligand binds GPCR</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rPr>
                        <a:t>Ligand</a:t>
                      </a:r>
                      <a:r>
                        <a:rPr kumimoji="0" lang="en-US" altLang="en-US" sz="1800" b="0" i="0" u="none" strike="noStrike" cap="none" normalizeH="0" baseline="0" smtClean="0">
                          <a:ln>
                            <a:noFill/>
                          </a:ln>
                          <a:solidFill>
                            <a:schemeClr val="tx1"/>
                          </a:solidFill>
                          <a:effectLst/>
                          <a:latin typeface="Arial" charset="0"/>
                          <a:cs typeface="Arial" charset="0"/>
                        </a:rPr>
                        <a:t>→</a:t>
                      </a:r>
                      <a:r>
                        <a:rPr kumimoji="0" lang="en-US" altLang="en-US" sz="1800" b="0" i="0" u="none" strike="noStrike" cap="none" normalizeH="0" baseline="0" smtClean="0">
                          <a:ln>
                            <a:noFill/>
                          </a:ln>
                          <a:solidFill>
                            <a:schemeClr val="tx1"/>
                          </a:solidFill>
                          <a:effectLst/>
                          <a:latin typeface="Arial" charset="0"/>
                        </a:rPr>
                        <a:t>dimer receptor</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138">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charset="0"/>
                        </a:rPr>
                        <a:t>Effector</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rPr>
                        <a:t>Adenylyl cyclase on ATP</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rPr>
                        <a:t>Phos. Receptor dimer</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138">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charset="0"/>
                        </a:rPr>
                        <a:t>Second messenger</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rPr>
                        <a:t>cAMP</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rPr>
                        <a:t>Grb2/Sos/Ras-GTP</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138">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charset="0"/>
                        </a:rPr>
                        <a:t>Activates</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rPr>
                        <a:t>PKA</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rPr>
                        <a:t>Raf-MEK-ERK cascade</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5633">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charset="0"/>
                        </a:rPr>
                        <a:t>Nuclear target</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rPr>
                        <a:t>CREB</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err="1" smtClean="0">
                          <a:ln>
                            <a:noFill/>
                          </a:ln>
                          <a:solidFill>
                            <a:schemeClr val="tx1"/>
                          </a:solidFill>
                          <a:effectLst/>
                          <a:latin typeface="Arial" charset="0"/>
                        </a:rPr>
                        <a:t>Jun,STAT</a:t>
                      </a:r>
                      <a:r>
                        <a:rPr kumimoji="0" lang="en-US" altLang="en-US" sz="1800" b="0" i="0" u="none" strike="noStrike" cap="none" normalizeH="0" baseline="0" dirty="0" smtClean="0">
                          <a:ln>
                            <a:noFill/>
                          </a:ln>
                          <a:solidFill>
                            <a:schemeClr val="tx1"/>
                          </a:solidFill>
                          <a:effectLst/>
                          <a:latin typeface="Arial" charset="0"/>
                        </a:rPr>
                        <a:t>, Elk-1, CREB, others</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138">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charset="0"/>
                        </a:rPr>
                        <a:t>Shut down by</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rPr>
                        <a:t>Galpha auto-GTPase, arrestin</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rPr>
                        <a:t>Phosphatases, such as MKP-1</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0590158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74753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36492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7876" y="621323"/>
            <a:ext cx="8159261" cy="3046988"/>
          </a:xfrm>
          <a:prstGeom prst="rect">
            <a:avLst/>
          </a:prstGeom>
          <a:noFill/>
        </p:spPr>
        <p:txBody>
          <a:bodyPr wrap="square" rtlCol="0">
            <a:spAutoFit/>
          </a:bodyPr>
          <a:lstStyle/>
          <a:p>
            <a:r>
              <a:rPr lang="en-US" sz="2400" dirty="0" smtClean="0"/>
              <a:t>Clicker question: In order for longer term (hours to days) changes to take place due to G-protein coupled receptor signaling, what must happen?</a:t>
            </a:r>
          </a:p>
          <a:p>
            <a:endParaRPr lang="en-US" sz="2400" dirty="0"/>
          </a:p>
          <a:p>
            <a:pPr marL="457200" indent="-457200">
              <a:buAutoNum type="alphaUcPeriod"/>
            </a:pPr>
            <a:r>
              <a:rPr lang="en-US" sz="2400" dirty="0" smtClean="0"/>
              <a:t>PKA must be activated to its catalytic form</a:t>
            </a:r>
          </a:p>
          <a:p>
            <a:pPr marL="457200" indent="-457200">
              <a:buAutoNum type="alphaUcPeriod"/>
            </a:pPr>
            <a:r>
              <a:rPr lang="en-US" sz="2400" dirty="0" err="1" smtClean="0"/>
              <a:t>cAMP</a:t>
            </a:r>
            <a:r>
              <a:rPr lang="en-US" sz="2400" dirty="0" smtClean="0"/>
              <a:t> must be generated</a:t>
            </a:r>
          </a:p>
          <a:p>
            <a:pPr marL="457200" indent="-457200">
              <a:buAutoNum type="alphaUcPeriod"/>
            </a:pPr>
            <a:r>
              <a:rPr lang="en-US" sz="2400" dirty="0" smtClean="0"/>
              <a:t>A PKA sensitive transcription factor must bind to a promoter</a:t>
            </a:r>
          </a:p>
          <a:p>
            <a:pPr marL="457200" indent="-457200">
              <a:buFontTx/>
              <a:buAutoNum type="alphaUcPeriod"/>
            </a:pPr>
            <a:r>
              <a:rPr lang="en-US" sz="2400" dirty="0"/>
              <a:t>A PKA sensitive transcription factor must bind to </a:t>
            </a:r>
            <a:r>
              <a:rPr lang="en-US" sz="2400" dirty="0" smtClean="0"/>
              <a:t>mRNA</a:t>
            </a:r>
            <a:endParaRPr lang="en-US" sz="2400" dirty="0"/>
          </a:p>
        </p:txBody>
      </p:sp>
    </p:spTree>
    <p:extLst>
      <p:ext uri="{BB962C8B-B14F-4D97-AF65-F5344CB8AC3E}">
        <p14:creationId xmlns:p14="http://schemas.microsoft.com/office/powerpoint/2010/main" val="16964035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0" y="152400"/>
            <a:ext cx="9144000" cy="838200"/>
          </a:xfrm>
        </p:spPr>
        <p:txBody>
          <a:bodyPr/>
          <a:lstStyle/>
          <a:p>
            <a:pPr eaLnBrk="1" hangingPunct="1"/>
            <a:r>
              <a:rPr lang="en-US" altLang="en-US" sz="2500" smtClean="0"/>
              <a:t>Dual PKA action activates glycogen breakdown and inhibits glycogen synthesis pathways</a:t>
            </a:r>
          </a:p>
        </p:txBody>
      </p:sp>
      <p:sp>
        <p:nvSpPr>
          <p:cNvPr id="588803" name="Rectangle 3"/>
          <p:cNvSpPr>
            <a:spLocks noGrp="1" noChangeArrowheads="1"/>
          </p:cNvSpPr>
          <p:nvPr>
            <p:ph type="body" idx="4294967295"/>
          </p:nvPr>
        </p:nvSpPr>
        <p:spPr>
          <a:xfrm>
            <a:off x="457200" y="5410200"/>
            <a:ext cx="8229600" cy="1295400"/>
          </a:xfrm>
        </p:spPr>
        <p:txBody>
          <a:bodyPr/>
          <a:lstStyle/>
          <a:p>
            <a:pPr eaLnBrk="1" hangingPunct="1"/>
            <a:r>
              <a:rPr lang="en-US" altLang="en-US" sz="2000" smtClean="0"/>
              <a:t>Phosphorylation by PKA </a:t>
            </a:r>
            <a:r>
              <a:rPr lang="en-US" altLang="en-US" sz="2000" i="1" smtClean="0"/>
              <a:t>activates</a:t>
            </a:r>
            <a:r>
              <a:rPr lang="en-US" altLang="en-US" sz="2000" smtClean="0"/>
              <a:t> phosphorylase kinase, leading to glycogen phosphorylase activation (glycogen breakdown) (1) and </a:t>
            </a:r>
            <a:r>
              <a:rPr lang="en-US" altLang="en-US" sz="2000" i="1" smtClean="0"/>
              <a:t>inhibits</a:t>
            </a:r>
            <a:r>
              <a:rPr lang="en-US" altLang="en-US" sz="2000" smtClean="0"/>
              <a:t> glycogen synthase by activating a kinase to phosphorylate glycogen synthase (2)</a:t>
            </a:r>
          </a:p>
          <a:p>
            <a:pPr eaLnBrk="1" hangingPunct="1"/>
            <a:endParaRPr lang="en-US" altLang="en-US" sz="2000" smtClean="0"/>
          </a:p>
        </p:txBody>
      </p:sp>
      <p:pic>
        <p:nvPicPr>
          <p:cNvPr id="55300" name="Picture 4" descr="figure 15-12"/>
          <p:cNvPicPr>
            <a:picLocks noChangeAspect="1" noChangeArrowheads="1"/>
          </p:cNvPicPr>
          <p:nvPr/>
        </p:nvPicPr>
        <p:blipFill>
          <a:blip r:embed="rId3">
            <a:extLst>
              <a:ext uri="{28A0092B-C50C-407E-A947-70E740481C1C}">
                <a14:useLocalDpi xmlns:a14="http://schemas.microsoft.com/office/drawing/2010/main" val="0"/>
              </a:ext>
            </a:extLst>
          </a:blip>
          <a:srcRect b="26367"/>
          <a:stretch>
            <a:fillRect/>
          </a:stretch>
        </p:blipFill>
        <p:spPr bwMode="auto">
          <a:xfrm>
            <a:off x="1066800" y="1206500"/>
            <a:ext cx="6992938"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Text Box 5"/>
          <p:cNvSpPr txBox="1">
            <a:spLocks noChangeArrowheads="1"/>
          </p:cNvSpPr>
          <p:nvPr/>
        </p:nvSpPr>
        <p:spPr bwMode="auto">
          <a:xfrm>
            <a:off x="1752600" y="4114800"/>
            <a:ext cx="533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3600">
                <a:solidFill>
                  <a:srgbClr val="FF3300"/>
                </a:solidFill>
                <a:latin typeface="Calibri" panose="020F0502020204030204" pitchFamily="34" charset="0"/>
                <a:ea typeface="MS PGothic" panose="020B0600070205080204" pitchFamily="34" charset="-128"/>
              </a:rPr>
              <a:t>1</a:t>
            </a:r>
          </a:p>
        </p:txBody>
      </p:sp>
      <p:sp>
        <p:nvSpPr>
          <p:cNvPr id="55302" name="Text Box 6"/>
          <p:cNvSpPr txBox="1">
            <a:spLocks noChangeArrowheads="1"/>
          </p:cNvSpPr>
          <p:nvPr/>
        </p:nvSpPr>
        <p:spPr bwMode="auto">
          <a:xfrm>
            <a:off x="3810000" y="3352800"/>
            <a:ext cx="533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3600">
                <a:solidFill>
                  <a:srgbClr val="FF3300"/>
                </a:solidFill>
                <a:latin typeface="Calibri" panose="020F0502020204030204" pitchFamily="34" charset="0"/>
                <a:ea typeface="MS PGothic" panose="020B0600070205080204" pitchFamily="34" charset="-128"/>
              </a:rPr>
              <a:t>2</a:t>
            </a:r>
          </a:p>
        </p:txBody>
      </p:sp>
    </p:spTree>
    <p:extLst>
      <p:ext uri="{BB962C8B-B14F-4D97-AF65-F5344CB8AC3E}">
        <p14:creationId xmlns:p14="http://schemas.microsoft.com/office/powerpoint/2010/main" val="42340283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880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0" y="152400"/>
            <a:ext cx="9144000" cy="838200"/>
          </a:xfrm>
        </p:spPr>
        <p:txBody>
          <a:bodyPr/>
          <a:lstStyle/>
          <a:p>
            <a:pPr eaLnBrk="1" hangingPunct="1"/>
            <a:r>
              <a:rPr lang="en-US" altLang="en-US" sz="2500" smtClean="0"/>
              <a:t>Dual PKA action activates glycogen breakdown and inhibits glycogen synthesis pathways</a:t>
            </a:r>
          </a:p>
        </p:txBody>
      </p:sp>
      <p:sp>
        <p:nvSpPr>
          <p:cNvPr id="588803" name="Rectangle 3"/>
          <p:cNvSpPr>
            <a:spLocks noGrp="1" noChangeArrowheads="1"/>
          </p:cNvSpPr>
          <p:nvPr>
            <p:ph type="body" idx="4294967295"/>
          </p:nvPr>
        </p:nvSpPr>
        <p:spPr>
          <a:xfrm>
            <a:off x="457200" y="5410200"/>
            <a:ext cx="8229600" cy="1295400"/>
          </a:xfrm>
        </p:spPr>
        <p:txBody>
          <a:bodyPr/>
          <a:lstStyle/>
          <a:p>
            <a:pPr eaLnBrk="1" hangingPunct="1"/>
            <a:r>
              <a:rPr lang="en-US" altLang="en-US" sz="2000" smtClean="0"/>
              <a:t>Phosphorylation by PKA </a:t>
            </a:r>
            <a:r>
              <a:rPr lang="en-US" altLang="en-US" sz="2000" i="1" smtClean="0"/>
              <a:t>activates</a:t>
            </a:r>
            <a:r>
              <a:rPr lang="en-US" altLang="en-US" sz="2000" smtClean="0"/>
              <a:t> phosphorylase kinase, leading to glycogen phosphorylase activation (glycogen breakdown) (1) and </a:t>
            </a:r>
            <a:r>
              <a:rPr lang="en-US" altLang="en-US" sz="2000" i="1" smtClean="0"/>
              <a:t>inhibits</a:t>
            </a:r>
            <a:r>
              <a:rPr lang="en-US" altLang="en-US" sz="2000" smtClean="0"/>
              <a:t> glycogen synthase by activating a kinase to phosphorylate glycogen synthase (2)</a:t>
            </a:r>
          </a:p>
          <a:p>
            <a:pPr eaLnBrk="1" hangingPunct="1"/>
            <a:endParaRPr lang="en-US" altLang="en-US" sz="2000" smtClean="0"/>
          </a:p>
        </p:txBody>
      </p:sp>
      <p:pic>
        <p:nvPicPr>
          <p:cNvPr id="31748" name="Picture 4" descr="figure 15-12"/>
          <p:cNvPicPr>
            <a:picLocks noChangeAspect="1" noChangeArrowheads="1"/>
          </p:cNvPicPr>
          <p:nvPr/>
        </p:nvPicPr>
        <p:blipFill>
          <a:blip r:embed="rId3">
            <a:extLst>
              <a:ext uri="{28A0092B-C50C-407E-A947-70E740481C1C}">
                <a14:useLocalDpi xmlns:a14="http://schemas.microsoft.com/office/drawing/2010/main" val="0"/>
              </a:ext>
            </a:extLst>
          </a:blip>
          <a:srcRect b="26367"/>
          <a:stretch>
            <a:fillRect/>
          </a:stretch>
        </p:blipFill>
        <p:spPr bwMode="auto">
          <a:xfrm>
            <a:off x="1066800" y="1206500"/>
            <a:ext cx="6992938"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Text Box 5"/>
          <p:cNvSpPr txBox="1">
            <a:spLocks noChangeArrowheads="1"/>
          </p:cNvSpPr>
          <p:nvPr/>
        </p:nvSpPr>
        <p:spPr bwMode="auto">
          <a:xfrm>
            <a:off x="1752600" y="4114800"/>
            <a:ext cx="533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3600">
                <a:solidFill>
                  <a:srgbClr val="FF3300"/>
                </a:solidFill>
                <a:latin typeface="Calibri" panose="020F0502020204030204" pitchFamily="34" charset="0"/>
                <a:ea typeface="MS PGothic" panose="020B0600070205080204" pitchFamily="34" charset="-128"/>
              </a:rPr>
              <a:t>1</a:t>
            </a:r>
          </a:p>
        </p:txBody>
      </p:sp>
      <p:sp>
        <p:nvSpPr>
          <p:cNvPr id="31750" name="Text Box 6"/>
          <p:cNvSpPr txBox="1">
            <a:spLocks noChangeArrowheads="1"/>
          </p:cNvSpPr>
          <p:nvPr/>
        </p:nvSpPr>
        <p:spPr bwMode="auto">
          <a:xfrm>
            <a:off x="3810000" y="3352800"/>
            <a:ext cx="533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3600">
                <a:solidFill>
                  <a:srgbClr val="FF3300"/>
                </a:solidFill>
                <a:latin typeface="Calibri" panose="020F0502020204030204" pitchFamily="34" charset="0"/>
                <a:ea typeface="MS PGothic" panose="020B0600070205080204" pitchFamily="34" charset="-128"/>
              </a:rPr>
              <a:t>2</a:t>
            </a:r>
          </a:p>
        </p:txBody>
      </p:sp>
    </p:spTree>
    <p:extLst>
      <p:ext uri="{BB962C8B-B14F-4D97-AF65-F5344CB8AC3E}">
        <p14:creationId xmlns:p14="http://schemas.microsoft.com/office/powerpoint/2010/main" val="4979679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880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3124200" y="152400"/>
            <a:ext cx="5943600" cy="792163"/>
          </a:xfrm>
        </p:spPr>
        <p:txBody>
          <a:bodyPr/>
          <a:lstStyle/>
          <a:p>
            <a:pPr eaLnBrk="1" hangingPunct="1"/>
            <a:r>
              <a:rPr lang="en-US" altLang="en-US" sz="3200" u="sng" smtClean="0"/>
              <a:t>Intracellular Signaling Paths</a:t>
            </a:r>
          </a:p>
        </p:txBody>
      </p:sp>
      <p:sp>
        <p:nvSpPr>
          <p:cNvPr id="28675" name="Rectangle 3"/>
          <p:cNvSpPr>
            <a:spLocks noGrp="1" noChangeArrowheads="1"/>
          </p:cNvSpPr>
          <p:nvPr>
            <p:ph type="body" idx="4294967295"/>
          </p:nvPr>
        </p:nvSpPr>
        <p:spPr>
          <a:xfrm>
            <a:off x="4038600" y="1143000"/>
            <a:ext cx="5029200" cy="5410200"/>
          </a:xfrm>
        </p:spPr>
        <p:txBody>
          <a:bodyPr/>
          <a:lstStyle/>
          <a:p>
            <a:pPr eaLnBrk="1" hangingPunct="1">
              <a:lnSpc>
                <a:spcPct val="90000"/>
              </a:lnSpc>
            </a:pPr>
            <a:r>
              <a:rPr lang="en-US" altLang="en-US" sz="2000" smtClean="0"/>
              <a:t>Almost every intracellular process is regulated by extracellular signals</a:t>
            </a:r>
            <a:r>
              <a:rPr lang="en-US" altLang="en-US" sz="2000" b="1" smtClean="0"/>
              <a:t> </a:t>
            </a:r>
          </a:p>
          <a:p>
            <a:pPr eaLnBrk="1" hangingPunct="1">
              <a:lnSpc>
                <a:spcPct val="90000"/>
              </a:lnSpc>
            </a:pPr>
            <a:r>
              <a:rPr lang="en-US" altLang="en-US" sz="2000" b="1" smtClean="0"/>
              <a:t>Left path, second messenger system</a:t>
            </a:r>
          </a:p>
          <a:p>
            <a:pPr eaLnBrk="1" hangingPunct="1">
              <a:lnSpc>
                <a:spcPct val="90000"/>
              </a:lnSpc>
            </a:pPr>
            <a:r>
              <a:rPr lang="en-US" altLang="en-US" sz="2000" b="1" smtClean="0"/>
              <a:t>Second messengers</a:t>
            </a:r>
            <a:r>
              <a:rPr lang="en-US" altLang="en-US" sz="2000" smtClean="0"/>
              <a:t> are small substances that activate or inactivate specific proteins </a:t>
            </a:r>
            <a:endParaRPr lang="en-US" altLang="en-US" sz="2000" b="1" smtClean="0"/>
          </a:p>
          <a:p>
            <a:pPr eaLnBrk="1" hangingPunct="1">
              <a:lnSpc>
                <a:spcPct val="90000"/>
              </a:lnSpc>
            </a:pPr>
            <a:r>
              <a:rPr lang="en-US" altLang="en-US" sz="2000" smtClean="0"/>
              <a:t>Second messenger then binds to a “downstream” protein to continue signaling pathway</a:t>
            </a:r>
          </a:p>
          <a:p>
            <a:pPr eaLnBrk="1" hangingPunct="1">
              <a:lnSpc>
                <a:spcPct val="90000"/>
              </a:lnSpc>
            </a:pPr>
            <a:r>
              <a:rPr lang="en-US" altLang="en-US" sz="2000" b="1" smtClean="0"/>
              <a:t>Right path, receptor activation of protein signaling complex</a:t>
            </a:r>
            <a:endParaRPr lang="en-US" altLang="en-US" sz="2000" smtClean="0"/>
          </a:p>
          <a:p>
            <a:pPr eaLnBrk="1" hangingPunct="1">
              <a:lnSpc>
                <a:spcPct val="90000"/>
              </a:lnSpc>
            </a:pPr>
            <a:r>
              <a:rPr lang="en-US" altLang="en-US" sz="2000" smtClean="0"/>
              <a:t>Proteins are either bound or recruited to activated intracellular portion of the receptor. </a:t>
            </a:r>
          </a:p>
          <a:p>
            <a:pPr eaLnBrk="1" hangingPunct="1">
              <a:lnSpc>
                <a:spcPct val="90000"/>
              </a:lnSpc>
            </a:pPr>
            <a:r>
              <a:rPr lang="en-US" altLang="en-US" sz="2000" smtClean="0"/>
              <a:t>Translation of extracellular messenger binding into changes that occur inside of a cell is called </a:t>
            </a:r>
            <a:r>
              <a:rPr lang="en-US" altLang="en-US" sz="2000" b="1" smtClean="0"/>
              <a:t>signal transduction</a:t>
            </a:r>
            <a:endParaRPr lang="en-US" altLang="en-US" sz="2000" smtClean="0"/>
          </a:p>
          <a:p>
            <a:pPr eaLnBrk="1" hangingPunct="1">
              <a:lnSpc>
                <a:spcPct val="90000"/>
              </a:lnSpc>
            </a:pPr>
            <a:endParaRPr lang="en-US" altLang="en-US" sz="2000" smtClean="0"/>
          </a:p>
        </p:txBody>
      </p:sp>
      <p:pic>
        <p:nvPicPr>
          <p:cNvPr id="45060" name="Picture 4" descr="figure 15-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838200"/>
            <a:ext cx="3957638" cy="560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42512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endParaRPr lang="en-US" altLang="en-US" smtClean="0"/>
          </a:p>
        </p:txBody>
      </p:sp>
      <p:sp>
        <p:nvSpPr>
          <p:cNvPr id="169987" name="Rectangle 3"/>
          <p:cNvSpPr>
            <a:spLocks noGrp="1" noChangeArrowheads="1"/>
          </p:cNvSpPr>
          <p:nvPr>
            <p:ph type="body" idx="1"/>
          </p:nvPr>
        </p:nvSpPr>
        <p:spPr/>
        <p:txBody>
          <a:bodyPr/>
          <a:lstStyle/>
          <a:p>
            <a:r>
              <a:rPr lang="en-US" altLang="en-US" sz="2800" smtClean="0"/>
              <a:t>For the United States of America, “E pluribus unum” (Out of many, one)</a:t>
            </a:r>
          </a:p>
          <a:p>
            <a:r>
              <a:rPr lang="en-US" altLang="en-US" sz="2800" smtClean="0"/>
              <a:t>For receptor tyrosine kinases (RTKs), “Ex uno plures” (Out of one, many)</a:t>
            </a:r>
          </a:p>
          <a:p>
            <a:r>
              <a:rPr lang="en-US" altLang="en-US" sz="2800" smtClean="0"/>
              <a:t>Activation of a single RTK can activate many multiple diverse pathways</a:t>
            </a:r>
          </a:p>
        </p:txBody>
      </p:sp>
    </p:spTree>
    <p:extLst>
      <p:ext uri="{BB962C8B-B14F-4D97-AF65-F5344CB8AC3E}">
        <p14:creationId xmlns:p14="http://schemas.microsoft.com/office/powerpoint/2010/main" val="22690001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998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99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228600" y="152400"/>
            <a:ext cx="8686800" cy="1143000"/>
          </a:xfrm>
        </p:spPr>
        <p:txBody>
          <a:bodyPr/>
          <a:lstStyle/>
          <a:p>
            <a:r>
              <a:rPr lang="en-US" altLang="en-US" sz="2800" smtClean="0"/>
              <a:t>4 ways that extracellular signals are transduced across the membrane by ligand-receptor interactions</a:t>
            </a:r>
          </a:p>
        </p:txBody>
      </p:sp>
      <p:sp>
        <p:nvSpPr>
          <p:cNvPr id="84995" name="Rectangle 3"/>
          <p:cNvSpPr>
            <a:spLocks noGrp="1" noChangeArrowheads="1"/>
          </p:cNvSpPr>
          <p:nvPr>
            <p:ph type="body" idx="1"/>
          </p:nvPr>
        </p:nvSpPr>
        <p:spPr/>
        <p:txBody>
          <a:bodyPr/>
          <a:lstStyle/>
          <a:p>
            <a:endParaRPr lang="en-US" altLang="en-US" smtClean="0"/>
          </a:p>
        </p:txBody>
      </p:sp>
      <p:pic>
        <p:nvPicPr>
          <p:cNvPr id="849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0200"/>
            <a:ext cx="6965950"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30960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457200" y="152400"/>
            <a:ext cx="8229600" cy="792163"/>
          </a:xfrm>
        </p:spPr>
        <p:txBody>
          <a:bodyPr>
            <a:normAutofit fontScale="90000"/>
          </a:bodyPr>
          <a:lstStyle/>
          <a:p>
            <a:pPr eaLnBrk="1" hangingPunct="1">
              <a:defRPr/>
            </a:pPr>
            <a:r>
              <a:rPr lang="en-US" altLang="en-US" sz="2900" smtClean="0"/>
              <a:t>CREB/CRE are critical for coupling receptor activation to long-term changes in the cell</a:t>
            </a:r>
          </a:p>
        </p:txBody>
      </p:sp>
      <p:sp>
        <p:nvSpPr>
          <p:cNvPr id="590851" name="Rectangle 3"/>
          <p:cNvSpPr>
            <a:spLocks noGrp="1" noChangeArrowheads="1"/>
          </p:cNvSpPr>
          <p:nvPr>
            <p:ph type="body" idx="4294967295"/>
          </p:nvPr>
        </p:nvSpPr>
        <p:spPr>
          <a:xfrm>
            <a:off x="228600" y="4343400"/>
            <a:ext cx="8686800" cy="2286000"/>
          </a:xfrm>
        </p:spPr>
        <p:txBody>
          <a:bodyPr/>
          <a:lstStyle/>
          <a:p>
            <a:pPr eaLnBrk="1" hangingPunct="1">
              <a:lnSpc>
                <a:spcPct val="90000"/>
              </a:lnSpc>
            </a:pPr>
            <a:r>
              <a:rPr lang="en-US" altLang="en-US" sz="2000" smtClean="0"/>
              <a:t>cAMP response element binding protein (CREB) is a common target for intracellular pathways (Aplysia sensitization, glucose regulation, etc)</a:t>
            </a:r>
          </a:p>
          <a:p>
            <a:pPr eaLnBrk="1" hangingPunct="1">
              <a:lnSpc>
                <a:spcPct val="90000"/>
              </a:lnSpc>
            </a:pPr>
            <a:r>
              <a:rPr lang="en-US" altLang="en-US" sz="2000" smtClean="0"/>
              <a:t>PKA phosphorylates CREB and CREB dimerizes</a:t>
            </a:r>
          </a:p>
          <a:p>
            <a:pPr eaLnBrk="1" hangingPunct="1">
              <a:lnSpc>
                <a:spcPct val="90000"/>
              </a:lnSpc>
            </a:pPr>
            <a:r>
              <a:rPr lang="en-US" altLang="en-US" sz="2000" smtClean="0"/>
              <a:t>CREB binds to the cAMP response element (CRE), which is a nuclear DNA sequence. CREB binding will upregulate transcription of multiple genes that are coupled to CRE, usually related to a unified function (e.g. synaptic plasticity, growth, apoptosis (cell death), etc.)</a:t>
            </a:r>
          </a:p>
        </p:txBody>
      </p:sp>
      <p:pic>
        <p:nvPicPr>
          <p:cNvPr id="74756" name="Picture 4" descr="figure 15-12"/>
          <p:cNvPicPr>
            <a:picLocks noChangeAspect="1" noChangeArrowheads="1"/>
          </p:cNvPicPr>
          <p:nvPr/>
        </p:nvPicPr>
        <p:blipFill>
          <a:blip r:embed="rId2">
            <a:extLst>
              <a:ext uri="{28A0092B-C50C-407E-A947-70E740481C1C}">
                <a14:useLocalDpi xmlns:a14="http://schemas.microsoft.com/office/drawing/2010/main" val="0"/>
              </a:ext>
            </a:extLst>
          </a:blip>
          <a:srcRect l="46985" t="11719" b="43945"/>
          <a:stretch>
            <a:fillRect/>
          </a:stretch>
        </p:blipFill>
        <p:spPr bwMode="auto">
          <a:xfrm>
            <a:off x="2286000" y="1143000"/>
            <a:ext cx="454342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39310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08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08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08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457200" y="76200"/>
            <a:ext cx="8229600" cy="792163"/>
          </a:xfrm>
        </p:spPr>
        <p:txBody>
          <a:bodyPr rtlCol="0">
            <a:normAutofit fontScale="90000"/>
          </a:bodyPr>
          <a:lstStyle/>
          <a:p>
            <a:pPr eaLnBrk="1" fontAlgn="auto" hangingPunct="1">
              <a:spcAft>
                <a:spcPts val="0"/>
              </a:spcAft>
              <a:defRPr/>
            </a:pPr>
            <a:r>
              <a:rPr lang="en-US" sz="2800" smtClean="0"/>
              <a:t>G-protein receptor kinases (GRK) are serine-threonine kinases that desensitize GPCRs </a:t>
            </a:r>
          </a:p>
        </p:txBody>
      </p:sp>
      <p:sp>
        <p:nvSpPr>
          <p:cNvPr id="33795" name="Rectangle 3"/>
          <p:cNvSpPr>
            <a:spLocks noGrp="1" noChangeArrowheads="1"/>
          </p:cNvSpPr>
          <p:nvPr>
            <p:ph type="body" idx="4294967295"/>
          </p:nvPr>
        </p:nvSpPr>
        <p:spPr>
          <a:xfrm>
            <a:off x="76200" y="4876800"/>
            <a:ext cx="8915400" cy="1600200"/>
          </a:xfrm>
        </p:spPr>
        <p:txBody>
          <a:bodyPr/>
          <a:lstStyle/>
          <a:p>
            <a:pPr eaLnBrk="1" hangingPunct="1"/>
            <a:r>
              <a:rPr lang="en-US" altLang="en-US" sz="2000" smtClean="0"/>
              <a:t>GRKs use two ATP to phosphorylate the activated receptor.</a:t>
            </a:r>
          </a:p>
          <a:p>
            <a:pPr eaLnBrk="1" hangingPunct="1"/>
            <a:r>
              <a:rPr lang="en-US" altLang="en-US" sz="2000" b="1" smtClean="0"/>
              <a:t>Desensitization</a:t>
            </a:r>
            <a:r>
              <a:rPr lang="en-US" altLang="en-US" sz="2000" smtClean="0"/>
              <a:t> is the cessation of the receptor response despite having bound ligand (red ball represents ligand) </a:t>
            </a:r>
          </a:p>
        </p:txBody>
      </p:sp>
      <p:pic>
        <p:nvPicPr>
          <p:cNvPr id="75780" name="Picture 4" descr="figure 15-05 part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0750" y="982663"/>
            <a:ext cx="4743450" cy="374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25196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457200" y="152400"/>
            <a:ext cx="8229600" cy="792163"/>
          </a:xfrm>
        </p:spPr>
        <p:txBody>
          <a:bodyPr rtlCol="0">
            <a:normAutofit fontScale="90000"/>
          </a:bodyPr>
          <a:lstStyle/>
          <a:p>
            <a:pPr eaLnBrk="1" fontAlgn="auto" hangingPunct="1">
              <a:spcAft>
                <a:spcPts val="0"/>
              </a:spcAft>
              <a:defRPr/>
            </a:pPr>
            <a:r>
              <a:rPr lang="en-US" sz="3200" smtClean="0"/>
              <a:t>Arrestin binds to the two phosphates and prevents G-protein activation</a:t>
            </a:r>
          </a:p>
        </p:txBody>
      </p:sp>
      <p:sp>
        <p:nvSpPr>
          <p:cNvPr id="34819" name="Rectangle 3"/>
          <p:cNvSpPr>
            <a:spLocks noGrp="1" noChangeArrowheads="1"/>
          </p:cNvSpPr>
          <p:nvPr>
            <p:ph type="body" idx="4294967295"/>
          </p:nvPr>
        </p:nvSpPr>
        <p:spPr>
          <a:xfrm>
            <a:off x="457200" y="4876800"/>
            <a:ext cx="8229600" cy="1981200"/>
          </a:xfrm>
        </p:spPr>
        <p:txBody>
          <a:bodyPr/>
          <a:lstStyle/>
          <a:p>
            <a:pPr eaLnBrk="1" hangingPunct="1"/>
            <a:r>
              <a:rPr lang="en-US" altLang="en-US" sz="2000" smtClean="0"/>
              <a:t>Arrestin prevents association of G-proteins with the activated receptor, so the G-protein can’t be activated by GTP.</a:t>
            </a:r>
          </a:p>
          <a:p>
            <a:pPr eaLnBrk="1" hangingPunct="1"/>
            <a:r>
              <a:rPr lang="en-US" altLang="en-US" sz="2000" smtClean="0"/>
              <a:t>Arrestin bound receptors are often removed from the membrane by endocytosis. </a:t>
            </a:r>
          </a:p>
          <a:p>
            <a:pPr eaLnBrk="1" hangingPunct="1"/>
            <a:r>
              <a:rPr lang="en-US" altLang="en-US" sz="2000" smtClean="0"/>
              <a:t>This is not an obligatory part of the cycle. </a:t>
            </a:r>
          </a:p>
        </p:txBody>
      </p:sp>
      <p:pic>
        <p:nvPicPr>
          <p:cNvPr id="76804" name="Picture 4" descr="figure 15-05 part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1200" y="1096963"/>
            <a:ext cx="5091113" cy="374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98476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28600" y="274638"/>
            <a:ext cx="8686800" cy="868362"/>
          </a:xfrm>
        </p:spPr>
        <p:txBody>
          <a:bodyPr/>
          <a:lstStyle/>
          <a:p>
            <a:r>
              <a:rPr lang="en-US" altLang="en-US" sz="2800" dirty="0" smtClean="0"/>
              <a:t>Clicker question: </a:t>
            </a:r>
            <a:r>
              <a:rPr lang="en-US" altLang="en-US" sz="2800" dirty="0" smtClean="0"/>
              <a:t>Which of the following plots shows the rate G-protein production in the presence of </a:t>
            </a:r>
            <a:r>
              <a:rPr lang="en-US" altLang="en-US" sz="2800" dirty="0" err="1" smtClean="0"/>
              <a:t>arrestin</a:t>
            </a:r>
            <a:r>
              <a:rPr lang="en-US" altLang="en-US" sz="2800" dirty="0" smtClean="0"/>
              <a:t>?</a:t>
            </a:r>
            <a:endParaRPr lang="en-US" altLang="en-US" sz="2800" dirty="0" smtClean="0"/>
          </a:p>
        </p:txBody>
      </p:sp>
      <p:sp>
        <p:nvSpPr>
          <p:cNvPr id="2" name="TextBox 1"/>
          <p:cNvSpPr txBox="1"/>
          <p:nvPr/>
        </p:nvSpPr>
        <p:spPr>
          <a:xfrm>
            <a:off x="679938" y="1711569"/>
            <a:ext cx="6096000" cy="1384995"/>
          </a:xfrm>
          <a:prstGeom prst="rect">
            <a:avLst/>
          </a:prstGeom>
          <a:noFill/>
        </p:spPr>
        <p:txBody>
          <a:bodyPr wrap="square" rtlCol="0">
            <a:spAutoFit/>
          </a:bodyPr>
          <a:lstStyle/>
          <a:p>
            <a:pPr marL="342900" indent="-342900">
              <a:buAutoNum type="alphaUcPeriod"/>
            </a:pPr>
            <a:r>
              <a:rPr lang="en-US" sz="2800" dirty="0" smtClean="0"/>
              <a:t>Curve A</a:t>
            </a:r>
          </a:p>
          <a:p>
            <a:pPr marL="342900" indent="-342900">
              <a:buAutoNum type="alphaUcPeriod"/>
            </a:pPr>
            <a:r>
              <a:rPr lang="en-US" sz="2800" dirty="0" smtClean="0"/>
              <a:t>Curve B</a:t>
            </a:r>
          </a:p>
          <a:p>
            <a:pPr marL="342900" indent="-342900">
              <a:buAutoNum type="alphaUcPeriod"/>
            </a:pPr>
            <a:r>
              <a:rPr lang="en-US" sz="2800" dirty="0" smtClean="0"/>
              <a:t>Neither</a:t>
            </a:r>
            <a:endParaRPr lang="en-US" sz="2800" dirty="0"/>
          </a:p>
        </p:txBody>
      </p:sp>
    </p:spTree>
    <p:extLst>
      <p:ext uri="{BB962C8B-B14F-4D97-AF65-F5344CB8AC3E}">
        <p14:creationId xmlns:p14="http://schemas.microsoft.com/office/powerpoint/2010/main" val="2239146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sz="3200" smtClean="0"/>
              <a:t>CREB is a key transcription factor regulated by multiple pathways</a:t>
            </a:r>
          </a:p>
        </p:txBody>
      </p:sp>
      <p:sp>
        <p:nvSpPr>
          <p:cNvPr id="10243" name="Rectangle 3"/>
          <p:cNvSpPr>
            <a:spLocks noGrp="1" noChangeArrowheads="1"/>
          </p:cNvSpPr>
          <p:nvPr>
            <p:ph type="body" idx="1"/>
          </p:nvPr>
        </p:nvSpPr>
        <p:spPr/>
        <p:txBody>
          <a:bodyPr/>
          <a:lstStyle/>
          <a:p>
            <a:endParaRPr lang="en-US" altLang="en-US" smtClean="0"/>
          </a:p>
        </p:txBody>
      </p:sp>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563688"/>
            <a:ext cx="6545263" cy="437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90481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457200" y="76200"/>
            <a:ext cx="8229600" cy="639763"/>
          </a:xfrm>
        </p:spPr>
        <p:txBody>
          <a:bodyPr/>
          <a:lstStyle/>
          <a:p>
            <a:pPr eaLnBrk="1" hangingPunct="1"/>
            <a:r>
              <a:rPr lang="en-US" altLang="en-US" sz="3200" smtClean="0"/>
              <a:t>Receptor tyrosine kinases</a:t>
            </a:r>
          </a:p>
        </p:txBody>
      </p:sp>
      <p:sp>
        <p:nvSpPr>
          <p:cNvPr id="570371" name="Rectangle 3"/>
          <p:cNvSpPr>
            <a:spLocks noGrp="1" noChangeArrowheads="1"/>
          </p:cNvSpPr>
          <p:nvPr>
            <p:ph type="body" idx="4294967295"/>
          </p:nvPr>
        </p:nvSpPr>
        <p:spPr>
          <a:xfrm>
            <a:off x="457200" y="4191000"/>
            <a:ext cx="8229600" cy="2438400"/>
          </a:xfrm>
        </p:spPr>
        <p:txBody>
          <a:bodyPr/>
          <a:lstStyle/>
          <a:p>
            <a:pPr eaLnBrk="1" hangingPunct="1">
              <a:lnSpc>
                <a:spcPct val="80000"/>
              </a:lnSpc>
            </a:pPr>
            <a:r>
              <a:rPr lang="en-US" altLang="en-US" sz="2000" b="1" smtClean="0"/>
              <a:t>Trans-autophosphorylation</a:t>
            </a:r>
            <a:r>
              <a:rPr lang="en-US" altLang="en-US" sz="2000" smtClean="0"/>
              <a:t> means that one subunit will phosphorylate the other subunit in the dimer</a:t>
            </a:r>
          </a:p>
          <a:p>
            <a:pPr eaLnBrk="1" hangingPunct="1">
              <a:lnSpc>
                <a:spcPct val="80000"/>
              </a:lnSpc>
            </a:pPr>
            <a:r>
              <a:rPr lang="en-US" altLang="en-US" sz="2000" smtClean="0"/>
              <a:t>The phosphorylated receptors will now bind to target proteins with SH2 or PTB domains and activate them</a:t>
            </a:r>
          </a:p>
          <a:p>
            <a:pPr eaLnBrk="1" hangingPunct="1">
              <a:lnSpc>
                <a:spcPct val="80000"/>
              </a:lnSpc>
            </a:pPr>
            <a:r>
              <a:rPr lang="en-US" altLang="en-US" sz="2000" smtClean="0"/>
              <a:t>Growth factors such as epidermal growth factor and nerve growth factor use protein tyrosine kinases</a:t>
            </a:r>
          </a:p>
        </p:txBody>
      </p:sp>
      <p:pic>
        <p:nvPicPr>
          <p:cNvPr id="16388" name="Picture 4" descr="figure 15-15 par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854075"/>
            <a:ext cx="46990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4" descr="figure 15-15 part 1"/>
          <p:cNvPicPr>
            <a:picLocks noChangeAspect="1" noChangeArrowheads="1"/>
          </p:cNvPicPr>
          <p:nvPr/>
        </p:nvPicPr>
        <p:blipFill>
          <a:blip r:embed="rId4">
            <a:extLst>
              <a:ext uri="{28A0092B-C50C-407E-A947-70E740481C1C}">
                <a14:useLocalDpi xmlns:a14="http://schemas.microsoft.com/office/drawing/2010/main" val="0"/>
              </a:ext>
            </a:extLst>
          </a:blip>
          <a:srcRect r="45628"/>
          <a:stretch>
            <a:fillRect/>
          </a:stretch>
        </p:blipFill>
        <p:spPr bwMode="auto">
          <a:xfrm>
            <a:off x="152400" y="152400"/>
            <a:ext cx="1752600" cy="274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74526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03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03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03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371"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5176</TotalTime>
  <Words>2720</Words>
  <Application>Microsoft Office PowerPoint</Application>
  <PresentationFormat>On-screen Show (4:3)</PresentationFormat>
  <Paragraphs>225</Paragraphs>
  <Slides>34</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MS PGothic</vt:lpstr>
      <vt:lpstr>MS PGothic</vt:lpstr>
      <vt:lpstr>SimSun</vt:lpstr>
      <vt:lpstr>SimSun</vt:lpstr>
      <vt:lpstr>Arial</vt:lpstr>
      <vt:lpstr>Calibri</vt:lpstr>
      <vt:lpstr>Calibri Light</vt:lpstr>
      <vt:lpstr>Office Theme</vt:lpstr>
      <vt:lpstr>The key to SETI is to guess the type of communication that an alien society would use. The best guesses so far have been that they would use radio waves, and that they would choose a frequency based on 'universal' knowledge—for instance, the 1420 MHz hydrogen frequency. But these are assumptions formulated by the human brain. Who knows what sort of logic a superadvanced nonhuman life form might use? ... Just 150 years ago, an eyeblink in history, radio waves themselves were inconceivable, and we were thinking of lighting fires to signal the Martians.  --David E. Fisher</vt:lpstr>
      <vt:lpstr>Announcements</vt:lpstr>
      <vt:lpstr>PowerPoint Presentation</vt:lpstr>
      <vt:lpstr>CREB/CRE are critical for coupling receptor activation to long-term changes in the cell</vt:lpstr>
      <vt:lpstr>G-protein receptor kinases (GRK) are serine-threonine kinases that desensitize GPCRs </vt:lpstr>
      <vt:lpstr>Arrestin binds to the two phosphates and prevents G-protein activation</vt:lpstr>
      <vt:lpstr>Clicker question: Which of the following plots shows the rate G-protein production in the presence of arrestin?</vt:lpstr>
      <vt:lpstr>CREB is a key transcription factor regulated by multiple pathways</vt:lpstr>
      <vt:lpstr>Receptor tyrosine kinases</vt:lpstr>
      <vt:lpstr>You’ve activated (phosphorylated) the receptor, now what?  Different signaling proteins</vt:lpstr>
      <vt:lpstr>MAP kinase pathway</vt:lpstr>
      <vt:lpstr>PowerPoint Presentation</vt:lpstr>
      <vt:lpstr>PowerPoint Presentation</vt:lpstr>
      <vt:lpstr>Glycogen synthesis is enabled by maintaining glycogen synthase in an active, dephosphorylated state</vt:lpstr>
      <vt:lpstr>PKB is required to upregulate glucose transporter insertion into plasma membrane</vt:lpstr>
      <vt:lpstr>Second messengers</vt:lpstr>
      <vt:lpstr>Calcium and PKB can regulate insertion of glucose transporters into membrane</vt:lpstr>
      <vt:lpstr>Calcium is another major type of second messenger Ways to regulate [Ca++] in cell</vt:lpstr>
      <vt:lpstr>Convergence and crosstalk of pathways via kinases in neurons and glia </vt:lpstr>
      <vt:lpstr>Signaling pathways are not independent and can interact</vt:lpstr>
      <vt:lpstr>PowerPoint Presentation</vt:lpstr>
      <vt:lpstr>NGF is a receptor tyrosine kinase that activates multiple pathways to keep cells alive and grow new synapses</vt:lpstr>
      <vt:lpstr>Positive and negative regulation of pathway intermediates (crosstalk example)</vt:lpstr>
      <vt:lpstr>Positive and negative regulation of pathway intermediates (crosstalk example)</vt:lpstr>
      <vt:lpstr>Parallel and interacting signaling pathways</vt:lpstr>
      <vt:lpstr>Name that kinase!</vt:lpstr>
      <vt:lpstr>Summary table of intracellular signals</vt:lpstr>
      <vt:lpstr>PowerPoint Presentation</vt:lpstr>
      <vt:lpstr>PowerPoint Presentation</vt:lpstr>
      <vt:lpstr>Dual PKA action activates glycogen breakdown and inhibits glycogen synthesis pathways</vt:lpstr>
      <vt:lpstr>Dual PKA action activates glycogen breakdown and inhibits glycogen synthesis pathways</vt:lpstr>
      <vt:lpstr>Intracellular Signaling Paths</vt:lpstr>
      <vt:lpstr>PowerPoint Presentation</vt:lpstr>
      <vt:lpstr>4 ways that extracellular signals are transduced across the membrane by ligand-receptor interactions</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廖品超</dc:creator>
  <cp:lastModifiedBy>ECN</cp:lastModifiedBy>
  <cp:revision>107</cp:revision>
  <dcterms:created xsi:type="dcterms:W3CDTF">2014-12-04T22:18:21Z</dcterms:created>
  <dcterms:modified xsi:type="dcterms:W3CDTF">2016-12-06T13:12:44Z</dcterms:modified>
</cp:coreProperties>
</file>