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15"/>
  </p:normalViewPr>
  <p:slideViewPr>
    <p:cSldViewPr snapToGrid="0" snapToObjects="1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6D08C-1ED8-C042-BC0A-CC42FCF91334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7367C-5AFF-B946-AB1F-DE947968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gerardnico.com</a:t>
            </a:r>
            <a:r>
              <a:rPr lang="en-US" dirty="0"/>
              <a:t>/wiki/_media/</a:t>
            </a:r>
            <a:r>
              <a:rPr lang="en-US" dirty="0" err="1"/>
              <a:t>data_mining</a:t>
            </a:r>
            <a:r>
              <a:rPr lang="en-US" dirty="0"/>
              <a:t>/</a:t>
            </a:r>
            <a:r>
              <a:rPr lang="en-US"/>
              <a:t>univariate_linear_regression.png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7367C-5AFF-B946-AB1F-DE94796892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78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i.stack.imgur.com</a:t>
            </a:r>
            <a:r>
              <a:rPr lang="en-US" dirty="0" smtClean="0"/>
              <a:t>/rtn7e.png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7367C-5AFF-B946-AB1F-DE94796892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9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63AA-E687-3840-B640-483E65DB526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9674-B1B8-D943-9817-A1FDF88A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2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63AA-E687-3840-B640-483E65DB526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9674-B1B8-D943-9817-A1FDF88A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8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63AA-E687-3840-B640-483E65DB526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9674-B1B8-D943-9817-A1FDF88A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6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63AA-E687-3840-B640-483E65DB526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9674-B1B8-D943-9817-A1FDF88A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5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63AA-E687-3840-B640-483E65DB526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9674-B1B8-D943-9817-A1FDF88A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9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63AA-E687-3840-B640-483E65DB526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9674-B1B8-D943-9817-A1FDF88A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3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63AA-E687-3840-B640-483E65DB526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9674-B1B8-D943-9817-A1FDF88A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5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63AA-E687-3840-B640-483E65DB526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9674-B1B8-D943-9817-A1FDF88A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3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63AA-E687-3840-B640-483E65DB526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9674-B1B8-D943-9817-A1FDF88A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0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63AA-E687-3840-B640-483E65DB526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9674-B1B8-D943-9817-A1FDF88A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63AA-E687-3840-B640-483E65DB526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9674-B1B8-D943-9817-A1FDF88A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63AA-E687-3840-B640-483E65DB526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E9674-B1B8-D943-9817-A1FDF88A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3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2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 (response) is a linear function of x (factors)</a:t>
            </a:r>
          </a:p>
          <a:p>
            <a:r>
              <a:rPr lang="en-US" dirty="0" smtClean="0"/>
              <a:t>Used to find if there is an association between two variables </a:t>
            </a:r>
          </a:p>
          <a:p>
            <a:r>
              <a:rPr lang="en-US" dirty="0" smtClean="0"/>
              <a:t>For example: Is there an association between:</a:t>
            </a:r>
          </a:p>
          <a:p>
            <a:r>
              <a:rPr lang="en-US" dirty="0" smtClean="0"/>
              <a:t>Number of hours spent in studying and GPA?</a:t>
            </a:r>
          </a:p>
          <a:p>
            <a:r>
              <a:rPr lang="en-US" dirty="0" smtClean="0"/>
              <a:t>Unemployment rate and GDP of a country?</a:t>
            </a:r>
          </a:p>
          <a:p>
            <a:r>
              <a:rPr lang="en-US" dirty="0" smtClean="0"/>
              <a:t>Also used to predict response for a particular value of x</a:t>
            </a:r>
          </a:p>
          <a:p>
            <a:r>
              <a:rPr lang="en-US" dirty="0" smtClean="0"/>
              <a:t>Estimate body fat % from BMI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39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21" y="2506480"/>
            <a:ext cx="4296585" cy="317686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Linear Regression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12865"/>
                <a:ext cx="4317322" cy="4164098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/>
                        </a:solidFill>
                        <a:latin typeface="Cambria Math" charset="0"/>
                      </a:rPr>
                      <m:t>𝑌</m:t>
                    </m:r>
                    <m:r>
                      <a:rPr lang="en-US" b="0" i="1">
                        <a:solidFill>
                          <a:schemeClr val="bg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>
                        <a:solidFill>
                          <a:schemeClr val="bg1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solidFill>
                          <a:schemeClr val="bg1"/>
                        </a:solidFill>
                        <a:latin typeface="Cambria Math" charset="0"/>
                      </a:rPr>
                      <m:t>𝑥</m:t>
                    </m:r>
                    <m:r>
                      <a:rPr lang="en-US" b="0" i="1">
                        <a:solidFill>
                          <a:schemeClr val="bg1"/>
                        </a:solidFill>
                        <a:latin typeface="Cambria Math" charset="0"/>
                      </a:rPr>
                      <m:t>+</m:t>
                    </m:r>
                    <m:r>
                      <a:rPr lang="en-US" b="0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 should be normal with mean 0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b="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 estimated by method of least squares</a:t>
                </a:r>
              </a:p>
              <a:p>
                <a:endParaRPr lang="en-US" sz="20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12865"/>
                <a:ext cx="4317322" cy="4164098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27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hypothesis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Significance of regression</a:t>
                </a:r>
              </a:p>
              <a:p>
                <a:r>
                  <a:rPr lang="en-US" dirty="0" smtClean="0"/>
                  <a:t>Failure to reject 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=&gt; no linear relationship between x and Y</a:t>
                </a:r>
              </a:p>
              <a:p>
                <a:r>
                  <a:rPr lang="en-US" dirty="0" smtClean="0"/>
                  <a:t>If 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is rejected =&gt; x explains variability in Y</a:t>
                </a:r>
              </a:p>
              <a:p>
                <a:r>
                  <a:rPr lang="en-US" dirty="0" smtClean="0"/>
                  <a:t>T-test used for hypothesis testing</a:t>
                </a:r>
              </a:p>
              <a:p>
                <a:r>
                  <a:rPr lang="en-US" dirty="0" smtClean="0"/>
                  <a:t>Can also use ANOVA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6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constructed for: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Slope and intercept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Mean response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2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adequacy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Can we checked by checking the residuals</a:t>
                </a:r>
              </a:p>
              <a:p>
                <a:r>
                  <a:rPr lang="en-US" dirty="0" smtClean="0"/>
                  <a:t>Residuals are: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Residuals should be normally distributed</a:t>
                </a:r>
              </a:p>
              <a:p>
                <a:r>
                  <a:rPr lang="en-US" dirty="0" smtClean="0"/>
                  <a:t>Have equal variance</a:t>
                </a:r>
                <a:r>
                  <a:rPr lang="en-US" dirty="0"/>
                  <a:t> </a:t>
                </a:r>
                <a:r>
                  <a:rPr lang="en-US" dirty="0" smtClean="0"/>
                  <a:t>with x</a:t>
                </a:r>
              </a:p>
              <a:p>
                <a:r>
                  <a:rPr lang="en-US" dirty="0" smtClean="0"/>
                  <a:t>Should be randomly distributed when plotted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57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Adequacy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164" y="1690688"/>
            <a:ext cx="6956981" cy="4351338"/>
          </a:xfrm>
        </p:spPr>
      </p:pic>
    </p:spTree>
    <p:extLst>
      <p:ext uri="{BB962C8B-B14F-4D97-AF65-F5344CB8AC3E}">
        <p14:creationId xmlns:p14="http://schemas.microsoft.com/office/powerpoint/2010/main" val="112228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interesting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liver weight, helpful in liver transplantation</a:t>
            </a:r>
          </a:p>
          <a:p>
            <a:r>
              <a:rPr lang="en-US" dirty="0" smtClean="0"/>
              <a:t>Given the body surface area (which is estimated from height and weight of a patient), liver weight estimated using the following:</a:t>
            </a:r>
          </a:p>
          <a:p>
            <a:r>
              <a:rPr lang="en-US" dirty="0" smtClean="0"/>
              <a:t>W (in g) = 772*BSA (m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linear regression formula was developed by using data from liver donors</a:t>
            </a:r>
          </a:p>
          <a:p>
            <a:r>
              <a:rPr lang="en-US" dirty="0" err="1"/>
              <a:t>Yoshizumi</a:t>
            </a:r>
            <a:r>
              <a:rPr lang="en-US" dirty="0"/>
              <a:t>, T., et al. "A simple new formula to assess liver weight." </a:t>
            </a:r>
            <a:r>
              <a:rPr lang="en-US" i="1" dirty="0"/>
              <a:t>Transplantation proceedings</a:t>
            </a:r>
            <a:r>
              <a:rPr lang="en-US" dirty="0"/>
              <a:t>. Vol. 35. No. 4. Elsevier, 2003.</a:t>
            </a:r>
          </a:p>
        </p:txBody>
      </p:sp>
    </p:spTree>
    <p:extLst>
      <p:ext uri="{BB962C8B-B14F-4D97-AF65-F5344CB8AC3E}">
        <p14:creationId xmlns:p14="http://schemas.microsoft.com/office/powerpoint/2010/main" val="210687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sal</a:t>
            </a:r>
            <a:r>
              <a:rPr lang="en-US" dirty="0" smtClean="0"/>
              <a:t>t concentration versus roadway area data (Table 6-1), Page 300</a:t>
            </a:r>
            <a:endParaRPr lang="en-US" dirty="0" smtClean="0"/>
          </a:p>
          <a:p>
            <a:r>
              <a:rPr lang="en-US" dirty="0" smtClean="0"/>
              <a:t>Fit a linear model for X and Y and check for model adequacy</a:t>
            </a:r>
          </a:p>
          <a:p>
            <a:r>
              <a:rPr lang="en-US" dirty="0" smtClean="0"/>
              <a:t>Fit a linear model for </a:t>
            </a:r>
            <a:r>
              <a:rPr lang="en-US" dirty="0" err="1" smtClean="0"/>
              <a:t>e</a:t>
            </a:r>
            <a:r>
              <a:rPr lang="en-US" baseline="30000" dirty="0" err="1" smtClean="0"/>
              <a:t>X</a:t>
            </a:r>
            <a:r>
              <a:rPr lang="en-US" dirty="0" smtClean="0"/>
              <a:t> and Y and check for model adequacy</a:t>
            </a:r>
          </a:p>
          <a:p>
            <a:r>
              <a:rPr lang="en-US" dirty="0" smtClean="0"/>
              <a:t>Fit a linear model for X</a:t>
            </a:r>
            <a:r>
              <a:rPr lang="en-US" baseline="30000" dirty="0" smtClean="0"/>
              <a:t>2</a:t>
            </a:r>
            <a:r>
              <a:rPr lang="en-US" dirty="0" smtClean="0"/>
              <a:t> and Y and check for model adequacy</a:t>
            </a:r>
          </a:p>
          <a:p>
            <a:r>
              <a:rPr lang="en-US" dirty="0" smtClean="0"/>
              <a:t>Do you see any difference in plot of residuals in the 3 cases?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7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263</Words>
  <Application>Microsoft Office PowerPoint</Application>
  <PresentationFormat>Widescreen</PresentationFormat>
  <Paragraphs>50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Lab 10</vt:lpstr>
      <vt:lpstr>Linear Regression</vt:lpstr>
      <vt:lpstr>Linear Regression Equation</vt:lpstr>
      <vt:lpstr>Test hypothesis</vt:lpstr>
      <vt:lpstr>Confidence intervals</vt:lpstr>
      <vt:lpstr>Model adequacy</vt:lpstr>
      <vt:lpstr>Model Adequacy</vt:lpstr>
      <vt:lpstr>One interesting example</vt:lpstr>
      <vt:lpstr>Extra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</dc:title>
  <dc:creator>Microsoft Office User</dc:creator>
  <cp:lastModifiedBy>Verma, Parul</cp:lastModifiedBy>
  <cp:revision>8</cp:revision>
  <dcterms:created xsi:type="dcterms:W3CDTF">2017-03-27T03:41:29Z</dcterms:created>
  <dcterms:modified xsi:type="dcterms:W3CDTF">2017-03-27T16:41:22Z</dcterms:modified>
</cp:coreProperties>
</file>