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70" r:id="rId14"/>
    <p:sldId id="268" r:id="rId15"/>
    <p:sldId id="269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98" autoAdjust="0"/>
    <p:restoredTop sz="94630"/>
  </p:normalViewPr>
  <p:slideViewPr>
    <p:cSldViewPr snapToGrid="0" snapToObjects="1">
      <p:cViewPr varScale="1">
        <p:scale>
          <a:sx n="109" d="100"/>
          <a:sy n="109" d="100"/>
        </p:scale>
        <p:origin x="87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8F1316-4832-EC44-90BF-C682E0FE93E3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1F56BA-B4A0-5548-A642-B514BEA89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49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F56BA-B4A0-5548-A642-B514BEA89E7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6952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F56BA-B4A0-5548-A642-B514BEA89E7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7915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F56BA-B4A0-5548-A642-B514BEA89E7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775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E4753-4BD5-A741-8203-39500E177987}" type="datetime1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CHE 320 Fall 2015 Lab 14 Sample solution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6D6D8-DA31-E641-9805-735EC371D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154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A677F-1DE8-9849-930C-97FE6996B208}" type="datetime1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CHE 320 Fall 2015 Lab 14 Sample solution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6D6D8-DA31-E641-9805-735EC371D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253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932D9-6996-BE48-B096-8D8540DEAC80}" type="datetime1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CHE 320 Fall 2015 Lab 14 Sample solution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6D6D8-DA31-E641-9805-735EC371D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338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FA11E-DDCE-F445-AF60-63496F2AE118}" type="datetime1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CHE 320 Fall 2015 Lab 14 Sample solution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6D6D8-DA31-E641-9805-735EC371D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04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1574E-4CF9-BC4B-B689-11EF04CBB0D2}" type="datetime1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CHE 320 Fall 2015 Lab 14 Sample solution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6D6D8-DA31-E641-9805-735EC371D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135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0B432-1DD2-F045-AAA5-B94BAFF5AAD5}" type="datetime1">
              <a:rPr lang="en-US" smtClean="0"/>
              <a:t>4/20/2017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CHE 320 Fall 2015 Lab 14 Sample solution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6D6D8-DA31-E641-9805-735EC371D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09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21323-06F3-814B-A6E0-E0A5A76F87AC}" type="datetime1">
              <a:rPr lang="en-US" smtClean="0"/>
              <a:t>4/20/2017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CHE 320 Fall 2015 Lab 14 Sample solution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6D6D8-DA31-E641-9805-735EC371D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679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5C9AC-6785-D74D-92B8-1ADD2A9094A7}" type="datetime1">
              <a:rPr lang="en-US" smtClean="0"/>
              <a:t>4/20/2017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CHE 320 Fall 2015 Lab 14 Sample solution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6D6D8-DA31-E641-9805-735EC371D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068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57258-1ACB-5D4C-A572-F76C23BDC16C}" type="datetime1">
              <a:rPr lang="en-US" smtClean="0"/>
              <a:t>4/20/2017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CHE 320 Fall 2015 Lab 14 Sample solution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6D6D8-DA31-E641-9805-735EC371D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619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27BAB-9DEF-5949-B2FE-B1BC6DB3292C}" type="datetime1">
              <a:rPr lang="en-US" smtClean="0"/>
              <a:t>4/20/2017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CHE 320 Fall 2015 Lab 14 Sample solution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6D6D8-DA31-E641-9805-735EC371D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716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176B-C675-EE41-B923-1597FAB02C6F}" type="datetime1">
              <a:rPr lang="en-US" smtClean="0"/>
              <a:t>4/20/2017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CHE 320 Fall 2015 Lab 14 Sample solution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6D6D8-DA31-E641-9805-735EC371D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83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93D49-E75B-DB46-95C7-204A184C2A67}" type="datetime1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CHE 320 Fall 2015 Lab 14 Sample solution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6D6D8-DA31-E641-9805-735EC371D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362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gineering.purdue.edu/~che320/labs/lab13/reactor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CHE 320</a:t>
            </a:r>
            <a:br>
              <a:rPr lang="en-US" dirty="0" smtClean="0"/>
            </a:br>
            <a:r>
              <a:rPr lang="en-US" dirty="0" smtClean="0"/>
              <a:t>Lab 14 Solution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07151"/>
            <a:ext cx="9144000" cy="16557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6D6D8-DA31-E641-9805-735EC371D13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11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00" y="304800"/>
            <a:ext cx="5126318" cy="1790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483" y="2273300"/>
            <a:ext cx="3473552" cy="41021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274168" y="4701222"/>
            <a:ext cx="57531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P-value of B indicates that it can still be refined. Therefore, perform a steepest ascent step on B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All other factors are insignificant in the region of interest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conditions corresponding to the maximum response will be our x</a:t>
            </a:r>
            <a:r>
              <a:rPr lang="en-US" baseline="-25000" dirty="0" smtClean="0"/>
              <a:t>0</a:t>
            </a:r>
            <a:r>
              <a:rPr lang="en-US" dirty="0" smtClean="0"/>
              <a:t> for the steepest ascent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2035" y="304800"/>
            <a:ext cx="7117366" cy="4022482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6D6D8-DA31-E641-9805-735EC371D133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33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6: Steepest Ascent for </a:t>
            </a:r>
            <a:r>
              <a:rPr lang="en-US" smtClean="0"/>
              <a:t>the remaining factors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655461" cy="178567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B is our only remaining factor</a:t>
            </a:r>
          </a:p>
          <a:p>
            <a:r>
              <a:rPr lang="en-US" dirty="0" smtClean="0"/>
              <a:t>Perform steepest ascent for B using the obtained regression model</a:t>
            </a:r>
          </a:p>
          <a:p>
            <a:r>
              <a:rPr lang="en-US" dirty="0" smtClean="0"/>
              <a:t>Assume all factors are now in region of optimal response</a:t>
            </a:r>
          </a:p>
          <a:p>
            <a:r>
              <a:rPr lang="en-US" dirty="0" smtClean="0"/>
              <a:t>Proceed to CCD analysis using the optimized operating conditions of this step as the x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700" y="3618630"/>
            <a:ext cx="6832600" cy="273772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6D6D8-DA31-E641-9805-735EC371D13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45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7: Central Composite Design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8125"/>
            <a:ext cx="10515600" cy="254301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We have our optimal region</a:t>
            </a:r>
          </a:p>
          <a:p>
            <a:r>
              <a:rPr lang="en-US" dirty="0" smtClean="0"/>
              <a:t>This analysis will further refine it to the exact values</a:t>
            </a:r>
          </a:p>
          <a:p>
            <a:r>
              <a:rPr lang="en-US" dirty="0" smtClean="0"/>
              <a:t>We need at least two factors to do the analysis</a:t>
            </a:r>
          </a:p>
          <a:p>
            <a:r>
              <a:rPr lang="en-US" dirty="0" smtClean="0"/>
              <a:t>Depending on number of runs left at hand, decide on number of factors to be used for this step</a:t>
            </a:r>
          </a:p>
          <a:p>
            <a:r>
              <a:rPr lang="en-US" dirty="0" smtClean="0"/>
              <a:t>**Note that we are exceeding the number of desired runs</a:t>
            </a:r>
          </a:p>
          <a:p>
            <a:pPr lvl="1"/>
            <a:r>
              <a:rPr lang="en-US" dirty="0" smtClean="0"/>
              <a:t>Using this example, think of possibilities to reduce the runs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6192384"/>
              </p:ext>
            </p:extLst>
          </p:nvPr>
        </p:nvGraphicFramePr>
        <p:xfrm>
          <a:off x="2672454" y="4234019"/>
          <a:ext cx="5938146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74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91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134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Step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Runs Used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Cumulative used (Desired</a:t>
                      </a:r>
                      <a:r>
                        <a:rPr lang="en-US" sz="1200" baseline="0" dirty="0" smtClean="0"/>
                        <a:t> 50)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34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Step</a:t>
                      </a:r>
                      <a:r>
                        <a:rPr lang="en-US" sz="1200" baseline="0" dirty="0" smtClean="0"/>
                        <a:t> 1: Fractional Factorial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34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Step 2: Refining</a:t>
                      </a:r>
                      <a:r>
                        <a:rPr lang="en-US" sz="1200" baseline="0" dirty="0" smtClean="0"/>
                        <a:t> slope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27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34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Step 3: Steepest Ascent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33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34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Step 4: Testing contour</a:t>
                      </a:r>
                      <a:r>
                        <a:rPr lang="en-US" sz="1200" baseline="0" dirty="0" smtClean="0"/>
                        <a:t> region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40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134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Step 5: Steepest Ascent 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45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074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Step 6:</a:t>
                      </a:r>
                      <a:r>
                        <a:rPr lang="en-US" sz="1200" baseline="0" dirty="0" smtClean="0"/>
                        <a:t> CCD Analysis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55</a:t>
                      </a:r>
                      <a:endParaRPr 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6D6D8-DA31-E641-9805-735EC371D13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47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2423" y="0"/>
            <a:ext cx="8587154" cy="635635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6D6D8-DA31-E641-9805-735EC371D13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0673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" y="222250"/>
            <a:ext cx="4152900" cy="27449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00" y="166866"/>
            <a:ext cx="7172826" cy="28003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3104892"/>
            <a:ext cx="5651500" cy="362610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400801" y="3403600"/>
            <a:ext cx="5029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Observe concave down Y vs factor plots for ALL the significant factors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Suggests that we have reached an optimum value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6D6D8-DA31-E641-9805-735EC371D13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03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8: Get the optimized conditions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0982"/>
            <a:ext cx="10515600" cy="2260238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Using the critical value (it is coded for the significant factors</a:t>
            </a:r>
            <a:r>
              <a:rPr lang="en-US" dirty="0"/>
              <a:t>) </a:t>
            </a:r>
            <a:r>
              <a:rPr lang="en-US" dirty="0" smtClean="0"/>
              <a:t>outputted in </a:t>
            </a:r>
            <a:r>
              <a:rPr lang="en-US" dirty="0"/>
              <a:t>the CCD analysis, </a:t>
            </a:r>
            <a:r>
              <a:rPr lang="en-US" dirty="0" smtClean="0"/>
              <a:t>convert to the real values using the step length, etc. </a:t>
            </a:r>
          </a:p>
          <a:p>
            <a:r>
              <a:rPr lang="en-US" dirty="0" smtClean="0"/>
              <a:t>This approximates the value for the optimum operating conditions</a:t>
            </a:r>
          </a:p>
          <a:p>
            <a:r>
              <a:rPr lang="en-US" dirty="0" smtClean="0"/>
              <a:t>All other insignificant factors are optimized </a:t>
            </a:r>
            <a:r>
              <a:rPr lang="en-US" dirty="0" err="1" smtClean="0"/>
              <a:t>en</a:t>
            </a:r>
            <a:r>
              <a:rPr lang="en-US" dirty="0" smtClean="0"/>
              <a:t> route to the CCD analysis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050" y="3770443"/>
            <a:ext cx="3714750" cy="25332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7000" y="4452877"/>
            <a:ext cx="6146800" cy="584200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6D6D8-DA31-E641-9805-735EC371D13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55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Attachments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JMP and Excel sheets of the analysis are enclosed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6D6D8-DA31-E641-9805-735EC371D13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19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1: Know your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Design of Experiments (DOE)</a:t>
            </a:r>
          </a:p>
          <a:p>
            <a:pPr lvl="1"/>
            <a:r>
              <a:rPr lang="en-US" dirty="0" smtClean="0"/>
              <a:t>JMP (or Minitab or a similar statistical software)</a:t>
            </a:r>
          </a:p>
          <a:p>
            <a:r>
              <a:rPr lang="en-US" dirty="0" smtClean="0"/>
              <a:t>For coded to real values and other intermediate analysis</a:t>
            </a:r>
          </a:p>
          <a:p>
            <a:pPr lvl="1"/>
            <a:r>
              <a:rPr lang="en-US" dirty="0" smtClean="0"/>
              <a:t>Excel</a:t>
            </a:r>
          </a:p>
          <a:p>
            <a:r>
              <a:rPr lang="en-US" dirty="0" smtClean="0"/>
              <a:t>For the production data</a:t>
            </a:r>
          </a:p>
          <a:p>
            <a:pPr lvl="1"/>
            <a:r>
              <a:rPr lang="en-US" dirty="0" smtClean="0">
                <a:hlinkClick r:id="rId3"/>
              </a:rPr>
              <a:t>https://engineering.purdue.edu/~che320/labs/lab13/reactor/</a:t>
            </a:r>
            <a:endParaRPr lang="en-US" dirty="0"/>
          </a:p>
          <a:p>
            <a:r>
              <a:rPr lang="en-US" dirty="0" smtClean="0"/>
              <a:t>All values are based on values generated in the website on Nov 22</a:t>
            </a:r>
            <a:r>
              <a:rPr lang="en-US" baseline="30000" dirty="0" smtClean="0"/>
              <a:t>nd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6D6D8-DA31-E641-9805-735EC371D13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266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2: Screening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9165" y="1825625"/>
            <a:ext cx="8273670" cy="4351338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6D6D8-DA31-E641-9805-735EC371D13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63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" y="2635564"/>
            <a:ext cx="5918200" cy="38034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0700" y="127666"/>
            <a:ext cx="4457700" cy="50157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72200" y="5168862"/>
            <a:ext cx="58547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mtClean="0"/>
              <a:t>Done in screening section </a:t>
            </a:r>
            <a:r>
              <a:rPr lang="en-US" dirty="0" smtClean="0"/>
              <a:t>of the </a:t>
            </a:r>
            <a:r>
              <a:rPr lang="en-US" smtClean="0"/>
              <a:t>excel sheet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Observe B and C to be the significant main effects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But are they near the optimum values?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All other factors are fixed at the values corresponding to the maximum production rate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301" y="127666"/>
            <a:ext cx="5191598" cy="2386273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6D6D8-DA31-E641-9805-735EC371D13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45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254794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Step 3: Refining the regression model in region of interest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Since we have only two significant factors, we can perform a full factorial DOE around x</a:t>
            </a:r>
            <a:r>
              <a:rPr lang="en-US" baseline="-25000" dirty="0" smtClean="0"/>
              <a:t>0</a:t>
            </a:r>
            <a:r>
              <a:rPr lang="en-US" dirty="0" smtClean="0"/>
              <a:t> </a:t>
            </a:r>
          </a:p>
          <a:p>
            <a:r>
              <a:rPr lang="en-US" dirty="0" smtClean="0"/>
              <a:t>x</a:t>
            </a:r>
            <a:r>
              <a:rPr lang="en-US" baseline="-25000" dirty="0" smtClean="0"/>
              <a:t>0</a:t>
            </a:r>
            <a:r>
              <a:rPr lang="en-US" dirty="0" smtClean="0"/>
              <a:t> corresponds to the conditions at which we got the maximum production rate for our screening DOE</a:t>
            </a:r>
          </a:p>
          <a:p>
            <a:r>
              <a:rPr lang="en-US" dirty="0" smtClean="0"/>
              <a:t>Only the factors that are significant change; fix insignificant factors to their value for the maximum production rate</a:t>
            </a:r>
          </a:p>
          <a:p>
            <a:r>
              <a:rPr lang="en-US" dirty="0" smtClean="0"/>
              <a:t>Choose a lower value of lambda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6D6D8-DA31-E641-9805-735EC371D13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60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3556000"/>
            <a:ext cx="5461000" cy="27498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769" y="-59"/>
            <a:ext cx="6477000" cy="34195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7518" y="0"/>
            <a:ext cx="2921934" cy="394696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144746" y="4048026"/>
            <a:ext cx="52090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Observe B is borderline significant, hence do not eliminate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Observe C is very significant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The maximum response conditions will be the x</a:t>
            </a:r>
            <a:r>
              <a:rPr lang="en-US" baseline="-25000" dirty="0" smtClean="0"/>
              <a:t>0</a:t>
            </a:r>
            <a:r>
              <a:rPr lang="en-US" dirty="0" smtClean="0"/>
              <a:t> for our next step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Now perform steepest ascent to go closer to optimum conditions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6D6D8-DA31-E641-9805-735EC371D13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07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4: Steepest ascent for the significant factors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4344" y="1690688"/>
            <a:ext cx="6803312" cy="4376748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6D6D8-DA31-E641-9805-735EC371D133}" type="slidenum">
              <a:rPr lang="en-US" smtClean="0"/>
              <a:t>7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840416" y="4200548"/>
            <a:ext cx="6858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.05-.01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32936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241300"/>
            <a:ext cx="118999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92672" y="5215493"/>
            <a:ext cx="5457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optimized conditions will be the x</a:t>
            </a:r>
            <a:r>
              <a:rPr lang="en-US" baseline="-25000" dirty="0" smtClean="0"/>
              <a:t>0</a:t>
            </a:r>
            <a:r>
              <a:rPr lang="en-US" dirty="0" smtClean="0"/>
              <a:t> for the next step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6D6D8-DA31-E641-9805-735EC371D13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097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5: Check for contour significance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4132"/>
            <a:ext cx="10515600" cy="4351338"/>
          </a:xfrm>
        </p:spPr>
        <p:txBody>
          <a:bodyPr/>
          <a:lstStyle/>
          <a:p>
            <a:r>
              <a:rPr lang="en-US" dirty="0" smtClean="0"/>
              <a:t>We have reached a maximum response, but are we at the peak yet?</a:t>
            </a:r>
          </a:p>
          <a:p>
            <a:r>
              <a:rPr lang="en-US" dirty="0" smtClean="0"/>
              <a:t>Test the significance of the factors again using another factorial design</a:t>
            </a:r>
          </a:p>
          <a:p>
            <a:r>
              <a:rPr lang="en-US" dirty="0" smtClean="0"/>
              <a:t>x</a:t>
            </a:r>
            <a:r>
              <a:rPr lang="en-US" baseline="-25000" dirty="0" smtClean="0"/>
              <a:t>0</a:t>
            </a:r>
            <a:r>
              <a:rPr lang="en-US" dirty="0" smtClean="0"/>
              <a:t> is now the optimum condition from the steepest ascent step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62222"/>
          <a:stretch/>
        </p:blipFill>
        <p:spPr>
          <a:xfrm>
            <a:off x="1591541" y="3765550"/>
            <a:ext cx="9008918" cy="25908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6D6D8-DA31-E641-9805-735EC371D13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91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</TotalTime>
  <Words>607</Words>
  <Application>Microsoft Office PowerPoint</Application>
  <PresentationFormat>Widescreen</PresentationFormat>
  <Paragraphs>93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CHE 320 Lab 14 Solution</vt:lpstr>
      <vt:lpstr>Step 1: Know your resources</vt:lpstr>
      <vt:lpstr>Step 2: Screening</vt:lpstr>
      <vt:lpstr>PowerPoint Presentation</vt:lpstr>
      <vt:lpstr>Step 3: Refining the regression model in region of interest</vt:lpstr>
      <vt:lpstr>PowerPoint Presentation</vt:lpstr>
      <vt:lpstr>Step 4: Steepest ascent for the significant factors</vt:lpstr>
      <vt:lpstr>PowerPoint Presentation</vt:lpstr>
      <vt:lpstr>Step 5: Check for contour significance</vt:lpstr>
      <vt:lpstr>PowerPoint Presentation</vt:lpstr>
      <vt:lpstr>Step 6: Steepest Ascent for the remaining factors</vt:lpstr>
      <vt:lpstr>Step 7: Central Composite Design Analysis</vt:lpstr>
      <vt:lpstr>PowerPoint Presentation</vt:lpstr>
      <vt:lpstr>PowerPoint Presentation</vt:lpstr>
      <vt:lpstr>Step 8: Get the optimized conditions</vt:lpstr>
      <vt:lpstr>Attachments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 320 Lab 14 Example</dc:title>
  <dc:creator>Sudarshan Ganesh</dc:creator>
  <cp:lastModifiedBy>Account, ChE 320 Class</cp:lastModifiedBy>
  <cp:revision>32</cp:revision>
  <dcterms:created xsi:type="dcterms:W3CDTF">2015-11-22T22:38:23Z</dcterms:created>
  <dcterms:modified xsi:type="dcterms:W3CDTF">2017-04-20T20:52:12Z</dcterms:modified>
</cp:coreProperties>
</file>