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300" r:id="rId3"/>
    <p:sldId id="302" r:id="rId4"/>
    <p:sldId id="303" r:id="rId5"/>
    <p:sldId id="257" r:id="rId6"/>
    <p:sldId id="259" r:id="rId7"/>
    <p:sldId id="304" r:id="rId8"/>
    <p:sldId id="309" r:id="rId9"/>
    <p:sldId id="305" r:id="rId10"/>
    <p:sldId id="269" r:id="rId11"/>
    <p:sldId id="307" r:id="rId12"/>
    <p:sldId id="270" r:id="rId13"/>
    <p:sldId id="272" r:id="rId14"/>
    <p:sldId id="273" r:id="rId15"/>
    <p:sldId id="281" r:id="rId16"/>
    <p:sldId id="283" r:id="rId17"/>
    <p:sldId id="308" r:id="rId18"/>
    <p:sldId id="285" r:id="rId19"/>
    <p:sldId id="289" r:id="rId20"/>
    <p:sldId id="290" r:id="rId21"/>
    <p:sldId id="306" r:id="rId22"/>
    <p:sldId id="291" r:id="rId23"/>
    <p:sldId id="310" r:id="rId24"/>
    <p:sldId id="311" r:id="rId25"/>
    <p:sldId id="312" r:id="rId26"/>
    <p:sldId id="293" r:id="rId27"/>
    <p:sldId id="294" r:id="rId28"/>
    <p:sldId id="295" r:id="rId29"/>
    <p:sldId id="296" r:id="rId30"/>
    <p:sldId id="313" r:id="rId31"/>
    <p:sldId id="314" r:id="rId32"/>
    <p:sldId id="315" r:id="rId33"/>
    <p:sldId id="316" r:id="rId3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89078" autoAdjust="0"/>
  </p:normalViewPr>
  <p:slideViewPr>
    <p:cSldViewPr>
      <p:cViewPr varScale="1">
        <p:scale>
          <a:sx n="102" d="100"/>
          <a:sy n="102" d="100"/>
        </p:scale>
        <p:origin x="65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Freq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Sheet1!$A$2:$A$126</c:f>
              <c:numCache>
                <c:formatCode>General</c:formatCode>
                <c:ptCount val="125"/>
                <c:pt idx="0">
                  <c:v>76</c:v>
                </c:pt>
                <c:pt idx="1">
                  <c:v>87</c:v>
                </c:pt>
                <c:pt idx="2">
                  <c:v>97</c:v>
                </c:pt>
                <c:pt idx="3">
                  <c:v>101</c:v>
                </c:pt>
                <c:pt idx="4">
                  <c:v>105</c:v>
                </c:pt>
                <c:pt idx="5">
                  <c:v>110</c:v>
                </c:pt>
                <c:pt idx="6">
                  <c:v>115</c:v>
                </c:pt>
                <c:pt idx="7">
                  <c:v>118</c:v>
                </c:pt>
                <c:pt idx="8">
                  <c:v>120</c:v>
                </c:pt>
                <c:pt idx="9">
                  <c:v>121</c:v>
                </c:pt>
                <c:pt idx="10">
                  <c:v>123</c:v>
                </c:pt>
                <c:pt idx="11">
                  <c:v>131</c:v>
                </c:pt>
                <c:pt idx="12">
                  <c:v>133</c:v>
                </c:pt>
                <c:pt idx="13">
                  <c:v>133</c:v>
                </c:pt>
                <c:pt idx="14">
                  <c:v>134</c:v>
                </c:pt>
                <c:pt idx="15">
                  <c:v>135</c:v>
                </c:pt>
                <c:pt idx="16">
                  <c:v>135</c:v>
                </c:pt>
                <c:pt idx="17">
                  <c:v>141</c:v>
                </c:pt>
                <c:pt idx="18">
                  <c:v>142</c:v>
                </c:pt>
                <c:pt idx="19">
                  <c:v>143</c:v>
                </c:pt>
                <c:pt idx="20">
                  <c:v>145</c:v>
                </c:pt>
                <c:pt idx="21">
                  <c:v>146</c:v>
                </c:pt>
                <c:pt idx="22">
                  <c:v>148</c:v>
                </c:pt>
                <c:pt idx="23">
                  <c:v>149</c:v>
                </c:pt>
                <c:pt idx="24">
                  <c:v>149</c:v>
                </c:pt>
                <c:pt idx="25">
                  <c:v>150</c:v>
                </c:pt>
                <c:pt idx="26">
                  <c:v>150</c:v>
                </c:pt>
                <c:pt idx="27">
                  <c:v>151</c:v>
                </c:pt>
                <c:pt idx="28">
                  <c:v>153</c:v>
                </c:pt>
                <c:pt idx="29">
                  <c:v>154</c:v>
                </c:pt>
                <c:pt idx="30">
                  <c:v>154</c:v>
                </c:pt>
                <c:pt idx="31">
                  <c:v>156</c:v>
                </c:pt>
                <c:pt idx="32">
                  <c:v>157</c:v>
                </c:pt>
                <c:pt idx="33">
                  <c:v>158</c:v>
                </c:pt>
                <c:pt idx="34">
                  <c:v>158</c:v>
                </c:pt>
                <c:pt idx="35">
                  <c:v>158</c:v>
                </c:pt>
                <c:pt idx="36">
                  <c:v>158</c:v>
                </c:pt>
                <c:pt idx="37">
                  <c:v>160</c:v>
                </c:pt>
                <c:pt idx="38">
                  <c:v>160</c:v>
                </c:pt>
                <c:pt idx="39">
                  <c:v>160</c:v>
                </c:pt>
                <c:pt idx="40">
                  <c:v>163</c:v>
                </c:pt>
                <c:pt idx="41">
                  <c:v>163</c:v>
                </c:pt>
                <c:pt idx="42">
                  <c:v>165</c:v>
                </c:pt>
                <c:pt idx="43">
                  <c:v>167</c:v>
                </c:pt>
                <c:pt idx="44">
                  <c:v>167</c:v>
                </c:pt>
                <c:pt idx="45">
                  <c:v>168</c:v>
                </c:pt>
                <c:pt idx="46">
                  <c:v>169</c:v>
                </c:pt>
                <c:pt idx="47">
                  <c:v>170</c:v>
                </c:pt>
                <c:pt idx="48">
                  <c:v>171</c:v>
                </c:pt>
                <c:pt idx="49">
                  <c:v>171</c:v>
                </c:pt>
                <c:pt idx="50">
                  <c:v>172</c:v>
                </c:pt>
                <c:pt idx="51">
                  <c:v>174</c:v>
                </c:pt>
                <c:pt idx="52">
                  <c:v>174</c:v>
                </c:pt>
                <c:pt idx="53">
                  <c:v>175</c:v>
                </c:pt>
                <c:pt idx="54">
                  <c:v>176</c:v>
                </c:pt>
                <c:pt idx="55">
                  <c:v>176</c:v>
                </c:pt>
                <c:pt idx="56">
                  <c:v>178</c:v>
                </c:pt>
                <c:pt idx="57">
                  <c:v>180</c:v>
                </c:pt>
                <c:pt idx="58">
                  <c:v>180</c:v>
                </c:pt>
                <c:pt idx="59">
                  <c:v>181</c:v>
                </c:pt>
                <c:pt idx="60">
                  <c:v>181</c:v>
                </c:pt>
                <c:pt idx="61">
                  <c:v>183</c:v>
                </c:pt>
                <c:pt idx="62">
                  <c:v>184</c:v>
                </c:pt>
                <c:pt idx="63">
                  <c:v>186</c:v>
                </c:pt>
                <c:pt idx="64">
                  <c:v>190</c:v>
                </c:pt>
                <c:pt idx="65">
                  <c:v>193</c:v>
                </c:pt>
                <c:pt idx="66">
                  <c:v>194</c:v>
                </c:pt>
                <c:pt idx="67">
                  <c:v>196</c:v>
                </c:pt>
                <c:pt idx="68">
                  <c:v>199</c:v>
                </c:pt>
                <c:pt idx="69">
                  <c:v>199</c:v>
                </c:pt>
                <c:pt idx="70">
                  <c:v>200</c:v>
                </c:pt>
                <c:pt idx="71">
                  <c:v>201</c:v>
                </c:pt>
                <c:pt idx="72">
                  <c:v>207</c:v>
                </c:pt>
                <c:pt idx="73">
                  <c:v>208</c:v>
                </c:pt>
                <c:pt idx="74">
                  <c:v>218</c:v>
                </c:pt>
                <c:pt idx="75">
                  <c:v>221</c:v>
                </c:pt>
                <c:pt idx="76">
                  <c:v>228</c:v>
                </c:pt>
                <c:pt idx="77">
                  <c:v>229</c:v>
                </c:pt>
                <c:pt idx="78">
                  <c:v>237</c:v>
                </c:pt>
                <c:pt idx="79">
                  <c:v>245</c:v>
                </c:pt>
              </c:numCache>
            </c:numRef>
          </c:xVal>
          <c:yVal>
            <c:numRef>
              <c:f>Sheet1!$B$2:$B$126</c:f>
              <c:numCache>
                <c:formatCode>General</c:formatCode>
                <c:ptCount val="12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AC7-4DFE-887C-D9AF9D01F5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9836408"/>
        <c:axId val="319836736"/>
      </c:scatterChart>
      <c:valAx>
        <c:axId val="3198364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9836736"/>
        <c:crosses val="autoZero"/>
        <c:crossBetween val="midCat"/>
      </c:valAx>
      <c:valAx>
        <c:axId val="31983673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198364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4" Type="http://schemas.openxmlformats.org/officeDocument/2006/relationships/image" Target="../media/image5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1778B235-7C1D-4D31-802D-64F2F8626302}" type="datetimeFigureOut">
              <a:rPr lang="en-US"/>
              <a:pPr>
                <a:defRPr/>
              </a:pPr>
              <a:t>1/8/2017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F076C526-E633-49EE-8CCF-F5729DD88C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20A63B4-B0D2-403C-909D-80FC186B0B02}" type="slidenum">
              <a:rPr lang="en-US" altLang="en-US" sz="1200"/>
              <a:pPr/>
              <a:t>15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A30977-E1E1-416F-8D23-17E8E8CCE6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0997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74728-A29E-4F89-9358-54A4E909B3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6212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26AE04-729D-40B9-9E2E-B1C5A40AE4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7651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37C3F9-0B44-4E90-8812-3C89B67D00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251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71203-F6BF-482D-B09D-E758511200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9327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684E34-3E04-4210-8478-C91A61AFDD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85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9C27D0-9DA5-478D-87F0-DB166749A4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7386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9DA59A-8C76-48FE-94E7-6E6FA23DBB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6554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039126-329E-4921-88B8-850379C9E7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6979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D5693E-55E3-4805-A510-29AE7E8DD8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161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A8B29-A9C8-4650-8C58-A5CE995C12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0890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409316D7-A178-4061-BC8B-414B045B7D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0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4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1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76400"/>
            <a:ext cx="7126288" cy="454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Box 2"/>
          <p:cNvSpPr txBox="1">
            <a:spLocks noChangeArrowheads="1"/>
          </p:cNvSpPr>
          <p:nvPr/>
        </p:nvSpPr>
        <p:spPr bwMode="auto">
          <a:xfrm>
            <a:off x="609600" y="533400"/>
            <a:ext cx="80978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800"/>
              <a:t>Data Summary and 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1849438" y="-123825"/>
            <a:ext cx="5486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chemeClr val="accent1"/>
                </a:solidFill>
              </a:rPr>
              <a:t>Compressive strength data</a:t>
            </a:r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1981200" y="838200"/>
            <a:ext cx="487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2292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3" y="1524000"/>
            <a:ext cx="888047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25" b="1157"/>
          <a:stretch>
            <a:fillRect/>
          </a:stretch>
        </p:blipFill>
        <p:spPr bwMode="auto">
          <a:xfrm>
            <a:off x="1042988" y="4083050"/>
            <a:ext cx="3681412" cy="231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1600200" y="-152400"/>
            <a:ext cx="63801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chemeClr val="accent1"/>
                </a:solidFill>
              </a:rPr>
              <a:t>Dot diagram for large dataset</a:t>
            </a:r>
          </a:p>
        </p:txBody>
      </p:sp>
      <p:sp>
        <p:nvSpPr>
          <p:cNvPr id="13316" name="Line 3"/>
          <p:cNvSpPr>
            <a:spLocks noChangeShapeType="1"/>
          </p:cNvSpPr>
          <p:nvPr/>
        </p:nvSpPr>
        <p:spPr bwMode="auto">
          <a:xfrm>
            <a:off x="1981200" y="838200"/>
            <a:ext cx="487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" name="Chart 5"/>
          <p:cNvGraphicFramePr>
            <a:graphicFrameLocks/>
          </p:cNvGraphicFramePr>
          <p:nvPr/>
        </p:nvGraphicFramePr>
        <p:xfrm>
          <a:off x="1042987" y="984315"/>
          <a:ext cx="6753225" cy="2952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chemeClr val="accent1"/>
                </a:solidFill>
              </a:rPr>
              <a:t>                       Stem-and-Leaf Diagram</a:t>
            </a:r>
          </a:p>
        </p:txBody>
      </p:sp>
      <p:sp>
        <p:nvSpPr>
          <p:cNvPr id="14339" name="Line 3"/>
          <p:cNvSpPr>
            <a:spLocks noChangeShapeType="1"/>
          </p:cNvSpPr>
          <p:nvPr/>
        </p:nvSpPr>
        <p:spPr bwMode="auto">
          <a:xfrm>
            <a:off x="2590800" y="990600"/>
            <a:ext cx="502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4340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371600"/>
            <a:ext cx="5562600" cy="458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37" r="1044"/>
          <a:stretch>
            <a:fillRect/>
          </a:stretch>
        </p:blipFill>
        <p:spPr bwMode="auto">
          <a:xfrm>
            <a:off x="220663" y="3810000"/>
            <a:ext cx="33528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47" r="52412"/>
          <a:stretch>
            <a:fillRect/>
          </a:stretch>
        </p:blipFill>
        <p:spPr bwMode="auto">
          <a:xfrm>
            <a:off x="182563" y="1036638"/>
            <a:ext cx="3368675" cy="263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1219200" y="0"/>
            <a:ext cx="7086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chemeClr val="accent1"/>
                </a:solidFill>
              </a:rPr>
              <a:t>   Ordered Stem-and-Leaf Diagram</a:t>
            </a:r>
          </a:p>
        </p:txBody>
      </p:sp>
      <p:sp>
        <p:nvSpPr>
          <p:cNvPr id="15363" name="Line 3"/>
          <p:cNvSpPr>
            <a:spLocks noChangeShapeType="1"/>
          </p:cNvSpPr>
          <p:nvPr/>
        </p:nvSpPr>
        <p:spPr bwMode="auto">
          <a:xfrm>
            <a:off x="1752600" y="914400"/>
            <a:ext cx="6477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5364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53" r="-1900"/>
          <a:stretch>
            <a:fillRect/>
          </a:stretch>
        </p:blipFill>
        <p:spPr bwMode="auto">
          <a:xfrm>
            <a:off x="4762500" y="944563"/>
            <a:ext cx="3749675" cy="579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2935288" y="-76200"/>
            <a:ext cx="335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chemeClr val="accent1"/>
                </a:solidFill>
              </a:rPr>
              <a:t> Interpretation</a:t>
            </a:r>
          </a:p>
        </p:txBody>
      </p:sp>
      <p:sp>
        <p:nvSpPr>
          <p:cNvPr id="16387" name="Line 3"/>
          <p:cNvSpPr>
            <a:spLocks noChangeShapeType="1"/>
          </p:cNvSpPr>
          <p:nvPr/>
        </p:nvSpPr>
        <p:spPr bwMode="auto">
          <a:xfrm>
            <a:off x="2209800" y="914400"/>
            <a:ext cx="502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6388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36"/>
          <a:stretch>
            <a:fillRect/>
          </a:stretch>
        </p:blipFill>
        <p:spPr bwMode="auto">
          <a:xfrm>
            <a:off x="488950" y="2351088"/>
            <a:ext cx="5181600" cy="21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TextBox 1"/>
          <p:cNvSpPr txBox="1">
            <a:spLocks noChangeArrowheads="1"/>
          </p:cNvSpPr>
          <p:nvPr/>
        </p:nvSpPr>
        <p:spPr bwMode="auto">
          <a:xfrm>
            <a:off x="1066800" y="4419600"/>
            <a:ext cx="3241675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Median: 161.5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Range:   169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First quartile (Q1)  : 143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Third quartile (Q3) : 181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IQR: 181-143=38 </a:t>
            </a:r>
          </a:p>
        </p:txBody>
      </p:sp>
      <p:grpSp>
        <p:nvGrpSpPr>
          <p:cNvPr id="16390" name="Group 6"/>
          <p:cNvGrpSpPr>
            <a:grpSpLocks/>
          </p:cNvGrpSpPr>
          <p:nvPr/>
        </p:nvGrpSpPr>
        <p:grpSpPr bwMode="auto">
          <a:xfrm>
            <a:off x="5395913" y="1066800"/>
            <a:ext cx="3414712" cy="4532313"/>
            <a:chOff x="5350827" y="1031015"/>
            <a:chExt cx="1874520" cy="2403231"/>
          </a:xfrm>
        </p:grpSpPr>
        <p:pic>
          <p:nvPicPr>
            <p:cNvPr id="1639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428" t="17667" r="1315" b="3481"/>
            <a:stretch>
              <a:fillRect/>
            </a:stretch>
          </p:blipFill>
          <p:spPr bwMode="auto">
            <a:xfrm>
              <a:off x="5350827" y="1031015"/>
              <a:ext cx="1874520" cy="2403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3" name="Straight Connector 12"/>
            <p:cNvCxnSpPr/>
            <p:nvPr/>
          </p:nvCxnSpPr>
          <p:spPr>
            <a:xfrm>
              <a:off x="5484161" y="2283557"/>
              <a:ext cx="1104146" cy="0"/>
            </a:xfrm>
            <a:prstGeom prst="line">
              <a:avLst/>
            </a:prstGeom>
            <a:ln w="22225">
              <a:solidFill>
                <a:schemeClr val="tx2">
                  <a:lumMod val="85000"/>
                  <a:lumOff val="1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/>
          <p:cNvCxnSpPr/>
          <p:nvPr/>
        </p:nvCxnSpPr>
        <p:spPr>
          <a:xfrm>
            <a:off x="5943600" y="3925888"/>
            <a:ext cx="2011363" cy="0"/>
          </a:xfrm>
          <a:prstGeom prst="line">
            <a:avLst/>
          </a:prstGeom>
          <a:ln w="22225">
            <a:solidFill>
              <a:schemeClr val="tx2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638800" y="2941638"/>
            <a:ext cx="2011363" cy="0"/>
          </a:xfrm>
          <a:prstGeom prst="line">
            <a:avLst/>
          </a:prstGeom>
          <a:ln w="22225">
            <a:solidFill>
              <a:schemeClr val="tx2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3429000" y="28575"/>
            <a:ext cx="2438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chemeClr val="accent1"/>
                </a:solidFill>
              </a:rPr>
              <a:t>Box Plots</a:t>
            </a:r>
          </a:p>
        </p:txBody>
      </p:sp>
      <p:sp>
        <p:nvSpPr>
          <p:cNvPr id="17411" name="Line 3"/>
          <p:cNvSpPr>
            <a:spLocks noChangeShapeType="1"/>
          </p:cNvSpPr>
          <p:nvPr/>
        </p:nvSpPr>
        <p:spPr bwMode="auto">
          <a:xfrm>
            <a:off x="3048000" y="990600"/>
            <a:ext cx="2819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533400" y="1219200"/>
            <a:ext cx="80010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2800"/>
              <a:t> The </a:t>
            </a:r>
            <a:r>
              <a:rPr lang="en-US" altLang="en-US" sz="2800" b="1">
                <a:solidFill>
                  <a:srgbClr val="CC0000"/>
                </a:solidFill>
                <a:latin typeface="Times-Roman;Times-Bold"/>
              </a:rPr>
              <a:t>box plot</a:t>
            </a:r>
            <a:r>
              <a:rPr lang="en-US" altLang="en-US" sz="2800" b="1">
                <a:latin typeface="Times-Roman;Times-Bold"/>
              </a:rPr>
              <a:t> </a:t>
            </a:r>
            <a:r>
              <a:rPr lang="en-US" altLang="en-US" sz="2800"/>
              <a:t>is a graphical display that simultaneously describes several important features of a data set, such as center, spread, departure from symmetry, and identification of observations that lie unusually far from the bulk of the data.</a:t>
            </a:r>
          </a:p>
        </p:txBody>
      </p:sp>
      <p:pic>
        <p:nvPicPr>
          <p:cNvPr id="17413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3465513"/>
            <a:ext cx="836295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571500" y="6248400"/>
            <a:ext cx="7772400" cy="0"/>
          </a:xfrm>
          <a:prstGeom prst="straightConnector1">
            <a:avLst/>
          </a:prstGeom>
          <a:ln w="6032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5" name="TextBox 4"/>
          <p:cNvSpPr txBox="1">
            <a:spLocks noChangeArrowheads="1"/>
          </p:cNvSpPr>
          <p:nvPr/>
        </p:nvSpPr>
        <p:spPr bwMode="auto">
          <a:xfrm>
            <a:off x="352425" y="6321425"/>
            <a:ext cx="40100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Data axis (e.g. tensile strength)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152900" y="5334000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810000" y="5334000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876800" y="5334000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2667000" y="-42863"/>
            <a:ext cx="3810000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chemeClr val="accent1"/>
                </a:solidFill>
              </a:rPr>
              <a:t>Box Plot examples</a:t>
            </a:r>
          </a:p>
        </p:txBody>
      </p:sp>
      <p:sp>
        <p:nvSpPr>
          <p:cNvPr id="19459" name="Line 3"/>
          <p:cNvSpPr>
            <a:spLocks noChangeShapeType="1"/>
          </p:cNvSpPr>
          <p:nvPr/>
        </p:nvSpPr>
        <p:spPr bwMode="auto">
          <a:xfrm flipV="1">
            <a:off x="2514600" y="990600"/>
            <a:ext cx="403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9460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297238"/>
            <a:ext cx="393065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063" y="1370013"/>
            <a:ext cx="4960937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TextBox 1"/>
          <p:cNvSpPr txBox="1">
            <a:spLocks noChangeArrowheads="1"/>
          </p:cNvSpPr>
          <p:nvPr/>
        </p:nvSpPr>
        <p:spPr bwMode="auto">
          <a:xfrm>
            <a:off x="725488" y="1212850"/>
            <a:ext cx="2730500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Median: 161.5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Range:   169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First quartile (Q1)  : 143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Third quartile (Q3) : 181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IQR: 181-143=38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1.5 IQR=57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chemeClr val="accent1"/>
                </a:solidFill>
              </a:rPr>
              <a:t>                              Histograms</a:t>
            </a:r>
          </a:p>
        </p:txBody>
      </p:sp>
      <p:sp>
        <p:nvSpPr>
          <p:cNvPr id="20483" name="Line 3"/>
          <p:cNvSpPr>
            <a:spLocks noChangeShapeType="1"/>
          </p:cNvSpPr>
          <p:nvPr/>
        </p:nvSpPr>
        <p:spPr bwMode="auto">
          <a:xfrm>
            <a:off x="3048000" y="914400"/>
            <a:ext cx="2895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381000" y="1219200"/>
            <a:ext cx="8763000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/>
              <a:t>A </a:t>
            </a:r>
            <a:r>
              <a:rPr lang="en-US" altLang="en-US" sz="2800" b="1">
                <a:solidFill>
                  <a:srgbClr val="CC0000"/>
                </a:solidFill>
              </a:rPr>
              <a:t>histogram</a:t>
            </a:r>
            <a:r>
              <a:rPr lang="en-US" altLang="en-US" sz="2800" b="1"/>
              <a:t> </a:t>
            </a:r>
            <a:r>
              <a:rPr lang="en-US" altLang="en-US" sz="2800"/>
              <a:t>is a more compact summary of data than a stem-and-leaf diagram. To construct a histogram for continuous data, we must divide the range of the data into intervals, which are usually called </a:t>
            </a:r>
            <a:r>
              <a:rPr lang="en-US" altLang="en-US" sz="2800" b="1">
                <a:solidFill>
                  <a:schemeClr val="accent1"/>
                </a:solidFill>
              </a:rPr>
              <a:t>class intervals</a:t>
            </a:r>
            <a:r>
              <a:rPr lang="en-US" altLang="en-US" sz="2800" b="1"/>
              <a:t>, </a:t>
            </a:r>
            <a:r>
              <a:rPr lang="en-US" altLang="en-US" sz="2800" b="1">
                <a:solidFill>
                  <a:schemeClr val="accent1"/>
                </a:solidFill>
              </a:rPr>
              <a:t>cells</a:t>
            </a:r>
            <a:r>
              <a:rPr lang="en-US" altLang="en-US" sz="2800" b="1"/>
              <a:t>, </a:t>
            </a:r>
            <a:r>
              <a:rPr lang="en-US" altLang="en-US" sz="2800"/>
              <a:t>or </a:t>
            </a:r>
            <a:r>
              <a:rPr lang="en-US" altLang="en-US" sz="2800" b="1">
                <a:solidFill>
                  <a:schemeClr val="accent1"/>
                </a:solidFill>
              </a:rPr>
              <a:t>bins</a:t>
            </a:r>
            <a:r>
              <a:rPr lang="en-US" altLang="en-US" sz="2800" b="1"/>
              <a:t>. </a:t>
            </a:r>
            <a:r>
              <a:rPr lang="en-US" altLang="en-US" sz="2800"/>
              <a:t>If possible, the bins should be of equal width to enhance the visual information in the histogram.</a:t>
            </a:r>
          </a:p>
        </p:txBody>
      </p:sp>
      <p:pic>
        <p:nvPicPr>
          <p:cNvPr id="2048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038" y="3949700"/>
            <a:ext cx="432752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2270125" y="0"/>
            <a:ext cx="4114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chemeClr val="accent1"/>
                </a:solidFill>
              </a:rPr>
              <a:t>Time Series Plots</a:t>
            </a:r>
          </a:p>
        </p:txBody>
      </p:sp>
      <p:sp>
        <p:nvSpPr>
          <p:cNvPr id="21507" name="Line 3"/>
          <p:cNvSpPr>
            <a:spLocks noChangeShapeType="1"/>
          </p:cNvSpPr>
          <p:nvPr/>
        </p:nvSpPr>
        <p:spPr bwMode="auto">
          <a:xfrm>
            <a:off x="1981200" y="914400"/>
            <a:ext cx="441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533400" y="1371600"/>
            <a:ext cx="79248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2400"/>
              <a:t> A </a:t>
            </a:r>
            <a:r>
              <a:rPr lang="en-US" altLang="en-US" sz="2400" b="1">
                <a:solidFill>
                  <a:schemeClr val="accent2"/>
                </a:solidFill>
              </a:rPr>
              <a:t>time series</a:t>
            </a:r>
            <a:r>
              <a:rPr lang="en-US" altLang="en-US" sz="2400" b="1"/>
              <a:t> </a:t>
            </a:r>
            <a:r>
              <a:rPr lang="en-US" altLang="en-US" sz="2400"/>
              <a:t>or </a:t>
            </a:r>
            <a:r>
              <a:rPr lang="en-US" altLang="en-US" sz="2400" b="1">
                <a:solidFill>
                  <a:schemeClr val="accent2"/>
                </a:solidFill>
              </a:rPr>
              <a:t>time sequence</a:t>
            </a:r>
            <a:r>
              <a:rPr lang="en-US" altLang="en-US" sz="2400" b="1"/>
              <a:t> </a:t>
            </a:r>
            <a:r>
              <a:rPr lang="en-US" altLang="en-US" sz="2400"/>
              <a:t>is a data set in which the observations are recorded in the order in which they occur. </a:t>
            </a: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US" altLang="en-US" sz="2400" b="1"/>
              <a:t>trends, </a:t>
            </a: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US" altLang="en-US" sz="2400" b="1"/>
              <a:t>cycles, or </a:t>
            </a: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US" altLang="en-US" sz="2400" b="1"/>
              <a:t>other broad features of the data</a:t>
            </a:r>
          </a:p>
        </p:txBody>
      </p:sp>
      <p:pic>
        <p:nvPicPr>
          <p:cNvPr id="21509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65500"/>
            <a:ext cx="4343400" cy="309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388" y="3338513"/>
            <a:ext cx="4773612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2552700" y="38100"/>
            <a:ext cx="3886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chemeClr val="accent1"/>
                </a:solidFill>
              </a:rPr>
              <a:t>Multivariate Data</a:t>
            </a:r>
          </a:p>
        </p:txBody>
      </p:sp>
      <p:sp>
        <p:nvSpPr>
          <p:cNvPr id="22531" name="Line 3"/>
          <p:cNvSpPr>
            <a:spLocks noChangeShapeType="1"/>
          </p:cNvSpPr>
          <p:nvPr/>
        </p:nvSpPr>
        <p:spPr bwMode="auto">
          <a:xfrm>
            <a:off x="2209800" y="990600"/>
            <a:ext cx="457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8" name="Rectangle 5"/>
          <p:cNvSpPr>
            <a:spLocks noChangeArrowheads="1"/>
          </p:cNvSpPr>
          <p:nvPr/>
        </p:nvSpPr>
        <p:spPr bwMode="auto">
          <a:xfrm>
            <a:off x="533400" y="1371600"/>
            <a:ext cx="7924800" cy="421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Char char="•"/>
              <a:defRPr/>
            </a:pPr>
            <a:r>
              <a:rPr lang="en-US" altLang="en-US" dirty="0" smtClean="0">
                <a:latin typeface="+mj-lt"/>
              </a:rPr>
              <a:t> The dot diagram, stem-and-leaf diagram, histogram, and box plot are descriptive displays for </a:t>
            </a:r>
            <a:r>
              <a:rPr lang="en-US" altLang="en-US" b="1" dirty="0" smtClean="0">
                <a:latin typeface="+mj-lt"/>
              </a:rPr>
              <a:t>univariate </a:t>
            </a:r>
            <a:r>
              <a:rPr lang="en-US" altLang="en-US" dirty="0" smtClean="0">
                <a:latin typeface="+mj-lt"/>
              </a:rPr>
              <a:t>data; that is, they convey descriptive information about a single variable. </a:t>
            </a:r>
          </a:p>
          <a:p>
            <a:pPr>
              <a:defRPr/>
            </a:pPr>
            <a:endParaRPr lang="en-US" altLang="en-US" dirty="0" smtClean="0">
              <a:latin typeface="+mj-lt"/>
            </a:endParaRPr>
          </a:p>
          <a:p>
            <a:pPr>
              <a:buFontTx/>
              <a:buChar char="•"/>
              <a:defRPr/>
            </a:pPr>
            <a:r>
              <a:rPr lang="en-US" altLang="en-US" dirty="0" smtClean="0">
                <a:latin typeface="+mj-lt"/>
              </a:rPr>
              <a:t>Many engineering problems involve collecting and analyzing </a:t>
            </a:r>
            <a:r>
              <a:rPr lang="en-US" altLang="en-US" b="1" dirty="0" smtClean="0">
                <a:solidFill>
                  <a:srgbClr val="FF3399"/>
                </a:solidFill>
                <a:latin typeface="+mj-lt"/>
              </a:rPr>
              <a:t>multivariate data</a:t>
            </a:r>
            <a:r>
              <a:rPr lang="en-US" altLang="en-US" b="1" dirty="0" smtClean="0">
                <a:latin typeface="+mj-lt"/>
              </a:rPr>
              <a:t>, </a:t>
            </a:r>
            <a:r>
              <a:rPr lang="en-US" altLang="en-US" dirty="0" smtClean="0">
                <a:latin typeface="+mj-lt"/>
              </a:rPr>
              <a:t>or data on several different variables.</a:t>
            </a:r>
          </a:p>
          <a:p>
            <a:pPr>
              <a:defRPr/>
            </a:pPr>
            <a:endParaRPr lang="en-US" altLang="en-US" dirty="0" smtClean="0">
              <a:latin typeface="+mj-lt"/>
            </a:endParaRPr>
          </a:p>
          <a:p>
            <a:pPr>
              <a:buFontTx/>
              <a:buChar char="•"/>
              <a:defRPr/>
            </a:pPr>
            <a:r>
              <a:rPr lang="en-US" altLang="en-US" dirty="0" smtClean="0">
                <a:latin typeface="+mj-lt"/>
              </a:rPr>
              <a:t>In engineering studies involving multivariate data, often the objective is to determine the relationships among the variables or to build an empirical model.</a:t>
            </a:r>
          </a:p>
          <a:p>
            <a:pPr>
              <a:buFontTx/>
              <a:buChar char="•"/>
              <a:defRPr/>
            </a:pPr>
            <a:endParaRPr lang="en-US" altLang="en-US" sz="28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057400"/>
            <a:ext cx="903605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1676400" y="76200"/>
            <a:ext cx="6324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chemeClr val="accent1"/>
                </a:solidFill>
              </a:rPr>
              <a:t>Multivariate Data: Example</a:t>
            </a:r>
          </a:p>
        </p:txBody>
      </p:sp>
      <p:sp>
        <p:nvSpPr>
          <p:cNvPr id="23555" name="Line 3"/>
          <p:cNvSpPr>
            <a:spLocks noChangeShapeType="1"/>
          </p:cNvSpPr>
          <p:nvPr/>
        </p:nvSpPr>
        <p:spPr bwMode="auto">
          <a:xfrm flipV="1">
            <a:off x="1371600" y="1066800"/>
            <a:ext cx="6553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355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" y="1447800"/>
            <a:ext cx="901382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371600"/>
            <a:ext cx="60960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2209800" y="0"/>
            <a:ext cx="6324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chemeClr val="accent1"/>
                </a:solidFill>
              </a:rPr>
              <a:t>Wire bond pull strength</a:t>
            </a:r>
          </a:p>
        </p:txBody>
      </p:sp>
      <p:sp>
        <p:nvSpPr>
          <p:cNvPr id="24580" name="Line 3"/>
          <p:cNvSpPr>
            <a:spLocks noChangeShapeType="1"/>
          </p:cNvSpPr>
          <p:nvPr/>
        </p:nvSpPr>
        <p:spPr bwMode="auto">
          <a:xfrm flipV="1">
            <a:off x="1371600" y="1066800"/>
            <a:ext cx="6553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1" name="TextBox 5"/>
          <p:cNvSpPr txBox="1">
            <a:spLocks noChangeArrowheads="1"/>
          </p:cNvSpPr>
          <p:nvPr/>
        </p:nvSpPr>
        <p:spPr bwMode="auto">
          <a:xfrm>
            <a:off x="1371600" y="6324600"/>
            <a:ext cx="68024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Wang and Sun; Modern applied science: Vol 3; No 12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chemeClr val="accent1"/>
                </a:solidFill>
              </a:rPr>
              <a:t>          Scatter plots: Pairwise visualization </a:t>
            </a:r>
          </a:p>
        </p:txBody>
      </p:sp>
      <p:sp>
        <p:nvSpPr>
          <p:cNvPr id="25603" name="Line 3"/>
          <p:cNvSpPr>
            <a:spLocks noChangeShapeType="1"/>
          </p:cNvSpPr>
          <p:nvPr/>
        </p:nvSpPr>
        <p:spPr bwMode="auto">
          <a:xfrm>
            <a:off x="1143000" y="990600"/>
            <a:ext cx="7239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560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" y="1676400"/>
            <a:ext cx="899795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600" b="1" dirty="0">
                <a:solidFill>
                  <a:schemeClr val="accent1"/>
                </a:solidFill>
              </a:rPr>
              <a:t> </a:t>
            </a:r>
            <a:r>
              <a:rPr lang="en-US" altLang="en-US" sz="3600" b="1" dirty="0" smtClean="0">
                <a:solidFill>
                  <a:schemeClr val="accent1"/>
                </a:solidFill>
              </a:rPr>
              <a:t>                 Correlation coefficient</a:t>
            </a:r>
            <a:endParaRPr lang="en-US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39939" name="Line 3"/>
          <p:cNvSpPr>
            <a:spLocks noChangeShapeType="1"/>
          </p:cNvSpPr>
          <p:nvPr/>
        </p:nvSpPr>
        <p:spPr bwMode="auto">
          <a:xfrm>
            <a:off x="1981200" y="914400"/>
            <a:ext cx="472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81000" y="1173637"/>
                <a:ext cx="3349891" cy="1938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↑</m:t>
                      </m:r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)&gt;0  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173637"/>
                <a:ext cx="3349891" cy="193899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343400" y="1087904"/>
                <a:ext cx="3185103" cy="1938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b="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&lt;0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)&gt;0  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1087904"/>
                <a:ext cx="3185103" cy="19389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38200" y="3026896"/>
                <a:ext cx="6898940" cy="3299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If higher values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increases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with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value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r>
                  <a:rPr lang="en-US" sz="2000" dirty="0" smtClean="0"/>
                  <a:t>the product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 is positive. Otherwise, the product </a:t>
                </a:r>
                <a:endParaRPr lang="en-US" sz="2000" dirty="0"/>
              </a:p>
              <a:p>
                <a:r>
                  <a:rPr lang="en-US" sz="2000" dirty="0"/>
                  <a:t>i</a:t>
                </a:r>
                <a:r>
                  <a:rPr lang="en-US" sz="2000" dirty="0" smtClean="0"/>
                  <a:t>s negative. </a:t>
                </a:r>
              </a:p>
              <a:p>
                <a:endParaRPr lang="en-US" sz="2000" dirty="0"/>
              </a:p>
              <a:p>
                <a:r>
                  <a:rPr lang="en-US" sz="2000" dirty="0" smtClean="0"/>
                  <a:t>If all (or most) data points show such feature, the sum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 smtClean="0"/>
              </a:p>
              <a:p>
                <a:r>
                  <a:rPr lang="en-US" sz="2000" dirty="0" smtClean="0"/>
                  <a:t>Will have higher value. If some data points show lower than</a:t>
                </a:r>
              </a:p>
              <a:p>
                <a:r>
                  <a:rPr lang="en-US" sz="2000" dirty="0"/>
                  <a:t>a</a:t>
                </a:r>
                <a:r>
                  <a:rPr lang="en-US" sz="2000" dirty="0" smtClean="0"/>
                  <a:t>verage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 smtClean="0"/>
                  <a:t> for higher than average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 smtClean="0"/>
                  <a:t>, the product will be negative </a:t>
                </a:r>
              </a:p>
              <a:p>
                <a:r>
                  <a:rPr lang="en-US" sz="2000" dirty="0" smtClean="0"/>
                  <a:t>and the sum will be lesser.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26896"/>
                <a:ext cx="6898940" cy="3299878"/>
              </a:xfrm>
              <a:prstGeom prst="rect">
                <a:avLst/>
              </a:prstGeom>
              <a:blipFill>
                <a:blip r:embed="rId4"/>
                <a:stretch>
                  <a:fillRect l="-973" t="-1109" b="-2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077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3657600"/>
            <a:ext cx="893445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600" b="1" dirty="0">
                <a:solidFill>
                  <a:schemeClr val="accent1"/>
                </a:solidFill>
              </a:rPr>
              <a:t> </a:t>
            </a:r>
            <a:r>
              <a:rPr lang="en-US" altLang="en-US" sz="3600" b="1" dirty="0" smtClean="0">
                <a:solidFill>
                  <a:schemeClr val="accent1"/>
                </a:solidFill>
              </a:rPr>
              <a:t>                 Correlation coefficient</a:t>
            </a:r>
            <a:endParaRPr lang="en-US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1981200" y="914400"/>
            <a:ext cx="472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09600" y="1219200"/>
                <a:ext cx="8246232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Instead of using the absolute value, we use a “scaled” correlation</a:t>
                </a:r>
              </a:p>
              <a:p>
                <a:r>
                  <a:rPr lang="en-US" dirty="0" smtClean="0"/>
                  <a:t>coefficient. The scaling factor is so selected that the value ranges </a:t>
                </a:r>
              </a:p>
              <a:p>
                <a:r>
                  <a:rPr lang="en-US" dirty="0" smtClean="0"/>
                  <a:t>from -1 to +1. </a:t>
                </a:r>
              </a:p>
              <a:p>
                <a:r>
                  <a:rPr lang="en-US" dirty="0" smtClean="0"/>
                  <a:t>If all data points are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=+1. 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If all data points are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=−1. 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219200"/>
                <a:ext cx="8246232" cy="2308324"/>
              </a:xfrm>
              <a:prstGeom prst="rect">
                <a:avLst/>
              </a:prstGeom>
              <a:blipFill>
                <a:blip r:embed="rId3"/>
                <a:stretch>
                  <a:fillRect l="-1109" t="-2111" r="-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40333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chemeClr val="accent1"/>
                </a:solidFill>
              </a:rPr>
              <a:t>          Scatter plots: Pairwise visualization </a:t>
            </a:r>
          </a:p>
        </p:txBody>
      </p:sp>
      <p:sp>
        <p:nvSpPr>
          <p:cNvPr id="25603" name="Line 3"/>
          <p:cNvSpPr>
            <a:spLocks noChangeShapeType="1"/>
          </p:cNvSpPr>
          <p:nvPr/>
        </p:nvSpPr>
        <p:spPr bwMode="auto">
          <a:xfrm>
            <a:off x="1143000" y="990600"/>
            <a:ext cx="7239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560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" y="1676400"/>
            <a:ext cx="899795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1847654" y="1752600"/>
            <a:ext cx="0" cy="297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029254" y="1828800"/>
            <a:ext cx="0" cy="297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57200" y="3752654"/>
            <a:ext cx="403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010346" y="3752654"/>
            <a:ext cx="38288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371600" y="1447800"/>
                <a:ext cx="15565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=0.982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447800"/>
                <a:ext cx="155658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019800" y="1393575"/>
                <a:ext cx="15565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=0.493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1393575"/>
                <a:ext cx="155658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258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 dirty="0">
                <a:solidFill>
                  <a:schemeClr val="accent1"/>
                </a:solidFill>
              </a:rPr>
              <a:t>                </a:t>
            </a:r>
            <a:r>
              <a:rPr lang="en-US" altLang="en-US" sz="3600" b="1" dirty="0" smtClean="0">
                <a:solidFill>
                  <a:schemeClr val="accent1"/>
                </a:solidFill>
              </a:rPr>
              <a:t>Features of multivariate </a:t>
            </a:r>
            <a:r>
              <a:rPr lang="en-US" altLang="en-US" sz="3600" b="1" dirty="0">
                <a:solidFill>
                  <a:schemeClr val="accent1"/>
                </a:solidFill>
              </a:rPr>
              <a:t>Data</a:t>
            </a:r>
          </a:p>
        </p:txBody>
      </p:sp>
      <p:sp>
        <p:nvSpPr>
          <p:cNvPr id="26627" name="Line 3"/>
          <p:cNvSpPr>
            <a:spLocks noChangeShapeType="1"/>
          </p:cNvSpPr>
          <p:nvPr/>
        </p:nvSpPr>
        <p:spPr bwMode="auto">
          <a:xfrm>
            <a:off x="1676400" y="914400"/>
            <a:ext cx="6172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6628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2200"/>
            <a:ext cx="9144000" cy="284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990600" y="-127000"/>
            <a:ext cx="716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chemeClr val="accent1"/>
                </a:solidFill>
              </a:rPr>
              <a:t>  Multivariate Data: Multiple pairs</a:t>
            </a:r>
          </a:p>
        </p:txBody>
      </p:sp>
      <p:sp>
        <p:nvSpPr>
          <p:cNvPr id="27651" name="Line 3"/>
          <p:cNvSpPr>
            <a:spLocks noChangeShapeType="1"/>
          </p:cNvSpPr>
          <p:nvPr/>
        </p:nvSpPr>
        <p:spPr bwMode="auto">
          <a:xfrm>
            <a:off x="1143000" y="838200"/>
            <a:ext cx="6858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7652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119188"/>
            <a:ext cx="4787900" cy="558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7391400" cy="86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 dirty="0">
                <a:solidFill>
                  <a:schemeClr val="accent1"/>
                </a:solidFill>
              </a:rPr>
              <a:t> </a:t>
            </a:r>
            <a:r>
              <a:rPr lang="en-US" altLang="en-US" sz="3600" b="1" dirty="0" smtClean="0">
                <a:solidFill>
                  <a:schemeClr val="accent1"/>
                </a:solidFill>
              </a:rPr>
              <a:t>              Matrix scatter plot</a:t>
            </a:r>
            <a:endParaRPr lang="en-US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28675" name="Line 3"/>
          <p:cNvSpPr>
            <a:spLocks noChangeShapeType="1"/>
          </p:cNvSpPr>
          <p:nvPr/>
        </p:nvSpPr>
        <p:spPr bwMode="auto">
          <a:xfrm>
            <a:off x="838200" y="863338"/>
            <a:ext cx="5638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8676" name="Picture 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6" b="17521"/>
          <a:stretch/>
        </p:blipFill>
        <p:spPr bwMode="auto">
          <a:xfrm>
            <a:off x="381000" y="1219200"/>
            <a:ext cx="8364537" cy="5394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 dirty="0">
                <a:solidFill>
                  <a:schemeClr val="accent1"/>
                </a:solidFill>
              </a:rPr>
              <a:t> </a:t>
            </a:r>
            <a:r>
              <a:rPr lang="en-US" altLang="en-US" sz="3600" b="1" dirty="0" smtClean="0">
                <a:solidFill>
                  <a:schemeClr val="accent1"/>
                </a:solidFill>
              </a:rPr>
              <a:t>           Plotting more than two variables</a:t>
            </a:r>
            <a:endParaRPr lang="en-US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29699" name="Line 3"/>
          <p:cNvSpPr>
            <a:spLocks noChangeShapeType="1"/>
          </p:cNvSpPr>
          <p:nvPr/>
        </p:nvSpPr>
        <p:spPr bwMode="auto">
          <a:xfrm>
            <a:off x="2438400" y="914400"/>
            <a:ext cx="457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970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800"/>
            <a:ext cx="7686675" cy="538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981200" y="152400"/>
            <a:ext cx="4953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rgbClr val="00CC99"/>
                </a:solidFill>
              </a:rPr>
              <a:t> Population and sample</a:t>
            </a:r>
          </a:p>
        </p:txBody>
      </p:sp>
      <p:sp>
        <p:nvSpPr>
          <p:cNvPr id="5123" name="Line 3"/>
          <p:cNvSpPr>
            <a:spLocks noChangeShapeType="1"/>
          </p:cNvSpPr>
          <p:nvPr/>
        </p:nvSpPr>
        <p:spPr bwMode="auto">
          <a:xfrm>
            <a:off x="1828800" y="1143000"/>
            <a:ext cx="510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124" name="Picture 2" descr="Image result for resin bead produ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2" t="47968" r="45261" b="1884"/>
          <a:stretch>
            <a:fillRect/>
          </a:stretch>
        </p:blipFill>
        <p:spPr bwMode="auto">
          <a:xfrm>
            <a:off x="1143000" y="1752600"/>
            <a:ext cx="367347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438400"/>
            <a:ext cx="40386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 dirty="0">
                <a:solidFill>
                  <a:schemeClr val="accent1"/>
                </a:solidFill>
              </a:rPr>
              <a:t> </a:t>
            </a:r>
            <a:r>
              <a:rPr lang="en-US" altLang="en-US" sz="3600" b="1" dirty="0" smtClean="0">
                <a:solidFill>
                  <a:schemeClr val="accent1"/>
                </a:solidFill>
              </a:rPr>
              <a:t>           </a:t>
            </a:r>
            <a:r>
              <a:rPr lang="en-US" altLang="en-US" sz="3600" b="1" dirty="0" smtClean="0">
                <a:solidFill>
                  <a:schemeClr val="accent1"/>
                </a:solidFill>
              </a:rPr>
              <a:t>                   </a:t>
            </a:r>
            <a:r>
              <a:rPr lang="en-US" altLang="en-US" sz="3600" b="1" dirty="0" smtClean="0">
                <a:solidFill>
                  <a:schemeClr val="accent1"/>
                </a:solidFill>
              </a:rPr>
              <a:t>Prob-2.8</a:t>
            </a:r>
            <a:endParaRPr lang="en-US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2438400" y="914400"/>
            <a:ext cx="457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09800" y="213360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1572" y="1143000"/>
            <a:ext cx="7545655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a study, a drug is applied to a group of individuals and </a:t>
            </a:r>
          </a:p>
          <a:p>
            <a:r>
              <a:rPr lang="en-US" dirty="0" smtClean="0"/>
              <a:t>the effect of the drug on synthesis of a particular protein is </a:t>
            </a:r>
          </a:p>
          <a:p>
            <a:r>
              <a:rPr lang="en-US" dirty="0" smtClean="0"/>
              <a:t>monitored. Because there are natural variability on the </a:t>
            </a:r>
          </a:p>
          <a:p>
            <a:r>
              <a:rPr lang="en-US" dirty="0" smtClean="0"/>
              <a:t>amount of protein synthesized, another group of individuals</a:t>
            </a:r>
          </a:p>
          <a:p>
            <a:r>
              <a:rPr lang="en-US" dirty="0" smtClean="0"/>
              <a:t>(called “control group”) were studied under identical </a:t>
            </a:r>
          </a:p>
          <a:p>
            <a:r>
              <a:rPr lang="en-US" dirty="0" smtClean="0"/>
              <a:t>environment and diet. The concentration of the protein in </a:t>
            </a:r>
          </a:p>
          <a:p>
            <a:r>
              <a:rPr lang="en-US" dirty="0" smtClean="0"/>
              <a:t>blood for both the groups are as follows:</a:t>
            </a:r>
          </a:p>
          <a:p>
            <a:endParaRPr lang="en-US" dirty="0"/>
          </a:p>
          <a:p>
            <a:r>
              <a:rPr lang="en-US" dirty="0" smtClean="0"/>
              <a:t>Under Medication (M): 16.1, 134.9, 52.7, 14.4, 124.3, 99.0, </a:t>
            </a:r>
          </a:p>
          <a:p>
            <a:r>
              <a:rPr lang="en-US" dirty="0" smtClean="0"/>
              <a:t>24.3, 16.3, 15.2, 47.7, 12.9, 72.7</a:t>
            </a:r>
          </a:p>
          <a:p>
            <a:r>
              <a:rPr lang="en-US" dirty="0" smtClean="0"/>
              <a:t>Control group (C): 297.1, 491.8, 1332.9, 1172.0, 1482.7, </a:t>
            </a:r>
          </a:p>
          <a:p>
            <a:r>
              <a:rPr lang="en-US" dirty="0" smtClean="0"/>
              <a:t>335.4, 528.9, 24.1, 545.2, 92.9, 337.1, 102.3</a:t>
            </a:r>
          </a:p>
          <a:p>
            <a:endParaRPr lang="en-US" dirty="0"/>
          </a:p>
          <a:p>
            <a:r>
              <a:rPr lang="en-US" dirty="0" smtClean="0"/>
              <a:t>Present and analyze the data.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9966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 dirty="0">
                <a:solidFill>
                  <a:schemeClr val="accent1"/>
                </a:solidFill>
              </a:rPr>
              <a:t> </a:t>
            </a:r>
            <a:r>
              <a:rPr lang="en-US" altLang="en-US" sz="3600" b="1" dirty="0" smtClean="0">
                <a:solidFill>
                  <a:schemeClr val="accent1"/>
                </a:solidFill>
              </a:rPr>
              <a:t>           </a:t>
            </a:r>
            <a:r>
              <a:rPr lang="en-US" altLang="en-US" sz="3600" b="1" dirty="0" smtClean="0">
                <a:solidFill>
                  <a:schemeClr val="accent1"/>
                </a:solidFill>
              </a:rPr>
              <a:t>                   Solution</a:t>
            </a:r>
            <a:endParaRPr lang="en-US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2438400" y="914400"/>
            <a:ext cx="457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8200" y="1367136"/>
            <a:ext cx="70994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start by computing the mean and standard deviation </a:t>
            </a:r>
          </a:p>
          <a:p>
            <a:r>
              <a:rPr lang="en-US" dirty="0" smtClean="0"/>
              <a:t>for both the groups: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438400" y="2387703"/>
            <a:ext cx="1211125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810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447800" y="3037546"/>
            <a:ext cx="5779234" cy="965097"/>
            <a:chOff x="1678841" y="2357376"/>
            <a:chExt cx="5779234" cy="965097"/>
          </a:xfrm>
        </p:grpSpPr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330451"/>
                </p:ext>
              </p:extLst>
            </p:nvPr>
          </p:nvGraphicFramePr>
          <p:xfrm>
            <a:off x="1678841" y="2357376"/>
            <a:ext cx="3036034" cy="9650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3" name="Equation" r:id="rId3" imgW="1435100" imgH="457200" progId="Equation.3">
                    <p:embed/>
                  </p:oleObj>
                </mc:Choice>
                <mc:Fallback>
                  <p:oleObj name="Equation" r:id="rId3" imgW="1435100" imgH="457200" progId="Equation.3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8841" y="2357376"/>
                          <a:ext cx="3036034" cy="96509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67758588"/>
                </p:ext>
              </p:extLst>
            </p:nvPr>
          </p:nvGraphicFramePr>
          <p:xfrm>
            <a:off x="4953000" y="2692503"/>
            <a:ext cx="2505075" cy="4966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4" name="Equation" r:id="rId5" imgW="1104421" imgH="215806" progId="Equation.3">
                    <p:embed/>
                  </p:oleObj>
                </mc:Choice>
                <mc:Fallback>
                  <p:oleObj name="Equation" r:id="rId5" imgW="1104421" imgH="215806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3000" y="2692503"/>
                          <a:ext cx="2505075" cy="49669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678840" y="3442835"/>
            <a:ext cx="1304621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4924424" y="3703818"/>
            <a:ext cx="1356620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295400" y="4851581"/>
            <a:ext cx="6045935" cy="914400"/>
            <a:chOff x="1678841" y="3442836"/>
            <a:chExt cx="6045935" cy="914400"/>
          </a:xfrm>
        </p:grpSpPr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80301995"/>
                </p:ext>
              </p:extLst>
            </p:nvPr>
          </p:nvGraphicFramePr>
          <p:xfrm>
            <a:off x="1678841" y="3442836"/>
            <a:ext cx="2990850" cy="914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" name="Equation" r:id="rId7" imgW="1498600" imgH="457200" progId="Equation.3">
                    <p:embed/>
                  </p:oleObj>
                </mc:Choice>
                <mc:Fallback>
                  <p:oleObj name="Equation" r:id="rId7" imgW="1498600" imgH="4572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8841" y="3442836"/>
                          <a:ext cx="2990850" cy="9144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32276378"/>
                </p:ext>
              </p:extLst>
            </p:nvPr>
          </p:nvGraphicFramePr>
          <p:xfrm>
            <a:off x="5029200" y="3703818"/>
            <a:ext cx="2695576" cy="4558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6" name="Equation" r:id="rId9" imgW="1294838" imgH="215806" progId="Equation.3">
                    <p:embed/>
                  </p:oleObj>
                </mc:Choice>
                <mc:Fallback>
                  <p:oleObj name="Equation" r:id="rId9" imgW="1294838" imgH="215806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9200" y="3703818"/>
                          <a:ext cx="2695576" cy="45586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3629325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ChangeArrowheads="1"/>
          </p:cNvSpPr>
          <p:nvPr/>
        </p:nvSpPr>
        <p:spPr bwMode="auto">
          <a:xfrm>
            <a:off x="1524000" y="3886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8484764"/>
              </p:ext>
            </p:extLst>
          </p:nvPr>
        </p:nvGraphicFramePr>
        <p:xfrm>
          <a:off x="343142" y="3200400"/>
          <a:ext cx="8718524" cy="3511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r:id="rId3" imgW="5486400" imgH="3657600" progId="MtbGraph.Document">
                  <p:embed/>
                </p:oleObj>
              </mc:Choice>
              <mc:Fallback>
                <p:oleObj r:id="rId3" imgW="5486400" imgH="3657600" progId="MtbGraph.Document">
                  <p:embed/>
                  <p:pic>
                    <p:nvPicPr>
                      <p:cNvPr id="18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142" y="3200400"/>
                        <a:ext cx="8718524" cy="35116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37355" y="1524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9260775"/>
              </p:ext>
            </p:extLst>
          </p:nvPr>
        </p:nvGraphicFramePr>
        <p:xfrm>
          <a:off x="343142" y="76198"/>
          <a:ext cx="8718524" cy="3581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r:id="rId5" imgW="5486400" imgH="3657600" progId="MtbGraph.Document">
                  <p:embed/>
                </p:oleObj>
              </mc:Choice>
              <mc:Fallback>
                <p:oleObj r:id="rId5" imgW="5486400" imgH="3657600" progId="MtbGraph.Document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142" y="76198"/>
                        <a:ext cx="8718524" cy="35814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8839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 dirty="0">
                <a:solidFill>
                  <a:schemeClr val="accent1"/>
                </a:solidFill>
              </a:rPr>
              <a:t> </a:t>
            </a:r>
            <a:r>
              <a:rPr lang="en-US" altLang="en-US" sz="3600" b="1" dirty="0" smtClean="0">
                <a:solidFill>
                  <a:schemeClr val="accent1"/>
                </a:solidFill>
              </a:rPr>
              <a:t>           </a:t>
            </a:r>
            <a:r>
              <a:rPr lang="en-US" altLang="en-US" sz="3600" b="1" dirty="0" smtClean="0">
                <a:solidFill>
                  <a:schemeClr val="accent1"/>
                </a:solidFill>
              </a:rPr>
              <a:t>         Solution: Dot diagram</a:t>
            </a:r>
            <a:endParaRPr lang="en-US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9" name="Line 3"/>
          <p:cNvSpPr>
            <a:spLocks noChangeShapeType="1"/>
          </p:cNvSpPr>
          <p:nvPr/>
        </p:nvSpPr>
        <p:spPr bwMode="auto">
          <a:xfrm>
            <a:off x="2438400" y="914400"/>
            <a:ext cx="457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9548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mage result for giant spoon mars Na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66800"/>
            <a:ext cx="6933362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929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981200" y="152400"/>
            <a:ext cx="4953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rgbClr val="00CC99"/>
                </a:solidFill>
              </a:rPr>
              <a:t> Population and sample</a:t>
            </a:r>
          </a:p>
        </p:txBody>
      </p:sp>
      <p:sp>
        <p:nvSpPr>
          <p:cNvPr id="6147" name="Line 3"/>
          <p:cNvSpPr>
            <a:spLocks noChangeShapeType="1"/>
          </p:cNvSpPr>
          <p:nvPr/>
        </p:nvSpPr>
        <p:spPr bwMode="auto">
          <a:xfrm>
            <a:off x="1828800" y="1143000"/>
            <a:ext cx="510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148" name="Picture 2" descr="Image result for paddy fie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1295400"/>
            <a:ext cx="4216400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4" descr="Image result for padd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25" y="2286000"/>
            <a:ext cx="417195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2922588" y="-76200"/>
            <a:ext cx="3276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chemeClr val="accent1"/>
                </a:solidFill>
              </a:rPr>
              <a:t>Sample Mean</a:t>
            </a:r>
          </a:p>
        </p:txBody>
      </p:sp>
      <p:sp>
        <p:nvSpPr>
          <p:cNvPr id="7171" name="Line 3"/>
          <p:cNvSpPr>
            <a:spLocks noChangeShapeType="1"/>
          </p:cNvSpPr>
          <p:nvPr/>
        </p:nvSpPr>
        <p:spPr bwMode="auto">
          <a:xfrm>
            <a:off x="2895600" y="914400"/>
            <a:ext cx="3200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17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453063"/>
            <a:ext cx="16764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8" y="2366963"/>
            <a:ext cx="8747125" cy="270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TextBox 1"/>
          <p:cNvSpPr txBox="1">
            <a:spLocks noChangeArrowheads="1"/>
          </p:cNvSpPr>
          <p:nvPr/>
        </p:nvSpPr>
        <p:spPr bwMode="auto">
          <a:xfrm>
            <a:off x="1066800" y="1524000"/>
            <a:ext cx="76803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Data: Tensile strength (psi) of randomly selected 8 O-Rings: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1037, 1047, 1066, 1048, 1059, 1073, 1070, 1040</a:t>
            </a:r>
          </a:p>
        </p:txBody>
      </p:sp>
      <p:pic>
        <p:nvPicPr>
          <p:cNvPr id="7175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513" y="5070475"/>
            <a:ext cx="5213350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1676400" y="-7620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chemeClr val="accent1"/>
                </a:solidFill>
              </a:rPr>
              <a:t>How much is the variability? </a:t>
            </a:r>
          </a:p>
        </p:txBody>
      </p:sp>
      <p:sp>
        <p:nvSpPr>
          <p:cNvPr id="8195" name="Line 3"/>
          <p:cNvSpPr>
            <a:spLocks noChangeShapeType="1"/>
          </p:cNvSpPr>
          <p:nvPr/>
        </p:nvSpPr>
        <p:spPr bwMode="auto">
          <a:xfrm>
            <a:off x="1828800" y="914400"/>
            <a:ext cx="487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19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56" t="9442" r="285" b="27225"/>
          <a:stretch>
            <a:fillRect/>
          </a:stretch>
        </p:blipFill>
        <p:spPr bwMode="auto">
          <a:xfrm>
            <a:off x="1295400" y="1776413"/>
            <a:ext cx="6308725" cy="173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TextBox 1"/>
          <p:cNvSpPr txBox="1">
            <a:spLocks noChangeArrowheads="1"/>
          </p:cNvSpPr>
          <p:nvPr/>
        </p:nvSpPr>
        <p:spPr bwMode="auto">
          <a:xfrm>
            <a:off x="381000" y="1176338"/>
            <a:ext cx="8534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 visual qualitative representation </a:t>
            </a:r>
            <a:r>
              <a:rPr lang="en-US" altLang="en-US" sz="2400">
                <a:solidFill>
                  <a:srgbClr val="FF0000"/>
                </a:solidFill>
              </a:rPr>
              <a:t>(Dot Diagram)  </a:t>
            </a:r>
            <a:r>
              <a:rPr lang="en-US" altLang="en-US" sz="2400"/>
              <a:t>is often useful. </a:t>
            </a:r>
          </a:p>
        </p:txBody>
      </p:sp>
      <p:sp>
        <p:nvSpPr>
          <p:cNvPr id="8198" name="Rectangle 4"/>
          <p:cNvSpPr>
            <a:spLocks noChangeArrowheads="1"/>
          </p:cNvSpPr>
          <p:nvPr/>
        </p:nvSpPr>
        <p:spPr bwMode="auto">
          <a:xfrm>
            <a:off x="381000" y="3654425"/>
            <a:ext cx="8534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>
                <a:solidFill>
                  <a:srgbClr val="0066FF"/>
                </a:solidFill>
              </a:rPr>
              <a:t>Quantitative measure of variability: Sample Variance and Sample Standard Deviation</a:t>
            </a:r>
          </a:p>
        </p:txBody>
      </p:sp>
      <p:pic>
        <p:nvPicPr>
          <p:cNvPr id="8199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4267200"/>
            <a:ext cx="8280400" cy="237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8991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chemeClr val="accent1"/>
                </a:solidFill>
              </a:rPr>
              <a:t>          Why s</a:t>
            </a:r>
            <a:r>
              <a:rPr lang="en-US" altLang="en-US" sz="3600" b="1" baseline="30000">
                <a:solidFill>
                  <a:schemeClr val="accent1"/>
                </a:solidFill>
              </a:rPr>
              <a:t>2</a:t>
            </a:r>
            <a:r>
              <a:rPr lang="en-US" altLang="en-US" sz="3600" b="1">
                <a:solidFill>
                  <a:schemeClr val="accent1"/>
                </a:solidFill>
              </a:rPr>
              <a:t> is a measure of variability?</a:t>
            </a:r>
          </a:p>
        </p:txBody>
      </p:sp>
      <p:sp>
        <p:nvSpPr>
          <p:cNvPr id="9219" name="Line 3"/>
          <p:cNvSpPr>
            <a:spLocks noChangeShapeType="1"/>
          </p:cNvSpPr>
          <p:nvPr/>
        </p:nvSpPr>
        <p:spPr bwMode="auto">
          <a:xfrm>
            <a:off x="685800" y="1066800"/>
            <a:ext cx="792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9220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102"/>
          <a:stretch>
            <a:fillRect/>
          </a:stretch>
        </p:blipFill>
        <p:spPr bwMode="auto">
          <a:xfrm>
            <a:off x="698500" y="2438400"/>
            <a:ext cx="7745413" cy="338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54" t="32700" r="40074" b="24995"/>
          <a:stretch>
            <a:fillRect/>
          </a:stretch>
        </p:blipFill>
        <p:spPr bwMode="auto">
          <a:xfrm>
            <a:off x="3749675" y="1331913"/>
            <a:ext cx="1644650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TextBox 2"/>
          <p:cNvSpPr txBox="1">
            <a:spLocks noChangeArrowheads="1"/>
          </p:cNvSpPr>
          <p:nvPr/>
        </p:nvSpPr>
        <p:spPr bwMode="auto">
          <a:xfrm>
            <a:off x="3048000" y="6019800"/>
            <a:ext cx="2627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Why </a:t>
            </a:r>
            <a:r>
              <a:rPr lang="en-US" altLang="en-US" sz="2400" i="1"/>
              <a:t>n-1</a:t>
            </a:r>
            <a:r>
              <a:rPr lang="en-US" altLang="en-US" sz="2400"/>
              <a:t> and not </a:t>
            </a:r>
            <a:r>
              <a:rPr lang="en-US" altLang="en-US" sz="2400" i="1"/>
              <a:t>n</a:t>
            </a:r>
            <a:r>
              <a:rPr lang="en-US" altLang="en-US" sz="2400"/>
              <a:t>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37557" y="1600200"/>
            <a:ext cx="8396979" cy="4893647"/>
          </a:xfrm>
          <a:prstGeom prst="rect">
            <a:avLst/>
          </a:prstGeom>
          <a:blipFill>
            <a:blip r:embed="rId2"/>
            <a:stretch>
              <a:fillRect l="-1017" t="-998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3" name="TextBox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362200" y="457200"/>
            <a:ext cx="5282985" cy="769441"/>
          </a:xfrm>
          <a:prstGeom prst="rect">
            <a:avLst/>
          </a:prstGeom>
          <a:blipFill>
            <a:blip r:embed="rId3"/>
            <a:stretch>
              <a:fillRect l="-4734" t="-15079" r="-3695" b="-38095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chemeClr val="accent1"/>
                </a:solidFill>
              </a:rPr>
              <a:t>            Calculation of sample variance</a:t>
            </a:r>
          </a:p>
        </p:txBody>
      </p:sp>
      <p:sp>
        <p:nvSpPr>
          <p:cNvPr id="11267" name="Line 3"/>
          <p:cNvSpPr>
            <a:spLocks noChangeShapeType="1"/>
          </p:cNvSpPr>
          <p:nvPr/>
        </p:nvSpPr>
        <p:spPr bwMode="auto">
          <a:xfrm>
            <a:off x="1219200" y="990600"/>
            <a:ext cx="6477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268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54" t="32700" r="40074" b="24995"/>
          <a:stretch>
            <a:fillRect/>
          </a:stretch>
        </p:blipFill>
        <p:spPr bwMode="auto">
          <a:xfrm>
            <a:off x="1905000" y="1630363"/>
            <a:ext cx="164623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3" r="371"/>
          <a:stretch>
            <a:fillRect/>
          </a:stretch>
        </p:blipFill>
        <p:spPr bwMode="auto">
          <a:xfrm>
            <a:off x="3578225" y="1265238"/>
            <a:ext cx="21748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04800" y="3013502"/>
            <a:ext cx="8382000" cy="851067"/>
          </a:xfrm>
          <a:prstGeom prst="rect">
            <a:avLst/>
          </a:prstGeom>
          <a:blipFill>
            <a:blip r:embed="rId4"/>
            <a:stretch>
              <a:fillRect t="-3571" b="-15714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10" name="Rectangle 9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66700" y="3864569"/>
            <a:ext cx="8382000" cy="514436"/>
          </a:xfrm>
          <a:prstGeom prst="rect">
            <a:avLst/>
          </a:prstGeom>
          <a:blipFill>
            <a:blip r:embed="rId5"/>
            <a:stretch>
              <a:fillRect b="-26190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11272" name="TextBox 3"/>
          <p:cNvSpPr txBox="1">
            <a:spLocks noChangeArrowheads="1"/>
          </p:cNvSpPr>
          <p:nvPr/>
        </p:nvSpPr>
        <p:spPr bwMode="auto">
          <a:xfrm>
            <a:off x="338138" y="4484688"/>
            <a:ext cx="18335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Substituting: </a:t>
            </a:r>
          </a:p>
        </p:txBody>
      </p:sp>
      <p:sp>
        <p:nvSpPr>
          <p:cNvPr id="5" name="TextBox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38200" y="5052266"/>
            <a:ext cx="2338268" cy="369332"/>
          </a:xfrm>
          <a:prstGeom prst="rect">
            <a:avLst/>
          </a:prstGeom>
          <a:blipFill>
            <a:blip r:embed="rId6"/>
            <a:stretch>
              <a:fillRect b="-38333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11274" name="TextBox 12"/>
          <p:cNvSpPr txBox="1">
            <a:spLocks noChangeArrowheads="1"/>
          </p:cNvSpPr>
          <p:nvPr/>
        </p:nvSpPr>
        <p:spPr bwMode="auto">
          <a:xfrm>
            <a:off x="3176588" y="5040313"/>
            <a:ext cx="7048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and </a:t>
            </a:r>
          </a:p>
        </p:txBody>
      </p:sp>
      <p:sp>
        <p:nvSpPr>
          <p:cNvPr id="14" name="TextBox 1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962400" y="5052266"/>
            <a:ext cx="1661737" cy="360804"/>
          </a:xfrm>
          <a:prstGeom prst="rect">
            <a:avLst/>
          </a:prstGeom>
          <a:blipFill>
            <a:blip r:embed="rId7"/>
            <a:stretch>
              <a:fillRect l="-2564" r="-5861" b="-38983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11276" name="TextBox 5"/>
          <p:cNvSpPr txBox="1">
            <a:spLocks noChangeArrowheads="1"/>
          </p:cNvSpPr>
          <p:nvPr/>
        </p:nvSpPr>
        <p:spPr bwMode="auto">
          <a:xfrm>
            <a:off x="1893888" y="5856288"/>
            <a:ext cx="50006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Large data sets: </a:t>
            </a:r>
            <a:r>
              <a:rPr lang="en-US" altLang="en-US" sz="2400" b="1">
                <a:solidFill>
                  <a:srgbClr val="C00000"/>
                </a:solidFill>
              </a:rPr>
              <a:t>stem</a:t>
            </a:r>
            <a:r>
              <a:rPr lang="en-US" altLang="en-US" sz="2400"/>
              <a:t> and </a:t>
            </a:r>
            <a:r>
              <a:rPr lang="en-US" altLang="en-US" sz="2400" b="1">
                <a:solidFill>
                  <a:srgbClr val="00B050"/>
                </a:solidFill>
              </a:rPr>
              <a:t>leaf </a:t>
            </a:r>
            <a:r>
              <a:rPr lang="en-US" altLang="en-US" sz="2400"/>
              <a:t>diagram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</TotalTime>
  <Words>705</Words>
  <Application>Microsoft Office PowerPoint</Application>
  <PresentationFormat>On-screen Show (4:3)</PresentationFormat>
  <Paragraphs>110</Paragraphs>
  <Slides>33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Cambria Math</vt:lpstr>
      <vt:lpstr>Times New Roman</vt:lpstr>
      <vt:lpstr>Times-Roman;Times-Bold</vt:lpstr>
      <vt:lpstr>Default Design</vt:lpstr>
      <vt:lpstr>Microsoft Equation 3.0</vt:lpstr>
      <vt:lpstr>MtbGraph.Document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CBS Consulting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Connie Borror</dc:creator>
  <cp:lastModifiedBy>Chakraborty, Jayanta</cp:lastModifiedBy>
  <cp:revision>93</cp:revision>
  <dcterms:created xsi:type="dcterms:W3CDTF">2003-08-16T16:53:26Z</dcterms:created>
  <dcterms:modified xsi:type="dcterms:W3CDTF">2017-01-08T21:51:15Z</dcterms:modified>
</cp:coreProperties>
</file>