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9" r:id="rId4"/>
    <p:sldId id="378" r:id="rId5"/>
    <p:sldId id="350" r:id="rId6"/>
    <p:sldId id="351" r:id="rId7"/>
    <p:sldId id="260" r:id="rId8"/>
    <p:sldId id="352" r:id="rId9"/>
    <p:sldId id="353" r:id="rId10"/>
    <p:sldId id="356" r:id="rId11"/>
    <p:sldId id="355" r:id="rId12"/>
    <p:sldId id="357" r:id="rId13"/>
    <p:sldId id="358" r:id="rId14"/>
    <p:sldId id="359" r:id="rId15"/>
    <p:sldId id="361" r:id="rId16"/>
    <p:sldId id="380" r:id="rId17"/>
    <p:sldId id="362" r:id="rId18"/>
    <p:sldId id="360" r:id="rId19"/>
    <p:sldId id="363" r:id="rId20"/>
    <p:sldId id="365" r:id="rId21"/>
    <p:sldId id="366" r:id="rId22"/>
    <p:sldId id="367" r:id="rId23"/>
    <p:sldId id="274" r:id="rId24"/>
    <p:sldId id="369" r:id="rId25"/>
    <p:sldId id="384" r:id="rId26"/>
    <p:sldId id="383" r:id="rId27"/>
    <p:sldId id="370" r:id="rId28"/>
    <p:sldId id="385" r:id="rId29"/>
    <p:sldId id="368" r:id="rId30"/>
    <p:sldId id="392" r:id="rId31"/>
    <p:sldId id="394" r:id="rId32"/>
    <p:sldId id="393" r:id="rId33"/>
    <p:sldId id="371" r:id="rId34"/>
    <p:sldId id="386" r:id="rId35"/>
    <p:sldId id="387" r:id="rId36"/>
    <p:sldId id="395" r:id="rId37"/>
    <p:sldId id="281" r:id="rId38"/>
    <p:sldId id="372" r:id="rId39"/>
    <p:sldId id="388" r:id="rId40"/>
    <p:sldId id="389" r:id="rId41"/>
    <p:sldId id="391" r:id="rId42"/>
    <p:sldId id="396" r:id="rId43"/>
    <p:sldId id="397" r:id="rId44"/>
    <p:sldId id="399" r:id="rId45"/>
    <p:sldId id="398" r:id="rId46"/>
    <p:sldId id="400" r:id="rId47"/>
    <p:sldId id="409" r:id="rId48"/>
    <p:sldId id="284" r:id="rId49"/>
    <p:sldId id="285" r:id="rId50"/>
    <p:sldId id="401" r:id="rId51"/>
    <p:sldId id="410" r:id="rId52"/>
    <p:sldId id="286" r:id="rId53"/>
    <p:sldId id="403" r:id="rId54"/>
    <p:sldId id="402" r:id="rId55"/>
    <p:sldId id="288" r:id="rId56"/>
    <p:sldId id="290" r:id="rId57"/>
    <p:sldId id="291" r:id="rId58"/>
    <p:sldId id="404" r:id="rId59"/>
    <p:sldId id="292" r:id="rId60"/>
    <p:sldId id="405" r:id="rId61"/>
    <p:sldId id="406" r:id="rId62"/>
    <p:sldId id="411" r:id="rId63"/>
    <p:sldId id="407" r:id="rId64"/>
    <p:sldId id="408" r:id="rId65"/>
    <p:sldId id="412" r:id="rId66"/>
    <p:sldId id="413" r:id="rId67"/>
    <p:sldId id="415" r:id="rId68"/>
    <p:sldId id="430" r:id="rId69"/>
    <p:sldId id="431" r:id="rId70"/>
    <p:sldId id="414" r:id="rId71"/>
    <p:sldId id="416" r:id="rId72"/>
    <p:sldId id="417" r:id="rId73"/>
    <p:sldId id="418" r:id="rId74"/>
    <p:sldId id="419" r:id="rId75"/>
    <p:sldId id="420" r:id="rId76"/>
    <p:sldId id="432" r:id="rId77"/>
    <p:sldId id="422" r:id="rId78"/>
    <p:sldId id="423" r:id="rId79"/>
    <p:sldId id="424" r:id="rId80"/>
    <p:sldId id="425" r:id="rId81"/>
    <p:sldId id="426" r:id="rId82"/>
    <p:sldId id="433" r:id="rId83"/>
    <p:sldId id="434" r:id="rId84"/>
    <p:sldId id="427" r:id="rId85"/>
    <p:sldId id="428" r:id="rId86"/>
    <p:sldId id="435" r:id="rId87"/>
    <p:sldId id="429" r:id="rId8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9900"/>
    <a:srgbClr val="E597E1"/>
    <a:srgbClr val="00CC66"/>
    <a:srgbClr val="9999FF"/>
    <a:srgbClr val="C030B9"/>
    <a:srgbClr val="6666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3.wmf"/><Relationship Id="rId4" Type="http://schemas.openxmlformats.org/officeDocument/2006/relationships/image" Target="../media/image117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380BC-35C5-416D-BB23-D6D46D90E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39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8A843-703C-490B-8858-D59169C572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2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547EC-E631-409C-9F6F-CABFAA4D7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69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78E97-E340-49FC-9DF9-3FC3C4D95C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01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B1FAB-AB2B-4580-901B-F0BDEAC5BB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88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B336C-9298-4652-9D3E-FE11514E7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3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0C9B8-3538-40BF-976B-027DABC01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8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27531-9CAF-4B59-99FA-2EF0FCD194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25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5FFED-DEBC-4D18-8977-47F6423F3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41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E5BE5-D979-4451-87C6-5AA4DDFD8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8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573C0-B2CC-4E1F-8D0E-E58CB83F2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1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065A80-FD90-4895-A60A-38A657DF3E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0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3.wmf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41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3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png"/><Relationship Id="rId5" Type="http://schemas.openxmlformats.org/officeDocument/2006/relationships/image" Target="../media/image30.emf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emf"/><Relationship Id="rId4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51.emf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5.emf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2.emf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4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7.emf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2.wmf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7.png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7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9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7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94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png"/><Relationship Id="rId4" Type="http://schemas.openxmlformats.org/officeDocument/2006/relationships/image" Target="../media/image12.wmf"/><Relationship Id="rId9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3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4.emf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75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30.png"/><Relationship Id="rId7" Type="http://schemas.openxmlformats.org/officeDocument/2006/relationships/image" Target="../media/image105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30.png"/><Relationship Id="rId7" Type="http://schemas.openxmlformats.org/officeDocument/2006/relationships/image" Target="../media/image105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7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08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77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8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png"/><Relationship Id="rId4" Type="http://schemas.openxmlformats.org/officeDocument/2006/relationships/image" Target="../media/image13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17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86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87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88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27.png"/><Relationship Id="rId4" Type="http://schemas.openxmlformats.org/officeDocument/2006/relationships/image" Target="../media/image123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25908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50688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90600" y="381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chemeClr val="accent2"/>
                </a:solidFill>
              </a:rPr>
              <a:t>Two population test: Example</a:t>
            </a:r>
            <a:endParaRPr lang="en-US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9960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394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3749" y="1463071"/>
                <a:ext cx="802912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Problem 5-3: Two machines are used for filling plastic bottles. </a:t>
                </a:r>
              </a:p>
              <a:p>
                <a:r>
                  <a:rPr lang="en-US" dirty="0" smtClean="0"/>
                  <a:t>The fill volume is normally distributed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=0.030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ounces. Test the hypothesis if the mean fill volume </a:t>
                </a:r>
              </a:p>
              <a:p>
                <a:r>
                  <a:rPr lang="en-US" dirty="0" smtClean="0"/>
                  <a:t>is same or not. 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9" y="1463071"/>
                <a:ext cx="8029121" cy="1569660"/>
              </a:xfrm>
              <a:prstGeom prst="rect">
                <a:avLst/>
              </a:prstGeom>
              <a:blipFill>
                <a:blip r:embed="rId6"/>
                <a:stretch>
                  <a:fillRect l="-1139" t="-3113" r="-304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3124200"/>
            <a:ext cx="6896099" cy="29914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6019800"/>
                <a:ext cx="1894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=16.015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19800"/>
                <a:ext cx="1894621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62600" y="6031496"/>
                <a:ext cx="1901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6031496"/>
                <a:ext cx="1901739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90600" y="381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chemeClr val="accent2"/>
                </a:solidFill>
              </a:rPr>
              <a:t>Two population test: Example</a:t>
            </a:r>
            <a:endParaRPr lang="en-US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9960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75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394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76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56319"/>
              </p:ext>
            </p:extLst>
          </p:nvPr>
        </p:nvGraphicFramePr>
        <p:xfrm>
          <a:off x="3819525" y="1314207"/>
          <a:ext cx="12477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77" name="Equation" r:id="rId6" imgW="634680" imgH="457200" progId="Equation.DSMT4">
                  <p:embed/>
                </p:oleObj>
              </mc:Choice>
              <mc:Fallback>
                <p:oleObj name="Equation" r:id="rId6" imgW="634680" imgH="457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9525" y="1314207"/>
                        <a:ext cx="12477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9908" y="3008473"/>
                <a:ext cx="6185091" cy="1161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0.02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0.025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=1.025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08" y="3008473"/>
                <a:ext cx="6185091" cy="11617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33682" y="2517500"/>
                <a:ext cx="2874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2" y="2517500"/>
                <a:ext cx="287412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057600"/>
              </p:ext>
            </p:extLst>
          </p:nvPr>
        </p:nvGraphicFramePr>
        <p:xfrm>
          <a:off x="1019175" y="4157663"/>
          <a:ext cx="49037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78" name="Equation" r:id="rId10" imgW="2412720" imgH="444240" progId="Equation.DSMT4">
                  <p:embed/>
                </p:oleObj>
              </mc:Choice>
              <mc:Fallback>
                <p:oleObj name="Equation" r:id="rId10" imgW="2412720" imgH="4442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9175" y="4157663"/>
                        <a:ext cx="490378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5232165"/>
                <a:ext cx="8227380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Two sided test.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232165"/>
                <a:ext cx="8227380" cy="509178"/>
              </a:xfrm>
              <a:prstGeom prst="rect">
                <a:avLst/>
              </a:prstGeom>
              <a:blipFill>
                <a:blip r:embed="rId12"/>
                <a:stretch>
                  <a:fillRect l="-1186" t="-476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5767" y="5910971"/>
                <a:ext cx="2452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Failed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767" y="5910971"/>
                <a:ext cx="2452466" cy="461665"/>
              </a:xfrm>
              <a:prstGeom prst="rect">
                <a:avLst/>
              </a:prstGeom>
              <a:blipFill>
                <a:blip r:embed="rId13"/>
                <a:stretch>
                  <a:fillRect l="-398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8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90600" y="381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chemeClr val="accent2"/>
                </a:solidFill>
              </a:rPr>
              <a:t>Two population test: Example</a:t>
            </a:r>
            <a:endParaRPr lang="en-US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9960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5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394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57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0721" y="1288717"/>
                <a:ext cx="59802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, what is the power of the test for a </a:t>
                </a:r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true difference in mean of 0.04?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21" y="1288717"/>
                <a:ext cx="5980227" cy="830997"/>
              </a:xfrm>
              <a:prstGeom prst="rect">
                <a:avLst/>
              </a:prstGeom>
              <a:blipFill>
                <a:blip r:embed="rId6"/>
                <a:stretch>
                  <a:fillRect l="-1529" t="-5839" r="-612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72673" y="2285035"/>
                <a:ext cx="5059462" cy="12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(1.96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−2.04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73" y="2285035"/>
                <a:ext cx="5059462" cy="1224246"/>
              </a:xfrm>
              <a:prstGeom prst="rect">
                <a:avLst/>
              </a:prstGeom>
              <a:blipFill>
                <a:blip r:embed="rId7"/>
                <a:stretch>
                  <a:fillRect b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3657600"/>
                <a:ext cx="62837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power of the test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=1−.02=0.98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57600"/>
                <a:ext cx="6283771" cy="461665"/>
              </a:xfrm>
              <a:prstGeom prst="rect">
                <a:avLst/>
              </a:prstGeom>
              <a:blipFill>
                <a:blip r:embed="rId8"/>
                <a:stretch>
                  <a:fillRect l="-155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13167" y="4267584"/>
            <a:ext cx="506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Find 95% CI on the difference in mean.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1997"/>
              </p:ext>
            </p:extLst>
          </p:nvPr>
        </p:nvGraphicFramePr>
        <p:xfrm>
          <a:off x="2455863" y="4883150"/>
          <a:ext cx="42322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58" name="Equation" r:id="rId9" imgW="2361960" imgH="698400" progId="Equation.DSMT4">
                  <p:embed/>
                </p:oleObj>
              </mc:Choice>
              <mc:Fallback>
                <p:oleObj name="Equation" r:id="rId9" imgW="2361960" imgH="6984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5863" y="4883150"/>
                        <a:ext cx="4232275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1000" y="1329419"/>
                <a:ext cx="15560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29419"/>
                <a:ext cx="1556003" cy="830997"/>
              </a:xfrm>
              <a:prstGeom prst="rect">
                <a:avLst/>
              </a:prstGeom>
              <a:blipFill>
                <a:blip r:embed="rId11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0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90600" y="381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chemeClr val="accent2"/>
                </a:solidFill>
              </a:rPr>
              <a:t>Two population test: Example</a:t>
            </a:r>
            <a:endParaRPr lang="en-US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9960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394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7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2468622"/>
                <a:ext cx="65467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determine the required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s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ample size (assume equal sample size).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68622"/>
                <a:ext cx="6546792" cy="830997"/>
              </a:xfrm>
              <a:prstGeom prst="rect">
                <a:avLst/>
              </a:prstGeom>
              <a:blipFill>
                <a:blip r:embed="rId6"/>
                <a:stretch>
                  <a:fillRect l="-1491" t="-5882" r="-46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1000" y="1329419"/>
                <a:ext cx="15560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29419"/>
                <a:ext cx="1556003" cy="830997"/>
              </a:xfrm>
              <a:prstGeom prst="rect">
                <a:avLst/>
              </a:prstGeom>
              <a:blipFill>
                <a:blip r:embed="rId7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52600" y="3657600"/>
                <a:ext cx="6165521" cy="1365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0.020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+0.02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1.96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2.33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0.04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57600"/>
                <a:ext cx="6165521" cy="13653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4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Variance unknown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8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2" r="4412"/>
          <a:stretch/>
        </p:blipFill>
        <p:spPr bwMode="auto">
          <a:xfrm>
            <a:off x="3200400" y="1858109"/>
            <a:ext cx="530352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1176634"/>
            <a:ext cx="5254515" cy="461665"/>
          </a:xfrm>
          <a:prstGeom prst="rect">
            <a:avLst/>
          </a:prstGeom>
          <a:solidFill>
            <a:schemeClr val="accent6">
              <a:lumMod val="40000"/>
              <a:lumOff val="60000"/>
              <a:alpha val="23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Variance of both population unknown.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009877"/>
              </p:ext>
            </p:extLst>
          </p:nvPr>
        </p:nvGraphicFramePr>
        <p:xfrm>
          <a:off x="685800" y="1852247"/>
          <a:ext cx="16779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6" name="Equation" r:id="rId4" imgW="774360" imgH="457200" progId="Equation.DSMT4">
                  <p:embed/>
                </p:oleObj>
              </mc:Choice>
              <mc:Fallback>
                <p:oleObj name="Equation" r:id="rId4" imgW="774360" imgH="457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852247"/>
                        <a:ext cx="167798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43666" y="5064007"/>
                <a:ext cx="62616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What is a good estimation of the </a:t>
                </a:r>
                <a:r>
                  <a:rPr lang="en-US" dirty="0"/>
                  <a:t>variance for the </a:t>
                </a:r>
                <a:endParaRPr lang="en-US" dirty="0" smtClean="0"/>
              </a:p>
              <a:p>
                <a:r>
                  <a:rPr lang="en-US" dirty="0" smtClean="0"/>
                  <a:t>normally distributed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66" y="5064007"/>
                <a:ext cx="6261651" cy="830997"/>
              </a:xfrm>
              <a:prstGeom prst="rect">
                <a:avLst/>
              </a:prstGeom>
              <a:blipFill>
                <a:blip r:embed="rId6"/>
                <a:stretch>
                  <a:fillRect l="-1461" t="-5882" r="-58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95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Variance unknown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1176634"/>
                <a:ext cx="6333850" cy="466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23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Case-1: Unknown but equal 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76634"/>
                <a:ext cx="6333850" cy="466666"/>
              </a:xfrm>
              <a:prstGeom prst="rect">
                <a:avLst/>
              </a:prstGeom>
              <a:blipFill>
                <a:blip r:embed="rId3"/>
                <a:stretch>
                  <a:fillRect l="-1347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717234"/>
              </p:ext>
            </p:extLst>
          </p:nvPr>
        </p:nvGraphicFramePr>
        <p:xfrm>
          <a:off x="2301949" y="3087018"/>
          <a:ext cx="4611415" cy="336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5" name="Equation" r:id="rId4" imgW="2171520" imgH="1587240" progId="Equation.DSMT4">
                  <p:embed/>
                </p:oleObj>
              </mc:Choice>
              <mc:Fallback>
                <p:oleObj name="Equation" r:id="rId4" imgW="217152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1949" y="3087018"/>
                        <a:ext cx="4611415" cy="336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0" y="1862790"/>
                <a:ext cx="4084773" cy="1208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62790"/>
                <a:ext cx="4084773" cy="12082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22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Variance unknown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1176634"/>
                <a:ext cx="6333850" cy="466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23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Case-1: Unknown but equal 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76634"/>
                <a:ext cx="6333850" cy="466666"/>
              </a:xfrm>
              <a:prstGeom prst="rect">
                <a:avLst/>
              </a:prstGeom>
              <a:blipFill>
                <a:blip r:embed="rId3"/>
                <a:stretch>
                  <a:fillRect l="-1347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65301"/>
              </p:ext>
            </p:extLst>
          </p:nvPr>
        </p:nvGraphicFramePr>
        <p:xfrm>
          <a:off x="2595144" y="3581400"/>
          <a:ext cx="3770313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8" name="Equation" r:id="rId4" imgW="1854000" imgH="914400" progId="Equation.DSMT4">
                  <p:embed/>
                </p:oleObj>
              </mc:Choice>
              <mc:Fallback>
                <p:oleObj name="Equation" r:id="rId4" imgW="1854000" imgH="914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5144" y="3581400"/>
                        <a:ext cx="3770313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0" y="1862790"/>
                <a:ext cx="4084773" cy="1208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62790"/>
                <a:ext cx="4084773" cy="12082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5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Variance unknown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1176634"/>
                <a:ext cx="6692922" cy="466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23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Case-2: Unknown and unequal 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76634"/>
                <a:ext cx="6692922" cy="466666"/>
              </a:xfrm>
              <a:prstGeom prst="rect">
                <a:avLst/>
              </a:prstGeom>
              <a:blipFill>
                <a:blip r:embed="rId3"/>
                <a:stretch>
                  <a:fillRect l="-1276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62000" y="1981200"/>
            <a:ext cx="7286239" cy="2317385"/>
            <a:chOff x="893538" y="3352800"/>
            <a:chExt cx="7286239" cy="2317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893538" y="3352800"/>
                  <a:ext cx="7239000" cy="23097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smtClean="0"/>
                    <a:t>A reasonable estimate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a14:m>
                  <a:r>
                    <a:rPr lang="en-US" dirty="0" smtClean="0"/>
                    <a:t> </a:t>
                  </a:r>
                </a:p>
                <a:p>
                  <a:endParaRPr lang="en-US" dirty="0"/>
                </a:p>
                <a:p>
                  <a:r>
                    <a:rPr lang="en-US" dirty="0" smtClean="0"/>
                    <a:t>But if this estimate is used, the resulting (approximately) </a:t>
                  </a:r>
                </a:p>
                <a:p>
                  <a:r>
                    <a:rPr lang="en-US" dirty="0" smtClean="0"/>
                    <a:t>t-distribution does not have a degree of freedom               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538" y="3352800"/>
                  <a:ext cx="7239000" cy="2309735"/>
                </a:xfrm>
                <a:prstGeom prst="rect">
                  <a:avLst/>
                </a:prstGeom>
                <a:blipFill>
                  <a:blip r:embed="rId4"/>
                  <a:stretch>
                    <a:fillRect l="-1263" r="-3620" b="-5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1480018"/>
                    </p:ext>
                  </p:extLst>
                </p:nvPr>
              </p:nvGraphicFramePr>
              <p:xfrm>
                <a:off x="6914540" y="5205048"/>
                <a:ext cx="1265237" cy="4651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4864" name="Equation" r:id="rId5" imgW="622080" imgH="228600" progId="Equation.DSMT4">
                        <p:embed/>
                      </p:oleObj>
                    </mc:Choice>
                    <mc:Fallback>
                      <p:oleObj name="Equation" r:id="rId5" imgW="622080" imgH="228600" progId="Equation.DSMT4">
                        <p:embed/>
                        <p:pic>
                          <p:nvPicPr>
                            <p:cNvPr id="9" name="Object 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14540" y="5205048"/>
                              <a:ext cx="1265237" cy="4651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1480018"/>
                    </p:ext>
                  </p:extLst>
                </p:nvPr>
              </p:nvGraphicFramePr>
              <p:xfrm>
                <a:off x="6914540" y="5205048"/>
                <a:ext cx="1265237" cy="4651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4758" name="Equation" r:id="rId7" imgW="622080" imgH="228600" progId="Equation.DSMT4">
                        <p:embed/>
                      </p:oleObj>
                    </mc:Choice>
                    <mc:Fallback>
                      <p:oleObj name="Equation" r:id="rId7" imgW="622080" imgH="228600" progId="Equation.DSMT4">
                        <p:embed/>
                        <p:pic>
                          <p:nvPicPr>
                            <p:cNvPr id="9" name="Object 8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14540" y="5205048"/>
                              <a:ext cx="1265237" cy="4651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82291"/>
              </p:ext>
            </p:extLst>
          </p:nvPr>
        </p:nvGraphicFramePr>
        <p:xfrm>
          <a:off x="2949178" y="4495800"/>
          <a:ext cx="3245644" cy="169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5" name="Equation" r:id="rId9" imgW="1917360" imgH="1002960" progId="Equation.DSMT4">
                  <p:embed/>
                </p:oleObj>
              </mc:Choice>
              <mc:Fallback>
                <p:oleObj name="Equation" r:id="rId9" imgW="1917360" imgH="10029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9178" y="4495800"/>
                        <a:ext cx="3245644" cy="1697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1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21" y="2971800"/>
            <a:ext cx="6640958" cy="2863058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 Two population t-Test: Example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7903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5-23: In semiconductor industries, etching of silicon wafer is </a:t>
            </a:r>
          </a:p>
          <a:p>
            <a:r>
              <a:rPr lang="en-US" dirty="0"/>
              <a:t>a</a:t>
            </a:r>
            <a:r>
              <a:rPr lang="en-US" dirty="0" smtClean="0"/>
              <a:t> common process. The wafer is washed with a solution and </a:t>
            </a:r>
          </a:p>
          <a:p>
            <a:r>
              <a:rPr lang="en-US" dirty="0"/>
              <a:t>t</a:t>
            </a:r>
            <a:r>
              <a:rPr lang="en-US" dirty="0" smtClean="0"/>
              <a:t>he rate at which the dissolution from the surface occurs is an </a:t>
            </a:r>
          </a:p>
          <a:p>
            <a:r>
              <a:rPr lang="en-US" dirty="0"/>
              <a:t>i</a:t>
            </a:r>
            <a:r>
              <a:rPr lang="en-US" dirty="0" smtClean="0"/>
              <a:t>mportant property. Two solutions are being tested for their </a:t>
            </a:r>
          </a:p>
          <a:p>
            <a:r>
              <a:rPr lang="en-US" dirty="0"/>
              <a:t>e</a:t>
            </a:r>
            <a:r>
              <a:rPr lang="en-US" dirty="0" smtClean="0"/>
              <a:t>tching rate: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791200"/>
            <a:ext cx="8188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the data support the claim that the mean etch rate is the same </a:t>
            </a:r>
          </a:p>
          <a:p>
            <a:r>
              <a:rPr lang="en-US" dirty="0"/>
              <a:t>f</a:t>
            </a:r>
            <a:r>
              <a:rPr lang="en-US" dirty="0" smtClean="0"/>
              <a:t>or both solutions?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 Two population t-Test: Example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4525024"/>
            <a:ext cx="6731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Variance is not known. Hence, t-Test is required.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Variance same for the two population or different?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probability plot.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2727" y="3064050"/>
                <a:ext cx="13701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=9.97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27" y="3064050"/>
                <a:ext cx="1370119" cy="369332"/>
              </a:xfrm>
              <a:prstGeom prst="rect">
                <a:avLst/>
              </a:prstGeom>
              <a:blipFill>
                <a:blip r:embed="rId3"/>
                <a:stretch>
                  <a:fillRect l="-4444" t="-3333" r="-48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87527" y="3028881"/>
                <a:ext cx="13772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527" y="3028881"/>
                <a:ext cx="1377237" cy="369332"/>
              </a:xfrm>
              <a:prstGeom prst="rect">
                <a:avLst/>
              </a:prstGeom>
              <a:blipFill>
                <a:blip r:embed="rId4"/>
                <a:stretch>
                  <a:fillRect l="-4425" t="-3333" r="-53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63935" y="3584109"/>
                <a:ext cx="1674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=0.4218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35" y="3584109"/>
                <a:ext cx="1674689" cy="369332"/>
              </a:xfrm>
              <a:prstGeom prst="rect">
                <a:avLst/>
              </a:prstGeom>
              <a:blipFill>
                <a:blip r:embed="rId5"/>
                <a:stretch>
                  <a:fillRect l="-4000" r="-3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8800" y="3508047"/>
                <a:ext cx="1681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=0.2309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08047"/>
                <a:ext cx="1681807" cy="369332"/>
              </a:xfrm>
              <a:prstGeom prst="rect">
                <a:avLst/>
              </a:prstGeom>
              <a:blipFill>
                <a:blip r:embed="rId6"/>
                <a:stretch>
                  <a:fillRect l="-3261" r="-362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34581"/>
              </p:ext>
            </p:extLst>
          </p:nvPr>
        </p:nvGraphicFramePr>
        <p:xfrm>
          <a:off x="3570897" y="1143000"/>
          <a:ext cx="15128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2" name="Equation" r:id="rId7" imgW="698400" imgH="457200" progId="Equation.DSMT4">
                  <p:embed/>
                </p:oleObj>
              </mc:Choice>
              <mc:Fallback>
                <p:oleObj name="Equation" r:id="rId7" imgW="698400" imgH="457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0897" y="1143000"/>
                        <a:ext cx="151288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48868" y="2438399"/>
            <a:ext cx="19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sided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5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1219200" y="4864119"/>
            <a:ext cx="2667000" cy="1447800"/>
          </a:xfrm>
          <a:prstGeom prst="cloud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Population-I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Two independent populations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9012" y="1143000"/>
            <a:ext cx="87134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the difference between average height of men vs women.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much improvement in electrical conductivity of </a:t>
            </a:r>
          </a:p>
          <a:p>
            <a:r>
              <a:rPr lang="en-US" dirty="0"/>
              <a:t> </a:t>
            </a:r>
            <a:r>
              <a:rPr lang="en-US" dirty="0" smtClean="0"/>
              <a:t>   transparent conducting coating is achieved by the new methods. 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Increase in grain size of rice grown under two different controlled </a:t>
            </a:r>
          </a:p>
          <a:p>
            <a:r>
              <a:rPr lang="en-US" dirty="0"/>
              <a:t> </a:t>
            </a:r>
            <a:r>
              <a:rPr lang="en-US" dirty="0" smtClean="0"/>
              <a:t>   environmental conditions. 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Increase in certain type of protein synthesized by bacterial </a:t>
            </a:r>
          </a:p>
          <a:p>
            <a:r>
              <a:rPr lang="en-US" dirty="0" smtClean="0"/>
              <a:t>    cells with and without a drug.   </a:t>
            </a:r>
          </a:p>
        </p:txBody>
      </p:sp>
      <p:sp>
        <p:nvSpPr>
          <p:cNvPr id="9" name="Cloud 8"/>
          <p:cNvSpPr/>
          <p:nvPr/>
        </p:nvSpPr>
        <p:spPr>
          <a:xfrm>
            <a:off x="5029200" y="4953000"/>
            <a:ext cx="2133600" cy="1219200"/>
          </a:xfrm>
          <a:prstGeom prst="cloud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Population-II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95400"/>
            <a:ext cx="6123335" cy="504677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762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 Two population t-Test: Example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73028"/>
              </p:ext>
            </p:extLst>
          </p:nvPr>
        </p:nvGraphicFramePr>
        <p:xfrm>
          <a:off x="2743200" y="2057400"/>
          <a:ext cx="13885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2" name="Equation" r:id="rId4" imgW="698400" imgH="393480" progId="Equation.DSMT4">
                  <p:embed/>
                </p:oleObj>
              </mc:Choice>
              <mc:Fallback>
                <p:oleObj name="Equation" r:id="rId4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2057400"/>
                        <a:ext cx="1388550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88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Variance unknown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1176634"/>
                <a:ext cx="6692922" cy="466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23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Case-2: Unknown and unequal 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76634"/>
                <a:ext cx="6692922" cy="466666"/>
              </a:xfrm>
              <a:prstGeom prst="rect">
                <a:avLst/>
              </a:prstGeom>
              <a:blipFill>
                <a:blip r:embed="rId3"/>
                <a:stretch>
                  <a:fillRect l="-1276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453250"/>
              </p:ext>
            </p:extLst>
          </p:nvPr>
        </p:nvGraphicFramePr>
        <p:xfrm>
          <a:off x="242888" y="1801813"/>
          <a:ext cx="8447087" cy="366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7" name="Equation" r:id="rId4" imgW="4152600" imgH="1803240" progId="Equation.DSMT4">
                  <p:embed/>
                </p:oleObj>
              </mc:Choice>
              <mc:Fallback>
                <p:oleObj name="Equation" r:id="rId4" imgW="4152600" imgH="18032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888" y="1801813"/>
                        <a:ext cx="8447087" cy="366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463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Variance unknown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750253"/>
              </p:ext>
            </p:extLst>
          </p:nvPr>
        </p:nvGraphicFramePr>
        <p:xfrm>
          <a:off x="609600" y="1089025"/>
          <a:ext cx="19891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2" name="Equation" r:id="rId3" imgW="977760" imgH="203040" progId="Equation.DSMT4">
                  <p:embed/>
                </p:oleObj>
              </mc:Choice>
              <mc:Fallback>
                <p:oleObj name="Equation" r:id="rId3" imgW="97776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089025"/>
                        <a:ext cx="1989138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4612" y="1426062"/>
            <a:ext cx="8174776" cy="4023945"/>
            <a:chOff x="472714" y="1946031"/>
            <a:chExt cx="8174776" cy="40239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714" y="2017346"/>
              <a:ext cx="8174776" cy="38608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685800" y="5181600"/>
              <a:ext cx="7467600" cy="304800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1946031"/>
              <a:ext cx="1447800" cy="4023945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6069" y="5804384"/>
                <a:ext cx="6423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(There is significant difference in mean)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69" y="5804384"/>
                <a:ext cx="6423938" cy="461665"/>
              </a:xfrm>
              <a:prstGeom prst="rect">
                <a:avLst/>
              </a:prstGeom>
              <a:blipFill>
                <a:blip r:embed="rId6"/>
                <a:stretch>
                  <a:fillRect l="-1518" t="-10526" r="-1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28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Type </a:t>
            </a:r>
            <a:r>
              <a:rPr lang="en-US" altLang="en-US" sz="3200" b="1" dirty="0">
                <a:solidFill>
                  <a:schemeClr val="accent2"/>
                </a:solidFill>
              </a:rPr>
              <a:t>II Error and Choice of Sample Size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61024"/>
            <a:ext cx="6975642" cy="285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246" y="1435432"/>
            <a:ext cx="8397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softening temperature (</a:t>
            </a:r>
            <a:r>
              <a:rPr lang="en-US" baseline="30000" dirty="0" err="1" smtClean="0">
                <a:solidFill>
                  <a:srgbClr val="0070C0"/>
                </a:solidFill>
              </a:rPr>
              <a:t>o</a:t>
            </a:r>
            <a:r>
              <a:rPr lang="en-US" dirty="0" err="1" smtClean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) of two different plastics are as follows: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9497" y="5715000"/>
            <a:ext cx="376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Are the two means different?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Type </a:t>
            </a:r>
            <a:r>
              <a:rPr lang="en-US" altLang="en-US" sz="3200" b="1" dirty="0">
                <a:solidFill>
                  <a:schemeClr val="accent2"/>
                </a:solidFill>
              </a:rPr>
              <a:t>II Error and Choice of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5075" y="5953526"/>
                <a:ext cx="6333850" cy="4666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23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Case-1: Unknown but equal 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75" y="5953526"/>
                <a:ext cx="6333850" cy="466666"/>
              </a:xfrm>
              <a:prstGeom prst="rect">
                <a:avLst/>
              </a:prstGeom>
              <a:blipFill>
                <a:blip r:embed="rId2"/>
                <a:stretch>
                  <a:fillRect l="-125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87350"/>
            <a:ext cx="5486400" cy="45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 Two population t-Test: Example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249489"/>
              </p:ext>
            </p:extLst>
          </p:nvPr>
        </p:nvGraphicFramePr>
        <p:xfrm>
          <a:off x="3465125" y="1093209"/>
          <a:ext cx="275113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27" name="Equation" r:id="rId3" imgW="1269720" imgH="685800" progId="Equation.DSMT4">
                  <p:embed/>
                </p:oleObj>
              </mc:Choice>
              <mc:Fallback>
                <p:oleObj name="Equation" r:id="rId3" imgW="1269720" imgH="6858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5125" y="1093209"/>
                        <a:ext cx="2751138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35571" y="2709827"/>
            <a:ext cx="19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sided test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094441"/>
              </p:ext>
            </p:extLst>
          </p:nvPr>
        </p:nvGraphicFramePr>
        <p:xfrm>
          <a:off x="728145" y="1803922"/>
          <a:ext cx="1184315" cy="7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28" name="Equation" r:id="rId5" imgW="698400" imgH="457200" progId="Equation.DSMT4">
                  <p:embed/>
                </p:oleObj>
              </mc:Choice>
              <mc:Fallback>
                <p:oleObj name="Equation" r:id="rId5" imgW="69840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145" y="1803922"/>
                        <a:ext cx="1184315" cy="7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54490"/>
              </p:ext>
            </p:extLst>
          </p:nvPr>
        </p:nvGraphicFramePr>
        <p:xfrm>
          <a:off x="7086600" y="1817443"/>
          <a:ext cx="1143000" cy="748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29" name="Equation" r:id="rId7" imgW="698400" imgH="457200" progId="Equation.DSMT4">
                  <p:embed/>
                </p:oleObj>
              </mc:Choice>
              <mc:Fallback>
                <p:oleObj name="Equation" r:id="rId7" imgW="698400" imgH="4572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6600" y="1817443"/>
                        <a:ext cx="1143000" cy="748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215216"/>
              </p:ext>
            </p:extLst>
          </p:nvPr>
        </p:nvGraphicFramePr>
        <p:xfrm>
          <a:off x="728145" y="3421063"/>
          <a:ext cx="3313113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30" name="Equation" r:id="rId9" imgW="2171520" imgH="1803240" progId="Equation.DSMT4">
                  <p:embed/>
                </p:oleObj>
              </mc:Choice>
              <mc:Fallback>
                <p:oleObj name="Equation" r:id="rId9" imgW="2171520" imgH="18032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8145" y="3421063"/>
                        <a:ext cx="3313113" cy="275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90526"/>
              </p:ext>
            </p:extLst>
          </p:nvPr>
        </p:nvGraphicFramePr>
        <p:xfrm>
          <a:off x="4414044" y="3505200"/>
          <a:ext cx="42719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31" name="Equation" r:id="rId11" imgW="2514600" imgH="1320480" progId="Equation.DSMT4">
                  <p:embed/>
                </p:oleObj>
              </mc:Choice>
              <mc:Fallback>
                <p:oleObj name="Equation" r:id="rId11" imgW="2514600" imgH="1320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4044" y="3505200"/>
                        <a:ext cx="4271963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62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Type </a:t>
            </a:r>
            <a:r>
              <a:rPr lang="en-US" altLang="en-US" sz="3200" b="1" dirty="0">
                <a:solidFill>
                  <a:schemeClr val="accent2"/>
                </a:solidFill>
              </a:rPr>
              <a:t>II Error and Choice of Sample Size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58" y="1444441"/>
            <a:ext cx="6975642" cy="28596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5169" y="4328908"/>
            <a:ext cx="83808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Suppose the mean softening temperature of type-2 exceeds that of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type-1 </a:t>
            </a:r>
            <a:r>
              <a:rPr lang="en-US" dirty="0">
                <a:solidFill>
                  <a:srgbClr val="0070C0"/>
                </a:solidFill>
              </a:rPr>
              <a:t>by 5 </a:t>
            </a:r>
            <a:r>
              <a:rPr lang="en-US" baseline="30000" dirty="0" err="1">
                <a:solidFill>
                  <a:srgbClr val="0070C0"/>
                </a:solidFill>
              </a:rPr>
              <a:t>o</a:t>
            </a:r>
            <a:r>
              <a:rPr lang="en-US" dirty="0" err="1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smtClean="0">
                <a:solidFill>
                  <a:srgbClr val="0070C0"/>
                </a:solidFill>
              </a:rPr>
              <a:t>It </a:t>
            </a:r>
            <a:r>
              <a:rPr lang="en-US" dirty="0">
                <a:solidFill>
                  <a:srgbClr val="0070C0"/>
                </a:solidFill>
              </a:rPr>
              <a:t>is important to detect this difference with 90%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probability with </a:t>
            </a:r>
            <a:r>
              <a:rPr lang="en-US" dirty="0">
                <a:solidFill>
                  <a:srgbClr val="0070C0"/>
                </a:solidFill>
              </a:rPr>
              <a:t>significance </a:t>
            </a:r>
            <a:r>
              <a:rPr lang="en-US" dirty="0" smtClean="0">
                <a:solidFill>
                  <a:srgbClr val="0070C0"/>
                </a:solidFill>
              </a:rPr>
              <a:t>level of </a:t>
            </a:r>
            <a:r>
              <a:rPr lang="en-US" dirty="0">
                <a:solidFill>
                  <a:srgbClr val="0070C0"/>
                </a:solidFill>
              </a:rPr>
              <a:t>0.05.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Determine if the sample size used is adequate or not.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7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Type </a:t>
            </a:r>
            <a:r>
              <a:rPr lang="en-US" altLang="en-US" sz="3200" b="1" dirty="0">
                <a:solidFill>
                  <a:schemeClr val="accent2"/>
                </a:solidFill>
              </a:rPr>
              <a:t>II Error and Choice of Sample Size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382864"/>
            <a:ext cx="6838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curves can be used with </a:t>
            </a:r>
            <a:r>
              <a:rPr lang="en-US" b="1" u="sng" dirty="0" smtClean="0"/>
              <a:t>two modification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57538"/>
              </p:ext>
            </p:extLst>
          </p:nvPr>
        </p:nvGraphicFramePr>
        <p:xfrm>
          <a:off x="533400" y="2349168"/>
          <a:ext cx="3841750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8" name="Equation" r:id="rId3" imgW="1841400" imgH="1054080" progId="Equation.DSMT4">
                  <p:embed/>
                </p:oleObj>
              </mc:Choice>
              <mc:Fallback>
                <p:oleObj name="Equation" r:id="rId3" imgW="184140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349168"/>
                        <a:ext cx="3841750" cy="219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137605"/>
              </p:ext>
            </p:extLst>
          </p:nvPr>
        </p:nvGraphicFramePr>
        <p:xfrm>
          <a:off x="4724400" y="2286000"/>
          <a:ext cx="3948113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9" name="Equation" r:id="rId5" imgW="1892160" imgH="1549080" progId="Equation.DSMT4">
                  <p:embed/>
                </p:oleObj>
              </mc:Choice>
              <mc:Fallback>
                <p:oleObj name="Equation" r:id="rId5" imgW="1892160" imgH="15490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2286000"/>
                        <a:ext cx="3948113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2549" y="5867400"/>
                <a:ext cx="631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obtained from the curve is actually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49" y="5867400"/>
                <a:ext cx="6314421" cy="461665"/>
              </a:xfrm>
              <a:prstGeom prst="rect">
                <a:avLst/>
              </a:prstGeom>
              <a:blipFill>
                <a:blip r:embed="rId7"/>
                <a:stretch>
                  <a:fillRect l="-1546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19600" y="2213861"/>
            <a:ext cx="33855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272" y="5394012"/>
            <a:ext cx="33855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2648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Type </a:t>
            </a:r>
            <a:r>
              <a:rPr lang="en-US" altLang="en-US" sz="3200" b="1" dirty="0">
                <a:solidFill>
                  <a:schemeClr val="accent2"/>
                </a:solidFill>
              </a:rPr>
              <a:t>II Error and Choice of Sample Size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590" y="1447985"/>
            <a:ext cx="83808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Suppose the mean softening temperature of type-2 exceeds that of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type-1 </a:t>
            </a:r>
            <a:r>
              <a:rPr lang="en-US" dirty="0">
                <a:solidFill>
                  <a:srgbClr val="0070C0"/>
                </a:solidFill>
              </a:rPr>
              <a:t>by 5 </a:t>
            </a:r>
            <a:r>
              <a:rPr lang="en-US" baseline="30000" dirty="0" err="1">
                <a:solidFill>
                  <a:srgbClr val="0070C0"/>
                </a:solidFill>
              </a:rPr>
              <a:t>o</a:t>
            </a:r>
            <a:r>
              <a:rPr lang="en-US" dirty="0" err="1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smtClean="0">
                <a:solidFill>
                  <a:srgbClr val="0070C0"/>
                </a:solidFill>
              </a:rPr>
              <a:t>It </a:t>
            </a:r>
            <a:r>
              <a:rPr lang="en-US" dirty="0">
                <a:solidFill>
                  <a:srgbClr val="0070C0"/>
                </a:solidFill>
              </a:rPr>
              <a:t>is important to detect this difference with 90%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probability with </a:t>
            </a:r>
            <a:r>
              <a:rPr lang="en-US" dirty="0">
                <a:solidFill>
                  <a:srgbClr val="0070C0"/>
                </a:solidFill>
              </a:rPr>
              <a:t>significance </a:t>
            </a:r>
            <a:r>
              <a:rPr lang="en-US" dirty="0" smtClean="0">
                <a:solidFill>
                  <a:srgbClr val="0070C0"/>
                </a:solidFill>
              </a:rPr>
              <a:t>level of </a:t>
            </a:r>
            <a:r>
              <a:rPr lang="en-US" dirty="0">
                <a:solidFill>
                  <a:srgbClr val="0070C0"/>
                </a:solidFill>
              </a:rPr>
              <a:t>0.05.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Determine if the sample size used is adequate or not. 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508798"/>
              </p:ext>
            </p:extLst>
          </p:nvPr>
        </p:nvGraphicFramePr>
        <p:xfrm>
          <a:off x="720523" y="3905870"/>
          <a:ext cx="1200469" cy="190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8" name="Equation" r:id="rId3" imgW="647640" imgH="1028520" progId="Equation.DSMT4">
                  <p:embed/>
                </p:oleObj>
              </mc:Choice>
              <mc:Fallback>
                <p:oleObj name="Equation" r:id="rId3" imgW="647640" imgH="10285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523" y="3905870"/>
                        <a:ext cx="1200469" cy="1904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224" y="3672468"/>
            <a:ext cx="3832951" cy="29348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00400" y="5486400"/>
            <a:ext cx="21336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86200" y="4993758"/>
            <a:ext cx="0" cy="10668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677316" y="4280934"/>
            <a:ext cx="540988" cy="1741856"/>
          </a:xfrm>
          <a:custGeom>
            <a:avLst/>
            <a:gdLst>
              <a:gd name="connsiteX0" fmla="*/ 552893 w 552893"/>
              <a:gd name="connsiteY0" fmla="*/ 1679944 h 1679944"/>
              <a:gd name="connsiteX1" fmla="*/ 372139 w 552893"/>
              <a:gd name="connsiteY1" fmla="*/ 1318437 h 1679944"/>
              <a:gd name="connsiteX2" fmla="*/ 127590 w 552893"/>
              <a:gd name="connsiteY2" fmla="*/ 627321 h 1679944"/>
              <a:gd name="connsiteX3" fmla="*/ 0 w 552893"/>
              <a:gd name="connsiteY3" fmla="*/ 0 h 1679944"/>
              <a:gd name="connsiteX0" fmla="*/ 552893 w 552893"/>
              <a:gd name="connsiteY0" fmla="*/ 1679944 h 1679944"/>
              <a:gd name="connsiteX1" fmla="*/ 372139 w 552893"/>
              <a:gd name="connsiteY1" fmla="*/ 1318437 h 1679944"/>
              <a:gd name="connsiteX2" fmla="*/ 153967 w 552893"/>
              <a:gd name="connsiteY2" fmla="*/ 592152 h 1679944"/>
              <a:gd name="connsiteX3" fmla="*/ 0 w 552893"/>
              <a:gd name="connsiteY3" fmla="*/ 0 h 1679944"/>
              <a:gd name="connsiteX0" fmla="*/ 593375 w 593375"/>
              <a:gd name="connsiteY0" fmla="*/ 1675181 h 1675181"/>
              <a:gd name="connsiteX1" fmla="*/ 372139 w 593375"/>
              <a:gd name="connsiteY1" fmla="*/ 1318437 h 1675181"/>
              <a:gd name="connsiteX2" fmla="*/ 153967 w 593375"/>
              <a:gd name="connsiteY2" fmla="*/ 592152 h 1675181"/>
              <a:gd name="connsiteX3" fmla="*/ 0 w 593375"/>
              <a:gd name="connsiteY3" fmla="*/ 0 h 1675181"/>
              <a:gd name="connsiteX0" fmla="*/ 645763 w 645763"/>
              <a:gd name="connsiteY0" fmla="*/ 1684706 h 1684706"/>
              <a:gd name="connsiteX1" fmla="*/ 372139 w 645763"/>
              <a:gd name="connsiteY1" fmla="*/ 1318437 h 1684706"/>
              <a:gd name="connsiteX2" fmla="*/ 153967 w 645763"/>
              <a:gd name="connsiteY2" fmla="*/ 592152 h 1684706"/>
              <a:gd name="connsiteX3" fmla="*/ 0 w 645763"/>
              <a:gd name="connsiteY3" fmla="*/ 0 h 1684706"/>
              <a:gd name="connsiteX0" fmla="*/ 645763 w 645763"/>
              <a:gd name="connsiteY0" fmla="*/ 1684706 h 1684706"/>
              <a:gd name="connsiteX1" fmla="*/ 372139 w 645763"/>
              <a:gd name="connsiteY1" fmla="*/ 1318437 h 1684706"/>
              <a:gd name="connsiteX2" fmla="*/ 153967 w 645763"/>
              <a:gd name="connsiteY2" fmla="*/ 592152 h 1684706"/>
              <a:gd name="connsiteX3" fmla="*/ 0 w 645763"/>
              <a:gd name="connsiteY3" fmla="*/ 0 h 1684706"/>
              <a:gd name="connsiteX0" fmla="*/ 645763 w 645763"/>
              <a:gd name="connsiteY0" fmla="*/ 1684706 h 1684706"/>
              <a:gd name="connsiteX1" fmla="*/ 372139 w 645763"/>
              <a:gd name="connsiteY1" fmla="*/ 1318437 h 1684706"/>
              <a:gd name="connsiteX2" fmla="*/ 182542 w 645763"/>
              <a:gd name="connsiteY2" fmla="*/ 582627 h 1684706"/>
              <a:gd name="connsiteX3" fmla="*/ 0 w 645763"/>
              <a:gd name="connsiteY3" fmla="*/ 0 h 1684706"/>
              <a:gd name="connsiteX0" fmla="*/ 645763 w 645763"/>
              <a:gd name="connsiteY0" fmla="*/ 1684706 h 1684706"/>
              <a:gd name="connsiteX1" fmla="*/ 372139 w 645763"/>
              <a:gd name="connsiteY1" fmla="*/ 1318437 h 1684706"/>
              <a:gd name="connsiteX2" fmla="*/ 182542 w 645763"/>
              <a:gd name="connsiteY2" fmla="*/ 582627 h 1684706"/>
              <a:gd name="connsiteX3" fmla="*/ 0 w 645763"/>
              <a:gd name="connsiteY3" fmla="*/ 0 h 1684706"/>
              <a:gd name="connsiteX0" fmla="*/ 540988 w 540988"/>
              <a:gd name="connsiteY0" fmla="*/ 1741856 h 1741856"/>
              <a:gd name="connsiteX1" fmla="*/ 267364 w 540988"/>
              <a:gd name="connsiteY1" fmla="*/ 1375587 h 1741856"/>
              <a:gd name="connsiteX2" fmla="*/ 77767 w 540988"/>
              <a:gd name="connsiteY2" fmla="*/ 639777 h 1741856"/>
              <a:gd name="connsiteX3" fmla="*/ 0 w 540988"/>
              <a:gd name="connsiteY3" fmla="*/ 0 h 1741856"/>
              <a:gd name="connsiteX0" fmla="*/ 540988 w 540988"/>
              <a:gd name="connsiteY0" fmla="*/ 1741856 h 1741856"/>
              <a:gd name="connsiteX1" fmla="*/ 267364 w 540988"/>
              <a:gd name="connsiteY1" fmla="*/ 1375587 h 1741856"/>
              <a:gd name="connsiteX2" fmla="*/ 77767 w 540988"/>
              <a:gd name="connsiteY2" fmla="*/ 639777 h 1741856"/>
              <a:gd name="connsiteX3" fmla="*/ 63628 w 540988"/>
              <a:gd name="connsiteY3" fmla="*/ 438704 h 1741856"/>
              <a:gd name="connsiteX4" fmla="*/ 0 w 540988"/>
              <a:gd name="connsiteY4" fmla="*/ 0 h 1741856"/>
              <a:gd name="connsiteX0" fmla="*/ 540988 w 540988"/>
              <a:gd name="connsiteY0" fmla="*/ 1741856 h 1741856"/>
              <a:gd name="connsiteX1" fmla="*/ 267364 w 540988"/>
              <a:gd name="connsiteY1" fmla="*/ 1375587 h 1741856"/>
              <a:gd name="connsiteX2" fmla="*/ 101580 w 540988"/>
              <a:gd name="connsiteY2" fmla="*/ 635015 h 1741856"/>
              <a:gd name="connsiteX3" fmla="*/ 63628 w 540988"/>
              <a:gd name="connsiteY3" fmla="*/ 438704 h 1741856"/>
              <a:gd name="connsiteX4" fmla="*/ 0 w 540988"/>
              <a:gd name="connsiteY4" fmla="*/ 0 h 1741856"/>
              <a:gd name="connsiteX0" fmla="*/ 540988 w 540988"/>
              <a:gd name="connsiteY0" fmla="*/ 1741856 h 1741856"/>
              <a:gd name="connsiteX1" fmla="*/ 267364 w 540988"/>
              <a:gd name="connsiteY1" fmla="*/ 1375587 h 1741856"/>
              <a:gd name="connsiteX2" fmla="*/ 101580 w 540988"/>
              <a:gd name="connsiteY2" fmla="*/ 635015 h 1741856"/>
              <a:gd name="connsiteX3" fmla="*/ 63628 w 540988"/>
              <a:gd name="connsiteY3" fmla="*/ 438704 h 1741856"/>
              <a:gd name="connsiteX4" fmla="*/ 0 w 540988"/>
              <a:gd name="connsiteY4" fmla="*/ 0 h 1741856"/>
              <a:gd name="connsiteX0" fmla="*/ 540988 w 540988"/>
              <a:gd name="connsiteY0" fmla="*/ 1741856 h 1741856"/>
              <a:gd name="connsiteX1" fmla="*/ 267364 w 540988"/>
              <a:gd name="connsiteY1" fmla="*/ 1375587 h 1741856"/>
              <a:gd name="connsiteX2" fmla="*/ 89674 w 540988"/>
              <a:gd name="connsiteY2" fmla="*/ 642159 h 1741856"/>
              <a:gd name="connsiteX3" fmla="*/ 63628 w 540988"/>
              <a:gd name="connsiteY3" fmla="*/ 438704 h 1741856"/>
              <a:gd name="connsiteX4" fmla="*/ 0 w 540988"/>
              <a:gd name="connsiteY4" fmla="*/ 0 h 1741856"/>
              <a:gd name="connsiteX0" fmla="*/ 540988 w 540988"/>
              <a:gd name="connsiteY0" fmla="*/ 1741856 h 1741856"/>
              <a:gd name="connsiteX1" fmla="*/ 267364 w 540988"/>
              <a:gd name="connsiteY1" fmla="*/ 1375587 h 1741856"/>
              <a:gd name="connsiteX2" fmla="*/ 89674 w 540988"/>
              <a:gd name="connsiteY2" fmla="*/ 642159 h 1741856"/>
              <a:gd name="connsiteX3" fmla="*/ 54103 w 540988"/>
              <a:gd name="connsiteY3" fmla="*/ 443467 h 1741856"/>
              <a:gd name="connsiteX4" fmla="*/ 0 w 540988"/>
              <a:gd name="connsiteY4" fmla="*/ 0 h 174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88" h="1741856">
                <a:moveTo>
                  <a:pt x="540988" y="1741856"/>
                </a:moveTo>
                <a:cubicBezTo>
                  <a:pt x="431284" y="1677396"/>
                  <a:pt x="342583" y="1558870"/>
                  <a:pt x="267364" y="1375587"/>
                </a:cubicBezTo>
                <a:cubicBezTo>
                  <a:pt x="192145" y="1192304"/>
                  <a:pt x="127996" y="795131"/>
                  <a:pt x="89674" y="642159"/>
                </a:cubicBezTo>
                <a:cubicBezTo>
                  <a:pt x="72783" y="479662"/>
                  <a:pt x="67064" y="550097"/>
                  <a:pt x="54103" y="443467"/>
                </a:cubicBezTo>
                <a:cubicBezTo>
                  <a:pt x="41142" y="336837"/>
                  <a:pt x="6239" y="76292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085069"/>
              </p:ext>
            </p:extLst>
          </p:nvPr>
        </p:nvGraphicFramePr>
        <p:xfrm>
          <a:off x="6507163" y="4311650"/>
          <a:ext cx="20669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9" name="Equation" r:id="rId6" imgW="1028520" imgH="431640" progId="Equation.DSMT4">
                  <p:embed/>
                </p:oleObj>
              </mc:Choice>
              <mc:Fallback>
                <p:oleObj name="Equation" r:id="rId6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7163" y="4311650"/>
                        <a:ext cx="206692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6248400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size is not adequate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28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524000"/>
            <a:ext cx="77548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Hypothesis: Blood pressure measured on left arm is different </a:t>
            </a:r>
          </a:p>
          <a:p>
            <a:r>
              <a:rPr lang="en-US" u="sng" dirty="0" smtClean="0">
                <a:solidFill>
                  <a:srgbClr val="0070C0"/>
                </a:solidFill>
              </a:rPr>
              <a:t>from that measured on right arm.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Take 100 healthy individuals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Measure BP(L) and BP(R)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Conduct two population t-test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BP(L): Population-1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BP(R): Population-2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Two independent populations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934778" y="1257300"/>
            <a:ext cx="3942021" cy="2628900"/>
          </a:xfrm>
          <a:prstGeom prst="cloud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5504121" y="1137684"/>
            <a:ext cx="2667000" cy="1447800"/>
          </a:xfrm>
          <a:prstGeom prst="cloud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2358432" y="4744003"/>
            <a:ext cx="1094712" cy="685800"/>
          </a:xfrm>
          <a:prstGeom prst="cloud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6172200" y="4467723"/>
            <a:ext cx="1524000" cy="914400"/>
          </a:xfrm>
          <a:prstGeom prst="cloud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93142" y="2195330"/>
                <a:ext cx="13444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42" y="2195330"/>
                <a:ext cx="1344407" cy="369332"/>
              </a:xfrm>
              <a:prstGeom prst="rect">
                <a:avLst/>
              </a:prstGeom>
              <a:blipFill>
                <a:blip r:embed="rId3"/>
                <a:stretch>
                  <a:fillRect l="-4977" r="-40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24975" y="1580477"/>
                <a:ext cx="1358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975" y="1580477"/>
                <a:ext cx="1358642" cy="369332"/>
              </a:xfrm>
              <a:prstGeom prst="rect">
                <a:avLst/>
              </a:prstGeom>
              <a:blipFill>
                <a:blip r:embed="rId4"/>
                <a:stretch>
                  <a:fillRect l="-4933" r="-40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25663" y="3861172"/>
                <a:ext cx="19130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63" y="3861172"/>
                <a:ext cx="1913088" cy="369332"/>
              </a:xfrm>
              <a:prstGeom prst="rect">
                <a:avLst/>
              </a:prstGeom>
              <a:blipFill>
                <a:blip r:embed="rId5"/>
                <a:stretch>
                  <a:fillRect l="-3185" r="-28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14736"/>
              </p:ext>
            </p:extLst>
          </p:nvPr>
        </p:nvGraphicFramePr>
        <p:xfrm>
          <a:off x="2740688" y="4824230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6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0688" y="4824230"/>
                        <a:ext cx="3302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56556"/>
              </p:ext>
            </p:extLst>
          </p:nvPr>
        </p:nvGraphicFramePr>
        <p:xfrm>
          <a:off x="6755606" y="4677273"/>
          <a:ext cx="3571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7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55606" y="4677273"/>
                        <a:ext cx="357187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98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07072" y="2074397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4" name="Freeform 3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076094" y="1922277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9" name="Freeform 8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196489" y="3654595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13" name="Freeform 12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2414958" y="2020417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17" name="Freeform 16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08587" y="4284489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21" name="Freeform 20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2049274" y="4135148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25" name="Freeform 24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391844" y="2699678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29" name="Freeform 28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810045" y="3322173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33" name="Freeform 32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2494964" y="2980472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37" name="Freeform 36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659572" y="3929294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41" name="Freeform 40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7364145" y="3685734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45" name="Freeform 44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6827521" y="1542097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49" name="Freeform 48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6382044" y="2371412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53" name="Freeform 52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5375912" y="3400570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57" name="Freeform 56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5079173" y="4018595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61" name="Freeform 60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5952834" y="4249759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65" name="Freeform 64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>
            <a:grpSpLocks noChangeAspect="1"/>
          </p:cNvGrpSpPr>
          <p:nvPr/>
        </p:nvGrpSpPr>
        <p:grpSpPr>
          <a:xfrm>
            <a:off x="7075904" y="2994367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69" name="Freeform 68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4884126" y="2886224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3" name="Freeform 72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loud 75"/>
          <p:cNvSpPr/>
          <p:nvPr/>
        </p:nvSpPr>
        <p:spPr>
          <a:xfrm>
            <a:off x="-61767" y="1214592"/>
            <a:ext cx="4723081" cy="4798972"/>
          </a:xfrm>
          <a:prstGeom prst="cloud">
            <a:avLst/>
          </a:prstGeom>
          <a:solidFill>
            <a:schemeClr val="accent1">
              <a:alpha val="41000"/>
            </a:schemeClr>
          </a:solidFill>
          <a:ln>
            <a:solidFill>
              <a:schemeClr val="accent1">
                <a:shade val="50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/>
          <p:cNvSpPr/>
          <p:nvPr/>
        </p:nvSpPr>
        <p:spPr>
          <a:xfrm>
            <a:off x="4637507" y="1292909"/>
            <a:ext cx="4476600" cy="4785650"/>
          </a:xfrm>
          <a:prstGeom prst="cloud">
            <a:avLst/>
          </a:prstGeom>
          <a:solidFill>
            <a:srgbClr val="FF0000">
              <a:alpha val="31000"/>
            </a:srgbClr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3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524000"/>
            <a:ext cx="788267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Hypothesis: Blood pressure measured on left arm is different </a:t>
            </a:r>
          </a:p>
          <a:p>
            <a:r>
              <a:rPr lang="en-US" u="sng" dirty="0" smtClean="0">
                <a:solidFill>
                  <a:srgbClr val="0070C0"/>
                </a:solidFill>
              </a:rPr>
              <a:t>from that measured on right arm.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BP(L): Population-1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BP(R): Population-2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Violation of the ‘independent random variable’ assumption!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Loss of vital information!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BP(L</a:t>
            </a:r>
            <a:r>
              <a:rPr lang="en-US" dirty="0" smtClean="0"/>
              <a:t>)-</a:t>
            </a:r>
            <a:r>
              <a:rPr lang="en-US" dirty="0"/>
              <a:t>BP(R)</a:t>
            </a:r>
            <a:r>
              <a:rPr lang="en-US" dirty="0" smtClean="0"/>
              <a:t>: Population</a:t>
            </a: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3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725467" y="1545779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9" name="Freeform 8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101237" y="1540780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17" name="Freeform 16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2629926" y="2672000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9" name="Freeform 78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005696" y="2667001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83" name="Freeform 82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2725613" y="3908730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7" name="Freeform 86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1101383" y="3903731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91" name="Freeform 90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>
            <a:grpSpLocks noChangeAspect="1"/>
          </p:cNvGrpSpPr>
          <p:nvPr/>
        </p:nvGrpSpPr>
        <p:grpSpPr>
          <a:xfrm>
            <a:off x="2667000" y="5257800"/>
            <a:ext cx="1528689" cy="914400"/>
            <a:chOff x="1238250" y="1847850"/>
            <a:chExt cx="3105150" cy="1857375"/>
          </a:xfr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95" name="Freeform 94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>
            <a:grpSpLocks noChangeAspect="1"/>
          </p:cNvGrpSpPr>
          <p:nvPr/>
        </p:nvGrpSpPr>
        <p:grpSpPr>
          <a:xfrm>
            <a:off x="1042770" y="5252801"/>
            <a:ext cx="1528689" cy="914400"/>
            <a:chOff x="1238250" y="1847850"/>
            <a:chExt cx="3105150" cy="1857375"/>
          </a:xfrm>
          <a:solidFill>
            <a:srgbClr val="FFC000"/>
          </a:solidFill>
        </p:grpSpPr>
        <p:sp>
          <p:nvSpPr>
            <p:cNvPr id="99" name="Freeform 98"/>
            <p:cNvSpPr/>
            <p:nvPr/>
          </p:nvSpPr>
          <p:spPr>
            <a:xfrm>
              <a:off x="1238250" y="1847850"/>
              <a:ext cx="3105150" cy="1857375"/>
            </a:xfrm>
            <a:custGeom>
              <a:avLst/>
              <a:gdLst>
                <a:gd name="connsiteX0" fmla="*/ 0 w 3105150"/>
                <a:gd name="connsiteY0" fmla="*/ 85725 h 1857375"/>
                <a:gd name="connsiteX1" fmla="*/ 228600 w 3105150"/>
                <a:gd name="connsiteY1" fmla="*/ 1409700 h 1857375"/>
                <a:gd name="connsiteX2" fmla="*/ 2257425 w 3105150"/>
                <a:gd name="connsiteY2" fmla="*/ 1676400 h 1857375"/>
                <a:gd name="connsiteX3" fmla="*/ 2571750 w 3105150"/>
                <a:gd name="connsiteY3" fmla="*/ 1857375 h 1857375"/>
                <a:gd name="connsiteX4" fmla="*/ 3105150 w 3105150"/>
                <a:gd name="connsiteY4" fmla="*/ 1657350 h 1857375"/>
                <a:gd name="connsiteX5" fmla="*/ 2990850 w 3105150"/>
                <a:gd name="connsiteY5" fmla="*/ 1381125 h 1857375"/>
                <a:gd name="connsiteX6" fmla="*/ 2524125 w 3105150"/>
                <a:gd name="connsiteY6" fmla="*/ 1428750 h 1857375"/>
                <a:gd name="connsiteX7" fmla="*/ 2667000 w 3105150"/>
                <a:gd name="connsiteY7" fmla="*/ 1209675 h 1857375"/>
                <a:gd name="connsiteX8" fmla="*/ 2466975 w 3105150"/>
                <a:gd name="connsiteY8" fmla="*/ 1181100 h 1857375"/>
                <a:gd name="connsiteX9" fmla="*/ 2381250 w 3105150"/>
                <a:gd name="connsiteY9" fmla="*/ 1362075 h 1857375"/>
                <a:gd name="connsiteX10" fmla="*/ 904875 w 3105150"/>
                <a:gd name="connsiteY10" fmla="*/ 1123950 h 1857375"/>
                <a:gd name="connsiteX11" fmla="*/ 819150 w 3105150"/>
                <a:gd name="connsiteY11" fmla="*/ 0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50" h="1857375">
                  <a:moveTo>
                    <a:pt x="0" y="85725"/>
                  </a:moveTo>
                  <a:lnTo>
                    <a:pt x="228600" y="1409700"/>
                  </a:lnTo>
                  <a:lnTo>
                    <a:pt x="2257425" y="1676400"/>
                  </a:lnTo>
                  <a:lnTo>
                    <a:pt x="2571750" y="1857375"/>
                  </a:lnTo>
                  <a:lnTo>
                    <a:pt x="3105150" y="1657350"/>
                  </a:lnTo>
                  <a:lnTo>
                    <a:pt x="2990850" y="1381125"/>
                  </a:lnTo>
                  <a:lnTo>
                    <a:pt x="2524125" y="1428750"/>
                  </a:lnTo>
                  <a:lnTo>
                    <a:pt x="2667000" y="1209675"/>
                  </a:lnTo>
                  <a:lnTo>
                    <a:pt x="2466975" y="1181100"/>
                  </a:lnTo>
                  <a:lnTo>
                    <a:pt x="2381250" y="1362075"/>
                  </a:lnTo>
                  <a:lnTo>
                    <a:pt x="904875" y="1123950"/>
                  </a:lnTo>
                  <a:lnTo>
                    <a:pt x="819150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285875" y="2019300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371600" y="2633662"/>
              <a:ext cx="771525" cy="142875"/>
            </a:xfrm>
            <a:custGeom>
              <a:avLst/>
              <a:gdLst>
                <a:gd name="connsiteX0" fmla="*/ 0 w 771525"/>
                <a:gd name="connsiteY0" fmla="*/ 133350 h 142875"/>
                <a:gd name="connsiteX1" fmla="*/ 323850 w 771525"/>
                <a:gd name="connsiteY1" fmla="*/ 142875 h 142875"/>
                <a:gd name="connsiteX2" fmla="*/ 771525 w 771525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1525" h="142875">
                  <a:moveTo>
                    <a:pt x="0" y="133350"/>
                  </a:moveTo>
                  <a:lnTo>
                    <a:pt x="323850" y="142875"/>
                  </a:lnTo>
                  <a:lnTo>
                    <a:pt x="771525" y="0"/>
                  </a:ln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Elbow Connector 102"/>
          <p:cNvCxnSpPr/>
          <p:nvPr/>
        </p:nvCxnSpPr>
        <p:spPr>
          <a:xfrm flipV="1">
            <a:off x="5715000" y="1738175"/>
            <a:ext cx="1447800" cy="5251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flipV="1">
            <a:off x="5867400" y="3089031"/>
            <a:ext cx="1447800" cy="287078"/>
          </a:xfrm>
          <a:prstGeom prst="bentConnector3">
            <a:avLst>
              <a:gd name="adj1" fmla="val 50000"/>
            </a:avLst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5886450" y="4298597"/>
            <a:ext cx="1524000" cy="1946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5981700" y="5286596"/>
            <a:ext cx="1428750" cy="257842"/>
          </a:xfrm>
          <a:prstGeom prst="bentConnector3">
            <a:avLst>
              <a:gd name="adj1" fmla="val 50000"/>
            </a:avLst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loud 114"/>
          <p:cNvSpPr/>
          <p:nvPr/>
        </p:nvSpPr>
        <p:spPr>
          <a:xfrm>
            <a:off x="4893506" y="1143000"/>
            <a:ext cx="3429000" cy="5209930"/>
          </a:xfrm>
          <a:prstGeom prst="cloud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540" y="1428493"/>
            <a:ext cx="819410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two random variables used in the two populations </a:t>
            </a:r>
          </a:p>
          <a:p>
            <a:r>
              <a:rPr lang="en-US" dirty="0"/>
              <a:t> </a:t>
            </a:r>
            <a:r>
              <a:rPr lang="en-US" dirty="0" smtClean="0"/>
              <a:t>    are not independent random variables. They have correlation. 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If the BP is high on the left arm, it will tend to be high </a:t>
            </a:r>
          </a:p>
          <a:p>
            <a:r>
              <a:rPr lang="en-US" dirty="0"/>
              <a:t> </a:t>
            </a:r>
            <a:r>
              <a:rPr lang="en-US" dirty="0" smtClean="0"/>
              <a:t>    on the right arm as well. 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Surface water heavy metal content vs ground water heavy </a:t>
            </a:r>
          </a:p>
          <a:p>
            <a:r>
              <a:rPr lang="en-US" dirty="0"/>
              <a:t> </a:t>
            </a:r>
            <a:r>
              <a:rPr lang="en-US" dirty="0" smtClean="0"/>
              <a:t>    metal content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Height of 10 year old boys and girls from </a:t>
            </a:r>
          </a:p>
          <a:p>
            <a:r>
              <a:rPr lang="en-US" dirty="0" smtClean="0"/>
              <a:t>          - randomly chosen students in a school. </a:t>
            </a:r>
          </a:p>
          <a:p>
            <a:r>
              <a:rPr lang="en-US" dirty="0" smtClean="0"/>
              <a:t>          - visiting individual houses and recording the height of </a:t>
            </a:r>
          </a:p>
          <a:p>
            <a:r>
              <a:rPr lang="en-US" dirty="0"/>
              <a:t> </a:t>
            </a:r>
            <a:r>
              <a:rPr lang="en-US" dirty="0" smtClean="0"/>
              <a:t>           all children in that house </a:t>
            </a:r>
          </a:p>
        </p:txBody>
      </p:sp>
    </p:spTree>
    <p:extLst>
      <p:ext uri="{BB962C8B-B14F-4D97-AF65-F5344CB8AC3E}">
        <p14:creationId xmlns:p14="http://schemas.microsoft.com/office/powerpoint/2010/main" val="1032597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561" y="1295400"/>
            <a:ext cx="77893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Problem 5-42: </a:t>
            </a:r>
            <a:r>
              <a:rPr lang="en-US" dirty="0" smtClean="0"/>
              <a:t>Blood cholesterol level of 15 adult males of </a:t>
            </a:r>
          </a:p>
          <a:p>
            <a:r>
              <a:rPr lang="en-US" dirty="0" smtClean="0"/>
              <a:t>comparable height, body weight and regular physical activity </a:t>
            </a:r>
          </a:p>
          <a:p>
            <a:r>
              <a:rPr lang="en-US" dirty="0" smtClean="0"/>
              <a:t>level were measured before and after a three week long</a:t>
            </a:r>
          </a:p>
          <a:p>
            <a:r>
              <a:rPr lang="en-US" dirty="0"/>
              <a:t>s</a:t>
            </a:r>
            <a:r>
              <a:rPr lang="en-US" dirty="0" smtClean="0"/>
              <a:t>trenuous aerobic exercise.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08" y="2865060"/>
            <a:ext cx="4851218" cy="3011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464" y="5876347"/>
            <a:ext cx="7627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the data support the claim that exercise has significant </a:t>
            </a:r>
          </a:p>
          <a:p>
            <a:r>
              <a:rPr lang="en-US" dirty="0" smtClean="0"/>
              <a:t>impact on blood cholesterol level?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74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39313"/>
              </p:ext>
            </p:extLst>
          </p:nvPr>
        </p:nvGraphicFramePr>
        <p:xfrm>
          <a:off x="508000" y="1442856"/>
          <a:ext cx="4064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714469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70888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20605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457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4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0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5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7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1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2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6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228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3000" y="1509631"/>
                <a:ext cx="138884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 smtClean="0"/>
                  <a:t>=31.5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=20.52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509631"/>
                <a:ext cx="1388842" cy="738664"/>
              </a:xfrm>
              <a:prstGeom prst="rect">
                <a:avLst/>
              </a:prstGeom>
              <a:blipFill>
                <a:blip r:embed="rId3"/>
                <a:stretch>
                  <a:fillRect l="-7930" t="-13223" r="-2203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02886"/>
              </p:ext>
            </p:extLst>
          </p:nvPr>
        </p:nvGraphicFramePr>
        <p:xfrm>
          <a:off x="4870450" y="2541588"/>
          <a:ext cx="15414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7" name="Equation" r:id="rId4" imgW="711000" imgH="457200" progId="Equation.DSMT4">
                  <p:embed/>
                </p:oleObj>
              </mc:Choice>
              <mc:Fallback>
                <p:oleObj name="Equation" r:id="rId4" imgW="711000" imgH="4572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0450" y="2541588"/>
                        <a:ext cx="15414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85030"/>
              </p:ext>
            </p:extLst>
          </p:nvPr>
        </p:nvGraphicFramePr>
        <p:xfrm>
          <a:off x="4879242" y="3626367"/>
          <a:ext cx="36226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8" name="Equation" r:id="rId6" imgW="1866600" imgH="1333440" progId="Equation.DSMT4">
                  <p:embed/>
                </p:oleObj>
              </mc:Choice>
              <mc:Fallback>
                <p:oleObj name="Equation" r:id="rId6" imgW="1866600" imgH="13334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9242" y="3626367"/>
                        <a:ext cx="3622675" cy="259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378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Two sample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71125"/>
              </p:ext>
            </p:extLst>
          </p:nvPr>
        </p:nvGraphicFramePr>
        <p:xfrm>
          <a:off x="508000" y="1442856"/>
          <a:ext cx="3048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714469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70888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2060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Pop-I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Pop-II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3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4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0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5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7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1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2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6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3172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1786"/>
              </p:ext>
            </p:extLst>
          </p:nvPr>
        </p:nvGraphicFramePr>
        <p:xfrm>
          <a:off x="4359275" y="2501900"/>
          <a:ext cx="4114800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0" name="Equation" r:id="rId3" imgW="2120760" imgH="1562040" progId="Equation.DSMT4">
                  <p:embed/>
                </p:oleObj>
              </mc:Choice>
              <mc:Fallback>
                <p:oleObj name="Equation" r:id="rId3" imgW="2120760" imgH="15620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9275" y="2501900"/>
                        <a:ext cx="4114800" cy="303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66458"/>
              </p:ext>
            </p:extLst>
          </p:nvPr>
        </p:nvGraphicFramePr>
        <p:xfrm>
          <a:off x="5095875" y="1443038"/>
          <a:ext cx="29908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11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5875" y="1443038"/>
                        <a:ext cx="299085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082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23950"/>
            <a:ext cx="8915400" cy="5230354"/>
          </a:xfrm>
          <a:prstGeom prst="rect">
            <a:avLst/>
          </a:prstGeom>
        </p:spPr>
      </p:pic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 Paired vs. unpaired </a:t>
            </a:r>
            <a:r>
              <a:rPr lang="en-US" altLang="en-US" sz="3600" b="1" i="1" dirty="0" smtClean="0">
                <a:solidFill>
                  <a:srgbClr val="0066FF"/>
                </a:solidFill>
              </a:rPr>
              <a:t>t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-Test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5200" y="3200400"/>
            <a:ext cx="213423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Paired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0422" y="3962400"/>
            <a:ext cx="2768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Two Pop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 vs unpaired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25554"/>
            <a:ext cx="2515972" cy="1187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429000"/>
            <a:ext cx="1826421" cy="9906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867515"/>
              </p:ext>
            </p:extLst>
          </p:nvPr>
        </p:nvGraphicFramePr>
        <p:xfrm>
          <a:off x="2044700" y="5138738"/>
          <a:ext cx="16652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8" name="Equation" r:id="rId5" imgW="812520" imgH="177480" progId="Equation.DSMT4">
                  <p:embed/>
                </p:oleObj>
              </mc:Choice>
              <mc:Fallback>
                <p:oleObj name="Equation" r:id="rId5" imgW="812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4700" y="5138738"/>
                        <a:ext cx="166528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751610"/>
              </p:ext>
            </p:extLst>
          </p:nvPr>
        </p:nvGraphicFramePr>
        <p:xfrm>
          <a:off x="5665788" y="5116513"/>
          <a:ext cx="14843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9" name="Equation" r:id="rId7" imgW="723600" imgH="177480" progId="Equation.DSMT4">
                  <p:embed/>
                </p:oleObj>
              </mc:Choice>
              <mc:Fallback>
                <p:oleObj name="Equation" r:id="rId7" imgW="723600" imgH="177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65788" y="5116513"/>
                        <a:ext cx="1484312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954" y="1346938"/>
            <a:ext cx="8569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Paired t-Test should be used when there is correlation between </a:t>
            </a:r>
          </a:p>
          <a:p>
            <a:r>
              <a:rPr lang="en-US" dirty="0" smtClean="0"/>
              <a:t>     random variables.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Should we use paired t-Test even if the correlation is weak?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54175" y="2681101"/>
            <a:ext cx="244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8129" y="2678419"/>
            <a:ext cx="1742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Paired t-Test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2277" y="5734348"/>
            <a:ext cx="827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We are loosing </a:t>
            </a:r>
            <a:r>
              <a:rPr lang="en-US" i="1" dirty="0" smtClean="0"/>
              <a:t>n</a:t>
            </a:r>
            <a:r>
              <a:rPr lang="en-US" dirty="0" smtClean="0"/>
              <a:t> degrees of freedom while using paired t-Test.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12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 vs unpaired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78" y="3106078"/>
            <a:ext cx="7007926" cy="841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2370" y="4311972"/>
                <a:ext cx="7319632" cy="1967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numerator of the t-score is same.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is the relation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Remember: for paired t-test, the random variables are not </a:t>
                </a:r>
              </a:p>
              <a:p>
                <a:r>
                  <a:rPr lang="en-US" dirty="0"/>
                  <a:t>i</a:t>
                </a:r>
                <a:r>
                  <a:rPr lang="en-US" dirty="0" smtClean="0"/>
                  <a:t>ndependent.  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0" y="4311972"/>
                <a:ext cx="7319632" cy="1967526"/>
              </a:xfrm>
              <a:prstGeom prst="rect">
                <a:avLst/>
              </a:prstGeom>
              <a:blipFill>
                <a:blip r:embed="rId4"/>
                <a:stretch>
                  <a:fillRect l="-1249" t="-2477" r="-333" b="-6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18254"/>
              </p:ext>
            </p:extLst>
          </p:nvPr>
        </p:nvGraphicFramePr>
        <p:xfrm>
          <a:off x="877032" y="1451158"/>
          <a:ext cx="3692557" cy="121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7" name="Equation" r:id="rId5" imgW="2082600" imgH="685800" progId="Equation.DSMT4">
                  <p:embed/>
                </p:oleObj>
              </mc:Choice>
              <mc:Fallback>
                <p:oleObj name="Equation" r:id="rId5" imgW="2082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7032" y="1451158"/>
                        <a:ext cx="3692557" cy="1215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31434"/>
              </p:ext>
            </p:extLst>
          </p:nvPr>
        </p:nvGraphicFramePr>
        <p:xfrm>
          <a:off x="5791200" y="1411366"/>
          <a:ext cx="15097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8" name="Equation" r:id="rId7" imgW="850680" imgH="609480" progId="Equation.DSMT4">
                  <p:embed/>
                </p:oleObj>
              </mc:Choice>
              <mc:Fallback>
                <p:oleObj name="Equation" r:id="rId7" imgW="850680" imgH="609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1200" y="1411366"/>
                        <a:ext cx="1509712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96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Two independent populations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88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2" r="4412"/>
          <a:stretch/>
        </p:blipFill>
        <p:spPr bwMode="auto">
          <a:xfrm>
            <a:off x="1828800" y="1887201"/>
            <a:ext cx="530352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26323"/>
              </p:ext>
            </p:extLst>
          </p:nvPr>
        </p:nvGraphicFramePr>
        <p:xfrm>
          <a:off x="3458369" y="5257800"/>
          <a:ext cx="22272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7" name="Equation" r:id="rId4" imgW="1028520" imgH="457200" progId="Equation.DSMT4">
                  <p:embed/>
                </p:oleObj>
              </mc:Choice>
              <mc:Fallback>
                <p:oleObj name="Equation" r:id="rId4" imgW="1028520" imgH="457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8369" y="5257800"/>
                        <a:ext cx="222726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8022" y="1020762"/>
            <a:ext cx="546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Consider </a:t>
            </a:r>
            <a:r>
              <a:rPr lang="en-US" b="1" u="sng" dirty="0" smtClean="0"/>
              <a:t>both populations are 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Variance of both populations 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9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 vs unpaired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2" y="1219200"/>
            <a:ext cx="8175338" cy="3609845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327441"/>
              </p:ext>
            </p:extLst>
          </p:nvPr>
        </p:nvGraphicFramePr>
        <p:xfrm>
          <a:off x="1066800" y="5257800"/>
          <a:ext cx="6569189" cy="49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1" name="Equation" r:id="rId4" imgW="3225600" imgH="241200" progId="Equation.DSMT4">
                  <p:embed/>
                </p:oleObj>
              </mc:Choice>
              <mc:Fallback>
                <p:oleObj name="Equation" r:id="rId4" imgW="3225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5257800"/>
                        <a:ext cx="6569189" cy="491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383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 vs unpaired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60333"/>
              </p:ext>
            </p:extLst>
          </p:nvPr>
        </p:nvGraphicFramePr>
        <p:xfrm>
          <a:off x="2595563" y="2347913"/>
          <a:ext cx="4257675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99" name="Equation" r:id="rId3" imgW="2387520" imgH="1739880" progId="Equation.DSMT4">
                  <p:embed/>
                </p:oleObj>
              </mc:Choice>
              <mc:Fallback>
                <p:oleObj name="Equation" r:id="rId3" imgW="2387520" imgH="1739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5563" y="2347913"/>
                        <a:ext cx="4257675" cy="310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85012"/>
              </p:ext>
            </p:extLst>
          </p:nvPr>
        </p:nvGraphicFramePr>
        <p:xfrm>
          <a:off x="1524000" y="1397241"/>
          <a:ext cx="5935776" cy="44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0" name="Equation" r:id="rId5" imgW="3225600" imgH="241200" progId="Equation.DSMT4">
                  <p:embed/>
                </p:oleObj>
              </mc:Choice>
              <mc:Fallback>
                <p:oleObj name="Equation" r:id="rId5" imgW="3225600" imgH="241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397241"/>
                        <a:ext cx="5935776" cy="44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274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3400" y="262121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accent2"/>
                </a:solidFill>
              </a:rPr>
              <a:t>Paired t-Test vs unpaired t-Test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756" y="1332462"/>
            <a:ext cx="4953000" cy="1109427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455352"/>
              </p:ext>
            </p:extLst>
          </p:nvPr>
        </p:nvGraphicFramePr>
        <p:xfrm>
          <a:off x="727075" y="2430463"/>
          <a:ext cx="2519363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9" name="Equation" r:id="rId4" imgW="1638000" imgH="1320480" progId="Equation.DSMT4">
                  <p:embed/>
                </p:oleObj>
              </mc:Choice>
              <mc:Fallback>
                <p:oleObj name="Equation" r:id="rId4" imgW="1638000" imgH="1320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075" y="2430463"/>
                        <a:ext cx="2519363" cy="203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82279"/>
              </p:ext>
            </p:extLst>
          </p:nvPr>
        </p:nvGraphicFramePr>
        <p:xfrm>
          <a:off x="4511675" y="2782888"/>
          <a:ext cx="34163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80" name="Equation" r:id="rId6" imgW="2222280" imgH="876240" progId="Equation.DSMT4">
                  <p:embed/>
                </p:oleObj>
              </mc:Choice>
              <mc:Fallback>
                <p:oleObj name="Equation" r:id="rId6" imgW="2222280" imgH="87624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1675" y="2782888"/>
                        <a:ext cx="3416300" cy="1352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5802" y="4476698"/>
            <a:ext cx="719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If no correlation exists and we presume correlation, we get identical t-score but loose degrees of freedom.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71774"/>
              </p:ext>
            </p:extLst>
          </p:nvPr>
        </p:nvGraphicFramePr>
        <p:xfrm>
          <a:off x="5111750" y="5407025"/>
          <a:ext cx="20034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81" name="Equation" r:id="rId8" imgW="1130040" imgH="634680" progId="Equation.DSMT4">
                  <p:embed/>
                </p:oleObj>
              </mc:Choice>
              <mc:Fallback>
                <p:oleObj name="Equation" r:id="rId8" imgW="1130040" imgH="6346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1750" y="5407025"/>
                        <a:ext cx="2003425" cy="112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27348"/>
              </p:ext>
            </p:extLst>
          </p:nvPr>
        </p:nvGraphicFramePr>
        <p:xfrm>
          <a:off x="1447800" y="5362977"/>
          <a:ext cx="15097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82" name="Equation" r:id="rId10" imgW="850680" imgH="609480" progId="Equation.DSMT4">
                  <p:embed/>
                </p:oleObj>
              </mc:Choice>
              <mc:Fallback>
                <p:oleObj name="Equation" r:id="rId10" imgW="850680" imgH="609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47800" y="5362977"/>
                        <a:ext cx="1509712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347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23950"/>
            <a:ext cx="8915400" cy="5230354"/>
          </a:xfrm>
          <a:prstGeom prst="rect">
            <a:avLst/>
          </a:prstGeom>
        </p:spPr>
      </p:pic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 Paired vs. unpaired </a:t>
            </a:r>
            <a:r>
              <a:rPr lang="en-US" altLang="en-US" sz="3600" b="1" i="1" dirty="0" smtClean="0">
                <a:solidFill>
                  <a:srgbClr val="0066FF"/>
                </a:solidFill>
              </a:rPr>
              <a:t>t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-Test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36832" y="3962400"/>
            <a:ext cx="457200" cy="15240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2667000"/>
            <a:ext cx="457200" cy="15240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 Calculation of covariance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32819"/>
              </p:ext>
            </p:extLst>
          </p:nvPr>
        </p:nvGraphicFramePr>
        <p:xfrm>
          <a:off x="1524000" y="1315720"/>
          <a:ext cx="6096000" cy="249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40679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93522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3962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8620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622910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1942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1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0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441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019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44620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921029"/>
              </p:ext>
            </p:extLst>
          </p:nvPr>
        </p:nvGraphicFramePr>
        <p:xfrm>
          <a:off x="228600" y="3994443"/>
          <a:ext cx="45005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4" name="Equation" r:id="rId3" imgW="2603160" imgH="711000" progId="Equation.DSMT4">
                  <p:embed/>
                </p:oleObj>
              </mc:Choice>
              <mc:Fallback>
                <p:oleObj name="Equation" r:id="rId3" imgW="2603160" imgH="711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3994443"/>
                        <a:ext cx="4500563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90864"/>
              </p:ext>
            </p:extLst>
          </p:nvPr>
        </p:nvGraphicFramePr>
        <p:xfrm>
          <a:off x="4876800" y="4901833"/>
          <a:ext cx="4064000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015087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639833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02343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618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3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91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60418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321510"/>
              </p:ext>
            </p:extLst>
          </p:nvPr>
        </p:nvGraphicFramePr>
        <p:xfrm>
          <a:off x="5705230" y="4246988"/>
          <a:ext cx="2131225" cy="42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5" name="Equation" r:id="rId5" imgW="1206360" imgH="241200" progId="Equation.DSMT4">
                  <p:embed/>
                </p:oleObj>
              </mc:Choice>
              <mc:Fallback>
                <p:oleObj name="Equation" r:id="rId5" imgW="1206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5230" y="4246988"/>
                        <a:ext cx="2131225" cy="42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30520"/>
              </p:ext>
            </p:extLst>
          </p:nvPr>
        </p:nvGraphicFramePr>
        <p:xfrm>
          <a:off x="6367463" y="1425575"/>
          <a:ext cx="3349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6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67463" y="1425575"/>
                        <a:ext cx="33496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454033"/>
              </p:ext>
            </p:extLst>
          </p:nvPr>
        </p:nvGraphicFramePr>
        <p:xfrm>
          <a:off x="1828800" y="3246462"/>
          <a:ext cx="3349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7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3246462"/>
                        <a:ext cx="334963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1387" y="878732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3-171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0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 Calculation of covariance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40397"/>
              </p:ext>
            </p:extLst>
          </p:nvPr>
        </p:nvGraphicFramePr>
        <p:xfrm>
          <a:off x="1524000" y="1315720"/>
          <a:ext cx="6096000" cy="249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40679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93522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3962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8620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622910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19427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      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1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0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0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44620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24136"/>
              </p:ext>
            </p:extLst>
          </p:nvPr>
        </p:nvGraphicFramePr>
        <p:xfrm>
          <a:off x="897731" y="4114800"/>
          <a:ext cx="7348538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3" name="Equation" r:id="rId3" imgW="4965480" imgH="1371600" progId="Equation.DSMT4">
                  <p:embed/>
                </p:oleObj>
              </mc:Choice>
              <mc:Fallback>
                <p:oleObj name="Equation" r:id="rId3" imgW="496548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7731" y="4114800"/>
                        <a:ext cx="7348538" cy="203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957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143000" y="2971800"/>
            <a:ext cx="868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 dirty="0" smtClean="0">
                <a:solidFill>
                  <a:schemeClr val="accent2"/>
                </a:solidFill>
              </a:rPr>
              <a:t>Hypothesis Testing on equality of variances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F7913-EEC6-47CE-96A3-414438D5A6EC}" type="datetime1">
              <a:rPr lang="en-US" smtClean="0"/>
              <a:t>3/7/2017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FA93-C938-45C6-8613-DDE720792FE9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8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1219200" y="1155700"/>
            <a:ext cx="69342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133600" y="352748"/>
            <a:ext cx="868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 dirty="0" smtClean="0">
                <a:solidFill>
                  <a:schemeClr val="accent2"/>
                </a:solidFill>
              </a:rPr>
              <a:t>Single population variance</a:t>
            </a:r>
            <a:endParaRPr lang="en-US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6554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93471"/>
            <a:ext cx="204311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F7913-EEC6-47CE-96A3-414438D5A6EC}" type="datetime1">
              <a:rPr lang="en-US" smtClean="0"/>
              <a:t>3/7/2017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FA93-C938-45C6-8613-DDE720792FE9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8" name="Picture 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2391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7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   Inference </a:t>
            </a:r>
            <a:r>
              <a:rPr lang="en-US" altLang="en-US" sz="3600" b="1" dirty="0">
                <a:solidFill>
                  <a:srgbClr val="0066FF"/>
                </a:solidFill>
              </a:rPr>
              <a:t>on the Ratio of Variances</a:t>
            </a:r>
          </a:p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of Two Normal Populations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46" y="1419217"/>
            <a:ext cx="1676400" cy="94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962598" y="2751623"/>
            <a:ext cx="8006536" cy="989948"/>
            <a:chOff x="990600" y="3193849"/>
            <a:chExt cx="8006536" cy="989948"/>
          </a:xfrm>
        </p:grpSpPr>
        <p:sp>
          <p:nvSpPr>
            <p:cNvPr id="2" name="TextBox 1"/>
            <p:cNvSpPr txBox="1"/>
            <p:nvPr/>
          </p:nvSpPr>
          <p:spPr>
            <a:xfrm>
              <a:off x="990600" y="3352800"/>
              <a:ext cx="8006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                                     The random variable:</a:t>
              </a:r>
            </a:p>
            <a:p>
              <a:endParaRPr lang="en-US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676922"/>
                </p:ext>
              </p:extLst>
            </p:nvPr>
          </p:nvGraphicFramePr>
          <p:xfrm>
            <a:off x="7467600" y="3193849"/>
            <a:ext cx="38100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95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467600" y="3193849"/>
                          <a:ext cx="381000" cy="76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680264" y="3762598"/>
            <a:ext cx="7473521" cy="1938992"/>
            <a:chOff x="457200" y="4593802"/>
            <a:chExt cx="7473521" cy="1938992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4593802"/>
              <a:ext cx="747352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 turns out that is it easier to obtain the probability density </a:t>
              </a:r>
            </a:p>
            <a:p>
              <a:endParaRPr lang="en-US" dirty="0" smtClean="0"/>
            </a:p>
            <a:p>
              <a:r>
                <a:rPr lang="en-US" dirty="0"/>
                <a:t>f</a:t>
              </a:r>
              <a:r>
                <a:rPr lang="en-US" dirty="0" smtClean="0"/>
                <a:t>unction for :</a:t>
              </a:r>
            </a:p>
            <a:p>
              <a:endParaRPr lang="en-US" dirty="0" smtClean="0"/>
            </a:p>
            <a:p>
              <a:r>
                <a:rPr lang="en-US" dirty="0" smtClean="0"/>
                <a:t>Which is known as “F distribution function”.  </a:t>
              </a:r>
              <a:endParaRPr lang="en-US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027895"/>
                </p:ext>
              </p:extLst>
            </p:nvPr>
          </p:nvGraphicFramePr>
          <p:xfrm>
            <a:off x="2182606" y="5221986"/>
            <a:ext cx="127000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96" name="Equation" r:id="rId6" imgW="761760" imgH="457200" progId="Equation.DSMT4">
                    <p:embed/>
                  </p:oleObj>
                </mc:Choice>
                <mc:Fallback>
                  <p:oleObj name="Equation" r:id="rId6" imgW="761760" imgH="457200" progId="Equation.DSMT4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82606" y="5221986"/>
                          <a:ext cx="1270000" cy="76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7200" y="281781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TimesNewRomanPS" charset="0"/>
              </a:rPr>
              <a:t> </a:t>
            </a:r>
            <a:r>
              <a:rPr lang="en-US" altLang="en-US" sz="3200" b="1" dirty="0" smtClean="0">
                <a:solidFill>
                  <a:schemeClr val="accent2"/>
                </a:solidFill>
                <a:latin typeface="TimesNewRomanPS" charset="0"/>
              </a:rPr>
              <a:t>The </a:t>
            </a:r>
            <a:r>
              <a:rPr lang="en-US" altLang="en-US" sz="3200" b="1" i="1" dirty="0">
                <a:solidFill>
                  <a:schemeClr val="accent2"/>
                </a:solidFill>
                <a:latin typeface="TimesNewRomanPS" charset="0"/>
              </a:rPr>
              <a:t>F</a:t>
            </a:r>
            <a:r>
              <a:rPr lang="en-US" altLang="en-US" sz="3200" b="1" dirty="0">
                <a:solidFill>
                  <a:schemeClr val="accent2"/>
                </a:solidFill>
                <a:latin typeface="TimesNewRomanPS" charset="0"/>
              </a:rPr>
              <a:t> Distribution</a:t>
            </a:r>
            <a:endParaRPr lang="en-US" altLang="en-US" sz="3200" b="1" dirty="0">
              <a:solidFill>
                <a:schemeClr val="accent2"/>
              </a:solidFill>
              <a:latin typeface="TimesNewRomanPS-Bold" charset="0"/>
            </a:endParaRPr>
          </a:p>
        </p:txBody>
      </p:sp>
      <p:pic>
        <p:nvPicPr>
          <p:cNvPr id="50181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9" b="1242"/>
          <a:stretch/>
        </p:blipFill>
        <p:spPr bwMode="auto">
          <a:xfrm>
            <a:off x="609600" y="3048000"/>
            <a:ext cx="8153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87232"/>
              </p:ext>
            </p:extLst>
          </p:nvPr>
        </p:nvGraphicFramePr>
        <p:xfrm>
          <a:off x="3810000" y="1928018"/>
          <a:ext cx="127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7" name="Equation" r:id="rId4" imgW="761760" imgH="457200" progId="Equation.DSMT4">
                  <p:embed/>
                </p:oleObj>
              </mc:Choice>
              <mc:Fallback>
                <p:oleObj name="Equation" r:id="rId4" imgW="761760" imgH="457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1928018"/>
                        <a:ext cx="1270000" cy="762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75000"/>
                          <a:alpha val="27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Two independent populations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3429000"/>
                <a:ext cx="675140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random variable in this case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is the probability distribution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dirty="0" smtClean="0"/>
                  <a:t>is a linear function of two </a:t>
                </a:r>
                <a:r>
                  <a:rPr lang="en-US" u="sng" dirty="0" smtClean="0"/>
                  <a:t>normally distributed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6751400" cy="2308324"/>
              </a:xfrm>
              <a:prstGeom prst="rect">
                <a:avLst/>
              </a:prstGeom>
              <a:blipFill>
                <a:blip r:embed="rId3"/>
                <a:stretch>
                  <a:fillRect l="-1265" t="-2116" r="-452" b="-5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387603"/>
              </p:ext>
            </p:extLst>
          </p:nvPr>
        </p:nvGraphicFramePr>
        <p:xfrm>
          <a:off x="685800" y="1155405"/>
          <a:ext cx="2762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9" name="Equation" r:id="rId4" imgW="1269720" imgH="228600" progId="Equation.DSMT4">
                  <p:embed/>
                </p:oleObj>
              </mc:Choice>
              <mc:Fallback>
                <p:oleObj name="Equation" r:id="rId4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155405"/>
                        <a:ext cx="276225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32285"/>
              </p:ext>
            </p:extLst>
          </p:nvPr>
        </p:nvGraphicFramePr>
        <p:xfrm>
          <a:off x="3448050" y="1747216"/>
          <a:ext cx="2819400" cy="132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0" name="Equation" r:id="rId6" imgW="1434960" imgH="672840" progId="Equation.DSMT4">
                  <p:embed/>
                </p:oleObj>
              </mc:Choice>
              <mc:Fallback>
                <p:oleObj name="Equation" r:id="rId6" imgW="1434960" imgH="6728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1747216"/>
                        <a:ext cx="2819400" cy="132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976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9816"/>
          <a:stretch/>
        </p:blipFill>
        <p:spPr>
          <a:xfrm>
            <a:off x="685800" y="3429000"/>
            <a:ext cx="7870126" cy="2468880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2" y="1377950"/>
            <a:ext cx="7920901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228600" y="182563"/>
                <a:ext cx="6096000" cy="595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800" dirty="0" smtClean="0">
                    <a:latin typeface="TimesNewRomanPS" charset="0"/>
                  </a:rPr>
                  <a:t> </a:t>
                </a:r>
                <a:r>
                  <a:rPr lang="en-US" altLang="en-US" sz="3200" b="1" dirty="0" smtClean="0">
                    <a:solidFill>
                      <a:schemeClr val="accent2"/>
                    </a:solidFill>
                    <a:latin typeface="TimesNewRomanPS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en-US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3200" b="1" i="1" dirty="0" smtClean="0">
                    <a:solidFill>
                      <a:schemeClr val="accent2"/>
                    </a:solidFill>
                    <a:latin typeface="TimesNewRomanPS" charset="0"/>
                  </a:rPr>
                  <a:t>vs F</a:t>
                </a:r>
                <a:r>
                  <a:rPr lang="en-US" altLang="en-US" sz="3200" b="1" dirty="0" smtClean="0">
                    <a:solidFill>
                      <a:schemeClr val="accent2"/>
                    </a:solidFill>
                    <a:latin typeface="TimesNewRomanPS" charset="0"/>
                  </a:rPr>
                  <a:t> </a:t>
                </a:r>
                <a:r>
                  <a:rPr lang="en-US" altLang="en-US" sz="3200" b="1" dirty="0">
                    <a:solidFill>
                      <a:schemeClr val="accent2"/>
                    </a:solidFill>
                    <a:latin typeface="TimesNewRomanPS" charset="0"/>
                  </a:rPr>
                  <a:t>Distribution</a:t>
                </a:r>
                <a:endParaRPr lang="en-US" altLang="en-US" sz="3200" b="1" dirty="0">
                  <a:solidFill>
                    <a:schemeClr val="accent2"/>
                  </a:solidFill>
                  <a:latin typeface="TimesNewRomanPS-Bold" charset="0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82563"/>
                <a:ext cx="6096000" cy="595932"/>
              </a:xfrm>
              <a:prstGeom prst="rect">
                <a:avLst/>
              </a:prstGeom>
              <a:blipFill>
                <a:blip r:embed="rId4"/>
                <a:stretch>
                  <a:fillRect l="-1000" t="-11224" b="-326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648200" y="1511590"/>
            <a:ext cx="1295400" cy="1542386"/>
            <a:chOff x="4648200" y="1511590"/>
            <a:chExt cx="1295400" cy="1542386"/>
          </a:xfrm>
        </p:grpSpPr>
        <p:sp>
          <p:nvSpPr>
            <p:cNvPr id="8" name="Rectangle 7"/>
            <p:cNvSpPr/>
            <p:nvPr/>
          </p:nvSpPr>
          <p:spPr>
            <a:xfrm>
              <a:off x="4648200" y="2133600"/>
              <a:ext cx="457200" cy="914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5099424" y="1526244"/>
              <a:ext cx="8382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48200" y="1511590"/>
              <a:ext cx="8382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105400" y="2444376"/>
              <a:ext cx="8382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086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7" y="2099198"/>
            <a:ext cx="7870126" cy="4102100"/>
          </a:xfrm>
          <a:prstGeom prst="rect">
            <a:avLst/>
          </a:prstGeom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281781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TimesNewRomanPS" charset="0"/>
              </a:rPr>
              <a:t> </a:t>
            </a:r>
            <a:r>
              <a:rPr lang="en-US" altLang="en-US" sz="3200" b="1" dirty="0" smtClean="0">
                <a:solidFill>
                  <a:schemeClr val="accent2"/>
                </a:solidFill>
                <a:latin typeface="TimesNewRomanPS" charset="0"/>
              </a:rPr>
              <a:t>The </a:t>
            </a:r>
            <a:r>
              <a:rPr lang="en-US" altLang="en-US" sz="3200" b="1" i="1" dirty="0">
                <a:solidFill>
                  <a:schemeClr val="accent2"/>
                </a:solidFill>
                <a:latin typeface="TimesNewRomanPS" charset="0"/>
              </a:rPr>
              <a:t>F</a:t>
            </a:r>
            <a:r>
              <a:rPr lang="en-US" altLang="en-US" sz="3200" b="1" dirty="0">
                <a:solidFill>
                  <a:schemeClr val="accent2"/>
                </a:solidFill>
                <a:latin typeface="TimesNewRomanPS" charset="0"/>
              </a:rPr>
              <a:t> Distribution</a:t>
            </a:r>
            <a:endParaRPr lang="en-US" altLang="en-US" sz="3200" b="1" dirty="0">
              <a:solidFill>
                <a:schemeClr val="accent2"/>
              </a:solidFill>
              <a:latin typeface="TimesNewRomanPS-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657600"/>
            <a:ext cx="4473600" cy="2204499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934742"/>
              </p:ext>
            </p:extLst>
          </p:nvPr>
        </p:nvGraphicFramePr>
        <p:xfrm>
          <a:off x="636937" y="1364341"/>
          <a:ext cx="6985001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6" name="Equation" r:id="rId5" imgW="4190760" imgH="253800" progId="Equation.DSMT4">
                  <p:embed/>
                </p:oleObj>
              </mc:Choice>
              <mc:Fallback>
                <p:oleObj name="Equation" r:id="rId5" imgW="4190760" imgH="253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937" y="1364341"/>
                        <a:ext cx="6985001" cy="4238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75000"/>
                          <a:alpha val="27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71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4" name="Text Box 4"/>
              <p:cNvSpPr txBox="1">
                <a:spLocks noChangeArrowheads="1"/>
              </p:cNvSpPr>
              <p:nvPr/>
            </p:nvSpPr>
            <p:spPr bwMode="auto">
              <a:xfrm>
                <a:off x="228600" y="182563"/>
                <a:ext cx="6096000" cy="595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800" dirty="0" smtClean="0">
                    <a:latin typeface="TimesNewRomanPS" charset="0"/>
                  </a:rPr>
                  <a:t> </a:t>
                </a:r>
                <a:r>
                  <a:rPr lang="en-US" altLang="en-US" sz="3200" b="1" dirty="0" smtClean="0">
                    <a:solidFill>
                      <a:schemeClr val="accent2"/>
                    </a:solidFill>
                    <a:latin typeface="TimesNewRomanPS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en-US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3200" b="1" i="1" dirty="0" smtClean="0">
                    <a:solidFill>
                      <a:schemeClr val="accent2"/>
                    </a:solidFill>
                    <a:latin typeface="TimesNewRomanPS" charset="0"/>
                  </a:rPr>
                  <a:t>vs F</a:t>
                </a:r>
                <a:r>
                  <a:rPr lang="en-US" altLang="en-US" sz="3200" b="1" dirty="0" smtClean="0">
                    <a:solidFill>
                      <a:schemeClr val="accent2"/>
                    </a:solidFill>
                    <a:latin typeface="TimesNewRomanPS" charset="0"/>
                  </a:rPr>
                  <a:t> </a:t>
                </a:r>
                <a:r>
                  <a:rPr lang="en-US" altLang="en-US" sz="3200" b="1" dirty="0">
                    <a:solidFill>
                      <a:schemeClr val="accent2"/>
                    </a:solidFill>
                    <a:latin typeface="TimesNewRomanPS" charset="0"/>
                  </a:rPr>
                  <a:t>Distribution</a:t>
                </a:r>
                <a:endParaRPr lang="en-US" altLang="en-US" sz="3200" b="1" dirty="0">
                  <a:solidFill>
                    <a:schemeClr val="accent2"/>
                  </a:solidFill>
                  <a:latin typeface="TimesNewRomanPS-Bold" charset="0"/>
                </a:endParaRPr>
              </a:p>
            </p:txBody>
          </p:sp>
        </mc:Choice>
        <mc:Fallback xmlns="">
          <p:sp>
            <p:nvSpPr>
              <p:cNvPr id="5120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82563"/>
                <a:ext cx="6096000" cy="595932"/>
              </a:xfrm>
              <a:prstGeom prst="rect">
                <a:avLst/>
              </a:prstGeom>
              <a:blipFill>
                <a:blip r:embed="rId2"/>
                <a:stretch>
                  <a:fillRect l="-1000" t="-11224" b="-326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28800"/>
            <a:ext cx="7920901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" y="54102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 distribution Tables supply only the values of </a:t>
            </a:r>
            <a:r>
              <a:rPr lang="en-US" i="1" dirty="0" smtClean="0"/>
              <a:t>x </a:t>
            </a:r>
            <a:r>
              <a:rPr lang="en-US" dirty="0" smtClean="0"/>
              <a:t>for </a:t>
            </a:r>
            <a:r>
              <a:rPr lang="en-US" dirty="0"/>
              <a:t>probabilities 0.25, 0.1, 0.05, 0.025 and </a:t>
            </a:r>
            <a:r>
              <a:rPr lang="en-US" dirty="0" smtClean="0"/>
              <a:t>0.010.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2590800"/>
            <a:ext cx="2667000" cy="12192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03404" y="2590800"/>
            <a:ext cx="2667000" cy="1219200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19400" y="4102000"/>
                <a:ext cx="3788153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Above: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Distribution table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102000"/>
                <a:ext cx="3788153" cy="470000"/>
              </a:xfrm>
              <a:prstGeom prst="rect">
                <a:avLst/>
              </a:prstGeom>
              <a:blipFill>
                <a:blip r:embed="rId4"/>
                <a:stretch>
                  <a:fillRect l="-2576" t="-7792" r="-1288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28600" y="182563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TimesNewRomanPS" charset="0"/>
              </a:rPr>
              <a:t> </a:t>
            </a:r>
            <a:r>
              <a:rPr lang="en-US" altLang="en-US" sz="3200" b="1" dirty="0" smtClean="0">
                <a:solidFill>
                  <a:schemeClr val="accent2"/>
                </a:solidFill>
                <a:latin typeface="TimesNewRomanPS" charset="0"/>
              </a:rPr>
              <a:t>The </a:t>
            </a:r>
            <a:r>
              <a:rPr lang="en-US" altLang="en-US" sz="3200" b="1" i="1" dirty="0">
                <a:solidFill>
                  <a:schemeClr val="accent2"/>
                </a:solidFill>
                <a:latin typeface="TimesNewRomanPS" charset="0"/>
              </a:rPr>
              <a:t>F</a:t>
            </a:r>
            <a:r>
              <a:rPr lang="en-US" altLang="en-US" sz="3200" b="1" dirty="0">
                <a:solidFill>
                  <a:schemeClr val="accent2"/>
                </a:solidFill>
                <a:latin typeface="TimesNewRomanPS" charset="0"/>
              </a:rPr>
              <a:t> Distribution</a:t>
            </a:r>
            <a:endParaRPr lang="en-US" altLang="en-US" sz="3200" b="1" dirty="0">
              <a:solidFill>
                <a:schemeClr val="accent2"/>
              </a:solidFill>
              <a:latin typeface="TimesNewRomanPS-Bold" charset="0"/>
            </a:endParaRPr>
          </a:p>
        </p:txBody>
      </p:sp>
      <p:pic>
        <p:nvPicPr>
          <p:cNvPr id="51205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4" r="4352"/>
          <a:stretch/>
        </p:blipFill>
        <p:spPr bwMode="auto">
          <a:xfrm>
            <a:off x="2438400" y="1513353"/>
            <a:ext cx="4114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7" r="38863"/>
          <a:stretch/>
        </p:blipFill>
        <p:spPr bwMode="auto">
          <a:xfrm>
            <a:off x="3581400" y="5221933"/>
            <a:ext cx="164592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4059704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 distribution Tables supply only the values of </a:t>
            </a:r>
            <a:r>
              <a:rPr lang="en-US" i="1" dirty="0" smtClean="0"/>
              <a:t>x </a:t>
            </a:r>
            <a:r>
              <a:rPr lang="en-US" dirty="0" smtClean="0"/>
              <a:t>for </a:t>
            </a:r>
            <a:r>
              <a:rPr lang="en-US" dirty="0"/>
              <a:t>probabilities 0.25, 0.1, 0.05, 0.025 and 0.010 </a:t>
            </a:r>
            <a:r>
              <a:rPr lang="en-US" dirty="0" smtClean="0"/>
              <a:t>and the lower critical values are found by using: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28600" y="182563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TimesNewRomanPS" charset="0"/>
              </a:rPr>
              <a:t> </a:t>
            </a:r>
            <a:r>
              <a:rPr lang="en-US" altLang="en-US" sz="3200" b="1" dirty="0" smtClean="0">
                <a:solidFill>
                  <a:schemeClr val="accent2"/>
                </a:solidFill>
                <a:latin typeface="TimesNewRomanPS" charset="0"/>
              </a:rPr>
              <a:t>The </a:t>
            </a:r>
            <a:r>
              <a:rPr lang="en-US" altLang="en-US" sz="3200" b="1" i="1" dirty="0">
                <a:solidFill>
                  <a:schemeClr val="accent2"/>
                </a:solidFill>
                <a:latin typeface="TimesNewRomanPS" charset="0"/>
              </a:rPr>
              <a:t>F</a:t>
            </a:r>
            <a:r>
              <a:rPr lang="en-US" altLang="en-US" sz="3200" b="1" dirty="0">
                <a:solidFill>
                  <a:schemeClr val="accent2"/>
                </a:solidFill>
                <a:latin typeface="TimesNewRomanPS" charset="0"/>
              </a:rPr>
              <a:t> Distribution</a:t>
            </a:r>
            <a:endParaRPr lang="en-US" altLang="en-US" sz="3200" b="1" dirty="0">
              <a:solidFill>
                <a:schemeClr val="accent2"/>
              </a:solidFill>
              <a:latin typeface="TimesNewRomanPS-Bol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1550" y="3505200"/>
                <a:ext cx="20024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=0.95 at </a:t>
                </a:r>
              </a:p>
              <a:p>
                <a:r>
                  <a:rPr lang="en-US" i="1" dirty="0"/>
                  <a:t>f</a:t>
                </a:r>
                <a:r>
                  <a:rPr lang="en-US" i="1" dirty="0" smtClean="0"/>
                  <a:t>=1/3.5=0.286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550" y="3505200"/>
                <a:ext cx="2002471" cy="830997"/>
              </a:xfrm>
              <a:prstGeom prst="rect">
                <a:avLst/>
              </a:prstGeom>
              <a:blipFill>
                <a:blip r:embed="rId2"/>
                <a:stretch>
                  <a:fillRect l="-4878" t="-5882" r="-45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62758" y="1567069"/>
                <a:ext cx="15180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 smtClean="0"/>
                  <a:t>=0.05 at </a:t>
                </a:r>
              </a:p>
              <a:p>
                <a:r>
                  <a:rPr lang="en-US" i="1" dirty="0"/>
                  <a:t>f</a:t>
                </a:r>
                <a:r>
                  <a:rPr lang="en-US" i="1" dirty="0" smtClean="0"/>
                  <a:t>=3.5</a:t>
                </a:r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758" y="1567069"/>
                <a:ext cx="1518044" cy="830997"/>
              </a:xfrm>
              <a:prstGeom prst="rect">
                <a:avLst/>
              </a:prstGeom>
              <a:blipFill>
                <a:blip r:embed="rId3"/>
                <a:stretch>
                  <a:fillRect l="-6024" t="-5882" r="-522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0238"/>
            <a:ext cx="6172406" cy="5251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295401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Percentage points (1-cumulative value)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9760" y="5969976"/>
            <a:ext cx="1318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980456" y="5659309"/>
            <a:ext cx="9539" cy="788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6669" y="2139464"/>
            <a:ext cx="13181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88024" y="1897579"/>
            <a:ext cx="9540" cy="4435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  Inference </a:t>
            </a:r>
            <a:r>
              <a:rPr lang="en-US" altLang="en-US" sz="3600" b="1" dirty="0">
                <a:solidFill>
                  <a:srgbClr val="0066FF"/>
                </a:solidFill>
              </a:rPr>
              <a:t>on the Ratio of Variances</a:t>
            </a:r>
          </a:p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of Two Normal Populations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447800"/>
            <a:ext cx="87376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  <a:p>
            <a:pPr eaLnBrk="1" hangingPunct="1"/>
            <a:r>
              <a:rPr lang="en-US" altLang="en-US" sz="3600" b="1" dirty="0" smtClean="0">
                <a:solidFill>
                  <a:schemeClr val="accent2"/>
                </a:solidFill>
                <a:latin typeface="TimesNewRomanPS" charset="0"/>
              </a:rPr>
              <a:t>Confidence </a:t>
            </a:r>
            <a:r>
              <a:rPr lang="en-US" altLang="en-US" sz="3600" b="1" dirty="0">
                <a:solidFill>
                  <a:schemeClr val="accent2"/>
                </a:solidFill>
                <a:latin typeface="TimesNewRomanPS" charset="0"/>
              </a:rPr>
              <a:t>Interval on the Ratio of       Two Variances</a:t>
            </a:r>
            <a:endParaRPr lang="en-US" altLang="en-US" sz="3600" b="1" dirty="0">
              <a:solidFill>
                <a:schemeClr val="accent2"/>
              </a:solidFill>
              <a:latin typeface="TimesNewRomanPS-Bold" charset="0"/>
            </a:endParaRPr>
          </a:p>
          <a:p>
            <a:pPr eaLnBrk="1" hangingPunct="1"/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530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676400"/>
            <a:ext cx="87757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Inference </a:t>
            </a:r>
            <a:r>
              <a:rPr lang="en-US" altLang="en-US" sz="3600" b="1" dirty="0">
                <a:solidFill>
                  <a:srgbClr val="0066FF"/>
                </a:solidFill>
              </a:rPr>
              <a:t>on the Ratio of 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Variances: Example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21" y="2971800"/>
            <a:ext cx="6640958" cy="2863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219200"/>
            <a:ext cx="7903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5-55: In semiconductor industries, etching of silicon wafer is </a:t>
            </a:r>
          </a:p>
          <a:p>
            <a:r>
              <a:rPr lang="en-US" dirty="0"/>
              <a:t>a</a:t>
            </a:r>
            <a:r>
              <a:rPr lang="en-US" dirty="0" smtClean="0"/>
              <a:t> common process. The wafer is washed with a solution and </a:t>
            </a:r>
          </a:p>
          <a:p>
            <a:r>
              <a:rPr lang="en-US" dirty="0"/>
              <a:t>t</a:t>
            </a:r>
            <a:r>
              <a:rPr lang="en-US" dirty="0" smtClean="0"/>
              <a:t>he rate at which the dissolution from the surface occurs is an </a:t>
            </a:r>
          </a:p>
          <a:p>
            <a:r>
              <a:rPr lang="en-US" dirty="0"/>
              <a:t>i</a:t>
            </a:r>
            <a:r>
              <a:rPr lang="en-US" dirty="0" smtClean="0"/>
              <a:t>mportant property. Two solutions are being tested for their </a:t>
            </a:r>
          </a:p>
          <a:p>
            <a:r>
              <a:rPr lang="en-US" dirty="0"/>
              <a:t>e</a:t>
            </a:r>
            <a:r>
              <a:rPr lang="en-US" dirty="0" smtClean="0"/>
              <a:t>tching rate: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834858"/>
            <a:ext cx="848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the data support the claim that the variance in etch rate is same?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49" y="1947404"/>
            <a:ext cx="6296101" cy="3035300"/>
          </a:xfrm>
          <a:prstGeom prst="rect">
            <a:avLst/>
          </a:prstGeom>
        </p:spPr>
      </p:pic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Inference on the Ratio of Variances: Example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42819"/>
              </p:ext>
            </p:extLst>
          </p:nvPr>
        </p:nvGraphicFramePr>
        <p:xfrm>
          <a:off x="868810" y="1362753"/>
          <a:ext cx="17510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8" name="Equation" r:id="rId4" imgW="927000" imgH="177480" progId="Equation.DSMT4">
                  <p:embed/>
                </p:oleObj>
              </mc:Choice>
              <mc:Fallback>
                <p:oleObj name="Equation" r:id="rId4" imgW="927000" imgH="177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8810" y="1362753"/>
                        <a:ext cx="1751012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09" y="1362753"/>
            <a:ext cx="1676400" cy="94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822416"/>
              </p:ext>
            </p:extLst>
          </p:nvPr>
        </p:nvGraphicFramePr>
        <p:xfrm>
          <a:off x="1423949" y="5230805"/>
          <a:ext cx="662093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9" name="Equation" r:id="rId7" imgW="3504960" imgH="685800" progId="Equation.DSMT4">
                  <p:embed/>
                </p:oleObj>
              </mc:Choice>
              <mc:Fallback>
                <p:oleObj name="Equation" r:id="rId7" imgW="3504960" imgH="685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3949" y="5230805"/>
                        <a:ext cx="6620933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5557" y="1833114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DOF=9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770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Inference on the Ratio of Variances: Example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855" y="2622085"/>
                <a:ext cx="1674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=0.4218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55" y="2622085"/>
                <a:ext cx="1674689" cy="369332"/>
              </a:xfrm>
              <a:prstGeom prst="rect">
                <a:avLst/>
              </a:prstGeom>
              <a:blipFill>
                <a:blip r:embed="rId3"/>
                <a:stretch>
                  <a:fillRect l="-4015" r="-401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32320" y="2600013"/>
                <a:ext cx="1681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=0.2309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20" y="2600013"/>
                <a:ext cx="1681807" cy="369332"/>
              </a:xfrm>
              <a:prstGeom prst="rect">
                <a:avLst/>
              </a:prstGeom>
              <a:blipFill>
                <a:blip r:embed="rId4"/>
                <a:stretch>
                  <a:fillRect l="-3261" r="-398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591148"/>
              </p:ext>
            </p:extLst>
          </p:nvPr>
        </p:nvGraphicFramePr>
        <p:xfrm>
          <a:off x="2667000" y="3089827"/>
          <a:ext cx="241891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8" name="Equation" r:id="rId5" imgW="1409400" imgH="419040" progId="Equation.DSMT4">
                  <p:embed/>
                </p:oleObj>
              </mc:Choice>
              <mc:Fallback>
                <p:oleObj name="Equation" r:id="rId5" imgW="1409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3089827"/>
                        <a:ext cx="2418915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717704"/>
              </p:ext>
            </p:extLst>
          </p:nvPr>
        </p:nvGraphicFramePr>
        <p:xfrm>
          <a:off x="842433" y="4069226"/>
          <a:ext cx="662093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9" name="Equation" r:id="rId7" imgW="3504960" imgH="685800" progId="Equation.DSMT4">
                  <p:embed/>
                </p:oleObj>
              </mc:Choice>
              <mc:Fallback>
                <p:oleObj name="Equation" r:id="rId7" imgW="3504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2433" y="4069226"/>
                        <a:ext cx="6620933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372" y="5551195"/>
            <a:ext cx="7268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F value is between these two limits, </a:t>
            </a:r>
            <a:r>
              <a:rPr lang="en-US" u="sng" dirty="0" smtClean="0"/>
              <a:t>failed to reject </a:t>
            </a:r>
          </a:p>
          <a:p>
            <a:r>
              <a:rPr lang="en-US" u="sng" dirty="0"/>
              <a:t>t</a:t>
            </a:r>
            <a:r>
              <a:rPr lang="en-US" u="sng" dirty="0" smtClean="0"/>
              <a:t>he null hypothesis. </a:t>
            </a:r>
            <a:endParaRPr lang="en-US" u="sng" dirty="0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09" y="1362753"/>
            <a:ext cx="1676400" cy="94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66394"/>
          <a:stretch/>
        </p:blipFill>
        <p:spPr bwMode="auto">
          <a:xfrm>
            <a:off x="5715000" y="1452731"/>
            <a:ext cx="301752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1534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3600" b="1" dirty="0" smtClean="0">
                    <a:solidFill>
                      <a:srgbClr val="0066FF"/>
                    </a:solidFill>
                  </a:rPr>
                  <a:t>Probability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66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66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3600" i="1">
                                <a:solidFill>
                                  <a:srgbClr val="66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6666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rgbClr val="66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altLang="en-US" sz="3600" b="1" dirty="0" smtClean="0">
                    <a:solidFill>
                      <a:srgbClr val="0066FF"/>
                    </a:solidFill>
                  </a:rPr>
                  <a:t> </a:t>
                </a:r>
                <a:endParaRPr lang="en-US" altLang="en-US" sz="3600" b="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638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0"/>
                <a:ext cx="8153400" cy="1143000"/>
              </a:xfrm>
              <a:prstGeom prst="rect">
                <a:avLst/>
              </a:prstGeom>
              <a:blipFill>
                <a:blip r:embed="rId2"/>
                <a:stretch>
                  <a:fillRect l="-22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90600"/>
            <a:ext cx="8809314" cy="4050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62200" y="5041443"/>
                <a:ext cx="7772400" cy="1828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mean for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variance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dirty="0" smtClean="0"/>
                  <a:t> is normally distributed.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041443"/>
                <a:ext cx="7772400" cy="1828449"/>
              </a:xfrm>
              <a:prstGeom prst="rect">
                <a:avLst/>
              </a:prstGeom>
              <a:blipFill>
                <a:blip r:embed="rId4"/>
                <a:stretch>
                  <a:fillRect l="-1098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343400" y="1513367"/>
            <a:ext cx="3810000" cy="10633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3200400"/>
            <a:ext cx="21336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605900"/>
              </p:ext>
            </p:extLst>
          </p:nvPr>
        </p:nvGraphicFramePr>
        <p:xfrm>
          <a:off x="762000" y="1752600"/>
          <a:ext cx="4162425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4" name="Equation" r:id="rId3" imgW="2323800" imgH="1193760" progId="Equation.DSMT4">
                  <p:embed/>
                </p:oleObj>
              </mc:Choice>
              <mc:Fallback>
                <p:oleObj name="Equation" r:id="rId3" imgW="2323800" imgH="1193760" progId="Equation.DSMT4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752600"/>
                        <a:ext cx="4162425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Confidence interval </a:t>
            </a:r>
            <a:r>
              <a:rPr lang="en-US" altLang="en-US" sz="3600" b="1" dirty="0">
                <a:solidFill>
                  <a:srgbClr val="0066FF"/>
                </a:solidFill>
              </a:rPr>
              <a:t>on the Ratio of 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Variances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03023"/>
              </p:ext>
            </p:extLst>
          </p:nvPr>
        </p:nvGraphicFramePr>
        <p:xfrm>
          <a:off x="3582011" y="4038600"/>
          <a:ext cx="5345112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5" name="Equation" r:id="rId5" imgW="2984400" imgH="1282680" progId="Equation.DSMT4">
                  <p:embed/>
                </p:oleObj>
              </mc:Choice>
              <mc:Fallback>
                <p:oleObj name="Equation" r:id="rId5" imgW="2984400" imgH="12826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2011" y="4038600"/>
                        <a:ext cx="5345112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1255068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mean: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3600381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variance: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4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Additional Problems: 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5995" y="1676400"/>
                <a:ext cx="7654339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5-100: A manufacturer of a new pain relief tablet would like 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o demonstrate that its product works twice as fast as the 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ompetitor’s product. Specifically, it would like to test: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Assuming that the 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known, develop a</a:t>
                </a:r>
              </a:p>
              <a:p>
                <a:r>
                  <a:rPr lang="en-US" dirty="0"/>
                  <a:t>p</a:t>
                </a:r>
                <a:r>
                  <a:rPr lang="en-US" dirty="0" smtClean="0"/>
                  <a:t>rocedure for testing this hypothesis.  </a:t>
                </a: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95" y="1676400"/>
                <a:ext cx="7654339" cy="3416320"/>
              </a:xfrm>
              <a:prstGeom prst="rect">
                <a:avLst/>
              </a:prstGeom>
              <a:blipFill>
                <a:blip r:embed="rId3"/>
                <a:stretch>
                  <a:fillRect l="-1275" t="-1429" r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802152"/>
              </p:ext>
            </p:extLst>
          </p:nvPr>
        </p:nvGraphicFramePr>
        <p:xfrm>
          <a:off x="3692525" y="2971800"/>
          <a:ext cx="17573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5" name="Equation" r:id="rId4" imgW="812520" imgH="457200" progId="Equation.DSMT4">
                  <p:embed/>
                </p:oleObj>
              </mc:Choice>
              <mc:Fallback>
                <p:oleObj name="Equation" r:id="rId4" imgW="812520" imgH="457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2525" y="2971800"/>
                        <a:ext cx="17573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899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94522"/>
              </p:ext>
            </p:extLst>
          </p:nvPr>
        </p:nvGraphicFramePr>
        <p:xfrm>
          <a:off x="3200400" y="2438400"/>
          <a:ext cx="2189306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9" name="Equation" r:id="rId3" imgW="1041120" imgH="698400" progId="Equation.DSMT4">
                  <p:embed/>
                </p:oleObj>
              </mc:Choice>
              <mc:Fallback>
                <p:oleObj name="Equation" r:id="rId3" imgW="10411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2438400"/>
                        <a:ext cx="2189306" cy="146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545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Additional Problems: 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457770"/>
            <a:ext cx="79172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5-92: A liquid dietary product implies in its advertisement that </a:t>
            </a:r>
          </a:p>
          <a:p>
            <a:r>
              <a:rPr lang="en-US" dirty="0"/>
              <a:t>u</a:t>
            </a:r>
            <a:r>
              <a:rPr lang="en-US" dirty="0" smtClean="0"/>
              <a:t>se of the product for one month results in an average weight </a:t>
            </a:r>
          </a:p>
          <a:p>
            <a:r>
              <a:rPr lang="en-US" dirty="0"/>
              <a:t>l</a:t>
            </a:r>
            <a:r>
              <a:rPr lang="en-US" dirty="0" smtClean="0"/>
              <a:t>oss of at least 3 pounds. Eight subjects use the product for </a:t>
            </a:r>
          </a:p>
          <a:p>
            <a:r>
              <a:rPr lang="en-US" dirty="0" smtClean="0"/>
              <a:t>one month and the resulting weight loss data is reported here: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96" y="2971800"/>
            <a:ext cx="4715608" cy="21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38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Additional Problems: 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457770"/>
            <a:ext cx="837524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AutoNum type="alphaLcParenR"/>
            </a:pPr>
            <a:r>
              <a:rPr lang="en-US" dirty="0"/>
              <a:t>Do the data support the claim that the probability of type-I </a:t>
            </a:r>
          </a:p>
          <a:p>
            <a:r>
              <a:rPr lang="en-US" dirty="0"/>
              <a:t>     error is 0.05? 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dirty="0"/>
              <a:t>Can they claim that the probability of type-I error is 0.01?  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dirty="0" smtClean="0"/>
              <a:t>In an effort to improve the sale, they are considering changing </a:t>
            </a:r>
          </a:p>
          <a:p>
            <a:r>
              <a:rPr lang="en-US" dirty="0"/>
              <a:t> </a:t>
            </a:r>
            <a:r>
              <a:rPr lang="en-US" dirty="0" smtClean="0"/>
              <a:t>     the claim to “at least 5 pounds”. Is this claim reasonable?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31038"/>
            <a:ext cx="4715608" cy="21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58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Experiments and conclusions: 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458200" cy="2851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1973" y="5257800"/>
            <a:ext cx="65838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Mean life of thermocouple &gt; 540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58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Experiments and conclusions: 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71600"/>
            <a:ext cx="5653483" cy="469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83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382000" cy="40273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Experiments and conclusions: 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5181600"/>
            <a:ext cx="6705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26168" y="1600200"/>
            <a:ext cx="0" cy="38100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54968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Experiments and conclusions: 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8722" name="Picture 2" descr="Image result for mud brick prepa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56006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firing of mud bri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54" y="1371600"/>
            <a:ext cx="3403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Experiments and conclusions: 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1600200"/>
            <a:ext cx="1901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Treatments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Replicates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2734" b="1792"/>
          <a:stretch/>
        </p:blipFill>
        <p:spPr>
          <a:xfrm>
            <a:off x="3234082" y="2590800"/>
            <a:ext cx="568131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62000" y="-70337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chemeClr val="accent2"/>
                </a:solidFill>
              </a:rPr>
              <a:t>Type I and Type II errors</a:t>
            </a:r>
            <a:endParaRPr lang="en-US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1300"/>
              </p:ext>
            </p:extLst>
          </p:nvPr>
        </p:nvGraphicFramePr>
        <p:xfrm>
          <a:off x="2603500" y="1455738"/>
          <a:ext cx="33289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4" name="Equation" r:id="rId3" imgW="1638000" imgH="444240" progId="Equation.DSMT4">
                  <p:embed/>
                </p:oleObj>
              </mc:Choice>
              <mc:Fallback>
                <p:oleObj name="Equation" r:id="rId3" imgW="1638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0" y="1455738"/>
                        <a:ext cx="3328988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31406" y="2438400"/>
                <a:ext cx="729674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if the P-value </a:t>
                </a:r>
                <a:r>
                  <a:rPr lang="en-US" dirty="0"/>
                  <a:t>is less than </a:t>
                </a:r>
                <a:r>
                  <a:rPr lang="en-US" dirty="0" smtClean="0"/>
                  <a:t>0.025 (two sided test)</a:t>
                </a:r>
              </a:p>
              <a:p>
                <a:r>
                  <a:rPr lang="en-US" dirty="0" smtClean="0"/>
                  <a:t>in standard normal distribution for the Z.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06" y="2438400"/>
                <a:ext cx="7296741" cy="830997"/>
              </a:xfrm>
              <a:prstGeom prst="rect">
                <a:avLst/>
              </a:prstGeom>
              <a:blipFill>
                <a:blip r:embed="rId5"/>
                <a:stretch>
                  <a:fillRect l="-1253" t="-5882" r="-58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9960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3493637"/>
                <a:ext cx="4810356" cy="2142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Single population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93637"/>
                <a:ext cx="4810356" cy="2142318"/>
              </a:xfrm>
              <a:prstGeom prst="rect">
                <a:avLst/>
              </a:prstGeom>
              <a:blipFill>
                <a:blip r:embed="rId8"/>
                <a:stretch>
                  <a:fillRect l="-3802" t="-4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5635955"/>
                <a:ext cx="4302716" cy="956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populations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35955"/>
                <a:ext cx="4302716" cy="956159"/>
              </a:xfrm>
              <a:prstGeom prst="rect">
                <a:avLst/>
              </a:prstGeom>
              <a:blipFill>
                <a:blip r:embed="rId9"/>
                <a:stretch>
                  <a:fillRect l="-4249" t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Experiments and conclusions: 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5681318" cy="530726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09800" y="2514600"/>
            <a:ext cx="5071718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Test between all possible pairs?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-37" b="29345"/>
          <a:stretch/>
        </p:blipFill>
        <p:spPr>
          <a:xfrm>
            <a:off x="1625090" y="1371600"/>
            <a:ext cx="5681318" cy="37490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1973" y="5257800"/>
            <a:ext cx="645183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Temperature has no effect on density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47313" y="5867400"/>
            <a:ext cx="605909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Temperature has effect on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Setting up the hypothesis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-39" b="36243"/>
          <a:stretch/>
        </p:blipFill>
        <p:spPr>
          <a:xfrm>
            <a:off x="1600200" y="1371600"/>
            <a:ext cx="5681318" cy="3383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1973" y="5257800"/>
                <a:ext cx="3818674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73" y="5257800"/>
                <a:ext cx="3818674" cy="461665"/>
              </a:xfrm>
              <a:prstGeom prst="rect">
                <a:avLst/>
              </a:prstGeom>
              <a:blipFill>
                <a:blip r:embed="rId3"/>
                <a:stretch>
                  <a:fillRect l="-479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47313" y="5867400"/>
                <a:ext cx="5874044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At least one mean is different from others.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13" y="5867400"/>
                <a:ext cx="5874044" cy="461665"/>
              </a:xfrm>
              <a:prstGeom prst="rect">
                <a:avLst/>
              </a:prstGeom>
              <a:blipFill>
                <a:blip r:embed="rId4"/>
                <a:stretch>
                  <a:fillRect l="-312" t="-10667" r="-83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8236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Change in observed value due to</a:t>
            </a:r>
            <a:endParaRPr lang="en-US" altLang="en-US" sz="3600" b="1" dirty="0">
              <a:solidFill>
                <a:srgbClr val="0066FF"/>
              </a:solidFill>
            </a:endParaRPr>
          </a:p>
          <a:p>
            <a:pPr eaLnBrk="1" hangingPunct="1"/>
            <a:r>
              <a:rPr lang="en-US" altLang="en-US" sz="3600" b="1" i="1" dirty="0" smtClean="0">
                <a:solidFill>
                  <a:srgbClr val="0066FF"/>
                </a:solidFill>
              </a:rPr>
              <a:t>factor</a:t>
            </a:r>
            <a:r>
              <a:rPr lang="en-US" altLang="en-US" sz="3600" b="1" dirty="0" smtClean="0">
                <a:solidFill>
                  <a:srgbClr val="0066FF"/>
                </a:solidFill>
              </a:rPr>
              <a:t> and due to </a:t>
            </a:r>
            <a:r>
              <a:rPr lang="en-US" altLang="en-US" sz="3600" b="1" i="1" dirty="0" smtClean="0">
                <a:solidFill>
                  <a:srgbClr val="0066FF"/>
                </a:solidFill>
              </a:rPr>
              <a:t>random-error</a:t>
            </a:r>
            <a:endParaRPr lang="en-US" altLang="en-US" sz="3600" b="1" i="1" dirty="0">
              <a:solidFill>
                <a:srgbClr val="0066FF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32735" b="3470"/>
          <a:stretch/>
        </p:blipFill>
        <p:spPr>
          <a:xfrm>
            <a:off x="1752600" y="1905000"/>
            <a:ext cx="6019800" cy="35848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160020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732137" y="1831033"/>
            <a:ext cx="2230263" cy="3787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73108"/>
              </p:ext>
            </p:extLst>
          </p:nvPr>
        </p:nvGraphicFramePr>
        <p:xfrm>
          <a:off x="3705225" y="5410200"/>
          <a:ext cx="17319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4" name="Equation" r:id="rId4" imgW="736560" imgH="241200" progId="Equation.DSMT4">
                  <p:embed/>
                </p:oleObj>
              </mc:Choice>
              <mc:Fallback>
                <p:oleObj name="Equation" r:id="rId4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5225" y="5410200"/>
                        <a:ext cx="1731963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969230"/>
              </p:ext>
            </p:extLst>
          </p:nvPr>
        </p:nvGraphicFramePr>
        <p:xfrm>
          <a:off x="3467100" y="6051405"/>
          <a:ext cx="2209800" cy="567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5" name="Equation" r:id="rId6" imgW="939600" imgH="241200" progId="Equation.DSMT4">
                  <p:embed/>
                </p:oleObj>
              </mc:Choice>
              <mc:Fallback>
                <p:oleObj name="Equation" r:id="rId6" imgW="93960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7100" y="6051405"/>
                        <a:ext cx="2209800" cy="567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6368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Change in observed value due to a “factor” and due to random-error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32732" b="21707"/>
          <a:stretch/>
        </p:blipFill>
        <p:spPr>
          <a:xfrm>
            <a:off x="1752600" y="1905000"/>
            <a:ext cx="6019800" cy="256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160020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732137" y="1831033"/>
            <a:ext cx="2230263" cy="3787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78329"/>
              </p:ext>
            </p:extLst>
          </p:nvPr>
        </p:nvGraphicFramePr>
        <p:xfrm>
          <a:off x="3695700" y="1395694"/>
          <a:ext cx="1752600" cy="44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4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5700" y="1395694"/>
                        <a:ext cx="1752600" cy="449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337" y="4724400"/>
            <a:ext cx="4784326" cy="12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1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Change in observed value due to a “factor” and due to random-error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32732" b="21707"/>
          <a:stretch/>
        </p:blipFill>
        <p:spPr>
          <a:xfrm>
            <a:off x="1752600" y="1905000"/>
            <a:ext cx="6019800" cy="2560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44628" y="1551058"/>
                <a:ext cx="93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628" y="1551058"/>
                <a:ext cx="93923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13174" y="1553272"/>
                <a:ext cx="93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74" y="1553272"/>
                <a:ext cx="93923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30031" y="1551040"/>
                <a:ext cx="93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31" y="1551040"/>
                <a:ext cx="93923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81599" y="1537447"/>
                <a:ext cx="93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1537447"/>
                <a:ext cx="9392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4419600"/>
            <a:ext cx="1590229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8473" y="5295900"/>
            <a:ext cx="1295400" cy="437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548" y="4419600"/>
            <a:ext cx="1590229" cy="876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1421" y="5295900"/>
            <a:ext cx="1295400" cy="4371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176" y="4419600"/>
            <a:ext cx="1590229" cy="876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1633" y="5295900"/>
            <a:ext cx="1295400" cy="4371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256" y="4465320"/>
            <a:ext cx="1590229" cy="876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89" y="5341620"/>
            <a:ext cx="1295400" cy="43710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3226776" y="1475903"/>
            <a:ext cx="54096" cy="448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805120" y="1461249"/>
            <a:ext cx="54096" cy="448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22904" y="1464178"/>
            <a:ext cx="54096" cy="448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146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Change in observed value due to a “factor” and due to random-error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32732" b="21707"/>
          <a:stretch/>
        </p:blipFill>
        <p:spPr>
          <a:xfrm>
            <a:off x="1752600" y="1905000"/>
            <a:ext cx="6019800" cy="2560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44628" y="1551058"/>
                <a:ext cx="93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628" y="1551058"/>
                <a:ext cx="93923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13174" y="1553272"/>
                <a:ext cx="93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74" y="1553272"/>
                <a:ext cx="93923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30031" y="1551040"/>
                <a:ext cx="93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31" y="1551040"/>
                <a:ext cx="93923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81599" y="1537447"/>
                <a:ext cx="939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1537447"/>
                <a:ext cx="9392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4419600"/>
            <a:ext cx="1590229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8473" y="5295900"/>
            <a:ext cx="1295400" cy="437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548" y="4419600"/>
            <a:ext cx="1590229" cy="876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1421" y="5295900"/>
            <a:ext cx="1295400" cy="4371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176" y="4419600"/>
            <a:ext cx="1590229" cy="876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1633" y="5295900"/>
            <a:ext cx="1295400" cy="4371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256" y="4465320"/>
            <a:ext cx="1590229" cy="876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89" y="5341620"/>
            <a:ext cx="1295400" cy="43710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3226776" y="1475903"/>
            <a:ext cx="54096" cy="448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805120" y="1461249"/>
            <a:ext cx="54096" cy="448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22904" y="1464178"/>
            <a:ext cx="54096" cy="448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57400" y="3048000"/>
            <a:ext cx="5715000" cy="15240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2321" y="5872512"/>
            <a:ext cx="3629671" cy="7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884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Errors…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80605"/>
              </p:ext>
            </p:extLst>
          </p:nvPr>
        </p:nvGraphicFramePr>
        <p:xfrm>
          <a:off x="633413" y="1230313"/>
          <a:ext cx="8410575" cy="533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6" name="Equation" r:id="rId3" imgW="4406760" imgH="2793960" progId="Equation.DSMT4">
                  <p:embed/>
                </p:oleObj>
              </mc:Choice>
              <mc:Fallback>
                <p:oleObj name="Equation" r:id="rId3" imgW="4406760" imgH="2793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1230313"/>
                        <a:ext cx="8410575" cy="533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9900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Errors…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732" b="21707"/>
          <a:stretch/>
        </p:blipFill>
        <p:spPr>
          <a:xfrm>
            <a:off x="1828800" y="2586687"/>
            <a:ext cx="601980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2098290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                 a</a:t>
            </a:r>
            <a:r>
              <a:rPr lang="en-US" dirty="0" smtClean="0"/>
              <a:t> treatments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62200" y="2340289"/>
            <a:ext cx="1219200" cy="2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310195" y="430399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                 n </a:t>
            </a:r>
            <a:r>
              <a:rPr lang="en-US" dirty="0"/>
              <a:t>o</a:t>
            </a:r>
            <a:r>
              <a:rPr lang="en-US" dirty="0" smtClean="0"/>
              <a:t>bservations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52600" y="2708607"/>
            <a:ext cx="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74468"/>
              </p:ext>
            </p:extLst>
          </p:nvPr>
        </p:nvGraphicFramePr>
        <p:xfrm>
          <a:off x="1447800" y="5351463"/>
          <a:ext cx="6553200" cy="119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1" name="Equation" r:id="rId4" imgW="3695400" imgH="672840" progId="Equation.DSMT4">
                  <p:embed/>
                </p:oleObj>
              </mc:Choice>
              <mc:Fallback>
                <p:oleObj name="Equation" r:id="rId4" imgW="3695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5351463"/>
                        <a:ext cx="6553200" cy="119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61795"/>
              </p:ext>
            </p:extLst>
          </p:nvPr>
        </p:nvGraphicFramePr>
        <p:xfrm>
          <a:off x="2092325" y="1298575"/>
          <a:ext cx="56880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2" name="Equation" r:id="rId6" imgW="3454200" imgH="444240" progId="Equation.DSMT4">
                  <p:embed/>
                </p:oleObj>
              </mc:Choice>
              <mc:Fallback>
                <p:oleObj name="Equation" r:id="rId6" imgW="345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92325" y="1298575"/>
                        <a:ext cx="5688013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7760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Errors…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27603"/>
              </p:ext>
            </p:extLst>
          </p:nvPr>
        </p:nvGraphicFramePr>
        <p:xfrm>
          <a:off x="1149011" y="2286000"/>
          <a:ext cx="6553200" cy="119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4" name="Equation" r:id="rId3" imgW="3695400" imgH="672840" progId="Equation.DSMT4">
                  <p:embed/>
                </p:oleObj>
              </mc:Choice>
              <mc:Fallback>
                <p:oleObj name="Equation" r:id="rId3" imgW="3695400" imgH="67284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9011" y="2286000"/>
                        <a:ext cx="6553200" cy="119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876059"/>
              </p:ext>
            </p:extLst>
          </p:nvPr>
        </p:nvGraphicFramePr>
        <p:xfrm>
          <a:off x="2092325" y="1298575"/>
          <a:ext cx="56880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5" name="Equation" r:id="rId5" imgW="3454200" imgH="444240" progId="Equation.DSMT4">
                  <p:embed/>
                </p:oleObj>
              </mc:Choice>
              <mc:Fallback>
                <p:oleObj name="Equation" r:id="rId5" imgW="3454200" imgH="4442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2325" y="1298575"/>
                        <a:ext cx="5688013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39282"/>
              </p:ext>
            </p:extLst>
          </p:nvPr>
        </p:nvGraphicFramePr>
        <p:xfrm>
          <a:off x="1981200" y="5149107"/>
          <a:ext cx="53943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6" name="Equation" r:id="rId7" imgW="3276360" imgH="634680" progId="Equation.DSMT4">
                  <p:embed/>
                </p:oleObj>
              </mc:Choice>
              <mc:Fallback>
                <p:oleObj name="Equation" r:id="rId7" imgW="3276360" imgH="63468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5149107"/>
                        <a:ext cx="539432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36064"/>
              </p:ext>
            </p:extLst>
          </p:nvPr>
        </p:nvGraphicFramePr>
        <p:xfrm>
          <a:off x="1946275" y="3844925"/>
          <a:ext cx="47053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7" name="Equation" r:id="rId9" imgW="2857320" imgH="571320" progId="Equation.DSMT4">
                  <p:embed/>
                </p:oleObj>
              </mc:Choice>
              <mc:Fallback>
                <p:oleObj name="Equation" r:id="rId9" imgW="2857320" imgH="57132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46275" y="3844925"/>
                        <a:ext cx="4705350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62800" y="4083321"/>
            <a:ext cx="1755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Variance-TR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5301275"/>
            <a:ext cx="1755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Variance-ER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9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9960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1371600"/>
                <a:ext cx="4302716" cy="427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Sample size for two populations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371600"/>
                <a:ext cx="4302716" cy="4274696"/>
              </a:xfrm>
              <a:prstGeom prst="rect">
                <a:avLst/>
              </a:prstGeom>
              <a:blipFill>
                <a:blip r:embed="rId5"/>
                <a:stretch>
                  <a:fillRect l="-4249" t="-2140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394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7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245404"/>
            <a:ext cx="758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600" b="1" dirty="0" smtClean="0">
                <a:solidFill>
                  <a:schemeClr val="accent2"/>
                </a:solidFill>
              </a:rPr>
              <a:t>Calculation of sample size</a:t>
            </a:r>
            <a:endParaRPr lang="en-US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743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0" y="49469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Errors…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96734"/>
              </p:ext>
            </p:extLst>
          </p:nvPr>
        </p:nvGraphicFramePr>
        <p:xfrm>
          <a:off x="1952381" y="2290907"/>
          <a:ext cx="432200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8" name="Equation" r:id="rId3" imgW="3276360" imgH="634680" progId="Equation.DSMT4">
                  <p:embed/>
                </p:oleObj>
              </mc:Choice>
              <mc:Fallback>
                <p:oleObj name="Equation" r:id="rId3" imgW="3276360" imgH="6346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2381" y="2290907"/>
                        <a:ext cx="4322009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218927"/>
              </p:ext>
            </p:extLst>
          </p:nvPr>
        </p:nvGraphicFramePr>
        <p:xfrm>
          <a:off x="1911350" y="1327150"/>
          <a:ext cx="42799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9" name="Equation" r:id="rId5" imgW="2857320" imgH="571320" progId="Equation.DSMT4">
                  <p:embed/>
                </p:oleObj>
              </mc:Choice>
              <mc:Fallback>
                <p:oleObj name="Equation" r:id="rId5" imgW="2857320" imgH="5713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1350" y="1327150"/>
                        <a:ext cx="4279900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3369816"/>
            <a:ext cx="744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variance among treatments is same as variance </a:t>
            </a:r>
          </a:p>
          <a:p>
            <a:r>
              <a:rPr lang="en-US" dirty="0"/>
              <a:t>d</a:t>
            </a:r>
            <a:r>
              <a:rPr lang="en-US" dirty="0" smtClean="0"/>
              <a:t>ue to error, no difference in mean due to treatment exists.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70318"/>
              </p:ext>
            </p:extLst>
          </p:nvPr>
        </p:nvGraphicFramePr>
        <p:xfrm>
          <a:off x="3200400" y="4413021"/>
          <a:ext cx="1548908" cy="88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0" name="Equation" r:id="rId7" imgW="799920" imgH="457200" progId="Equation.DSMT4">
                  <p:embed/>
                </p:oleObj>
              </mc:Choice>
              <mc:Fallback>
                <p:oleObj name="Equation" r:id="rId7" imgW="799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413021"/>
                        <a:ext cx="1548908" cy="88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5387561"/>
            <a:ext cx="7899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actually test the hypothesis on variance to test the equality </a:t>
            </a:r>
          </a:p>
          <a:p>
            <a:r>
              <a:rPr lang="en-US" dirty="0"/>
              <a:t>o</a:t>
            </a:r>
            <a:r>
              <a:rPr lang="en-US" dirty="0" smtClean="0"/>
              <a:t>f multiple mean values. This is </a:t>
            </a:r>
            <a:r>
              <a:rPr lang="en-US" dirty="0" err="1" smtClean="0">
                <a:solidFill>
                  <a:srgbClr val="FF0000"/>
                </a:solidFill>
              </a:rPr>
              <a:t>ANA</a:t>
            </a:r>
            <a:r>
              <a:rPr lang="en-US" dirty="0" err="1" smtClean="0"/>
              <a:t>lysis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err="1" smtClean="0">
                <a:solidFill>
                  <a:srgbClr val="FF0000"/>
                </a:solidFill>
              </a:rPr>
              <a:t>VA</a:t>
            </a:r>
            <a:r>
              <a:rPr lang="en-US" dirty="0" err="1" smtClean="0"/>
              <a:t>riance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21776"/>
              </p:ext>
            </p:extLst>
          </p:nvPr>
        </p:nvGraphicFramePr>
        <p:xfrm>
          <a:off x="5599113" y="4445000"/>
          <a:ext cx="13509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1" name="Equation" r:id="rId9" imgW="698400" imgH="431640" progId="Equation.DSMT4">
                  <p:embed/>
                </p:oleObj>
              </mc:Choice>
              <mc:Fallback>
                <p:oleObj name="Equation" r:id="rId9" imgW="69840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99113" y="4445000"/>
                        <a:ext cx="1350962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9380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728288" cy="5334000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22738" y="-52754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Structure of the test</a:t>
            </a:r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62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2738" y="-52754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Efficient computation of sums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524000"/>
            <a:ext cx="4267200" cy="267215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89743"/>
              </p:ext>
            </p:extLst>
          </p:nvPr>
        </p:nvGraphicFramePr>
        <p:xfrm>
          <a:off x="1447800" y="4629906"/>
          <a:ext cx="6028300" cy="108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6" name="Equation" r:id="rId4" imgW="2539800" imgH="457200" progId="Equation.DSMT4">
                  <p:embed/>
                </p:oleObj>
              </mc:Choice>
              <mc:Fallback>
                <p:oleObj name="Equation" r:id="rId4" imgW="253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4629906"/>
                        <a:ext cx="6028300" cy="1085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9530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2738" y="-52754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Example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5" y="1600200"/>
            <a:ext cx="8804469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439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2738" y="-52754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Replicates have “nuisance factor”!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0100878"/>
                  </p:ext>
                </p:extLst>
              </p:nvPr>
            </p:nvGraphicFramePr>
            <p:xfrm>
              <a:off x="1600200" y="1844321"/>
              <a:ext cx="6629397" cy="42090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1420298586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2978488241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743724229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133691987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1568722470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4249897123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1715115922"/>
                        </a:ext>
                      </a:extLst>
                    </a:gridCol>
                    <a:gridCol w="734559">
                      <a:extLst>
                        <a:ext uri="{9D8B030D-6E8A-4147-A177-3AD203B41FA5}">
                          <a16:colId xmlns:a16="http://schemas.microsoft.com/office/drawing/2014/main" val="402737892"/>
                        </a:ext>
                      </a:extLst>
                    </a:gridCol>
                  </a:tblGrid>
                  <a:tr h="36547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Replicates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66387"/>
                      </a:ext>
                    </a:extLst>
                  </a:tr>
                  <a:tr h="68551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Ron (1)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9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Jack (2)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Emil (3)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597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Box </a:t>
                          </a:r>
                        </a:p>
                        <a:p>
                          <a:r>
                            <a:rPr lang="en-US" dirty="0" smtClean="0"/>
                            <a:t>(4)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9900">
                            <a:alpha val="5803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Raj (5)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Han (6)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921493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Machine-1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90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99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75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E597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85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9900">
                            <a:alpha val="5803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68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35198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Machine-2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88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99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597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88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9900">
                            <a:alpha val="5803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78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802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Machine-3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91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99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65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597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9900">
                            <a:alpha val="5803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75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862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Machine-4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86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99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79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68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597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9900">
                            <a:alpha val="5803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487394"/>
                      </a:ext>
                    </a:extLst>
                  </a:tr>
                  <a:tr h="575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5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0100878"/>
                  </p:ext>
                </p:extLst>
              </p:nvPr>
            </p:nvGraphicFramePr>
            <p:xfrm>
              <a:off x="1600200" y="1844321"/>
              <a:ext cx="6629397" cy="42090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1420298586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2978488241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743724229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133691987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1568722470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4249897123"/>
                        </a:ext>
                      </a:extLst>
                    </a:gridCol>
                    <a:gridCol w="791973">
                      <a:extLst>
                        <a:ext uri="{9D8B030D-6E8A-4147-A177-3AD203B41FA5}">
                          <a16:colId xmlns:a16="http://schemas.microsoft.com/office/drawing/2014/main" val="1715115922"/>
                        </a:ext>
                      </a:extLst>
                    </a:gridCol>
                    <a:gridCol w="734559">
                      <a:extLst>
                        <a:ext uri="{9D8B030D-6E8A-4147-A177-3AD203B41FA5}">
                          <a16:colId xmlns:a16="http://schemas.microsoft.com/office/drawing/2014/main" val="40273789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Replicates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66387"/>
                      </a:ext>
                    </a:extLst>
                  </a:tr>
                  <a:tr h="68551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Ron (1)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9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Jack (2)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Emil (3)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597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Box 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(4)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9900">
                            <a:alpha val="5803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Raj (5)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Han (6)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9214935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Machine-1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385" t="-163303" r="-594615" b="-377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5385" t="-163303" r="-494615" b="-377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385" t="-163303" r="-394615" b="-377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837" t="-163303" r="-297674" b="-377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4615" t="-163303" r="-195385" b="-377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4615" t="-163303" r="-95385" b="-377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000" t="-163303" r="-2479" b="-377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198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Machine-2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385" t="-273333" r="-594615" b="-2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597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88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9900">
                            <a:alpha val="5803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65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78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000" t="-273333" r="-2479" b="-29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802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Machine-3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385" t="-373333" r="-594615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65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597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9900">
                            <a:alpha val="5803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75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000" t="-373333" r="-2479" b="-19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0862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Machine-4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385" t="-473333" r="-594615" b="-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79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CC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68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597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9900">
                            <a:alpha val="5803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000" t="-473333" r="-2479" b="-9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487394"/>
                      </a:ext>
                    </a:extLst>
                  </a:tr>
                  <a:tr h="575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385" t="-633684" r="-59461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5385" t="-633684" r="-49461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385" t="-633684" r="-39461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837" t="-633684" r="-297674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4615" t="-633684" r="-19538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4615" t="-633684" r="-9538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000" t="-633684" r="-2479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597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943849"/>
              </p:ext>
            </p:extLst>
          </p:nvPr>
        </p:nvGraphicFramePr>
        <p:xfrm>
          <a:off x="3123406" y="6053305"/>
          <a:ext cx="28971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9" name="Equation" r:id="rId4" imgW="1231560" imgH="241200" progId="Equation.DSMT4">
                  <p:embed/>
                </p:oleObj>
              </mc:Choice>
              <mc:Fallback>
                <p:oleObj name="Equation" r:id="rId4" imgW="123156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3406" y="6053305"/>
                        <a:ext cx="289718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133600" y="1236451"/>
            <a:ext cx="4161717" cy="646331"/>
            <a:chOff x="2209800" y="1803122"/>
            <a:chExt cx="4161717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2209800" y="1803122"/>
              <a:ext cx="41617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                 b</a:t>
              </a:r>
              <a:r>
                <a:rPr lang="en-US" dirty="0" smtClean="0"/>
                <a:t> “</a:t>
              </a:r>
              <a:r>
                <a:rPr lang="en-US" sz="3600" dirty="0" smtClean="0">
                  <a:solidFill>
                    <a:srgbClr val="9999FF"/>
                  </a:solidFill>
                </a:rPr>
                <a:t>b</a:t>
              </a:r>
              <a:r>
                <a:rPr lang="en-US" sz="3600" dirty="0" smtClean="0">
                  <a:solidFill>
                    <a:srgbClr val="00CC66"/>
                  </a:solidFill>
                </a:rPr>
                <a:t>l</a:t>
              </a:r>
              <a:r>
                <a:rPr lang="en-US" sz="3600" dirty="0" smtClean="0">
                  <a:solidFill>
                    <a:srgbClr val="E597E1"/>
                  </a:solidFill>
                </a:rPr>
                <a:t>o</a:t>
              </a:r>
              <a:r>
                <a:rPr lang="en-US" sz="3600" dirty="0" smtClean="0">
                  <a:solidFill>
                    <a:srgbClr val="FF9900"/>
                  </a:solidFill>
                </a:rPr>
                <a:t>c</a:t>
              </a:r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  <a:r>
                <a:rPr lang="en-US" sz="3600" dirty="0" smtClean="0">
                  <a:solidFill>
                    <a:srgbClr val="66CCFF"/>
                  </a:solidFill>
                </a:rPr>
                <a:t>s</a:t>
              </a:r>
              <a:r>
                <a:rPr lang="en-US" dirty="0" smtClean="0"/>
                <a:t>” </a:t>
              </a:r>
              <a:r>
                <a:rPr lang="en-US" i="1" dirty="0" smtClean="0"/>
                <a:t>(j=1,b)</a:t>
              </a:r>
              <a:endParaRPr lang="en-US" i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209800" y="2045121"/>
              <a:ext cx="1219200" cy="2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9600" y="1524000"/>
            <a:ext cx="588664" cy="3962944"/>
            <a:chOff x="1011536" y="2034501"/>
            <a:chExt cx="588664" cy="3962944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739103" y="3785140"/>
              <a:ext cx="3962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                 a </a:t>
              </a:r>
              <a:r>
                <a:rPr lang="en-US" dirty="0" smtClean="0"/>
                <a:t>treatments </a:t>
              </a:r>
              <a:r>
                <a:rPr lang="en-US" i="1" dirty="0" smtClean="0"/>
                <a:t>(</a:t>
              </a:r>
              <a:r>
                <a:rPr lang="en-US" i="1" dirty="0" err="1" smtClean="0"/>
                <a:t>i</a:t>
              </a:r>
              <a:r>
                <a:rPr lang="en-US" i="1" dirty="0" smtClean="0"/>
                <a:t>=1,a)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00200" y="2413439"/>
              <a:ext cx="0" cy="2438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9380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33906"/>
              </p:ext>
            </p:extLst>
          </p:nvPr>
        </p:nvGraphicFramePr>
        <p:xfrm>
          <a:off x="609600" y="838200"/>
          <a:ext cx="7975600" cy="480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2" name="Equation" r:id="rId3" imgW="4178160" imgH="2514600" progId="Equation.DSMT4">
                  <p:embed/>
                </p:oleObj>
              </mc:Choice>
              <mc:Fallback>
                <p:oleObj name="Equation" r:id="rId3" imgW="4178160" imgH="2514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838200"/>
                        <a:ext cx="7975600" cy="480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2738" y="-52754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Errors…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3005" y="5943600"/>
                <a:ext cx="8487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Partitioning of DF: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5" y="5943600"/>
                <a:ext cx="8487965" cy="461665"/>
              </a:xfrm>
              <a:prstGeom prst="rect">
                <a:avLst/>
              </a:prstGeom>
              <a:blipFill>
                <a:blip r:embed="rId5"/>
                <a:stretch>
                  <a:fillRect l="-11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503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2738" y="-52754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Computation formulas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2" y="1295400"/>
            <a:ext cx="86250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950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2738" y="-52754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066FF"/>
                </a:solidFill>
              </a:rPr>
              <a:t>Example</a:t>
            </a:r>
            <a:endParaRPr lang="en-US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8001000" cy="31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90600" y="381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chemeClr val="accent2"/>
                </a:solidFill>
              </a:rPr>
              <a:t>Computation of confidence interval</a:t>
            </a:r>
            <a:endParaRPr lang="en-US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9960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394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4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492502"/>
              </p:ext>
            </p:extLst>
          </p:nvPr>
        </p:nvGraphicFramePr>
        <p:xfrm>
          <a:off x="1893888" y="1654175"/>
          <a:ext cx="47101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5" name="Equation" r:id="rId6" imgW="2628720" imgH="1701720" progId="Equation.DSMT4">
                  <p:embed/>
                </p:oleObj>
              </mc:Choice>
              <mc:Fallback>
                <p:oleObj name="Equation" r:id="rId6" imgW="2628720" imgH="170172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3888" y="1654175"/>
                        <a:ext cx="4710112" cy="304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4155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1879</Words>
  <Application>Microsoft Office PowerPoint</Application>
  <PresentationFormat>On-screen Show (4:3)</PresentationFormat>
  <Paragraphs>555</Paragraphs>
  <Slides>87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ＭＳ Ｐゴシック</vt:lpstr>
      <vt:lpstr>Arial</vt:lpstr>
      <vt:lpstr>Cambria Math</vt:lpstr>
      <vt:lpstr>Times New Roman</vt:lpstr>
      <vt:lpstr>TimesNewRomanPS</vt:lpstr>
      <vt:lpstr>TimesNewRomanPS-Bold</vt:lpstr>
      <vt:lpstr>Default Design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Chakraborty, Jayanta</cp:lastModifiedBy>
  <cp:revision>281</cp:revision>
  <cp:lastPrinted>2017-03-01T15:23:02Z</cp:lastPrinted>
  <dcterms:created xsi:type="dcterms:W3CDTF">2010-12-30T05:28:44Z</dcterms:created>
  <dcterms:modified xsi:type="dcterms:W3CDTF">2017-03-08T15:57:25Z</dcterms:modified>
</cp:coreProperties>
</file>