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65" r:id="rId6"/>
    <p:sldId id="266" r:id="rId7"/>
    <p:sldId id="267" r:id="rId8"/>
    <p:sldId id="262"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855DD1-AB78-49B9-86A7-9C7824DBD362}"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391437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855DD1-AB78-49B9-86A7-9C7824DBD362}"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398358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855DD1-AB78-49B9-86A7-9C7824DBD362}"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187628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855DD1-AB78-49B9-86A7-9C7824DBD362}"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123876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855DD1-AB78-49B9-86A7-9C7824DBD362}"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355688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855DD1-AB78-49B9-86A7-9C7824DBD362}"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1995607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855DD1-AB78-49B9-86A7-9C7824DBD362}"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398448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855DD1-AB78-49B9-86A7-9C7824DBD362}"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154415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55DD1-AB78-49B9-86A7-9C7824DBD362}"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277482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855DD1-AB78-49B9-86A7-9C7824DBD362}"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367527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855DD1-AB78-49B9-86A7-9C7824DBD362}"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C6A38-5B25-4928-AA73-5CB363A8CD14}" type="slidenum">
              <a:rPr lang="en-US" smtClean="0"/>
              <a:t>‹#›</a:t>
            </a:fld>
            <a:endParaRPr lang="en-US"/>
          </a:p>
        </p:txBody>
      </p:sp>
    </p:spTree>
    <p:extLst>
      <p:ext uri="{BB962C8B-B14F-4D97-AF65-F5344CB8AC3E}">
        <p14:creationId xmlns:p14="http://schemas.microsoft.com/office/powerpoint/2010/main" val="3535839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55DD1-AB78-49B9-86A7-9C7824DBD362}" type="datetimeFigureOut">
              <a:rPr lang="en-US" smtClean="0"/>
              <a:t>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C6A38-5B25-4928-AA73-5CB363A8CD14}" type="slidenum">
              <a:rPr lang="en-US" smtClean="0"/>
              <a:t>‹#›</a:t>
            </a:fld>
            <a:endParaRPr lang="en-US"/>
          </a:p>
        </p:txBody>
      </p:sp>
    </p:spTree>
    <p:extLst>
      <p:ext uri="{BB962C8B-B14F-4D97-AF65-F5344CB8AC3E}">
        <p14:creationId xmlns:p14="http://schemas.microsoft.com/office/powerpoint/2010/main" val="2382276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3345" y="764770"/>
            <a:ext cx="7794698" cy="4893647"/>
          </a:xfrm>
          <a:prstGeom prst="rect">
            <a:avLst/>
          </a:prstGeom>
          <a:noFill/>
        </p:spPr>
        <p:txBody>
          <a:bodyPr wrap="none" rtlCol="0">
            <a:spAutoFit/>
          </a:bodyPr>
          <a:lstStyle/>
          <a:p>
            <a:pPr algn="ctr"/>
            <a:r>
              <a:rPr lang="en-US" sz="4800" b="1" u="sng" dirty="0" smtClean="0"/>
              <a:t>CHE320</a:t>
            </a:r>
          </a:p>
          <a:p>
            <a:pPr algn="ctr"/>
            <a:r>
              <a:rPr lang="en-US" sz="4800" i="1" dirty="0" smtClean="0"/>
              <a:t>Statistical Modeling </a:t>
            </a:r>
          </a:p>
          <a:p>
            <a:pPr algn="ctr"/>
            <a:r>
              <a:rPr lang="en-US" sz="4800" i="1" dirty="0" smtClean="0"/>
              <a:t>and </a:t>
            </a:r>
          </a:p>
          <a:p>
            <a:pPr algn="ctr"/>
            <a:r>
              <a:rPr lang="en-US" sz="4800" i="1" dirty="0" smtClean="0"/>
              <a:t>Quality Enhancement</a:t>
            </a:r>
          </a:p>
          <a:p>
            <a:pPr algn="ctr"/>
            <a:r>
              <a:rPr lang="en-US" sz="4000" dirty="0" smtClean="0"/>
              <a:t>Instructor: Jayanta (Joy) Chakraborty</a:t>
            </a:r>
          </a:p>
          <a:p>
            <a:pPr algn="ctr"/>
            <a:r>
              <a:rPr lang="en-US" sz="4000" dirty="0" smtClean="0"/>
              <a:t>Office: FRNY 1158 </a:t>
            </a:r>
          </a:p>
          <a:p>
            <a:pPr algn="ctr"/>
            <a:r>
              <a:rPr lang="en-US" sz="4000" dirty="0" smtClean="0"/>
              <a:t>Office hours: Tuesdays 5:30-6:30</a:t>
            </a:r>
            <a:endParaRPr lang="en-US" sz="4000" dirty="0"/>
          </a:p>
        </p:txBody>
      </p:sp>
    </p:spTree>
    <p:extLst>
      <p:ext uri="{BB962C8B-B14F-4D97-AF65-F5344CB8AC3E}">
        <p14:creationId xmlns:p14="http://schemas.microsoft.com/office/powerpoint/2010/main" val="3699937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302" y="793101"/>
            <a:ext cx="4581191" cy="830997"/>
          </a:xfrm>
          <a:prstGeom prst="rect">
            <a:avLst/>
          </a:prstGeom>
          <a:noFill/>
        </p:spPr>
        <p:txBody>
          <a:bodyPr wrap="none" rtlCol="0">
            <a:spAutoFit/>
          </a:bodyPr>
          <a:lstStyle/>
          <a:p>
            <a:r>
              <a:rPr lang="en-US" sz="4800" dirty="0" smtClean="0"/>
              <a:t>Course objectives</a:t>
            </a:r>
            <a:endParaRPr lang="en-US" sz="4800" dirty="0"/>
          </a:p>
        </p:txBody>
      </p:sp>
      <p:sp>
        <p:nvSpPr>
          <p:cNvPr id="3" name="TextBox 2"/>
          <p:cNvSpPr txBox="1"/>
          <p:nvPr/>
        </p:nvSpPr>
        <p:spPr>
          <a:xfrm>
            <a:off x="1184987" y="2127379"/>
            <a:ext cx="9545217" cy="5386090"/>
          </a:xfrm>
          <a:prstGeom prst="rect">
            <a:avLst/>
          </a:prstGeom>
          <a:noFill/>
        </p:spPr>
        <p:txBody>
          <a:bodyPr wrap="square" rtlCol="0">
            <a:spAutoFit/>
          </a:bodyPr>
          <a:lstStyle/>
          <a:p>
            <a:pPr marL="514350" indent="-514350" algn="just">
              <a:buAutoNum type="arabicPeriod"/>
            </a:pPr>
            <a:r>
              <a:rPr lang="en-US" sz="2800" dirty="0" smtClean="0"/>
              <a:t>Develop </a:t>
            </a:r>
            <a:r>
              <a:rPr lang="en-US" sz="2800" dirty="0"/>
              <a:t>and apply statistical methods, including designing experiments and building models from experimental data for use in the </a:t>
            </a:r>
            <a:r>
              <a:rPr lang="en-US" sz="2800" dirty="0" smtClean="0"/>
              <a:t>chemical </a:t>
            </a:r>
            <a:r>
              <a:rPr lang="en-US" sz="2800" dirty="0"/>
              <a:t>process industries</a:t>
            </a:r>
            <a:r>
              <a:rPr lang="en-US" sz="2800" dirty="0" smtClean="0"/>
              <a:t>. </a:t>
            </a:r>
          </a:p>
          <a:p>
            <a:pPr algn="just"/>
            <a:endParaRPr lang="en-US" sz="2800" dirty="0" smtClean="0"/>
          </a:p>
          <a:p>
            <a:pPr marL="514350" indent="-514350" algn="just">
              <a:buFont typeface="+mj-lt"/>
              <a:buAutoNum type="arabicPeriod" startAt="2"/>
            </a:pPr>
            <a:r>
              <a:rPr lang="en-US" sz="2800" dirty="0" smtClean="0"/>
              <a:t>Get </a:t>
            </a:r>
            <a:r>
              <a:rPr lang="en-US" sz="2800" dirty="0" smtClean="0"/>
              <a:t>expertise in JMP (a statistical software) so that quick and accurate </a:t>
            </a:r>
            <a:r>
              <a:rPr lang="en-US" sz="2800" dirty="0" smtClean="0"/>
              <a:t>statistical analyses </a:t>
            </a:r>
            <a:r>
              <a:rPr lang="en-US" sz="2800" dirty="0" smtClean="0"/>
              <a:t>can be </a:t>
            </a:r>
            <a:r>
              <a:rPr lang="en-US" sz="2800" dirty="0" smtClean="0"/>
              <a:t>carried out</a:t>
            </a:r>
            <a:r>
              <a:rPr lang="en-US" sz="2800" dirty="0" smtClean="0"/>
              <a:t>. </a:t>
            </a:r>
          </a:p>
          <a:p>
            <a:pPr algn="just"/>
            <a:endParaRPr lang="en-US" sz="2800" dirty="0" smtClean="0"/>
          </a:p>
          <a:p>
            <a:pPr marL="514350" indent="-514350" algn="just">
              <a:buFont typeface="+mj-lt"/>
              <a:buAutoNum type="arabicPeriod" startAt="3"/>
            </a:pPr>
            <a:r>
              <a:rPr lang="en-US" sz="2800" dirty="0"/>
              <a:t>Work in a team to execute a project successfully.</a:t>
            </a:r>
          </a:p>
          <a:p>
            <a:pPr algn="just"/>
            <a:endParaRPr lang="en-US" sz="2800" dirty="0"/>
          </a:p>
          <a:p>
            <a:pPr algn="just"/>
            <a:endParaRPr lang="en-US" sz="2800" dirty="0" smtClean="0"/>
          </a:p>
          <a:p>
            <a:pPr marL="514350" indent="-514350" algn="just">
              <a:buAutoNum type="arabicPeriod" startAt="3"/>
            </a:pPr>
            <a:endParaRPr lang="en-US" sz="3200" dirty="0"/>
          </a:p>
          <a:p>
            <a:endParaRPr lang="en-US" sz="3200" dirty="0"/>
          </a:p>
        </p:txBody>
      </p:sp>
    </p:spTree>
    <p:extLst>
      <p:ext uri="{BB962C8B-B14F-4D97-AF65-F5344CB8AC3E}">
        <p14:creationId xmlns:p14="http://schemas.microsoft.com/office/powerpoint/2010/main" val="2530998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0629" y="585282"/>
            <a:ext cx="8404931" cy="1446550"/>
          </a:xfrm>
          <a:prstGeom prst="rect">
            <a:avLst/>
          </a:prstGeom>
          <a:noFill/>
        </p:spPr>
        <p:txBody>
          <a:bodyPr wrap="square" rtlCol="0">
            <a:spAutoFit/>
          </a:bodyPr>
          <a:lstStyle/>
          <a:p>
            <a:pPr algn="ctr"/>
            <a:r>
              <a:rPr lang="en-US" sz="4400" dirty="0"/>
              <a:t>Accreditation Board for Engineering and Technology (ABET) </a:t>
            </a:r>
            <a:r>
              <a:rPr lang="en-US" sz="4400" dirty="0" smtClean="0"/>
              <a:t>syllabus</a:t>
            </a:r>
            <a:endParaRPr lang="en-US" sz="4400" dirty="0"/>
          </a:p>
        </p:txBody>
      </p:sp>
      <p:sp>
        <p:nvSpPr>
          <p:cNvPr id="3" name="TextBox 2"/>
          <p:cNvSpPr txBox="1"/>
          <p:nvPr/>
        </p:nvSpPr>
        <p:spPr>
          <a:xfrm>
            <a:off x="1856664" y="2662074"/>
            <a:ext cx="8492682" cy="2677656"/>
          </a:xfrm>
          <a:prstGeom prst="rect">
            <a:avLst/>
          </a:prstGeom>
          <a:noFill/>
        </p:spPr>
        <p:txBody>
          <a:bodyPr wrap="square" rtlCol="0">
            <a:spAutoFit/>
          </a:bodyPr>
          <a:lstStyle/>
          <a:p>
            <a:pPr algn="just"/>
            <a:r>
              <a:rPr lang="en-US" sz="2800" dirty="0" smtClean="0"/>
              <a:t>Statistical modeling methods, design of experiments, error analysis, curve fitting and regression, analysis of variance, confidence intervals, quality control and enhancement, emphasizes preparation for designing chemical engineering laboratory experiments and analyzing data </a:t>
            </a:r>
            <a:endParaRPr lang="en-US" sz="2800" dirty="0"/>
          </a:p>
        </p:txBody>
      </p:sp>
    </p:spTree>
    <p:extLst>
      <p:ext uri="{BB962C8B-B14F-4D97-AF65-F5344CB8AC3E}">
        <p14:creationId xmlns:p14="http://schemas.microsoft.com/office/powerpoint/2010/main" val="300054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703" y="249382"/>
            <a:ext cx="11421686" cy="1446550"/>
          </a:xfrm>
          <a:prstGeom prst="rect">
            <a:avLst/>
          </a:prstGeom>
          <a:noFill/>
        </p:spPr>
        <p:txBody>
          <a:bodyPr wrap="square" rtlCol="0">
            <a:spAutoFit/>
          </a:bodyPr>
          <a:lstStyle/>
          <a:p>
            <a:pPr algn="ctr"/>
            <a:r>
              <a:rPr lang="en-US" sz="4800" dirty="0" smtClean="0"/>
              <a:t>Case study: </a:t>
            </a:r>
          </a:p>
          <a:p>
            <a:pPr algn="ctr"/>
            <a:r>
              <a:rPr lang="en-US" sz="4000" dirty="0" smtClean="0"/>
              <a:t>conducting glass for amorphous silicon solar cells</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014" y="2377718"/>
            <a:ext cx="4887528" cy="34993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106" y="2377718"/>
            <a:ext cx="4033058" cy="3528926"/>
          </a:xfrm>
          <a:prstGeom prst="rect">
            <a:avLst/>
          </a:prstGeom>
        </p:spPr>
      </p:pic>
      <p:sp>
        <p:nvSpPr>
          <p:cNvPr id="4" name="TextBox 3"/>
          <p:cNvSpPr txBox="1"/>
          <p:nvPr/>
        </p:nvSpPr>
        <p:spPr>
          <a:xfrm>
            <a:off x="6417426" y="6051666"/>
            <a:ext cx="5253361" cy="369332"/>
          </a:xfrm>
          <a:prstGeom prst="rect">
            <a:avLst/>
          </a:prstGeom>
          <a:noFill/>
        </p:spPr>
        <p:txBody>
          <a:bodyPr wrap="none" rtlCol="0">
            <a:spAutoFit/>
          </a:bodyPr>
          <a:lstStyle/>
          <a:p>
            <a:r>
              <a:rPr lang="en-US" dirty="0" smtClean="0"/>
              <a:t>Representative picture. Obtained from Google Images </a:t>
            </a:r>
            <a:endParaRPr lang="en-US" dirty="0"/>
          </a:p>
        </p:txBody>
      </p:sp>
    </p:spTree>
    <p:extLst>
      <p:ext uri="{BB962C8B-B14F-4D97-AF65-F5344CB8AC3E}">
        <p14:creationId xmlns:p14="http://schemas.microsoft.com/office/powerpoint/2010/main" val="127273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703" y="249382"/>
            <a:ext cx="11421686" cy="1323439"/>
          </a:xfrm>
          <a:prstGeom prst="rect">
            <a:avLst/>
          </a:prstGeom>
          <a:noFill/>
        </p:spPr>
        <p:txBody>
          <a:bodyPr wrap="square" rtlCol="0">
            <a:spAutoFit/>
          </a:bodyPr>
          <a:lstStyle/>
          <a:p>
            <a:pPr algn="ctr"/>
            <a:r>
              <a:rPr lang="en-US" sz="4000" dirty="0" smtClean="0"/>
              <a:t>Our glass vs. glasses available in the market</a:t>
            </a:r>
          </a:p>
          <a:p>
            <a:pPr algn="ctr"/>
            <a:endParaRPr lang="en-US" sz="4000" dirty="0"/>
          </a:p>
        </p:txBody>
      </p:sp>
      <p:sp>
        <p:nvSpPr>
          <p:cNvPr id="3" name="TextBox 2"/>
          <p:cNvSpPr txBox="1"/>
          <p:nvPr/>
        </p:nvSpPr>
        <p:spPr>
          <a:xfrm>
            <a:off x="1602460" y="3034760"/>
            <a:ext cx="8941487"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Because we conduct laboratory experiments, (everything is manual)</a:t>
            </a:r>
          </a:p>
          <a:p>
            <a:r>
              <a:rPr lang="en-US" sz="2400" dirty="0"/>
              <a:t> </a:t>
            </a:r>
            <a:r>
              <a:rPr lang="en-US" sz="2400" dirty="0" smtClean="0"/>
              <a:t>   we </a:t>
            </a:r>
            <a:r>
              <a:rPr lang="en-US" sz="2400" dirty="0" smtClean="0"/>
              <a:t>could prepare </a:t>
            </a:r>
            <a:r>
              <a:rPr lang="en-US" sz="2400" dirty="0" smtClean="0"/>
              <a:t>only 70 glass samples.</a:t>
            </a:r>
          </a:p>
          <a:p>
            <a:pPr marL="285750" indent="-285750">
              <a:buFont typeface="Arial" panose="020B0604020202020204" pitchFamily="34" charset="0"/>
              <a:buChar char="•"/>
            </a:pPr>
            <a:r>
              <a:rPr lang="en-US" sz="2400" dirty="0" smtClean="0"/>
              <a:t>With another </a:t>
            </a:r>
            <a:r>
              <a:rPr lang="en-US" sz="2400" dirty="0" smtClean="0"/>
              <a:t>weeks</a:t>
            </a:r>
            <a:r>
              <a:rPr lang="en-US" sz="2400" dirty="0" smtClean="0"/>
              <a:t> </a:t>
            </a:r>
            <a:r>
              <a:rPr lang="en-US" sz="2400" dirty="0" smtClean="0"/>
              <a:t>effort we can make another 30. </a:t>
            </a:r>
          </a:p>
          <a:p>
            <a:pPr marL="285750" indent="-285750">
              <a:buFont typeface="Arial" panose="020B0604020202020204" pitchFamily="34" charset="0"/>
              <a:buChar char="•"/>
            </a:pPr>
            <a:r>
              <a:rPr lang="en-US" sz="2400" dirty="0" smtClean="0"/>
              <a:t>Commercial supplier (AZOMAN) sells </a:t>
            </a:r>
            <a:r>
              <a:rPr lang="en-US" sz="2400" dirty="0" smtClean="0"/>
              <a:t>box containing minimum </a:t>
            </a:r>
          </a:p>
          <a:p>
            <a:r>
              <a:rPr lang="en-US" sz="2400" dirty="0"/>
              <a:t> </a:t>
            </a:r>
            <a:r>
              <a:rPr lang="en-US" sz="2400" dirty="0" smtClean="0"/>
              <a:t>   </a:t>
            </a:r>
            <a:r>
              <a:rPr lang="en-US" sz="2400" dirty="0" smtClean="0"/>
              <a:t>of </a:t>
            </a:r>
            <a:r>
              <a:rPr lang="en-US" sz="2400" dirty="0" smtClean="0"/>
              <a:t>1000 glass pieces! </a:t>
            </a:r>
            <a:endParaRPr lang="en-US" sz="2400" dirty="0"/>
          </a:p>
        </p:txBody>
      </p:sp>
      <p:sp>
        <p:nvSpPr>
          <p:cNvPr id="4" name="TextBox 3"/>
          <p:cNvSpPr txBox="1"/>
          <p:nvPr/>
        </p:nvSpPr>
        <p:spPr>
          <a:xfrm>
            <a:off x="1445670" y="1489694"/>
            <a:ext cx="10222414" cy="1015663"/>
          </a:xfrm>
          <a:prstGeom prst="rect">
            <a:avLst/>
          </a:prstGeom>
          <a:noFill/>
        </p:spPr>
        <p:txBody>
          <a:bodyPr wrap="none" rtlCol="0">
            <a:spAutoFit/>
          </a:bodyPr>
          <a:lstStyle/>
          <a:p>
            <a:r>
              <a:rPr lang="en-US" sz="2000" dirty="0" smtClean="0"/>
              <a:t>“We are interested in your method and would like to try it for </a:t>
            </a:r>
            <a:r>
              <a:rPr lang="en-US" sz="2000" dirty="0" smtClean="0"/>
              <a:t>ourselves. But </a:t>
            </a:r>
            <a:r>
              <a:rPr lang="en-US" sz="2000" dirty="0" smtClean="0"/>
              <a:t>before we make any </a:t>
            </a:r>
          </a:p>
          <a:p>
            <a:r>
              <a:rPr lang="en-US" sz="2000" dirty="0" smtClean="0"/>
              <a:t>C</a:t>
            </a:r>
            <a:r>
              <a:rPr lang="en-US" sz="2000" dirty="0" smtClean="0"/>
              <a:t>ommitments</a:t>
            </a:r>
            <a:r>
              <a:rPr lang="en-US" sz="2000" dirty="0"/>
              <a:t>,</a:t>
            </a:r>
            <a:r>
              <a:rPr lang="en-US" sz="2000" dirty="0" smtClean="0"/>
              <a:t> we </a:t>
            </a:r>
            <a:r>
              <a:rPr lang="en-US" sz="2000" dirty="0" smtClean="0"/>
              <a:t>need </a:t>
            </a:r>
            <a:r>
              <a:rPr lang="en-US" sz="2000" u="sng" dirty="0" smtClean="0"/>
              <a:t>definite proof </a:t>
            </a:r>
            <a:r>
              <a:rPr lang="en-US" sz="2000" dirty="0" smtClean="0"/>
              <a:t>from you that </a:t>
            </a:r>
            <a:r>
              <a:rPr lang="en-US" sz="2000" dirty="0" smtClean="0"/>
              <a:t>the quality of the glasses prepared by </a:t>
            </a:r>
          </a:p>
          <a:p>
            <a:r>
              <a:rPr lang="en-US" sz="2000" dirty="0" err="1" smtClean="0"/>
              <a:t>JCLabs</a:t>
            </a:r>
            <a:r>
              <a:rPr lang="en-US" sz="2000" dirty="0" smtClean="0"/>
              <a:t> is better </a:t>
            </a:r>
            <a:r>
              <a:rPr lang="en-US" sz="2000" dirty="0"/>
              <a:t>than (or at least as per) those </a:t>
            </a:r>
            <a:r>
              <a:rPr lang="en-US" sz="2000" dirty="0" smtClean="0"/>
              <a:t>available from AZOMAN.”</a:t>
            </a:r>
            <a:endParaRPr lang="en-US" sz="2000" dirty="0"/>
          </a:p>
        </p:txBody>
      </p:sp>
      <p:sp>
        <p:nvSpPr>
          <p:cNvPr id="5" name="TextBox 4"/>
          <p:cNvSpPr txBox="1"/>
          <p:nvPr/>
        </p:nvSpPr>
        <p:spPr>
          <a:xfrm>
            <a:off x="2781212" y="5237018"/>
            <a:ext cx="6691704" cy="584775"/>
          </a:xfrm>
          <a:prstGeom prst="rect">
            <a:avLst/>
          </a:prstGeom>
          <a:noFill/>
        </p:spPr>
        <p:txBody>
          <a:bodyPr wrap="none" rtlCol="0">
            <a:spAutoFit/>
          </a:bodyPr>
          <a:lstStyle/>
          <a:p>
            <a:r>
              <a:rPr lang="en-US" sz="3200" dirty="0" smtClean="0"/>
              <a:t>How can we obtain the </a:t>
            </a:r>
            <a:r>
              <a:rPr lang="en-US" sz="3200" u="sng" dirty="0" smtClean="0"/>
              <a:t>definite proof</a:t>
            </a:r>
            <a:r>
              <a:rPr lang="en-US" sz="3200" dirty="0" smtClean="0"/>
              <a:t>? </a:t>
            </a:r>
            <a:endParaRPr lang="en-US" sz="3200" dirty="0"/>
          </a:p>
        </p:txBody>
      </p:sp>
    </p:spTree>
    <p:extLst>
      <p:ext uri="{BB962C8B-B14F-4D97-AF65-F5344CB8AC3E}">
        <p14:creationId xmlns:p14="http://schemas.microsoft.com/office/powerpoint/2010/main" val="353251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703" y="249382"/>
            <a:ext cx="11421686" cy="1323439"/>
          </a:xfrm>
          <a:prstGeom prst="rect">
            <a:avLst/>
          </a:prstGeom>
          <a:noFill/>
        </p:spPr>
        <p:txBody>
          <a:bodyPr wrap="square" rtlCol="0">
            <a:spAutoFit/>
          </a:bodyPr>
          <a:lstStyle/>
          <a:p>
            <a:pPr algn="ctr"/>
            <a:r>
              <a:rPr lang="en-US" sz="4000" dirty="0" smtClean="0"/>
              <a:t>The definite proof…</a:t>
            </a:r>
          </a:p>
          <a:p>
            <a:pPr algn="ctr"/>
            <a:endParaRPr lang="en-US" sz="4000" dirty="0"/>
          </a:p>
        </p:txBody>
      </p:sp>
      <p:sp>
        <p:nvSpPr>
          <p:cNvPr id="3" name="TextBox 2"/>
          <p:cNvSpPr txBox="1"/>
          <p:nvPr/>
        </p:nvSpPr>
        <p:spPr>
          <a:xfrm>
            <a:off x="1274594" y="911101"/>
            <a:ext cx="9919904" cy="674030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Compare our best sample </a:t>
            </a:r>
            <a:r>
              <a:rPr lang="en-US" sz="2400" dirty="0" smtClean="0"/>
              <a:t>of our lot (70) with </a:t>
            </a:r>
            <a:r>
              <a:rPr lang="en-US" sz="2400" dirty="0" smtClean="0"/>
              <a:t>the worst of the commercial lot (1000). It turns </a:t>
            </a:r>
            <a:r>
              <a:rPr lang="en-US" sz="2400" dirty="0"/>
              <a:t>o</a:t>
            </a:r>
            <a:r>
              <a:rPr lang="en-US" sz="2400" dirty="0" smtClean="0"/>
              <a:t>ut </a:t>
            </a:r>
            <a:r>
              <a:rPr lang="en-US" sz="2400" dirty="0" smtClean="0"/>
              <a:t>that our best sample is better than the worst commercial </a:t>
            </a:r>
            <a:r>
              <a:rPr lang="en-US" sz="2400" dirty="0" smtClean="0"/>
              <a:t>sample </a:t>
            </a:r>
            <a:r>
              <a:rPr lang="en-US" sz="2400" u="sng" dirty="0" smtClean="0"/>
              <a:t>tested</a:t>
            </a:r>
            <a:r>
              <a:rPr lang="en-US" sz="2400" dirty="0" smtClean="0"/>
              <a:t>. </a:t>
            </a:r>
            <a:endParaRPr lang="en-US" sz="2400" dirty="0" smtClean="0"/>
          </a:p>
          <a:p>
            <a:endParaRPr lang="en-US" sz="2400" dirty="0"/>
          </a:p>
          <a:p>
            <a:pPr marL="342900" indent="-342900">
              <a:buFont typeface="Arial" panose="020B0604020202020204" pitchFamily="34" charset="0"/>
              <a:buChar char="•"/>
            </a:pPr>
            <a:r>
              <a:rPr lang="en-US" sz="2400" dirty="0" smtClean="0"/>
              <a:t>Compare the average of our sample with average of commercial sample. It </a:t>
            </a:r>
          </a:p>
          <a:p>
            <a:r>
              <a:rPr lang="en-US" sz="2400" dirty="0"/>
              <a:t> </a:t>
            </a:r>
            <a:r>
              <a:rPr lang="en-US" sz="2400" dirty="0" smtClean="0"/>
              <a:t>    turns out that average of our samples is slightly inferior to the commercial </a:t>
            </a:r>
          </a:p>
          <a:p>
            <a:r>
              <a:rPr lang="en-US" sz="2400" dirty="0"/>
              <a:t> </a:t>
            </a:r>
            <a:r>
              <a:rPr lang="en-US" sz="2400" dirty="0" smtClean="0"/>
              <a:t>    samples. But we could test only 10 out of 70 glasses from our lot and 10 </a:t>
            </a:r>
          </a:p>
          <a:p>
            <a:r>
              <a:rPr lang="en-US" sz="2400" dirty="0" smtClean="0"/>
              <a:t>     out of the 1000 commercial glasses. If we increase number of samples will </a:t>
            </a:r>
          </a:p>
          <a:p>
            <a:r>
              <a:rPr lang="en-US" sz="2400" dirty="0" smtClean="0"/>
              <a:t>     the situation change?</a:t>
            </a:r>
          </a:p>
          <a:p>
            <a:endParaRPr lang="en-US" sz="2400" dirty="0" smtClean="0"/>
          </a:p>
          <a:p>
            <a:pPr marL="285750" indent="-285750">
              <a:buFont typeface="Arial" panose="020B0604020202020204" pitchFamily="34" charset="0"/>
              <a:buChar char="•"/>
            </a:pPr>
            <a:r>
              <a:rPr lang="en-US" sz="2400" dirty="0"/>
              <a:t>Increase the number of trials in lab until we get one glass which is better </a:t>
            </a:r>
            <a:endParaRPr lang="en-US" sz="2400" dirty="0" smtClean="0"/>
          </a:p>
          <a:p>
            <a:r>
              <a:rPr lang="en-US" sz="2400" dirty="0"/>
              <a:t> </a:t>
            </a:r>
            <a:r>
              <a:rPr lang="en-US" sz="2400" dirty="0" smtClean="0"/>
              <a:t>   than </a:t>
            </a:r>
            <a:r>
              <a:rPr lang="en-US" sz="2400" dirty="0"/>
              <a:t>the </a:t>
            </a:r>
            <a:r>
              <a:rPr lang="en-US" sz="2400" dirty="0" smtClean="0"/>
              <a:t>average </a:t>
            </a:r>
            <a:r>
              <a:rPr lang="en-US" sz="2400" dirty="0"/>
              <a:t>of the commercial </a:t>
            </a:r>
            <a:r>
              <a:rPr lang="en-US" sz="2400" dirty="0" smtClean="0"/>
              <a:t>samples. Note the operating condition</a:t>
            </a:r>
          </a:p>
          <a:p>
            <a:r>
              <a:rPr lang="en-US" sz="2400" dirty="0" smtClean="0"/>
              <a:t>   and reproduce it in </a:t>
            </a:r>
            <a:r>
              <a:rPr lang="en-US" sz="2400" i="1" dirty="0" smtClean="0"/>
              <a:t>to </a:t>
            </a:r>
            <a:r>
              <a:rPr lang="en-US" sz="2400" i="1" dirty="0" err="1" smtClean="0"/>
              <a:t>to</a:t>
            </a:r>
            <a:r>
              <a:rPr lang="en-US" sz="2400" i="1" dirty="0" smtClean="0"/>
              <a:t> </a:t>
            </a:r>
            <a:r>
              <a:rPr lang="en-US" sz="2400" dirty="0" smtClean="0"/>
              <a:t>so that all glasses made by us is better than the </a:t>
            </a:r>
          </a:p>
          <a:p>
            <a:r>
              <a:rPr lang="en-US" sz="2400" dirty="0"/>
              <a:t> </a:t>
            </a:r>
            <a:r>
              <a:rPr lang="en-US" sz="2400" dirty="0" smtClean="0"/>
              <a:t>  average commercial glass (fails! The </a:t>
            </a:r>
            <a:r>
              <a:rPr lang="en-US" sz="2400" dirty="0" smtClean="0"/>
              <a:t>“best practice” sometime </a:t>
            </a:r>
            <a:r>
              <a:rPr lang="en-US" sz="2400" dirty="0" smtClean="0"/>
              <a:t>made worst</a:t>
            </a:r>
          </a:p>
          <a:p>
            <a:r>
              <a:rPr lang="en-US" sz="2400" dirty="0"/>
              <a:t> </a:t>
            </a:r>
            <a:r>
              <a:rPr lang="en-US" sz="2400" dirty="0" smtClean="0"/>
              <a:t>  glass!!!) </a:t>
            </a:r>
            <a:endParaRPr lang="en-US" sz="2400" dirty="0"/>
          </a:p>
          <a:p>
            <a:pPr marL="285750" indent="-285750">
              <a:buFont typeface="Arial" panose="020B0604020202020204" pitchFamily="34" charset="0"/>
              <a:buChar char="•"/>
            </a:pPr>
            <a:endParaRPr lang="en-US" sz="2400" dirty="0" smtClean="0"/>
          </a:p>
          <a:p>
            <a:r>
              <a:rPr lang="en-US" sz="2400" dirty="0" smtClean="0"/>
              <a:t>    </a:t>
            </a:r>
          </a:p>
          <a:p>
            <a:endParaRPr lang="en-US" sz="2400" dirty="0"/>
          </a:p>
        </p:txBody>
      </p:sp>
      <p:sp>
        <p:nvSpPr>
          <p:cNvPr id="4" name="TextBox 3"/>
          <p:cNvSpPr txBox="1"/>
          <p:nvPr/>
        </p:nvSpPr>
        <p:spPr>
          <a:xfrm>
            <a:off x="4330161" y="5952682"/>
            <a:ext cx="4029052" cy="707886"/>
          </a:xfrm>
          <a:prstGeom prst="rect">
            <a:avLst/>
          </a:prstGeom>
          <a:noFill/>
        </p:spPr>
        <p:txBody>
          <a:bodyPr wrap="none" rtlCol="0">
            <a:spAutoFit/>
          </a:bodyPr>
          <a:lstStyle/>
          <a:p>
            <a:r>
              <a:rPr lang="en-US" sz="4000" dirty="0" smtClean="0"/>
              <a:t>Show me the way!</a:t>
            </a:r>
            <a:endParaRPr lang="en-US" sz="4000" dirty="0"/>
          </a:p>
        </p:txBody>
      </p:sp>
    </p:spTree>
    <p:extLst>
      <p:ext uri="{BB962C8B-B14F-4D97-AF65-F5344CB8AC3E}">
        <p14:creationId xmlns:p14="http://schemas.microsoft.com/office/powerpoint/2010/main" val="3790009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3985" y="1862052"/>
            <a:ext cx="8947834" cy="2246769"/>
          </a:xfrm>
          <a:prstGeom prst="rect">
            <a:avLst/>
          </a:prstGeom>
          <a:noFill/>
        </p:spPr>
        <p:txBody>
          <a:bodyPr wrap="none" rtlCol="0">
            <a:spAutoFit/>
          </a:bodyPr>
          <a:lstStyle/>
          <a:p>
            <a:r>
              <a:rPr lang="en-US" sz="2800" dirty="0" smtClean="0"/>
              <a:t>Statistical methods tells us how to obtain a suitable sample, </a:t>
            </a:r>
          </a:p>
          <a:p>
            <a:r>
              <a:rPr lang="en-US" sz="2800" dirty="0" smtClean="0"/>
              <a:t>obtain the mean and get an quantitative idea on variability </a:t>
            </a:r>
          </a:p>
          <a:p>
            <a:r>
              <a:rPr lang="en-US" sz="2800" dirty="0" smtClean="0"/>
              <a:t>of the observations.  </a:t>
            </a:r>
          </a:p>
          <a:p>
            <a:endParaRPr lang="en-US" sz="2800" dirty="0" smtClean="0"/>
          </a:p>
          <a:p>
            <a:r>
              <a:rPr lang="en-US" sz="2800" dirty="0" smtClean="0"/>
              <a:t>And many more….</a:t>
            </a:r>
            <a:endParaRPr lang="en-US" sz="2800" dirty="0"/>
          </a:p>
        </p:txBody>
      </p:sp>
    </p:spTree>
    <p:extLst>
      <p:ext uri="{BB962C8B-B14F-4D97-AF65-F5344CB8AC3E}">
        <p14:creationId xmlns:p14="http://schemas.microsoft.com/office/powerpoint/2010/main" val="415544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36367" y="457200"/>
            <a:ext cx="2189584" cy="1143000"/>
          </a:xfrm>
        </p:spPr>
        <p:txBody>
          <a:bodyPr/>
          <a:lstStyle/>
          <a:p>
            <a:pPr algn="l" eaLnBrk="1" hangingPunct="1"/>
            <a:r>
              <a:rPr lang="en-US" altLang="en-US" sz="3600" b="1" dirty="0" smtClean="0"/>
              <a:t>Variability</a:t>
            </a:r>
            <a:endParaRPr lang="en-US" altLang="en-US" sz="3600" b="1" dirty="0"/>
          </a:p>
        </p:txBody>
      </p:sp>
      <p:sp>
        <p:nvSpPr>
          <p:cNvPr id="7172" name="Text Box 5"/>
          <p:cNvSpPr txBox="1">
            <a:spLocks noChangeArrowheads="1"/>
          </p:cNvSpPr>
          <p:nvPr/>
        </p:nvSpPr>
        <p:spPr bwMode="auto">
          <a:xfrm>
            <a:off x="1981200" y="1828800"/>
            <a:ext cx="82296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US" altLang="en-US" sz="2800" dirty="0" smtClean="0"/>
              <a:t>By </a:t>
            </a:r>
            <a:r>
              <a:rPr lang="en-US" altLang="en-US" sz="2800" dirty="0"/>
              <a:t>variability, we mean successive observations of a system or phenomenon do </a:t>
            </a:r>
            <a:r>
              <a:rPr lang="en-US" altLang="en-US" sz="2800" i="1" dirty="0"/>
              <a:t>not</a:t>
            </a:r>
            <a:r>
              <a:rPr lang="en-US" altLang="en-US" sz="2800" dirty="0"/>
              <a:t> produce exactly the same result</a:t>
            </a:r>
            <a:r>
              <a:rPr lang="en-US" altLang="en-US" sz="2800" dirty="0" smtClean="0"/>
              <a:t>.</a:t>
            </a:r>
          </a:p>
          <a:p>
            <a:pPr eaLnBrk="1" hangingPunct="1">
              <a:spcBef>
                <a:spcPct val="50000"/>
              </a:spcBef>
              <a:buNone/>
            </a:pPr>
            <a:endParaRPr lang="en-US" altLang="en-US" sz="2800" dirty="0" smtClean="0"/>
          </a:p>
          <a:p>
            <a:pPr>
              <a:spcBef>
                <a:spcPct val="50000"/>
              </a:spcBef>
            </a:pPr>
            <a:r>
              <a:rPr lang="en-US" altLang="en-US" sz="2800" dirty="0" smtClean="0"/>
              <a:t>Statistics </a:t>
            </a:r>
            <a:r>
              <a:rPr lang="en-US" altLang="en-US" sz="2800" dirty="0"/>
              <a:t>gives us a framework for describing this variability and for learning about potential </a:t>
            </a:r>
            <a:r>
              <a:rPr lang="en-US" altLang="en-US" sz="2800" b="1" dirty="0"/>
              <a:t>sources of variability.</a:t>
            </a:r>
          </a:p>
          <a:p>
            <a:pPr eaLnBrk="1" hangingPunct="1">
              <a:spcBef>
                <a:spcPct val="50000"/>
              </a:spcBef>
              <a:buFontTx/>
              <a:buNone/>
            </a:pPr>
            <a:endParaRPr lang="en-US" altLang="en-US" sz="2800" dirty="0"/>
          </a:p>
        </p:txBody>
      </p:sp>
    </p:spTree>
    <p:extLst>
      <p:ext uri="{BB962C8B-B14F-4D97-AF65-F5344CB8AC3E}">
        <p14:creationId xmlns:p14="http://schemas.microsoft.com/office/powerpoint/2010/main" val="71618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436776" y="718457"/>
            <a:ext cx="4736841" cy="821094"/>
          </a:xfrm>
        </p:spPr>
        <p:txBody>
          <a:bodyPr/>
          <a:lstStyle/>
          <a:p>
            <a:pPr algn="l" eaLnBrk="1" hangingPunct="1"/>
            <a:r>
              <a:rPr lang="en-US" altLang="en-US" sz="3600" b="1" dirty="0" smtClean="0"/>
              <a:t>Probability and statistics</a:t>
            </a:r>
            <a:endParaRPr lang="en-US" altLang="en-US" sz="3600" b="1" dirty="0"/>
          </a:p>
        </p:txBody>
      </p:sp>
      <p:sp>
        <p:nvSpPr>
          <p:cNvPr id="5124" name="Rectangle 7"/>
          <p:cNvSpPr>
            <a:spLocks noChangeArrowheads="1"/>
          </p:cNvSpPr>
          <p:nvPr/>
        </p:nvSpPr>
        <p:spPr bwMode="auto">
          <a:xfrm>
            <a:off x="1905000" y="1828800"/>
            <a:ext cx="81153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dirty="0"/>
              <a:t>The Field of Probability</a:t>
            </a:r>
          </a:p>
          <a:p>
            <a:pPr>
              <a:spcBef>
                <a:spcPct val="0"/>
              </a:spcBef>
            </a:pPr>
            <a:r>
              <a:rPr lang="en-US" altLang="en-US" sz="2800" dirty="0"/>
              <a:t> Used to quantify likelihood or chance</a:t>
            </a:r>
          </a:p>
          <a:p>
            <a:pPr>
              <a:spcBef>
                <a:spcPct val="0"/>
              </a:spcBef>
            </a:pPr>
            <a:r>
              <a:rPr lang="en-US" altLang="en-US" sz="2800" dirty="0"/>
              <a:t> Used to represent risk or uncertainty in engineering </a:t>
            </a:r>
          </a:p>
          <a:p>
            <a:pPr>
              <a:spcBef>
                <a:spcPct val="0"/>
              </a:spcBef>
              <a:buFontTx/>
              <a:buNone/>
            </a:pPr>
            <a:r>
              <a:rPr lang="en-US" altLang="en-US" sz="2800" dirty="0"/>
              <a:t>   applications</a:t>
            </a:r>
          </a:p>
          <a:p>
            <a:pPr>
              <a:spcBef>
                <a:spcPct val="0"/>
              </a:spcBef>
            </a:pPr>
            <a:r>
              <a:rPr lang="en-US" altLang="en-US" sz="2800" dirty="0"/>
              <a:t> Can be interpreted </a:t>
            </a:r>
            <a:r>
              <a:rPr lang="en-US" altLang="en-US" sz="2800" dirty="0" smtClean="0"/>
              <a:t>as </a:t>
            </a:r>
            <a:r>
              <a:rPr lang="en-US" altLang="en-US" sz="2800" dirty="0"/>
              <a:t>relative </a:t>
            </a:r>
            <a:r>
              <a:rPr lang="en-US" altLang="en-US" sz="2800" dirty="0" smtClean="0"/>
              <a:t>frequency</a:t>
            </a:r>
            <a:endParaRPr lang="en-US" altLang="en-US" sz="2800" dirty="0"/>
          </a:p>
          <a:p>
            <a:pPr>
              <a:spcBef>
                <a:spcPct val="0"/>
              </a:spcBef>
              <a:buFontTx/>
              <a:buNone/>
            </a:pPr>
            <a:endParaRPr lang="en-US" altLang="en-US" sz="2800" b="1" dirty="0"/>
          </a:p>
          <a:p>
            <a:pPr>
              <a:spcBef>
                <a:spcPct val="0"/>
              </a:spcBef>
              <a:buFontTx/>
              <a:buNone/>
            </a:pPr>
            <a:r>
              <a:rPr lang="en-US" altLang="en-US" sz="2800" b="1" dirty="0"/>
              <a:t>The Field of Statistics</a:t>
            </a:r>
            <a:endParaRPr lang="en-US" altLang="en-US" sz="2800" dirty="0"/>
          </a:p>
          <a:p>
            <a:pPr>
              <a:spcBef>
                <a:spcPct val="0"/>
              </a:spcBef>
            </a:pPr>
            <a:r>
              <a:rPr lang="en-US" altLang="en-US" sz="2800" dirty="0"/>
              <a:t> Deals with the collection, presentation, analysis, and</a:t>
            </a:r>
          </a:p>
          <a:p>
            <a:pPr>
              <a:spcBef>
                <a:spcPct val="0"/>
              </a:spcBef>
              <a:spcAft>
                <a:spcPct val="20000"/>
              </a:spcAft>
              <a:buFontTx/>
              <a:buNone/>
            </a:pPr>
            <a:r>
              <a:rPr lang="en-US" altLang="en-US" sz="2800" dirty="0"/>
              <a:t>   use of data to make decisions and solve problems</a:t>
            </a:r>
            <a:r>
              <a:rPr lang="en-US" altLang="en-US" sz="2400" dirty="0"/>
              <a:t>. </a:t>
            </a:r>
          </a:p>
        </p:txBody>
      </p:sp>
    </p:spTree>
    <p:extLst>
      <p:ext uri="{BB962C8B-B14F-4D97-AF65-F5344CB8AC3E}">
        <p14:creationId xmlns:p14="http://schemas.microsoft.com/office/powerpoint/2010/main" val="2975324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559</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Variability</vt:lpstr>
      <vt:lpstr>Probability and statistics</vt:lpstr>
    </vt:vector>
  </TitlesOfParts>
  <Company>Engineering Computer Network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Chakraborty, Jayanta</dc:creator>
  <cp:lastModifiedBy>Chakraborty, Jayanta</cp:lastModifiedBy>
  <cp:revision>18</cp:revision>
  <dcterms:created xsi:type="dcterms:W3CDTF">2017-01-05T18:42:59Z</dcterms:created>
  <dcterms:modified xsi:type="dcterms:W3CDTF">2017-01-08T14:02:20Z</dcterms:modified>
</cp:coreProperties>
</file>