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5"/>
  </p:normalViewPr>
  <p:slideViewPr>
    <p:cSldViewPr snapToGrid="0" snapToObjects="1">
      <p:cViewPr varScale="1">
        <p:scale>
          <a:sx n="81" d="100"/>
          <a:sy n="81" d="100"/>
        </p:scale>
        <p:origin x="9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4C1C3F-2400-834C-B808-9D1BB259E2F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154729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C1C3F-2400-834C-B808-9D1BB259E2F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192295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C1C3F-2400-834C-B808-9D1BB259E2F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155343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C1C3F-2400-834C-B808-9D1BB259E2F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149644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4C1C3F-2400-834C-B808-9D1BB259E2F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149341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4C1C3F-2400-834C-B808-9D1BB259E2F8}"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8468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4C1C3F-2400-834C-B808-9D1BB259E2F8}"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169534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4C1C3F-2400-834C-B808-9D1BB259E2F8}"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83104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C1C3F-2400-834C-B808-9D1BB259E2F8}"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8500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C1C3F-2400-834C-B808-9D1BB259E2F8}"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54763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C1C3F-2400-834C-B808-9D1BB259E2F8}"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85345-C88B-2642-A11B-23F384E282BF}" type="slidenum">
              <a:rPr lang="en-US" smtClean="0"/>
              <a:t>‹#›</a:t>
            </a:fld>
            <a:endParaRPr lang="en-US"/>
          </a:p>
        </p:txBody>
      </p:sp>
    </p:spTree>
    <p:extLst>
      <p:ext uri="{BB962C8B-B14F-4D97-AF65-F5344CB8AC3E}">
        <p14:creationId xmlns:p14="http://schemas.microsoft.com/office/powerpoint/2010/main" val="214632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C1C3F-2400-834C-B808-9D1BB259E2F8}" type="datetimeFigureOut">
              <a:rPr lang="en-US" smtClean="0"/>
              <a:t>1/31/2017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85345-C88B-2642-A11B-23F384E282BF}" type="slidenum">
              <a:rPr lang="en-US" smtClean="0"/>
              <a:t>‹#›</a:t>
            </a:fld>
            <a:endParaRPr lang="en-US"/>
          </a:p>
        </p:txBody>
      </p:sp>
    </p:spTree>
    <p:extLst>
      <p:ext uri="{BB962C8B-B14F-4D97-AF65-F5344CB8AC3E}">
        <p14:creationId xmlns:p14="http://schemas.microsoft.com/office/powerpoint/2010/main" val="1336216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292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solutions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66409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to exponential </a:t>
            </a:r>
            <a:r>
              <a:rPr lang="mr-IN" dirty="0" smtClean="0"/>
              <a:t>–</a:t>
            </a:r>
            <a:r>
              <a:rPr lang="en-US" dirty="0" smtClean="0"/>
              <a:t> New profiles being created in </a:t>
            </a:r>
            <a:r>
              <a:rPr lang="en-US" dirty="0" err="1" smtClean="0"/>
              <a:t>facebook</a:t>
            </a:r>
            <a:endParaRPr lang="en-US" dirty="0"/>
          </a:p>
        </p:txBody>
      </p:sp>
      <p:sp>
        <p:nvSpPr>
          <p:cNvPr id="3" name="Content Placeholder 2"/>
          <p:cNvSpPr>
            <a:spLocks noGrp="1"/>
          </p:cNvSpPr>
          <p:nvPr>
            <p:ph idx="1"/>
          </p:nvPr>
        </p:nvSpPr>
        <p:spPr/>
        <p:txBody>
          <a:bodyPr/>
          <a:lstStyle/>
          <a:p>
            <a:r>
              <a:rPr lang="en-US" dirty="0" smtClean="0"/>
              <a:t>On an average, 5 new profiles are created every second!</a:t>
            </a:r>
          </a:p>
          <a:p>
            <a:r>
              <a:rPr lang="en-US" dirty="0" smtClean="0"/>
              <a:t>Assume this to be a Poisson process</a:t>
            </a:r>
          </a:p>
        </p:txBody>
      </p:sp>
    </p:spTree>
    <p:extLst>
      <p:ext uri="{BB962C8B-B14F-4D97-AF65-F5344CB8AC3E}">
        <p14:creationId xmlns:p14="http://schemas.microsoft.com/office/powerpoint/2010/main" val="177224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probability that no new profiles were created in an interval of 3 seconds?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charset="0"/>
                      </a:rPr>
                      <m:t>𝑃</m:t>
                    </m:r>
                    <m:d>
                      <m:dPr>
                        <m:ctrlPr>
                          <a:rPr lang="en-US" b="0" i="1" smtClean="0">
                            <a:latin typeface="Cambria Math" panose="02040503050406030204" pitchFamily="18" charset="0"/>
                          </a:rPr>
                        </m:ctrlPr>
                      </m:dPr>
                      <m:e>
                        <m:r>
                          <a:rPr lang="en-US" b="0" i="1" smtClean="0">
                            <a:latin typeface="Cambria Math" charset="0"/>
                          </a:rPr>
                          <m:t>𝑋</m:t>
                        </m:r>
                        <m:r>
                          <a:rPr lang="en-US" b="0" i="1" smtClean="0">
                            <a:latin typeface="Cambria Math" charset="0"/>
                          </a:rPr>
                          <m:t>&gt;3</m:t>
                        </m:r>
                      </m:e>
                    </m:d>
                    <m:r>
                      <a:rPr lang="en-US" b="0" i="1" smtClean="0">
                        <a:latin typeface="Cambria Math" charset="0"/>
                      </a:rPr>
                      <m:t>= </m:t>
                    </m:r>
                    <m:nary>
                      <m:naryPr>
                        <m:ctrlPr>
                          <a:rPr lang="is-IS" b="0" i="1" smtClean="0">
                            <a:latin typeface="Cambria Math" panose="02040503050406030204" pitchFamily="18" charset="0"/>
                          </a:rPr>
                        </m:ctrlPr>
                      </m:naryPr>
                      <m:sub>
                        <m:r>
                          <m:rPr>
                            <m:brk m:alnAt="23"/>
                          </m:rPr>
                          <a:rPr lang="en-US" b="0" i="1" smtClean="0">
                            <a:latin typeface="Cambria Math" charset="0"/>
                          </a:rPr>
                          <m:t>3</m:t>
                        </m:r>
                      </m:sub>
                      <m:sup>
                        <m:r>
                          <a:rPr lang="is-IS" b="0" i="1" smtClean="0">
                            <a:latin typeface="Cambria Math" charset="0"/>
                            <a:ea typeface="Cambria Math" charset="0"/>
                            <a:cs typeface="Cambria Math" charset="0"/>
                          </a:rPr>
                          <m:t>∞</m:t>
                        </m:r>
                      </m:sup>
                      <m:e>
                        <m:r>
                          <a:rPr lang="en-US" b="0" i="1" smtClean="0">
                            <a:latin typeface="Cambria Math" charset="0"/>
                          </a:rPr>
                          <m:t>5</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−5</m:t>
                            </m:r>
                            <m:r>
                              <a:rPr lang="en-US" b="0" i="1" smtClean="0">
                                <a:latin typeface="Cambria Math" charset="0"/>
                              </a:rPr>
                              <m:t>𝑥</m:t>
                            </m:r>
                          </m:sup>
                        </m:sSup>
                        <m:r>
                          <a:rPr lang="en-US" b="0" i="1" smtClean="0">
                            <a:latin typeface="Cambria Math" charset="0"/>
                          </a:rPr>
                          <m:t>𝑑𝑥</m:t>
                        </m:r>
                      </m:e>
                    </m:nary>
                    <m:r>
                      <a:rPr lang="en-US" b="0" i="1" smtClean="0">
                        <a:latin typeface="Cambria Math" charset="0"/>
                      </a:rPr>
                      <m:t>= </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−5(3)</m:t>
                        </m:r>
                      </m:sup>
                    </m:sSup>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−15</m:t>
                        </m:r>
                      </m:sup>
                    </m:sSup>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7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dirty="0" smtClean="0"/>
              <a:t>What is the probability that the time until the next new profile being created is between 1 and 1.5 seconds?</a:t>
            </a:r>
            <a:br>
              <a:rPr lang="en-US"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charset="0"/>
                      </a:rPr>
                      <m:t>𝑃</m:t>
                    </m:r>
                    <m:d>
                      <m:dPr>
                        <m:ctrlPr>
                          <a:rPr lang="en-US" b="0" i="1" smtClean="0">
                            <a:latin typeface="Cambria Math" panose="02040503050406030204" pitchFamily="18" charset="0"/>
                          </a:rPr>
                        </m:ctrlPr>
                      </m:dPr>
                      <m:e>
                        <m:r>
                          <a:rPr lang="en-US" b="0" i="1" smtClean="0">
                            <a:latin typeface="Cambria Math" charset="0"/>
                          </a:rPr>
                          <m:t>1&lt;</m:t>
                        </m:r>
                        <m:r>
                          <a:rPr lang="en-US" b="0" i="1" smtClean="0">
                            <a:latin typeface="Cambria Math" charset="0"/>
                          </a:rPr>
                          <m:t>𝑋</m:t>
                        </m:r>
                        <m:r>
                          <a:rPr lang="en-US" b="0" i="1" smtClean="0">
                            <a:latin typeface="Cambria Math" charset="0"/>
                          </a:rPr>
                          <m:t>&lt;1.5</m:t>
                        </m:r>
                      </m:e>
                    </m:d>
                    <m:r>
                      <a:rPr lang="en-US" b="0" i="1" smtClean="0">
                        <a:latin typeface="Cambria Math" charset="0"/>
                      </a:rPr>
                      <m:t>=</m:t>
                    </m:r>
                    <m:nary>
                      <m:naryPr>
                        <m:ctrlPr>
                          <a:rPr lang="is-IS" b="0" i="1" smtClean="0">
                            <a:latin typeface="Cambria Math" panose="02040503050406030204" pitchFamily="18" charset="0"/>
                          </a:rPr>
                        </m:ctrlPr>
                      </m:naryPr>
                      <m:sub>
                        <m:r>
                          <m:rPr>
                            <m:brk m:alnAt="23"/>
                          </m:rPr>
                          <a:rPr lang="en-US" b="0" i="1" smtClean="0">
                            <a:latin typeface="Cambria Math" charset="0"/>
                          </a:rPr>
                          <m:t>1</m:t>
                        </m:r>
                      </m:sub>
                      <m:sup>
                        <m:r>
                          <a:rPr lang="en-US" b="0" i="1" smtClean="0">
                            <a:latin typeface="Cambria Math" charset="0"/>
                          </a:rPr>
                          <m:t>1.5</m:t>
                        </m:r>
                      </m:sup>
                      <m:e>
                        <m:r>
                          <a:rPr lang="en-US" b="0" i="1" smtClean="0">
                            <a:latin typeface="Cambria Math" charset="0"/>
                          </a:rPr>
                          <m:t>5</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−5</m:t>
                            </m:r>
                            <m:r>
                              <a:rPr lang="en-US" b="0" i="1" smtClean="0">
                                <a:latin typeface="Cambria Math" charset="0"/>
                              </a:rPr>
                              <m:t>𝑥</m:t>
                            </m:r>
                          </m:sup>
                        </m:sSup>
                        <m:r>
                          <a:rPr lang="en-US" b="0" i="1" smtClean="0">
                            <a:latin typeface="Cambria Math" charset="0"/>
                          </a:rPr>
                          <m:t>𝑑𝑥</m:t>
                        </m:r>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−5</m:t>
                            </m:r>
                          </m:sup>
                        </m:sSup>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−7.5</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734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interval of time such that probability that no profiles are created in the interval is 0.1?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charset="0"/>
                      </a:rPr>
                      <m:t>𝑃</m:t>
                    </m:r>
                    <m:d>
                      <m:dPr>
                        <m:ctrlPr>
                          <a:rPr lang="en-US" b="0" i="1" smtClean="0">
                            <a:latin typeface="Cambria Math" panose="02040503050406030204" pitchFamily="18" charset="0"/>
                          </a:rPr>
                        </m:ctrlPr>
                      </m:dPr>
                      <m:e>
                        <m:r>
                          <a:rPr lang="en-US" b="0" i="1" smtClean="0">
                            <a:latin typeface="Cambria Math" charset="0"/>
                          </a:rPr>
                          <m:t>𝑋</m:t>
                        </m:r>
                        <m:r>
                          <a:rPr lang="en-US" b="0" i="1" smtClean="0">
                            <a:latin typeface="Cambria Math" charset="0"/>
                          </a:rPr>
                          <m:t>&gt;</m:t>
                        </m:r>
                        <m:r>
                          <a:rPr lang="en-US" b="0" i="1" smtClean="0">
                            <a:latin typeface="Cambria Math" charset="0"/>
                          </a:rPr>
                          <m:t>𝑥</m:t>
                        </m:r>
                      </m:e>
                    </m:d>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−5</m:t>
                        </m:r>
                        <m:r>
                          <a:rPr lang="en-US" b="0" i="1" smtClean="0">
                            <a:latin typeface="Cambria Math" charset="0"/>
                          </a:rPr>
                          <m:t>𝑥</m:t>
                        </m:r>
                      </m:sup>
                    </m:sSup>
                    <m:r>
                      <a:rPr lang="en-US" b="0" i="1" smtClean="0">
                        <a:latin typeface="Cambria Math" charset="0"/>
                      </a:rPr>
                      <m:t>=0.1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49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distributions and independence </a:t>
            </a:r>
            <a:endParaRPr lang="en-US" dirty="0"/>
          </a:p>
        </p:txBody>
      </p:sp>
      <p:sp>
        <p:nvSpPr>
          <p:cNvPr id="3" name="Content Placeholder 2"/>
          <p:cNvSpPr>
            <a:spLocks noGrp="1"/>
          </p:cNvSpPr>
          <p:nvPr>
            <p:ph idx="1"/>
          </p:nvPr>
        </p:nvSpPr>
        <p:spPr>
          <a:xfrm>
            <a:off x="838200" y="1514931"/>
            <a:ext cx="10515600" cy="4351338"/>
          </a:xfrm>
        </p:spPr>
        <p:txBody>
          <a:bodyPr/>
          <a:lstStyle/>
          <a:p>
            <a:r>
              <a:rPr lang="en-US" dirty="0" smtClean="0"/>
              <a:t>Example 3-40: The system here operates only is there is a path of functional components from left to right. The probability that each component functions is shown. Assume that the components function or fail independently. What is the probability that the system operates?</a:t>
            </a:r>
            <a:endParaRPr lang="en-US" dirty="0"/>
          </a:p>
        </p:txBody>
      </p:sp>
      <p:grpSp>
        <p:nvGrpSpPr>
          <p:cNvPr id="22" name="Group 21"/>
          <p:cNvGrpSpPr/>
          <p:nvPr/>
        </p:nvGrpSpPr>
        <p:grpSpPr>
          <a:xfrm>
            <a:off x="1242060" y="3550265"/>
            <a:ext cx="3463290" cy="1854041"/>
            <a:chOff x="3817620" y="3909060"/>
            <a:chExt cx="3463290" cy="1854041"/>
          </a:xfrm>
        </p:grpSpPr>
        <p:sp>
          <p:nvSpPr>
            <p:cNvPr id="4" name="Rectangle 3"/>
            <p:cNvSpPr/>
            <p:nvPr/>
          </p:nvSpPr>
          <p:spPr>
            <a:xfrm>
              <a:off x="5212080" y="3909060"/>
              <a:ext cx="1074420" cy="7200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C1</a:t>
              </a:r>
            </a:p>
            <a:p>
              <a:pPr algn="ctr"/>
              <a:r>
                <a:rPr lang="en-US" dirty="0" smtClean="0"/>
                <a:t>0.9</a:t>
              </a:r>
              <a:endParaRPr lang="en-US" dirty="0"/>
            </a:p>
          </p:txBody>
        </p:sp>
        <p:sp>
          <p:nvSpPr>
            <p:cNvPr id="5" name="Rectangle 4"/>
            <p:cNvSpPr/>
            <p:nvPr/>
          </p:nvSpPr>
          <p:spPr>
            <a:xfrm>
              <a:off x="5212080" y="5043011"/>
              <a:ext cx="1074420" cy="7200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C2</a:t>
              </a:r>
            </a:p>
            <a:p>
              <a:pPr algn="ctr"/>
              <a:r>
                <a:rPr lang="en-US" dirty="0" smtClean="0"/>
                <a:t>0.95</a:t>
              </a:r>
              <a:endParaRPr lang="en-US" dirty="0"/>
            </a:p>
          </p:txBody>
        </p:sp>
        <p:cxnSp>
          <p:nvCxnSpPr>
            <p:cNvPr id="7" name="Straight Connector 6"/>
            <p:cNvCxnSpPr>
              <a:stCxn id="4" idx="1"/>
            </p:cNvCxnSpPr>
            <p:nvPr/>
          </p:nvCxnSpPr>
          <p:spPr>
            <a:xfrm flipH="1">
              <a:off x="4617720" y="4269105"/>
              <a:ext cx="5943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29150" y="4269105"/>
              <a:ext cx="0" cy="113395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1"/>
            </p:cNvCxnSpPr>
            <p:nvPr/>
          </p:nvCxnSpPr>
          <p:spPr>
            <a:xfrm flipH="1">
              <a:off x="4617720" y="5403056"/>
              <a:ext cx="5943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817620" y="4836080"/>
              <a:ext cx="8115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p:cNvCxnSpPr>
            <p:nvPr/>
          </p:nvCxnSpPr>
          <p:spPr>
            <a:xfrm>
              <a:off x="6286500" y="4269105"/>
              <a:ext cx="4343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20840" y="4269105"/>
              <a:ext cx="0" cy="113395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p:cNvCxnSpPr>
            <p:nvPr/>
          </p:nvCxnSpPr>
          <p:spPr>
            <a:xfrm>
              <a:off x="6286500" y="5403056"/>
              <a:ext cx="4343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20840" y="4836080"/>
              <a:ext cx="5600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829300" y="3353900"/>
            <a:ext cx="4400550" cy="2246769"/>
          </a:xfrm>
          <a:prstGeom prst="rect">
            <a:avLst/>
          </a:prstGeom>
          <a:noFill/>
        </p:spPr>
        <p:txBody>
          <a:bodyPr wrap="square" rtlCol="0">
            <a:spAutoFit/>
          </a:bodyPr>
          <a:lstStyle/>
          <a:p>
            <a:r>
              <a:rPr lang="en-US" sz="2800" dirty="0" smtClean="0"/>
              <a:t>P(C1 or C2) </a:t>
            </a:r>
          </a:p>
          <a:p>
            <a:r>
              <a:rPr lang="en-US" sz="2800" dirty="0"/>
              <a:t>	</a:t>
            </a:r>
            <a:r>
              <a:rPr lang="en-US" sz="2800" dirty="0" smtClean="0"/>
              <a:t>= 1-P(C1’,C2’)</a:t>
            </a:r>
          </a:p>
          <a:p>
            <a:r>
              <a:rPr lang="en-US" sz="2800" dirty="0"/>
              <a:t>	</a:t>
            </a:r>
            <a:r>
              <a:rPr lang="en-US" sz="2800" dirty="0" smtClean="0"/>
              <a:t>= 1-P(C1’)P(C2’)</a:t>
            </a:r>
          </a:p>
          <a:p>
            <a:r>
              <a:rPr lang="en-US" sz="2800" dirty="0"/>
              <a:t>	</a:t>
            </a:r>
            <a:r>
              <a:rPr lang="en-US" sz="2800" dirty="0" smtClean="0"/>
              <a:t>= 1-(0.1)(0.05)</a:t>
            </a:r>
          </a:p>
          <a:p>
            <a:r>
              <a:rPr lang="en-US" sz="2800" dirty="0"/>
              <a:t>	</a:t>
            </a:r>
            <a:r>
              <a:rPr lang="en-US" sz="2800" dirty="0" smtClean="0"/>
              <a:t>= 0.995</a:t>
            </a:r>
            <a:endParaRPr lang="en-US" sz="2800" dirty="0"/>
          </a:p>
        </p:txBody>
      </p:sp>
    </p:spTree>
    <p:extLst>
      <p:ext uri="{BB962C8B-B14F-4D97-AF65-F5344CB8AC3E}">
        <p14:creationId xmlns:p14="http://schemas.microsoft.com/office/powerpoint/2010/main" val="4734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Autofit/>
          </a:bodyPr>
          <a:lstStyle/>
          <a:p>
            <a:r>
              <a:rPr lang="en-US" sz="3200" dirty="0" smtClean="0"/>
              <a:t>The system operates only if there is a path of functional components from left to right. Assume independence. What is the probability that the system operates?</a:t>
            </a:r>
            <a:br>
              <a:rPr lang="en-US" sz="3200" dirty="0" smtClean="0"/>
            </a:br>
            <a:endParaRPr lang="en-US" sz="3200" dirty="0"/>
          </a:p>
        </p:txBody>
      </p:sp>
      <p:grpSp>
        <p:nvGrpSpPr>
          <p:cNvPr id="65" name="Group 64"/>
          <p:cNvGrpSpPr/>
          <p:nvPr/>
        </p:nvGrpSpPr>
        <p:grpSpPr>
          <a:xfrm>
            <a:off x="838200" y="2253138"/>
            <a:ext cx="7315200" cy="3631883"/>
            <a:chOff x="1405890" y="2391727"/>
            <a:chExt cx="7315200" cy="3631883"/>
          </a:xfrm>
        </p:grpSpPr>
        <p:sp>
          <p:nvSpPr>
            <p:cNvPr id="4" name="Rectangle 3"/>
            <p:cNvSpPr/>
            <p:nvPr/>
          </p:nvSpPr>
          <p:spPr>
            <a:xfrm>
              <a:off x="2080260" y="3286284"/>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0.9</a:t>
              </a:r>
              <a:endParaRPr lang="en-US" dirty="0"/>
            </a:p>
          </p:txBody>
        </p:sp>
        <p:sp>
          <p:nvSpPr>
            <p:cNvPr id="5" name="Rectangle 4"/>
            <p:cNvSpPr/>
            <p:nvPr/>
          </p:nvSpPr>
          <p:spPr>
            <a:xfrm>
              <a:off x="2080260" y="4200525"/>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0.8</a:t>
              </a:r>
              <a:endParaRPr lang="en-US" dirty="0"/>
            </a:p>
          </p:txBody>
        </p:sp>
        <p:sp>
          <p:nvSpPr>
            <p:cNvPr id="6" name="Rectangle 5"/>
            <p:cNvSpPr/>
            <p:nvPr/>
          </p:nvSpPr>
          <p:spPr>
            <a:xfrm>
              <a:off x="4000500" y="2391727"/>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0.2</a:t>
              </a:r>
              <a:endParaRPr lang="en-US" dirty="0"/>
            </a:p>
          </p:txBody>
        </p:sp>
        <p:sp>
          <p:nvSpPr>
            <p:cNvPr id="7" name="Rectangle 6"/>
            <p:cNvSpPr/>
            <p:nvPr/>
          </p:nvSpPr>
          <p:spPr>
            <a:xfrm>
              <a:off x="4000500" y="4910455"/>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0.5</a:t>
              </a:r>
              <a:endParaRPr lang="en-US" dirty="0"/>
            </a:p>
          </p:txBody>
        </p:sp>
        <p:sp>
          <p:nvSpPr>
            <p:cNvPr id="8" name="Rectangle 7"/>
            <p:cNvSpPr/>
            <p:nvPr/>
          </p:nvSpPr>
          <p:spPr>
            <a:xfrm>
              <a:off x="5273040" y="2391727"/>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0.6</a:t>
              </a:r>
              <a:endParaRPr lang="en-US" dirty="0"/>
            </a:p>
          </p:txBody>
        </p:sp>
        <p:sp>
          <p:nvSpPr>
            <p:cNvPr id="11" name="Rectangle 10"/>
            <p:cNvSpPr/>
            <p:nvPr/>
          </p:nvSpPr>
          <p:spPr>
            <a:xfrm>
              <a:off x="5318760" y="4200525"/>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0.3</a:t>
              </a:r>
              <a:endParaRPr lang="en-US" dirty="0"/>
            </a:p>
          </p:txBody>
        </p:sp>
        <p:sp>
          <p:nvSpPr>
            <p:cNvPr id="12" name="Rectangle 11"/>
            <p:cNvSpPr/>
            <p:nvPr/>
          </p:nvSpPr>
          <p:spPr>
            <a:xfrm>
              <a:off x="5330190" y="5520690"/>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0.2</a:t>
              </a:r>
              <a:endParaRPr lang="en-US" dirty="0"/>
            </a:p>
          </p:txBody>
        </p:sp>
        <p:sp>
          <p:nvSpPr>
            <p:cNvPr id="13" name="Rectangle 12"/>
            <p:cNvSpPr/>
            <p:nvPr/>
          </p:nvSpPr>
          <p:spPr>
            <a:xfrm>
              <a:off x="7898130" y="3749040"/>
              <a:ext cx="822960" cy="502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0.9</a:t>
              </a:r>
              <a:endParaRPr lang="en-US" dirty="0"/>
            </a:p>
          </p:txBody>
        </p:sp>
        <p:cxnSp>
          <p:nvCxnSpPr>
            <p:cNvPr id="15" name="Straight Connector 14"/>
            <p:cNvCxnSpPr/>
            <p:nvPr/>
          </p:nvCxnSpPr>
          <p:spPr>
            <a:xfrm>
              <a:off x="1405890" y="4000500"/>
              <a:ext cx="649224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615440" y="3537744"/>
              <a:ext cx="5715" cy="4627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4" idx="1"/>
            </p:cNvCxnSpPr>
            <p:nvPr/>
          </p:nvCxnSpPr>
          <p:spPr>
            <a:xfrm>
              <a:off x="1611630" y="3537744"/>
              <a:ext cx="4686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p:cNvCxnSpPr>
            <p:nvPr/>
          </p:nvCxnSpPr>
          <p:spPr>
            <a:xfrm>
              <a:off x="2903220" y="3537744"/>
              <a:ext cx="445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360420" y="3537744"/>
              <a:ext cx="11430" cy="9142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5" idx="3"/>
            </p:cNvCxnSpPr>
            <p:nvPr/>
          </p:nvCxnSpPr>
          <p:spPr>
            <a:xfrm flipH="1">
              <a:off x="2903220" y="4451985"/>
              <a:ext cx="510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1"/>
            </p:cNvCxnSpPr>
            <p:nvPr/>
          </p:nvCxnSpPr>
          <p:spPr>
            <a:xfrm flipH="1">
              <a:off x="1611630" y="4451985"/>
              <a:ext cx="4686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611629" y="4003317"/>
              <a:ext cx="1" cy="4486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589020" y="2643187"/>
              <a:ext cx="22860" cy="13601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6" idx="1"/>
            </p:cNvCxnSpPr>
            <p:nvPr/>
          </p:nvCxnSpPr>
          <p:spPr>
            <a:xfrm>
              <a:off x="3589020" y="2643187"/>
              <a:ext cx="411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3"/>
              <a:endCxn id="8" idx="1"/>
            </p:cNvCxnSpPr>
            <p:nvPr/>
          </p:nvCxnSpPr>
          <p:spPr>
            <a:xfrm>
              <a:off x="4823460" y="2643187"/>
              <a:ext cx="4495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3"/>
            </p:cNvCxnSpPr>
            <p:nvPr/>
          </p:nvCxnSpPr>
          <p:spPr>
            <a:xfrm>
              <a:off x="6096000" y="2643187"/>
              <a:ext cx="61341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09410" y="2643187"/>
              <a:ext cx="0" cy="13601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11880" y="4003317"/>
              <a:ext cx="0" cy="11585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7" idx="1"/>
            </p:cNvCxnSpPr>
            <p:nvPr/>
          </p:nvCxnSpPr>
          <p:spPr>
            <a:xfrm>
              <a:off x="3611880" y="5161915"/>
              <a:ext cx="3886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 idx="3"/>
            </p:cNvCxnSpPr>
            <p:nvPr/>
          </p:nvCxnSpPr>
          <p:spPr>
            <a:xfrm>
              <a:off x="4823460" y="5161915"/>
              <a:ext cx="18859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709410" y="3994864"/>
              <a:ext cx="0" cy="11670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048250" y="4451985"/>
              <a:ext cx="0" cy="13201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1" idx="1"/>
            </p:cNvCxnSpPr>
            <p:nvPr/>
          </p:nvCxnSpPr>
          <p:spPr>
            <a:xfrm>
              <a:off x="5048250" y="4451985"/>
              <a:ext cx="27051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048250" y="5772150"/>
              <a:ext cx="2819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1" idx="3"/>
            </p:cNvCxnSpPr>
            <p:nvPr/>
          </p:nvCxnSpPr>
          <p:spPr>
            <a:xfrm>
              <a:off x="6141720" y="4451985"/>
              <a:ext cx="2609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402705" y="4451985"/>
              <a:ext cx="0" cy="13201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141720" y="5772150"/>
              <a:ext cx="26098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838200" y="2756058"/>
            <a:ext cx="2099310" cy="2491740"/>
          </a:xfrm>
          <a:prstGeom prst="rect">
            <a:avLst/>
          </a:prstGeom>
          <a:noFill/>
          <a:ln w="28575">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TextBox 66"/>
          <p:cNvSpPr txBox="1"/>
          <p:nvPr/>
        </p:nvSpPr>
        <p:spPr>
          <a:xfrm>
            <a:off x="1397317" y="2366923"/>
            <a:ext cx="1540193" cy="369332"/>
          </a:xfrm>
          <a:prstGeom prst="rect">
            <a:avLst/>
          </a:prstGeom>
          <a:noFill/>
        </p:spPr>
        <p:txBody>
          <a:bodyPr wrap="square" rtlCol="0">
            <a:spAutoFit/>
          </a:bodyPr>
          <a:lstStyle/>
          <a:p>
            <a:r>
              <a:rPr lang="en-US" dirty="0" smtClean="0"/>
              <a:t>Block 1</a:t>
            </a:r>
            <a:endParaRPr lang="en-US" dirty="0"/>
          </a:p>
        </p:txBody>
      </p:sp>
      <p:sp>
        <p:nvSpPr>
          <p:cNvPr id="68" name="Rectangle 67"/>
          <p:cNvSpPr/>
          <p:nvPr/>
        </p:nvSpPr>
        <p:spPr>
          <a:xfrm>
            <a:off x="2948940" y="1957069"/>
            <a:ext cx="3337559" cy="4089718"/>
          </a:xfrm>
          <a:prstGeom prst="rect">
            <a:avLst/>
          </a:prstGeom>
          <a:noFill/>
          <a:ln w="28575">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TextBox 68"/>
          <p:cNvSpPr txBox="1"/>
          <p:nvPr/>
        </p:nvSpPr>
        <p:spPr>
          <a:xfrm>
            <a:off x="4045267" y="1594644"/>
            <a:ext cx="1540193" cy="369332"/>
          </a:xfrm>
          <a:prstGeom prst="rect">
            <a:avLst/>
          </a:prstGeom>
          <a:noFill/>
        </p:spPr>
        <p:txBody>
          <a:bodyPr wrap="square" rtlCol="0">
            <a:spAutoFit/>
          </a:bodyPr>
          <a:lstStyle/>
          <a:p>
            <a:r>
              <a:rPr lang="en-US" dirty="0" smtClean="0"/>
              <a:t>Block 2</a:t>
            </a:r>
            <a:endParaRPr lang="en-US" dirty="0"/>
          </a:p>
        </p:txBody>
      </p:sp>
      <p:sp>
        <p:nvSpPr>
          <p:cNvPr id="72" name="TextBox 71"/>
          <p:cNvSpPr txBox="1"/>
          <p:nvPr/>
        </p:nvSpPr>
        <p:spPr>
          <a:xfrm>
            <a:off x="8290558" y="1576228"/>
            <a:ext cx="3451861" cy="4154984"/>
          </a:xfrm>
          <a:prstGeom prst="rect">
            <a:avLst/>
          </a:prstGeom>
          <a:noFill/>
        </p:spPr>
        <p:txBody>
          <a:bodyPr wrap="square" rtlCol="0">
            <a:spAutoFit/>
          </a:bodyPr>
          <a:lstStyle/>
          <a:p>
            <a:pPr marL="285750" indent="-285750">
              <a:buFont typeface="Arial" charset="0"/>
              <a:buChar char="•"/>
            </a:pPr>
            <a:r>
              <a:rPr lang="en-US" sz="2200" dirty="0" smtClean="0"/>
              <a:t>Block 1:</a:t>
            </a:r>
          </a:p>
          <a:p>
            <a:pPr marL="285750" indent="-285750">
              <a:buFont typeface="Arial" charset="0"/>
              <a:buChar char="•"/>
            </a:pPr>
            <a:r>
              <a:rPr lang="en-US" sz="2200" dirty="0" smtClean="0"/>
              <a:t>1-(0.1)(0.2) = 0.98</a:t>
            </a:r>
            <a:endParaRPr lang="en-US" sz="2200" dirty="0"/>
          </a:p>
          <a:p>
            <a:pPr marL="285750" indent="-285750">
              <a:buFont typeface="Arial" charset="0"/>
              <a:buChar char="•"/>
            </a:pPr>
            <a:r>
              <a:rPr lang="en-US" sz="2200" dirty="0" smtClean="0"/>
              <a:t>Block 2:</a:t>
            </a:r>
          </a:p>
          <a:p>
            <a:pPr marL="285750" indent="-285750">
              <a:buFont typeface="Arial" charset="0"/>
              <a:buChar char="•"/>
            </a:pPr>
            <a:r>
              <a:rPr lang="en-US" sz="2200" dirty="0" smtClean="0"/>
              <a:t>Top part:</a:t>
            </a:r>
          </a:p>
          <a:p>
            <a:pPr marL="285750" indent="-285750">
              <a:buFont typeface="Arial" charset="0"/>
              <a:buChar char="•"/>
            </a:pPr>
            <a:r>
              <a:rPr lang="en-US" sz="2200" dirty="0" smtClean="0"/>
              <a:t>(0.2)(0.6) = 0.12</a:t>
            </a:r>
          </a:p>
          <a:p>
            <a:pPr marL="285750" indent="-285750">
              <a:buFont typeface="Arial" charset="0"/>
              <a:buChar char="•"/>
            </a:pPr>
            <a:r>
              <a:rPr lang="en-US" sz="2200" dirty="0" smtClean="0"/>
              <a:t>Bottom part:</a:t>
            </a:r>
          </a:p>
          <a:p>
            <a:pPr marL="285750" indent="-285750">
              <a:buFont typeface="Arial" charset="0"/>
              <a:buChar char="•"/>
            </a:pPr>
            <a:r>
              <a:rPr lang="en-US" sz="2200" dirty="0" smtClean="0"/>
              <a:t>(0.5)(1-(0.7)(0.8)) = 0.22 </a:t>
            </a:r>
          </a:p>
          <a:p>
            <a:pPr marL="285750" indent="-285750">
              <a:buFont typeface="Arial" charset="0"/>
              <a:buChar char="•"/>
            </a:pPr>
            <a:r>
              <a:rPr lang="en-US" sz="2200" dirty="0" smtClean="0"/>
              <a:t>Net block 2:</a:t>
            </a:r>
          </a:p>
          <a:p>
            <a:pPr marL="285750" indent="-285750">
              <a:buFont typeface="Arial" charset="0"/>
              <a:buChar char="•"/>
            </a:pPr>
            <a:r>
              <a:rPr lang="en-US" sz="2200" dirty="0" smtClean="0"/>
              <a:t>1-(1-0.12)(1-0.22) = 0.31</a:t>
            </a:r>
          </a:p>
          <a:p>
            <a:pPr marL="285750" indent="-285750">
              <a:buFont typeface="Arial" charset="0"/>
              <a:buChar char="•"/>
            </a:pPr>
            <a:endParaRPr lang="en-US" sz="2200" dirty="0"/>
          </a:p>
          <a:p>
            <a:pPr marL="285750" indent="-285750">
              <a:buFont typeface="Arial" charset="0"/>
              <a:buChar char="•"/>
            </a:pPr>
            <a:r>
              <a:rPr lang="en-US" sz="2200" dirty="0" smtClean="0"/>
              <a:t>Probability:</a:t>
            </a:r>
          </a:p>
          <a:p>
            <a:pPr marL="285750" indent="-285750">
              <a:buFont typeface="Arial" charset="0"/>
              <a:buChar char="•"/>
            </a:pPr>
            <a:r>
              <a:rPr lang="en-US" sz="2200" dirty="0" smtClean="0"/>
              <a:t>(0.98)(0.31)(0.9) = 0.27</a:t>
            </a:r>
            <a:endParaRPr lang="en-US" sz="2200" dirty="0"/>
          </a:p>
        </p:txBody>
      </p:sp>
      <p:sp>
        <p:nvSpPr>
          <p:cNvPr id="3" name="Rectangle 2"/>
          <p:cNvSpPr/>
          <p:nvPr/>
        </p:nvSpPr>
        <p:spPr>
          <a:xfrm>
            <a:off x="3657600" y="2071688"/>
            <a:ext cx="1853088" cy="11112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0.12</a:t>
            </a:r>
            <a:endParaRPr lang="en-US" dirty="0"/>
          </a:p>
        </p:txBody>
      </p:sp>
      <p:sp>
        <p:nvSpPr>
          <p:cNvPr id="42" name="Rectangle 41"/>
          <p:cNvSpPr/>
          <p:nvPr/>
        </p:nvSpPr>
        <p:spPr>
          <a:xfrm>
            <a:off x="3654741" y="4373642"/>
            <a:ext cx="1855947" cy="11614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0.22</a:t>
            </a:r>
            <a:endParaRPr lang="en-US" dirty="0"/>
          </a:p>
        </p:txBody>
      </p:sp>
    </p:spTree>
    <p:extLst>
      <p:ext uri="{BB962C8B-B14F-4D97-AF65-F5344CB8AC3E}">
        <p14:creationId xmlns:p14="http://schemas.microsoft.com/office/powerpoint/2010/main" val="97051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2">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2">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p:bldP spid="68" grpId="0" animBg="1"/>
      <p:bldP spid="69" grpId="0"/>
      <p:bldP spid="3"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random variables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charset="0"/>
                      </a:rPr>
                      <m:t>𝑌</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𝑠𝑖𝑛</m:t>
                    </m:r>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2</m:t>
                        </m:r>
                      </m:sub>
                    </m:sSub>
                  </m:oMath>
                </a14:m>
                <a:endParaRPr lang="en-US" b="0"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 </m:t>
                    </m:r>
                    <m:r>
                      <a:rPr lang="en-US" b="0" i="1" smtClean="0">
                        <a:latin typeface="Cambria Math" charset="0"/>
                      </a:rPr>
                      <m:t>h𝑎𝑠</m:t>
                    </m:r>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𝜇</m:t>
                        </m:r>
                      </m:e>
                      <m:sub>
                        <m:r>
                          <a:rPr lang="en-US" b="0" i="1" smtClean="0">
                            <a:latin typeface="Cambria Math" charset="0"/>
                          </a:rPr>
                          <m:t>1</m:t>
                        </m:r>
                      </m:sub>
                    </m:sSub>
                    <m:r>
                      <a:rPr lang="en-US" b="0" i="1" smtClean="0">
                        <a:latin typeface="Cambria Math" charset="0"/>
                      </a:rPr>
                      <m:t>=1 </m:t>
                    </m:r>
                    <m:r>
                      <a:rPr lang="en-US" b="0" i="1" smtClean="0">
                        <a:latin typeface="Cambria Math" charset="0"/>
                      </a:rPr>
                      <m:t>𝑎𝑛𝑑</m:t>
                    </m:r>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𝜎</m:t>
                        </m:r>
                      </m:e>
                      <m:sub>
                        <m:r>
                          <a:rPr lang="en-US" b="0" i="1" smtClean="0">
                            <a:latin typeface="Cambria Math" charset="0"/>
                          </a:rPr>
                          <m:t>1</m:t>
                        </m:r>
                      </m:sub>
                    </m:sSub>
                    <m:r>
                      <a:rPr lang="en-US" b="0" i="1" smtClean="0">
                        <a:latin typeface="Cambria Math" charset="0"/>
                      </a:rPr>
                      <m:t>=2</m:t>
                    </m:r>
                  </m:oMath>
                </a14:m>
                <a:endParaRPr lang="en-US" b="0"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2</m:t>
                        </m:r>
                      </m:sub>
                    </m:sSub>
                    <m:r>
                      <a:rPr lang="en-US" b="0" i="1" smtClean="0">
                        <a:latin typeface="Cambria Math" charset="0"/>
                      </a:rPr>
                      <m:t> </m:t>
                    </m:r>
                    <m:r>
                      <a:rPr lang="en-US" b="0" i="1" smtClean="0">
                        <a:latin typeface="Cambria Math" charset="0"/>
                      </a:rPr>
                      <m:t>h𝑎𝑠</m:t>
                    </m:r>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𝜇</m:t>
                        </m:r>
                      </m:e>
                      <m:sub>
                        <m:r>
                          <a:rPr lang="en-US" b="0" i="1" smtClean="0">
                            <a:latin typeface="Cambria Math" charset="0"/>
                          </a:rPr>
                          <m:t>2</m:t>
                        </m:r>
                      </m:sub>
                    </m:sSub>
                    <m:r>
                      <a:rPr lang="en-US" b="0" i="1" smtClean="0">
                        <a:latin typeface="Cambria Math" charset="0"/>
                      </a:rPr>
                      <m:t>=2 </m:t>
                    </m:r>
                    <m:r>
                      <a:rPr lang="en-US" b="0" i="1" smtClean="0">
                        <a:latin typeface="Cambria Math" charset="0"/>
                      </a:rPr>
                      <m:t>𝑎𝑛𝑑</m:t>
                    </m:r>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𝜎</m:t>
                        </m:r>
                      </m:e>
                      <m:sub>
                        <m:r>
                          <a:rPr lang="en-US" b="0" i="1" smtClean="0">
                            <a:latin typeface="Cambria Math" charset="0"/>
                          </a:rPr>
                          <m:t>2</m:t>
                        </m:r>
                      </m:sub>
                    </m:sSub>
                    <m:r>
                      <a:rPr lang="en-US" b="0" i="1" smtClean="0">
                        <a:latin typeface="Cambria Math" charset="0"/>
                      </a:rPr>
                      <m:t>=2</m:t>
                    </m:r>
                  </m:oMath>
                </a14:m>
                <a:endParaRPr lang="en-US" dirty="0" smtClean="0"/>
              </a:p>
              <a:p>
                <a:r>
                  <a:rPr lang="en-US" dirty="0" smtClean="0"/>
                  <a:t>Find E(Y) and V(Y)</a:t>
                </a:r>
              </a:p>
              <a:p>
                <a14:m>
                  <m:oMath xmlns:m="http://schemas.openxmlformats.org/officeDocument/2006/math">
                    <m:r>
                      <a:rPr lang="en-US" b="0" i="1" smtClean="0">
                        <a:latin typeface="Cambria Math" charset="0"/>
                      </a:rPr>
                      <m:t>𝐸</m:t>
                    </m:r>
                    <m:d>
                      <m:dPr>
                        <m:ctrlPr>
                          <a:rPr lang="en-US" b="0" i="1" smtClean="0">
                            <a:latin typeface="Cambria Math" panose="02040503050406030204" pitchFamily="18" charset="0"/>
                          </a:rPr>
                        </m:ctrlPr>
                      </m:dPr>
                      <m:e>
                        <m:r>
                          <a:rPr lang="en-US" b="0" i="1" smtClean="0">
                            <a:latin typeface="Cambria Math" charset="0"/>
                          </a:rPr>
                          <m:t>𝑌</m:t>
                        </m:r>
                      </m:e>
                    </m:d>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𝜇</m:t>
                        </m:r>
                      </m:e>
                      <m:sub>
                        <m:r>
                          <a:rPr lang="en-US" b="0" i="1" smtClean="0">
                            <a:latin typeface="Cambria Math" charset="0"/>
                          </a:rPr>
                          <m:t>1</m:t>
                        </m:r>
                      </m:sub>
                    </m:sSub>
                    <m:r>
                      <a:rPr lang="en-US" b="0" i="1" smtClean="0">
                        <a:latin typeface="Cambria Math" charset="0"/>
                      </a:rPr>
                      <m:t>𝑠𝑖𝑛</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𝜇</m:t>
                        </m:r>
                      </m:e>
                      <m:sub>
                        <m:r>
                          <a:rPr lang="en-US" b="0" i="1" smtClean="0">
                            <a:latin typeface="Cambria Math" charset="0"/>
                          </a:rPr>
                          <m:t>2</m:t>
                        </m:r>
                      </m:sub>
                    </m:sSub>
                    <m:r>
                      <a:rPr lang="en-US" b="0" i="0" smtClean="0">
                        <a:latin typeface="Cambria Math" charset="0"/>
                      </a:rPr>
                      <m:t>=</m:t>
                    </m:r>
                    <m:r>
                      <m:rPr>
                        <m:sty m:val="p"/>
                      </m:rPr>
                      <a:rPr lang="en-US" b="0" i="0" smtClean="0">
                        <a:latin typeface="Cambria Math" charset="0"/>
                      </a:rPr>
                      <m:t>sin</m:t>
                    </m:r>
                    <m:r>
                      <a:rPr lang="en-US" b="0" i="0" smtClean="0">
                        <a:latin typeface="Cambria Math" charset="0"/>
                      </a:rPr>
                      <m:t>2</m:t>
                    </m:r>
                  </m:oMath>
                </a14:m>
                <a:endParaRPr lang="en-US" b="0" dirty="0" smtClean="0"/>
              </a:p>
              <a:p>
                <a14:m>
                  <m:oMath xmlns:m="http://schemas.openxmlformats.org/officeDocument/2006/math">
                    <m:r>
                      <a:rPr lang="en-US" b="0" i="1" smtClean="0">
                        <a:latin typeface="Cambria Math" charset="0"/>
                      </a:rPr>
                      <m:t>𝑉</m:t>
                    </m:r>
                    <m:d>
                      <m:dPr>
                        <m:ctrlPr>
                          <a:rPr lang="en-US" b="0" i="1" smtClean="0">
                            <a:latin typeface="Cambria Math" panose="02040503050406030204" pitchFamily="18" charset="0"/>
                          </a:rPr>
                        </m:ctrlPr>
                      </m:dPr>
                      <m:e>
                        <m:r>
                          <a:rPr lang="en-US" b="0" i="1" smtClean="0">
                            <a:latin typeface="Cambria Math" charset="0"/>
                          </a:rPr>
                          <m:t>𝑌</m:t>
                        </m:r>
                      </m:e>
                    </m:d>
                    <m:r>
                      <a:rPr lang="en-US" b="0" i="1" smtClean="0">
                        <a:latin typeface="Cambria Math" charset="0"/>
                      </a:rPr>
                      <m:t>=(</m:t>
                    </m:r>
                    <m:f>
                      <m:fPr>
                        <m:ctrlPr>
                          <a:rPr lang="mr-IN" b="0" i="1" smtClean="0">
                            <a:latin typeface="Cambria Math" panose="02040503050406030204" pitchFamily="18" charset="0"/>
                          </a:rPr>
                        </m:ctrlPr>
                      </m:fPr>
                      <m:num>
                        <m:r>
                          <a:rPr lang="mr-IN"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1</m:t>
                            </m:r>
                          </m:sub>
                        </m:sSub>
                      </m:num>
                      <m:den>
                        <m:r>
                          <a:rPr lang="mr-IN"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1</m:t>
                            </m:r>
                          </m:sub>
                        </m:sSub>
                      </m:den>
                    </m:f>
                    <m:sSup>
                      <m:sSupPr>
                        <m:ctrlPr>
                          <a:rPr lang="mr-IN" b="0" i="1" smtClean="0">
                            <a:latin typeface="Cambria Math" panose="02040503050406030204" pitchFamily="18" charset="0"/>
                          </a:rPr>
                        </m:ctrlPr>
                      </m:sSupPr>
                      <m:e>
                        <m:r>
                          <a:rPr lang="en-US" b="0" i="1" smtClean="0">
                            <a:latin typeface="Cambria Math" charset="0"/>
                          </a:rPr>
                          <m:t>)</m:t>
                        </m:r>
                      </m:e>
                      <m:sup>
                        <m:r>
                          <a:rPr lang="en-US" b="0" i="1" smtClean="0">
                            <a:latin typeface="Cambria Math" charset="0"/>
                          </a:rPr>
                          <m:t>2</m:t>
                        </m:r>
                      </m:sup>
                    </m:sSup>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1</m:t>
                        </m:r>
                      </m:sub>
                      <m:sup>
                        <m:r>
                          <a:rPr lang="en-US" b="0" i="1" smtClean="0">
                            <a:latin typeface="Cambria Math" charset="0"/>
                          </a:rPr>
                          <m:t>2</m:t>
                        </m:r>
                      </m:sup>
                    </m:sSubSup>
                    <m:r>
                      <a:rPr lang="en-US" b="0" i="1" smtClean="0">
                        <a:latin typeface="Cambria Math" charset="0"/>
                      </a:rPr>
                      <m:t>+(</m:t>
                    </m:r>
                    <m:f>
                      <m:fPr>
                        <m:ctrlPr>
                          <a:rPr lang="mr-IN" b="0" i="1" smtClean="0">
                            <a:latin typeface="Cambria Math" panose="02040503050406030204" pitchFamily="18" charset="0"/>
                          </a:rPr>
                        </m:ctrlPr>
                      </m:fPr>
                      <m:num>
                        <m:r>
                          <a:rPr lang="mr-IN" b="0" i="1" smtClean="0">
                            <a:latin typeface="Cambria Math" charset="0"/>
                          </a:rPr>
                          <m:t>𝜕</m:t>
                        </m:r>
                        <m:r>
                          <a:rPr lang="en-US" b="0" i="1" smtClean="0">
                            <a:latin typeface="Cambria Math" charset="0"/>
                          </a:rPr>
                          <m:t>𝑠𝑖𝑛</m:t>
                        </m:r>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2</m:t>
                            </m:r>
                          </m:sub>
                        </m:sSub>
                      </m:num>
                      <m:den>
                        <m:r>
                          <a:rPr lang="mr-IN"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2</m:t>
                            </m:r>
                          </m:sub>
                        </m:sSub>
                      </m:den>
                    </m:f>
                    <m:sSup>
                      <m:sSupPr>
                        <m:ctrlPr>
                          <a:rPr lang="mr-IN" b="0" i="1" smtClean="0">
                            <a:latin typeface="Cambria Math" panose="02040503050406030204" pitchFamily="18" charset="0"/>
                          </a:rPr>
                        </m:ctrlPr>
                      </m:sSupPr>
                      <m:e>
                        <m:r>
                          <a:rPr lang="en-US" b="0" i="1" smtClean="0">
                            <a:latin typeface="Cambria Math" charset="0"/>
                          </a:rPr>
                          <m:t>)</m:t>
                        </m:r>
                      </m:e>
                      <m:sup>
                        <m:r>
                          <a:rPr lang="en-US" b="0" i="1" smtClean="0">
                            <a:latin typeface="Cambria Math" charset="0"/>
                          </a:rPr>
                          <m:t>2</m:t>
                        </m:r>
                      </m:sup>
                    </m:sSup>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2</m:t>
                        </m:r>
                      </m:sub>
                      <m:sup>
                        <m:r>
                          <a:rPr lang="en-US" b="0" i="1" smtClean="0">
                            <a:latin typeface="Cambria Math" charset="0"/>
                          </a:rPr>
                          <m:t>2</m:t>
                        </m:r>
                      </m:sup>
                    </m:sSubSup>
                    <m:r>
                      <a:rPr lang="en-US" b="0" i="0" smtClean="0">
                        <a:latin typeface="Cambria Math" charset="0"/>
                      </a:rPr>
                      <m:t>=</m:t>
                    </m:r>
                    <m:sSup>
                      <m:sSupPr>
                        <m:ctrlPr>
                          <a:rPr lang="en-US" i="1">
                            <a:latin typeface="Cambria Math" panose="02040503050406030204" pitchFamily="18" charset="0"/>
                          </a:rPr>
                        </m:ctrlPr>
                      </m:sSupPr>
                      <m:e>
                        <m:r>
                          <a:rPr lang="en-US" i="1">
                            <a:latin typeface="Cambria Math" charset="0"/>
                          </a:rPr>
                          <m:t>(</m:t>
                        </m:r>
                        <m:r>
                          <a:rPr lang="en-US" b="0" i="1" smtClean="0">
                            <a:latin typeface="Cambria Math" panose="02040503050406030204" pitchFamily="18" charset="0"/>
                          </a:rPr>
                          <m:t>𝑠𝑖𝑛</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panose="02040503050406030204" pitchFamily="18" charset="0"/>
                                <a:ea typeface="Cambria Math" charset="0"/>
                                <a:cs typeface="Cambria Math" charset="0"/>
                              </a:rPr>
                              <m:t>1</m:t>
                            </m:r>
                          </m:sub>
                        </m:sSub>
                        <m:r>
                          <a:rPr lang="en-US" i="1">
                            <a:latin typeface="Cambria Math" charset="0"/>
                          </a:rPr>
                          <m:t>)</m:t>
                        </m:r>
                      </m:e>
                      <m:sup>
                        <m:r>
                          <a:rPr lang="en-US" i="1">
                            <a:latin typeface="Cambria Math" charset="0"/>
                          </a:rPr>
                          <m:t>2</m:t>
                        </m:r>
                      </m:sup>
                    </m:sSup>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charset="0"/>
                          </a:rPr>
                          <m:t>1</m:t>
                        </m:r>
                      </m:sub>
                      <m:sup>
                        <m:r>
                          <a:rPr lang="en-US" i="1">
                            <a:latin typeface="Cambria Math" charset="0"/>
                          </a:rPr>
                          <m:t>2</m:t>
                        </m:r>
                      </m:sup>
                    </m:sSubSup>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m:t>
                        </m:r>
                        <m:r>
                          <a:rPr lang="en-US" b="0" i="1" smtClean="0">
                            <a:latin typeface="Cambria Math" charset="0"/>
                          </a:rPr>
                          <m:t>𝑐𝑜𝑠</m:t>
                        </m:r>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𝜇</m:t>
                            </m:r>
                          </m:e>
                          <m:sub>
                            <m:r>
                              <a:rPr lang="en-US" b="0" i="1" smtClean="0">
                                <a:latin typeface="Cambria Math" charset="0"/>
                              </a:rPr>
                              <m:t>2</m:t>
                            </m:r>
                          </m:sub>
                        </m:sSub>
                        <m:r>
                          <a:rPr lang="en-US" b="0" i="1" smtClean="0">
                            <a:latin typeface="Cambria Math" charset="0"/>
                          </a:rPr>
                          <m:t>)</m:t>
                        </m:r>
                      </m:e>
                      <m:sup>
                        <m:r>
                          <a:rPr lang="en-US" b="0" i="1" smtClean="0">
                            <a:latin typeface="Cambria Math" charset="0"/>
                          </a:rPr>
                          <m:t>2</m:t>
                        </m:r>
                      </m:sup>
                    </m:sSup>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ea typeface="Cambria Math" charset="0"/>
                            <a:cs typeface="Cambria Math" charset="0"/>
                          </a:rPr>
                          <m:t>2</m:t>
                        </m:r>
                      </m:sub>
                      <m:sup>
                        <m:r>
                          <a:rPr lang="en-US" b="0" i="1" smtClean="0">
                            <a:latin typeface="Cambria Math" charset="0"/>
                          </a:rPr>
                          <m:t>2</m:t>
                        </m:r>
                      </m:sup>
                    </m:sSubSup>
                    <m:r>
                      <a:rPr lang="en-US" b="0" i="1" smtClean="0">
                        <a:latin typeface="Cambria Math" charset="0"/>
                      </a:rPr>
                      <m:t>=4</m:t>
                    </m:r>
                    <m:sSup>
                      <m:sSupPr>
                        <m:ctrlPr>
                          <a:rPr lang="en-US" i="1">
                            <a:latin typeface="Cambria Math" panose="02040503050406030204" pitchFamily="18" charset="0"/>
                          </a:rPr>
                        </m:ctrlPr>
                      </m:sSupPr>
                      <m:e>
                        <m:r>
                          <a:rPr lang="en-US" i="1">
                            <a:latin typeface="Cambria Math" charset="0"/>
                          </a:rPr>
                          <m:t>(</m:t>
                        </m:r>
                        <m:r>
                          <a:rPr lang="en-US" i="1">
                            <a:latin typeface="Cambria Math" panose="02040503050406030204" pitchFamily="18" charset="0"/>
                          </a:rPr>
                          <m:t>𝑠𝑖𝑛</m:t>
                        </m:r>
                        <m:r>
                          <a:rPr lang="en-US" b="0" i="1" smtClean="0">
                            <a:latin typeface="Cambria Math" panose="02040503050406030204" pitchFamily="18" charset="0"/>
                          </a:rPr>
                          <m:t>2</m:t>
                        </m:r>
                        <m:r>
                          <a:rPr lang="en-US" i="1">
                            <a:latin typeface="Cambria Math" charset="0"/>
                          </a:rPr>
                          <m:t>)</m:t>
                        </m:r>
                      </m:e>
                      <m:sup>
                        <m:r>
                          <a:rPr lang="en-US" i="1">
                            <a:latin typeface="Cambria Math" charset="0"/>
                          </a:rPr>
                          <m:t>2</m:t>
                        </m:r>
                      </m:sup>
                    </m:sSup>
                    <m:r>
                      <a:rPr lang="en-US" b="0" i="1" smtClean="0">
                        <a:latin typeface="Cambria Math" charset="0"/>
                      </a:rPr>
                      <m:t>+4(</m:t>
                    </m:r>
                    <m:r>
                      <a:rPr lang="en-US" b="0" i="1" smtClean="0">
                        <a:latin typeface="Cambria Math" charset="0"/>
                      </a:rPr>
                      <m:t>𝑐𝑜𝑠</m:t>
                    </m:r>
                    <m:r>
                      <a:rPr lang="en-US" b="0" i="1" smtClean="0">
                        <a:latin typeface="Cambria Math" charset="0"/>
                      </a:rPr>
                      <m:t>2</m:t>
                    </m:r>
                    <m:sSup>
                      <m:sSupPr>
                        <m:ctrlPr>
                          <a:rPr lang="en-US" b="0" i="1" smtClean="0">
                            <a:latin typeface="Cambria Math" panose="02040503050406030204" pitchFamily="18" charset="0"/>
                          </a:rPr>
                        </m:ctrlPr>
                      </m:sSupPr>
                      <m:e>
                        <m:r>
                          <a:rPr lang="en-US" b="0" i="1" smtClean="0">
                            <a:latin typeface="Cambria Math" charset="0"/>
                          </a:rPr>
                          <m:t>)</m:t>
                        </m:r>
                      </m:e>
                      <m:sup>
                        <m:r>
                          <a:rPr lang="en-US" b="0" i="1" smtClean="0">
                            <a:latin typeface="Cambria Math" charset="0"/>
                          </a:rPr>
                          <m:t>2</m:t>
                        </m:r>
                      </m:sup>
                    </m:sSup>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87303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267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Mangal</vt:lpstr>
      <vt:lpstr>Office Theme</vt:lpstr>
      <vt:lpstr>Lab 4</vt:lpstr>
      <vt:lpstr>Lab 3 solutions</vt:lpstr>
      <vt:lpstr>Poisson to exponential – New profiles being created in facebook</vt:lpstr>
      <vt:lpstr>What is the probability that no new profiles were created in an interval of 3 seconds?</vt:lpstr>
      <vt:lpstr>What is the probability that the time until the next new profile being created is between 1 and 1.5 seconds? </vt:lpstr>
      <vt:lpstr>What is the interval of time such that probability that no profiles are created in the interval is 0.1?</vt:lpstr>
      <vt:lpstr>Joint distributions and independence </vt:lpstr>
      <vt:lpstr>The system operates only if there is a path of functional components from left to right. Assume independence. What is the probability that the system operates? </vt:lpstr>
      <vt:lpstr>Functions of random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dc:title>
  <dc:creator>Parul Verma</dc:creator>
  <cp:lastModifiedBy>Verma, Parul</cp:lastModifiedBy>
  <cp:revision>15</cp:revision>
  <dcterms:created xsi:type="dcterms:W3CDTF">2017-01-30T02:38:55Z</dcterms:created>
  <dcterms:modified xsi:type="dcterms:W3CDTF">2017-01-31T20:15:55Z</dcterms:modified>
</cp:coreProperties>
</file>