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4" r:id="rId4"/>
    <p:sldId id="285" r:id="rId5"/>
    <p:sldId id="286" r:id="rId6"/>
    <p:sldId id="287" r:id="rId7"/>
    <p:sldId id="288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8" r:id="rId26"/>
    <p:sldId id="280" r:id="rId27"/>
    <p:sldId id="281" r:id="rId28"/>
    <p:sldId id="279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395392571697223E-2"/>
          <c:y val="0"/>
          <c:w val="0.94170192759755522"/>
          <c:h val="0.7509176191685716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Sheet1!$A$2:$A$126</c:f>
              <c:numCache>
                <c:formatCode>General</c:formatCode>
                <c:ptCount val="125"/>
                <c:pt idx="0">
                  <c:v>76</c:v>
                </c:pt>
                <c:pt idx="1">
                  <c:v>87</c:v>
                </c:pt>
                <c:pt idx="2">
                  <c:v>97</c:v>
                </c:pt>
                <c:pt idx="3">
                  <c:v>101</c:v>
                </c:pt>
                <c:pt idx="4">
                  <c:v>105</c:v>
                </c:pt>
                <c:pt idx="5">
                  <c:v>110</c:v>
                </c:pt>
                <c:pt idx="6">
                  <c:v>115</c:v>
                </c:pt>
                <c:pt idx="7">
                  <c:v>118</c:v>
                </c:pt>
                <c:pt idx="8">
                  <c:v>120</c:v>
                </c:pt>
                <c:pt idx="9">
                  <c:v>121</c:v>
                </c:pt>
                <c:pt idx="10">
                  <c:v>123</c:v>
                </c:pt>
                <c:pt idx="11">
                  <c:v>131</c:v>
                </c:pt>
                <c:pt idx="12">
                  <c:v>133</c:v>
                </c:pt>
                <c:pt idx="13">
                  <c:v>133</c:v>
                </c:pt>
                <c:pt idx="14">
                  <c:v>134</c:v>
                </c:pt>
                <c:pt idx="15">
                  <c:v>135</c:v>
                </c:pt>
                <c:pt idx="16">
                  <c:v>135</c:v>
                </c:pt>
                <c:pt idx="17">
                  <c:v>141</c:v>
                </c:pt>
                <c:pt idx="18">
                  <c:v>142</c:v>
                </c:pt>
                <c:pt idx="19">
                  <c:v>143</c:v>
                </c:pt>
                <c:pt idx="20">
                  <c:v>145</c:v>
                </c:pt>
                <c:pt idx="21">
                  <c:v>146</c:v>
                </c:pt>
                <c:pt idx="22">
                  <c:v>148</c:v>
                </c:pt>
                <c:pt idx="23">
                  <c:v>149</c:v>
                </c:pt>
                <c:pt idx="24">
                  <c:v>149</c:v>
                </c:pt>
                <c:pt idx="25">
                  <c:v>150</c:v>
                </c:pt>
                <c:pt idx="26">
                  <c:v>150</c:v>
                </c:pt>
                <c:pt idx="27">
                  <c:v>151</c:v>
                </c:pt>
                <c:pt idx="28">
                  <c:v>153</c:v>
                </c:pt>
                <c:pt idx="29">
                  <c:v>154</c:v>
                </c:pt>
                <c:pt idx="30">
                  <c:v>154</c:v>
                </c:pt>
                <c:pt idx="31">
                  <c:v>156</c:v>
                </c:pt>
                <c:pt idx="32">
                  <c:v>157</c:v>
                </c:pt>
                <c:pt idx="33">
                  <c:v>158</c:v>
                </c:pt>
                <c:pt idx="34">
                  <c:v>158</c:v>
                </c:pt>
                <c:pt idx="35">
                  <c:v>158</c:v>
                </c:pt>
                <c:pt idx="36">
                  <c:v>158</c:v>
                </c:pt>
                <c:pt idx="37">
                  <c:v>160</c:v>
                </c:pt>
                <c:pt idx="38">
                  <c:v>160</c:v>
                </c:pt>
                <c:pt idx="39">
                  <c:v>160</c:v>
                </c:pt>
                <c:pt idx="40">
                  <c:v>163</c:v>
                </c:pt>
                <c:pt idx="41">
                  <c:v>163</c:v>
                </c:pt>
                <c:pt idx="42">
                  <c:v>165</c:v>
                </c:pt>
                <c:pt idx="43">
                  <c:v>167</c:v>
                </c:pt>
                <c:pt idx="44">
                  <c:v>167</c:v>
                </c:pt>
                <c:pt idx="45">
                  <c:v>168</c:v>
                </c:pt>
                <c:pt idx="46">
                  <c:v>169</c:v>
                </c:pt>
                <c:pt idx="47">
                  <c:v>170</c:v>
                </c:pt>
                <c:pt idx="48">
                  <c:v>171</c:v>
                </c:pt>
                <c:pt idx="49">
                  <c:v>171</c:v>
                </c:pt>
                <c:pt idx="50">
                  <c:v>172</c:v>
                </c:pt>
                <c:pt idx="51">
                  <c:v>174</c:v>
                </c:pt>
                <c:pt idx="52">
                  <c:v>174</c:v>
                </c:pt>
                <c:pt idx="53">
                  <c:v>175</c:v>
                </c:pt>
                <c:pt idx="54">
                  <c:v>176</c:v>
                </c:pt>
                <c:pt idx="55">
                  <c:v>176</c:v>
                </c:pt>
                <c:pt idx="56">
                  <c:v>178</c:v>
                </c:pt>
                <c:pt idx="57">
                  <c:v>180</c:v>
                </c:pt>
                <c:pt idx="58">
                  <c:v>180</c:v>
                </c:pt>
                <c:pt idx="59">
                  <c:v>181</c:v>
                </c:pt>
                <c:pt idx="60">
                  <c:v>181</c:v>
                </c:pt>
                <c:pt idx="61">
                  <c:v>183</c:v>
                </c:pt>
                <c:pt idx="62">
                  <c:v>184</c:v>
                </c:pt>
                <c:pt idx="63">
                  <c:v>186</c:v>
                </c:pt>
                <c:pt idx="64">
                  <c:v>190</c:v>
                </c:pt>
                <c:pt idx="65">
                  <c:v>193</c:v>
                </c:pt>
                <c:pt idx="66">
                  <c:v>194</c:v>
                </c:pt>
                <c:pt idx="67">
                  <c:v>196</c:v>
                </c:pt>
                <c:pt idx="68">
                  <c:v>199</c:v>
                </c:pt>
                <c:pt idx="69">
                  <c:v>199</c:v>
                </c:pt>
                <c:pt idx="70">
                  <c:v>200</c:v>
                </c:pt>
                <c:pt idx="71">
                  <c:v>201</c:v>
                </c:pt>
                <c:pt idx="72">
                  <c:v>207</c:v>
                </c:pt>
                <c:pt idx="73">
                  <c:v>208</c:v>
                </c:pt>
                <c:pt idx="74">
                  <c:v>218</c:v>
                </c:pt>
                <c:pt idx="75">
                  <c:v>221</c:v>
                </c:pt>
                <c:pt idx="76">
                  <c:v>228</c:v>
                </c:pt>
                <c:pt idx="77">
                  <c:v>229</c:v>
                </c:pt>
                <c:pt idx="78">
                  <c:v>237</c:v>
                </c:pt>
                <c:pt idx="79">
                  <c:v>245</c:v>
                </c:pt>
              </c:numCache>
            </c:numRef>
          </c:xVal>
          <c:yVal>
            <c:numRef>
              <c:f>Sheet1!$B$2:$B$126</c:f>
              <c:numCache>
                <c:formatCode>General</c:formatCode>
                <c:ptCount val="1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D7-4133-AE2C-97F327BF3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836408"/>
        <c:axId val="319836736"/>
      </c:scatterChart>
      <c:valAx>
        <c:axId val="319836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836736"/>
        <c:crosses val="autoZero"/>
        <c:crossBetween val="midCat"/>
      </c:valAx>
      <c:valAx>
        <c:axId val="3198367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9836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6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1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8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A9DA-525E-446F-BFF7-FA31DEDFE41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C04-3E0B-434D-818C-A0DDE958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70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49.png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46.wmf"/><Relationship Id="rId5" Type="http://schemas.openxmlformats.org/officeDocument/2006/relationships/image" Target="../media/image45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75" y="4126404"/>
            <a:ext cx="5414357" cy="213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8CA3-85E9-4776-A6B5-749D2C4F521E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30" y="720056"/>
            <a:ext cx="6468688" cy="220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6146" y="2967335"/>
            <a:ext cx="5519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Review for Exam-1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22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04" y="1039091"/>
            <a:ext cx="55626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47309" y="5802284"/>
            <a:ext cx="111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“Key”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459288" y="-76200"/>
            <a:ext cx="335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 Interpretation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3733800" y="9144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8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6"/>
          <a:stretch>
            <a:fillRect/>
          </a:stretch>
        </p:blipFill>
        <p:spPr bwMode="auto">
          <a:xfrm>
            <a:off x="1347932" y="2334463"/>
            <a:ext cx="51816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8" t="17667" r="1315" b="3481"/>
          <a:stretch>
            <a:fillRect/>
          </a:stretch>
        </p:blipFill>
        <p:spPr bwMode="auto">
          <a:xfrm>
            <a:off x="6919913" y="1066801"/>
            <a:ext cx="3414712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62" y="2085600"/>
            <a:ext cx="83629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4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53" y="1273000"/>
            <a:ext cx="6305006" cy="432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527" y="1376710"/>
            <a:ext cx="47736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7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03" y="1169324"/>
            <a:ext cx="8997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2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70" y="1615440"/>
            <a:ext cx="8124825" cy="263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1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200400" y="0"/>
            <a:ext cx="693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  Random Variables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4114800" y="990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438400" y="1371600"/>
            <a:ext cx="74676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800" dirty="0"/>
              <a:t> A variable whose measured value can change     from one </a:t>
            </a:r>
            <a:r>
              <a:rPr lang="en-US" altLang="en-US" sz="2800" b="1" i="1" u="sng" dirty="0"/>
              <a:t>replicate</a:t>
            </a:r>
            <a:r>
              <a:rPr lang="en-US" altLang="en-US" sz="2800" dirty="0"/>
              <a:t> of the experiment to another is referred to as a </a:t>
            </a:r>
            <a:r>
              <a:rPr lang="en-US" altLang="en-US" sz="2800" b="1" dirty="0">
                <a:solidFill>
                  <a:schemeClr val="accent1"/>
                </a:solidFill>
                <a:latin typeface="Times-Roman;Times-Italic;Times-" charset="0"/>
              </a:rPr>
              <a:t>random variable</a:t>
            </a:r>
            <a:r>
              <a:rPr lang="en-US" altLang="en-US" sz="2800" b="1" dirty="0">
                <a:latin typeface="Times-Roman;Times-Italic;Times-" charset="0"/>
              </a:rPr>
              <a:t>.</a:t>
            </a:r>
          </a:p>
          <a:p>
            <a:endParaRPr lang="en-US" altLang="en-US" sz="2800" b="1" dirty="0">
              <a:latin typeface="Times-Roman;Times-Italic;Times-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-Roman;Times-Italic;Times-" charset="0"/>
              </a:rPr>
              <a:t>Conductivity of glass from (seemingly) identical experiments.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-Roman;Times-Italic;Times-" charset="0"/>
              </a:rPr>
              <a:t>Age of a randomly selected person in a grocery store.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-Roman;Times-Italic;Times-" charset="0"/>
              </a:rPr>
              <a:t>Temperature of air at a given location on 1</a:t>
            </a:r>
            <a:r>
              <a:rPr lang="en-US" altLang="en-US" baseline="30000" dirty="0">
                <a:latin typeface="Times-Roman;Times-Italic;Times-" charset="0"/>
              </a:rPr>
              <a:t>st</a:t>
            </a:r>
            <a:r>
              <a:rPr lang="en-US" altLang="en-US" dirty="0">
                <a:latin typeface="Times-Roman;Times-Italic;Times-" charset="0"/>
              </a:rPr>
              <a:t> January of every year at 10 am. </a:t>
            </a:r>
          </a:p>
          <a:p>
            <a:endParaRPr lang="en-US" altLang="en-US" sz="2800" b="1" dirty="0">
              <a:latin typeface="Times-Roman;Times-Italic;Times-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BA3B-BABB-478F-8A0E-F45796531DDD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94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860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0066FF"/>
                </a:solidFill>
              </a:rPr>
              <a:t>Discrete and continuous random variables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2110581" y="990601"/>
            <a:ext cx="8229600" cy="381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62200" y="3092863"/>
            <a:ext cx="59015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Number of text messages received in a day. </a:t>
            </a:r>
          </a:p>
          <a:p>
            <a:endParaRPr lang="en-US" dirty="0"/>
          </a:p>
          <a:p>
            <a:r>
              <a:rPr lang="en-US" dirty="0"/>
              <a:t>Number of accidents at an intersection.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lifetime of a biomedical device after implant in a patient.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strength of a concrete specimen.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8816" y="1234471"/>
            <a:ext cx="5364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 random variables can take values from a finite </a:t>
            </a:r>
          </a:p>
          <a:p>
            <a:r>
              <a:rPr lang="en-US" dirty="0"/>
              <a:t>Set of discrete numbers.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Continuous random variables can take any value in a </a:t>
            </a:r>
          </a:p>
          <a:p>
            <a:r>
              <a:rPr lang="en-US" dirty="0">
                <a:solidFill>
                  <a:srgbClr val="FF0000"/>
                </a:solidFill>
              </a:rPr>
              <a:t>given range.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E36-CD14-44EA-86B9-6056ACA56A27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21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40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             Probability: Notation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52400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6"/>
              <p:cNvSpPr>
                <a:spLocks noChangeArrowheads="1"/>
              </p:cNvSpPr>
              <p:nvPr/>
            </p:nvSpPr>
            <p:spPr bwMode="auto">
              <a:xfrm>
                <a:off x="2209800" y="1600200"/>
                <a:ext cx="7772400" cy="3908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Char char="•"/>
                </a:pPr>
                <a:r>
                  <a:rPr lang="en-US" altLang="en-US" dirty="0"/>
                  <a:t> </a:t>
                </a:r>
                <a:r>
                  <a:rPr lang="en-US" altLang="en-US" sz="2800" dirty="0"/>
                  <a:t>Random variables are denoted by capital letters (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800" dirty="0"/>
                  <a:t>).</a:t>
                </a:r>
              </a:p>
              <a:p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10.8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≤11.2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altLang="en-US" sz="2800" dirty="0"/>
                  <a:t> : “Probability that the random variable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800" dirty="0"/>
                  <a:t> is greater than (or =) 10.8 and less than (or =) 11.2 is 0.25”. </a:t>
                </a:r>
              </a:p>
              <a:p>
                <a:pPr>
                  <a:buFontTx/>
                  <a:buChar char="•"/>
                </a:pPr>
                <a:endParaRPr lang="en-US" altLang="en-US" sz="2800" dirty="0"/>
              </a:p>
              <a:p>
                <a:pPr>
                  <a:buFontTx/>
                  <a:buChar char="•"/>
                </a:pP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alt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sz="2800" dirty="0"/>
                  <a:t> is the set of all real numbers between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10.8</m:t>
                    </m:r>
                  </m:oMath>
                </a14:m>
                <a:r>
                  <a:rPr lang="en-US" altLang="en-US" sz="2800" dirty="0"/>
                  <a:t> and 11.2</a:t>
                </a:r>
              </a:p>
              <a:p>
                <a:pPr>
                  <a:buFontTx/>
                  <a:buChar char="•"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55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1600200"/>
                <a:ext cx="7772400" cy="3908762"/>
              </a:xfrm>
              <a:prstGeom prst="rect">
                <a:avLst/>
              </a:prstGeom>
              <a:blipFill>
                <a:blip r:embed="rId3"/>
                <a:stretch>
                  <a:fillRect l="-1647" t="-1716" r="-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996739" y="5682009"/>
            <a:ext cx="6338979" cy="461665"/>
            <a:chOff x="2141033" y="5959357"/>
            <a:chExt cx="5308410" cy="270855"/>
          </a:xfrm>
        </p:grpSpPr>
        <p:sp>
          <p:nvSpPr>
            <p:cNvPr id="2" name="TextBox 1"/>
            <p:cNvSpPr txBox="1"/>
            <p:nvPr/>
          </p:nvSpPr>
          <p:spPr>
            <a:xfrm>
              <a:off x="2141033" y="5959357"/>
              <a:ext cx="5308410" cy="27085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Is    </a:t>
              </a:r>
              <a:r>
                <a:rPr lang="en-US" sz="2400" dirty="0" smtClean="0"/>
                <a:t>   a </a:t>
              </a:r>
              <a:r>
                <a:rPr lang="en-US" sz="2400" dirty="0"/>
                <a:t>continuous or a discrete random variable?</a:t>
              </a: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4327450"/>
                </p:ext>
              </p:extLst>
            </p:nvPr>
          </p:nvGraphicFramePr>
          <p:xfrm>
            <a:off x="2465834" y="6018635"/>
            <a:ext cx="164808" cy="178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4" imgW="177480" imgH="164880" progId="Equation.DSMT4">
                    <p:embed/>
                  </p:oleObj>
                </mc:Choice>
                <mc:Fallback>
                  <p:oleObj name="Equation" r:id="rId4" imgW="177480" imgH="164880" progId="Equation.DSMT4">
                    <p:embed/>
                    <p:pic>
                      <p:nvPicPr>
                        <p:cNvPr id="3" name="Object 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65834" y="6018635"/>
                          <a:ext cx="164808" cy="1788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CC6-60A9-4DA1-BFDA-FA5C8B44FFA8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540977" y="-114301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accent2"/>
                </a:solidFill>
              </a:rPr>
              <a:t> Probability Density Function (pdf)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2819400" y="990600"/>
            <a:ext cx="617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1"/>
            <a:ext cx="7315200" cy="28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572397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9D4B-54A3-46F0-9AE5-9B45D3A136CE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1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paddy f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62" y="1037705"/>
            <a:ext cx="42164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Image result for padd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38" y="1037705"/>
            <a:ext cx="4171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1462" y="6066905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Representative picture. Obtained from Google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F2B-5B9C-4A1D-BD71-433B2B125DD4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accent2"/>
                </a:solidFill>
              </a:rPr>
              <a:t> Using cumulative pdf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2819400" y="990600"/>
            <a:ext cx="617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424113" y="1813678"/>
          <a:ext cx="7877175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4431960" imgH="1803240" progId="Equation.DSMT4">
                  <p:embed/>
                </p:oleObj>
              </mc:Choice>
              <mc:Fallback>
                <p:oleObj name="Equation" r:id="rId3" imgW="4431960" imgH="1803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113" y="1813678"/>
                        <a:ext cx="7877175" cy="320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581400" y="5573715"/>
            <a:ext cx="4953000" cy="522287"/>
            <a:chOff x="2057400" y="4437332"/>
            <a:chExt cx="4953000" cy="522287"/>
          </a:xfrm>
        </p:grpSpPr>
        <p:sp>
          <p:nvSpPr>
            <p:cNvPr id="8" name="TextBox 7"/>
            <p:cNvSpPr txBox="1"/>
            <p:nvPr/>
          </p:nvSpPr>
          <p:spPr>
            <a:xfrm>
              <a:off x="3700765" y="4437332"/>
              <a:ext cx="3309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cumulative of the pdf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2057400" y="4437332"/>
            <a:ext cx="1707477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5" imgW="1079280" imgH="330120" progId="Equation.DSMT4">
                    <p:embed/>
                  </p:oleObj>
                </mc:Choice>
                <mc:Fallback>
                  <p:oleObj name="Equation" r:id="rId5" imgW="1079280" imgH="3301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57400" y="4437332"/>
                          <a:ext cx="1707477" cy="522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781800" y="1281241"/>
            <a:ext cx="3200400" cy="2103120"/>
            <a:chOff x="716280" y="3108482"/>
            <a:chExt cx="3200400" cy="2103120"/>
          </a:xfrm>
        </p:grpSpPr>
        <p:pic>
          <p:nvPicPr>
            <p:cNvPr id="14" name="Picture 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4" t="5758" r="17777" b="19587"/>
            <a:stretch/>
          </p:blipFill>
          <p:spPr bwMode="auto">
            <a:xfrm>
              <a:off x="716280" y="3108482"/>
              <a:ext cx="3200400" cy="210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166530" y="484563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2000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434552" y="4567992"/>
              <a:ext cx="831272" cy="270933"/>
            </a:xfrm>
            <a:custGeom>
              <a:avLst/>
              <a:gdLst>
                <a:gd name="connsiteX0" fmla="*/ 6157 w 831272"/>
                <a:gd name="connsiteY0" fmla="*/ 0 h 270933"/>
                <a:gd name="connsiteX1" fmla="*/ 0 w 831272"/>
                <a:gd name="connsiteY1" fmla="*/ 267854 h 270933"/>
                <a:gd name="connsiteX2" fmla="*/ 828193 w 831272"/>
                <a:gd name="connsiteY2" fmla="*/ 270933 h 270933"/>
                <a:gd name="connsiteX3" fmla="*/ 831272 w 831272"/>
                <a:gd name="connsiteY3" fmla="*/ 181648 h 270933"/>
                <a:gd name="connsiteX4" fmla="*/ 554181 w 831272"/>
                <a:gd name="connsiteY4" fmla="*/ 172412 h 270933"/>
                <a:gd name="connsiteX5" fmla="*/ 295563 w 831272"/>
                <a:gd name="connsiteY5" fmla="*/ 116993 h 270933"/>
                <a:gd name="connsiteX6" fmla="*/ 6157 w 831272"/>
                <a:gd name="connsiteY6" fmla="*/ 0 h 2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1272" h="270933">
                  <a:moveTo>
                    <a:pt x="6157" y="0"/>
                  </a:moveTo>
                  <a:lnTo>
                    <a:pt x="0" y="267854"/>
                  </a:lnTo>
                  <a:lnTo>
                    <a:pt x="828193" y="270933"/>
                  </a:lnTo>
                  <a:lnTo>
                    <a:pt x="831272" y="181648"/>
                  </a:lnTo>
                  <a:lnTo>
                    <a:pt x="554181" y="172412"/>
                  </a:lnTo>
                  <a:lnTo>
                    <a:pt x="295563" y="116993"/>
                  </a:lnTo>
                  <a:lnTo>
                    <a:pt x="6157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4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209800" y="-106362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accent2"/>
                </a:solidFill>
              </a:rPr>
              <a:t>Mean (or Expected value) and Variance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3505200" y="9144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216025" y="944013"/>
          <a:ext cx="6753225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9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787162"/>
            <a:ext cx="85756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ABF8-02D5-4274-AFEE-C327E7C189FB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21</a:t>
            </a:fld>
            <a:endParaRPr lang="en-US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74631" y="1502316"/>
            <a:ext cx="6400800" cy="409584"/>
            <a:chOff x="1447800" y="1561486"/>
            <a:chExt cx="6400800" cy="409584"/>
          </a:xfrm>
          <a:solidFill>
            <a:schemeClr val="bg1"/>
          </a:solidFill>
        </p:grpSpPr>
        <p:cxnSp>
          <p:nvCxnSpPr>
            <p:cNvPr id="6" name="Straight Connector 5"/>
            <p:cNvCxnSpPr/>
            <p:nvPr/>
          </p:nvCxnSpPr>
          <p:spPr>
            <a:xfrm>
              <a:off x="1447800" y="1764296"/>
              <a:ext cx="6400800" cy="0"/>
            </a:xfrm>
            <a:prstGeom prst="line">
              <a:avLst/>
            </a:prstGeom>
            <a:grpFill/>
            <a:ln>
              <a:solidFill>
                <a:srgbClr val="36A0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751246" y="1561486"/>
              <a:ext cx="5793907" cy="409584"/>
              <a:chOff x="932330" y="1562651"/>
              <a:chExt cx="5793907" cy="409584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2459037" y="1562651"/>
                <a:ext cx="4267200" cy="403290"/>
                <a:chOff x="1219200" y="1981200"/>
                <a:chExt cx="4267200" cy="403290"/>
              </a:xfrm>
              <a:grpFill/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219200" y="1981200"/>
                  <a:ext cx="152400" cy="403290"/>
                </a:xfrm>
                <a:prstGeom prst="rect">
                  <a:avLst/>
                </a:prstGeom>
                <a:solidFill>
                  <a:srgbClr val="6ACCA2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371600" y="1981200"/>
                  <a:ext cx="152400" cy="403290"/>
                </a:xfrm>
                <a:prstGeom prst="rect">
                  <a:avLst/>
                </a:prstGeom>
                <a:solidFill>
                  <a:srgbClr val="6ACCA2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524000" y="1981200"/>
                  <a:ext cx="152400" cy="403290"/>
                </a:xfrm>
                <a:prstGeom prst="rect">
                  <a:avLst/>
                </a:prstGeom>
                <a:solidFill>
                  <a:srgbClr val="6ACCA2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676400" y="1981200"/>
                  <a:ext cx="152400" cy="403290"/>
                </a:xfrm>
                <a:prstGeom prst="rect">
                  <a:avLst/>
                </a:prstGeom>
                <a:solidFill>
                  <a:srgbClr val="36A073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828800" y="1981200"/>
                  <a:ext cx="152400" cy="403290"/>
                </a:xfrm>
                <a:prstGeom prst="rect">
                  <a:avLst/>
                </a:prstGeom>
                <a:solidFill>
                  <a:srgbClr val="36A073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981200" y="1981200"/>
                  <a:ext cx="152400" cy="403290"/>
                </a:xfrm>
                <a:prstGeom prst="rect">
                  <a:avLst/>
                </a:prstGeom>
                <a:solidFill>
                  <a:srgbClr val="36A073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133600" y="1981200"/>
                  <a:ext cx="152400" cy="403290"/>
                </a:xfrm>
                <a:prstGeom prst="rect">
                  <a:avLst/>
                </a:prstGeom>
                <a:solidFill>
                  <a:srgbClr val="36A073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286000" y="1981200"/>
                  <a:ext cx="152400" cy="403290"/>
                </a:xfrm>
                <a:prstGeom prst="rect">
                  <a:avLst/>
                </a:prstGeom>
                <a:solidFill>
                  <a:srgbClr val="6ACCA2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438400" y="1981200"/>
                  <a:ext cx="152400" cy="403290"/>
                </a:xfrm>
                <a:prstGeom prst="rect">
                  <a:avLst/>
                </a:prstGeom>
                <a:solidFill>
                  <a:srgbClr val="6ACCA2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590800" y="1981200"/>
                  <a:ext cx="152400" cy="403290"/>
                </a:xfrm>
                <a:prstGeom prst="rect">
                  <a:avLst/>
                </a:prstGeom>
                <a:solidFill>
                  <a:srgbClr val="C3EBDA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743200" y="1981200"/>
                  <a:ext cx="152400" cy="403290"/>
                </a:xfrm>
                <a:prstGeom prst="rect">
                  <a:avLst/>
                </a:prstGeom>
                <a:solidFill>
                  <a:srgbClr val="C3EBDA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895600" y="1981200"/>
                  <a:ext cx="152400" cy="403290"/>
                </a:xfrm>
                <a:prstGeom prst="rect">
                  <a:avLst/>
                </a:prstGeom>
                <a:solidFill>
                  <a:srgbClr val="C3EBDA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48000" y="1981200"/>
                  <a:ext cx="152400" cy="403290"/>
                </a:xfrm>
                <a:prstGeom prst="rect">
                  <a:avLst/>
                </a:prstGeom>
                <a:solidFill>
                  <a:srgbClr val="E5F7EF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200400" y="1981200"/>
                  <a:ext cx="152400" cy="403290"/>
                </a:xfrm>
                <a:prstGeom prst="rect">
                  <a:avLst/>
                </a:prstGeom>
                <a:solidFill>
                  <a:srgbClr val="E5F7EF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352800" y="1981200"/>
                  <a:ext cx="152400" cy="403290"/>
                </a:xfrm>
                <a:prstGeom prst="rect">
                  <a:avLst/>
                </a:prstGeom>
                <a:solidFill>
                  <a:srgbClr val="E5F7EF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505200" y="1981200"/>
                  <a:ext cx="152400" cy="403290"/>
                </a:xfrm>
                <a:prstGeom prst="rect">
                  <a:avLst/>
                </a:prstGeom>
                <a:solidFill>
                  <a:srgbClr val="E5F7EF"/>
                </a:solidFill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6576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100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9624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1148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2672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4196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5720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7244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8768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0292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1816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334000" y="1981200"/>
                  <a:ext cx="152400" cy="403290"/>
                </a:xfrm>
                <a:prstGeom prst="rect">
                  <a:avLst/>
                </a:prstGeom>
                <a:grpFill/>
                <a:ln>
                  <a:solidFill>
                    <a:srgbClr val="36A07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932330" y="1568825"/>
                <a:ext cx="152400" cy="403290"/>
              </a:xfrm>
              <a:prstGeom prst="rect">
                <a:avLst/>
              </a:prstGeom>
              <a:grpFill/>
              <a:ln>
                <a:solidFill>
                  <a:srgbClr val="36A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84730" y="1568825"/>
                <a:ext cx="152400" cy="403290"/>
              </a:xfrm>
              <a:prstGeom prst="rect">
                <a:avLst/>
              </a:prstGeom>
              <a:grpFill/>
              <a:ln>
                <a:solidFill>
                  <a:srgbClr val="36A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37130" y="1568825"/>
                <a:ext cx="152400" cy="403290"/>
              </a:xfrm>
              <a:prstGeom prst="rect">
                <a:avLst/>
              </a:prstGeom>
              <a:grpFill/>
              <a:ln>
                <a:solidFill>
                  <a:srgbClr val="36A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303930" y="1568945"/>
                <a:ext cx="152400" cy="403290"/>
              </a:xfrm>
              <a:prstGeom prst="rect">
                <a:avLst/>
              </a:prstGeom>
              <a:solidFill>
                <a:srgbClr val="A1DFC4"/>
              </a:solidFill>
              <a:ln>
                <a:solidFill>
                  <a:srgbClr val="36A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151530" y="1568945"/>
                <a:ext cx="152400" cy="403290"/>
              </a:xfrm>
              <a:prstGeom prst="rect">
                <a:avLst/>
              </a:prstGeom>
              <a:solidFill>
                <a:srgbClr val="C3EBDA"/>
              </a:solidFill>
              <a:ln>
                <a:solidFill>
                  <a:srgbClr val="36A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9130" y="1568945"/>
                <a:ext cx="152400" cy="403290"/>
              </a:xfrm>
              <a:prstGeom prst="rect">
                <a:avLst/>
              </a:prstGeom>
              <a:solidFill>
                <a:srgbClr val="95DFBE"/>
              </a:solidFill>
              <a:ln>
                <a:solidFill>
                  <a:srgbClr val="36A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846730" y="1568945"/>
                <a:ext cx="152400" cy="403290"/>
              </a:xfrm>
              <a:prstGeom prst="rect">
                <a:avLst/>
              </a:prstGeom>
              <a:solidFill>
                <a:srgbClr val="A1DFC4"/>
              </a:solidFill>
              <a:ln>
                <a:solidFill>
                  <a:srgbClr val="36A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541930" y="1568945"/>
                <a:ext cx="152400" cy="403290"/>
              </a:xfrm>
              <a:prstGeom prst="rect">
                <a:avLst/>
              </a:prstGeom>
              <a:solidFill>
                <a:srgbClr val="E5F7EF"/>
              </a:solidFill>
              <a:ln>
                <a:solidFill>
                  <a:srgbClr val="36A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94330" y="1568945"/>
                <a:ext cx="152400" cy="403290"/>
              </a:xfrm>
              <a:prstGeom prst="rect">
                <a:avLst/>
              </a:prstGeom>
              <a:solidFill>
                <a:srgbClr val="E5F7EF"/>
              </a:solidFill>
              <a:ln>
                <a:solidFill>
                  <a:srgbClr val="36A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389530" y="1568945"/>
                <a:ext cx="152400" cy="403290"/>
              </a:xfrm>
              <a:prstGeom prst="rect">
                <a:avLst/>
              </a:prstGeom>
              <a:grpFill/>
              <a:ln>
                <a:solidFill>
                  <a:srgbClr val="36A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3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20950"/>
          <a:stretch/>
        </p:blipFill>
        <p:spPr bwMode="auto">
          <a:xfrm>
            <a:off x="3200400" y="3234840"/>
            <a:ext cx="5486400" cy="301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00400" y="134651"/>
            <a:ext cx="7239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 dirty="0">
                <a:solidFill>
                  <a:schemeClr val="accent2"/>
                </a:solidFill>
              </a:rPr>
              <a:t>Normal Distribution: Features</a:t>
            </a:r>
            <a:endParaRPr lang="en-US" altLang="en-US" sz="2800" dirty="0">
              <a:solidFill>
                <a:schemeClr val="accent2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514600" y="838200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6D7E-45F5-4B0C-804B-9755F15BF52E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248400"/>
            <a:ext cx="1905000" cy="457200"/>
          </a:xfrm>
        </p:spPr>
        <p:txBody>
          <a:bodyPr/>
          <a:lstStyle/>
          <a:p>
            <a:fld id="{523797AA-2C94-434A-8942-03AA746F6FBB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7" b="28839"/>
          <a:stretch/>
        </p:blipFill>
        <p:spPr bwMode="auto">
          <a:xfrm>
            <a:off x="2883388" y="1155585"/>
            <a:ext cx="5949462" cy="169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 descr="Image result for be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82465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048731"/>
              </p:ext>
            </p:extLst>
          </p:nvPr>
        </p:nvGraphicFramePr>
        <p:xfrm>
          <a:off x="1687856" y="2394065"/>
          <a:ext cx="8903419" cy="156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2463480" imgH="431640" progId="Equation.DSMT4">
                  <p:embed/>
                </p:oleObj>
              </mc:Choice>
              <mc:Fallback>
                <p:oleObj name="Equation" r:id="rId3" imgW="2463480" imgH="4316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7856" y="2394065"/>
                        <a:ext cx="8903419" cy="156039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2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80" y="2079567"/>
            <a:ext cx="8999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662349"/>
              </p:ext>
            </p:extLst>
          </p:nvPr>
        </p:nvGraphicFramePr>
        <p:xfrm>
          <a:off x="4183930" y="1035381"/>
          <a:ext cx="4419600" cy="96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1968480" imgH="431640" progId="Equation.DSMT4">
                  <p:embed/>
                </p:oleObj>
              </mc:Choice>
              <mc:Fallback>
                <p:oleObj name="Equation" r:id="rId4" imgW="1968480" imgH="4316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3930" y="1035381"/>
                        <a:ext cx="4419600" cy="96989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70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657600" y="0"/>
            <a:ext cx="457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  Poisson Process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3657600" y="990600"/>
            <a:ext cx="525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4996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3114" r="3493" b="11567"/>
          <a:stretch/>
        </p:blipFill>
        <p:spPr bwMode="auto">
          <a:xfrm>
            <a:off x="3886200" y="2958009"/>
            <a:ext cx="4114800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57401" y="4343401"/>
                <a:ext cx="639643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if the </a:t>
                </a:r>
                <a:r>
                  <a:rPr lang="en-US" b="1" u="sng" dirty="0"/>
                  <a:t>average number of events in the interval</a:t>
                </a:r>
                <a14:m>
                  <m:oMath xmlns:m="http://schemas.openxmlformats.org/officeDocument/2006/math">
                    <m:r>
                      <a:rPr lang="en-US" b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u="sng" dirty="0"/>
                  <a:t> </a:t>
                </a:r>
                <a:r>
                  <a:rPr lang="en-US" dirty="0"/>
                  <a:t>is known, </a:t>
                </a:r>
              </a:p>
              <a:p>
                <a:r>
                  <a:rPr lang="en-US" dirty="0"/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number of events will occur in the interval</a:t>
                </a:r>
              </a:p>
              <a:p>
                <a:r>
                  <a:rPr lang="en-US" dirty="0"/>
                  <a:t>is given by: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4343401"/>
                <a:ext cx="6396431" cy="1200329"/>
              </a:xfrm>
              <a:prstGeom prst="rect">
                <a:avLst/>
              </a:prstGeom>
              <a:blipFill>
                <a:blip r:embed="rId4"/>
                <a:stretch>
                  <a:fillRect l="-858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E9A-CDBB-47F5-946B-CC434722EA52}" type="datetime1">
              <a:rPr lang="en-US" altLang="en-US" smtClean="0"/>
              <a:t>2/8/2017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57401" y="1106801"/>
                <a:ext cx="638040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arrival of messages in your mailbox. We do not conduct </a:t>
                </a:r>
              </a:p>
              <a:p>
                <a:r>
                  <a:rPr lang="en-US" dirty="0"/>
                  <a:t>“trials”. We do not have a notion of “either of the two outcomes”. </a:t>
                </a:r>
              </a:p>
              <a:p>
                <a:r>
                  <a:rPr lang="en-US" dirty="0"/>
                  <a:t>Rather, </a:t>
                </a:r>
                <a:r>
                  <a:rPr lang="en-US" u="sng" dirty="0"/>
                  <a:t>events occur at random in an interval</a:t>
                </a:r>
                <a:r>
                  <a:rPr lang="en-US" dirty="0"/>
                  <a:t>. Such a process is </a:t>
                </a:r>
              </a:p>
              <a:p>
                <a:r>
                  <a:rPr lang="en-US" dirty="0"/>
                  <a:t>called </a:t>
                </a:r>
                <a:r>
                  <a:rPr lang="en-US" b="1" u="sng" dirty="0">
                    <a:solidFill>
                      <a:srgbClr val="FF0000"/>
                    </a:solidFill>
                  </a:rPr>
                  <a:t>Poisson Process</a:t>
                </a:r>
                <a:r>
                  <a:rPr lang="en-US" b="1" dirty="0">
                    <a:solidFill>
                      <a:srgbClr val="FF0000"/>
                    </a:solidFill>
                  </a:rPr>
                  <a:t>.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≡#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of events in a given interval.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1106801"/>
                <a:ext cx="6380401" cy="1754326"/>
              </a:xfrm>
              <a:prstGeom prst="rect">
                <a:avLst/>
              </a:prstGeom>
              <a:blipFill>
                <a:blip r:embed="rId5"/>
                <a:stretch>
                  <a:fillRect l="-860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710113" y="5207000"/>
          <a:ext cx="20113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6" imgW="927000" imgH="457200" progId="Equation.DSMT4">
                  <p:embed/>
                </p:oleObj>
              </mc:Choice>
              <mc:Fallback>
                <p:oleObj name="Equation" r:id="rId6" imgW="92700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0113" y="5207000"/>
                        <a:ext cx="201136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7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A2F3-FC61-4FFD-972C-6FDF48629E0D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33650" y="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  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62200" y="1161133"/>
                <a:ext cx="81534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Time between two successive events for Poisson process is</a:t>
                </a:r>
              </a:p>
              <a:p>
                <a:r>
                  <a:rPr lang="en-US" dirty="0"/>
                  <a:t>distributed according to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161133"/>
                <a:ext cx="8153400" cy="2308324"/>
              </a:xfrm>
              <a:prstGeom prst="rect">
                <a:avLst/>
              </a:prstGeom>
              <a:blipFill>
                <a:blip r:embed="rId3"/>
                <a:stretch>
                  <a:fillRect l="-67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934350"/>
              </p:ext>
            </p:extLst>
          </p:nvPr>
        </p:nvGraphicFramePr>
        <p:xfrm>
          <a:off x="2974772" y="2315295"/>
          <a:ext cx="5480198" cy="22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4" imgW="1739880" imgH="711000" progId="Equation.DSMT4">
                  <p:embed/>
                </p:oleObj>
              </mc:Choice>
              <mc:Fallback>
                <p:oleObj name="Equation" r:id="rId4" imgW="1739880" imgH="711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4772" y="2315295"/>
                        <a:ext cx="5480198" cy="22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3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372C-2B6C-4FDA-B4A2-03B965FC805C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27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1143000" y="381000"/>
                <a:ext cx="92202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3600" b="1" dirty="0">
                    <a:solidFill>
                      <a:srgbClr val="0066FF"/>
                    </a:solidFill>
                  </a:rPr>
                  <a:t>          Expected value (mean, </a:t>
                </a:r>
                <a14:m>
                  <m:oMath xmlns:m="http://schemas.openxmlformats.org/officeDocument/2006/math">
                    <m:r>
                      <a:rPr lang="en-US" altLang="en-US" sz="3600" b="1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altLang="en-US" sz="3600" b="1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3600" b="1" dirty="0">
                    <a:solidFill>
                      <a:srgbClr val="0066FF"/>
                    </a:solidFill>
                  </a:rPr>
                  <a:t>for discrete distribution (Poisson dist.)</a:t>
                </a:r>
              </a:p>
            </p:txBody>
          </p:sp>
        </mc:Choice>
        <mc:Fallback xmlns="">
          <p:sp>
            <p:nvSpPr>
              <p:cNvPr id="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81000"/>
                <a:ext cx="9220200" cy="1143000"/>
              </a:xfrm>
              <a:prstGeom prst="rect">
                <a:avLst/>
              </a:prstGeom>
              <a:blipFill>
                <a:blip r:embed="rId3"/>
                <a:stretch>
                  <a:fillRect t="-11230" b="-219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192215" y="2209800"/>
          <a:ext cx="805450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4" imgW="3504960" imgH="1193760" progId="Equation.DSMT4">
                  <p:embed/>
                </p:oleObj>
              </mc:Choice>
              <mc:Fallback>
                <p:oleObj name="Equation" r:id="rId4" imgW="3504960" imgH="11937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2215" y="2209800"/>
                        <a:ext cx="8054502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5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02" y="574170"/>
            <a:ext cx="8737600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18" y="3563083"/>
            <a:ext cx="814276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059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2618148" y="-907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Mean and variance of sample mean</a:t>
            </a: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3733800" y="955359"/>
            <a:ext cx="4495800" cy="132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0AA-1C1D-4617-BF40-F3A0557BB038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29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381499" y="1480406"/>
            <a:ext cx="8315883" cy="4293068"/>
            <a:chOff x="844062" y="3015214"/>
            <a:chExt cx="7658658" cy="3388492"/>
          </a:xfrm>
        </p:grpSpPr>
        <p:grpSp>
          <p:nvGrpSpPr>
            <p:cNvPr id="12" name="Group 11"/>
            <p:cNvGrpSpPr/>
            <p:nvPr/>
          </p:nvGrpSpPr>
          <p:grpSpPr>
            <a:xfrm>
              <a:off x="844062" y="3015214"/>
              <a:ext cx="7658658" cy="3133748"/>
              <a:chOff x="844062" y="3015214"/>
              <a:chExt cx="7658658" cy="31337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44062" y="3015214"/>
                    <a:ext cx="7658658" cy="3133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Sample mean of </a:t>
                    </a:r>
                    <a:r>
                      <a:rPr lang="en-US" i="1" dirty="0"/>
                      <a:t>n</a:t>
                    </a:r>
                    <a:r>
                      <a:rPr lang="en-US" dirty="0"/>
                      <a:t> random variables     is defined as: </a:t>
                    </a:r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r>
                      <a:rPr lang="en-US" dirty="0"/>
                      <a:t>The expected value of each of the random variable is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  <a:p>
                    <a:r>
                      <a:rPr lang="en-US" dirty="0"/>
                      <a:t>and hence:</a:t>
                    </a:r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r>
                      <a:rPr lang="en-US" dirty="0"/>
                      <a:t>  </a:t>
                    </a:r>
                  </a:p>
                  <a:p>
                    <a:r>
                      <a:rPr lang="en-US" dirty="0"/>
                      <a:t>           </a:t>
                    </a: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062" y="3015214"/>
                    <a:ext cx="7658658" cy="313374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60" t="-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4" name="Object 13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124200" y="3431709"/>
                  <a:ext cx="2098417" cy="48185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9258" name="Equation" r:id="rId4" imgW="1714320" imgH="393480" progId="Equation.DSMT4">
                          <p:embed/>
                        </p:oleObj>
                      </mc:Choice>
                      <mc:Fallback>
                        <p:oleObj name="Equation" r:id="rId4" imgW="1714320" imgH="393480" progId="Equation.DSMT4">
                          <p:embed/>
                          <p:pic>
                            <p:nvPicPr>
                              <p:cNvPr id="14" name="Object 13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24200" y="3431709"/>
                                <a:ext cx="2098417" cy="48185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4" name="Object 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15378912"/>
                      </p:ext>
                    </p:extLst>
                  </p:nvPr>
                </p:nvGraphicFramePr>
                <p:xfrm>
                  <a:off x="3124200" y="3431709"/>
                  <a:ext cx="2098417" cy="48185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4471" name="Equation" r:id="rId6" imgW="1714320" imgH="393480" progId="Equation.DSMT4">
                          <p:embed/>
                        </p:oleObj>
                      </mc:Choice>
                      <mc:Fallback>
                        <p:oleObj name="Equation" r:id="rId6" imgW="1714320" imgH="393480" progId="Equation.DSMT4">
                          <p:embed/>
                          <p:pic>
                            <p:nvPicPr>
                              <p:cNvPr id="14" name="Object 13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24200" y="3431709"/>
                                <a:ext cx="2098417" cy="48185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Object 1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886706" y="5208406"/>
                <a:ext cx="5316951" cy="51587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59" name="Equation" r:id="rId8" imgW="4063680" imgH="393480" progId="Equation.DSMT4">
                        <p:embed/>
                      </p:oleObj>
                    </mc:Choice>
                    <mc:Fallback>
                      <p:oleObj name="Equation" r:id="rId8" imgW="4063680" imgH="393480" progId="Equation.DSMT4">
                        <p:embed/>
                        <p:pic>
                          <p:nvPicPr>
                            <p:cNvPr id="16" name="Object 15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86706" y="5208406"/>
                              <a:ext cx="5316951" cy="51587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52462749"/>
                    </p:ext>
                  </p:extLst>
                </p:nvPr>
              </p:nvGraphicFramePr>
              <p:xfrm>
                <a:off x="886706" y="5208406"/>
                <a:ext cx="5316951" cy="51587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472" name="Equation" r:id="rId10" imgW="4063680" imgH="393480" progId="Equation.DSMT4">
                        <p:embed/>
                      </p:oleObj>
                    </mc:Choice>
                    <mc:Fallback>
                      <p:oleObj name="Equation" r:id="rId10" imgW="4063680" imgH="393480" progId="Equation.DSMT4">
                        <p:embed/>
                        <p:pic>
                          <p:nvPicPr>
                            <p:cNvPr id="17" name="Object 16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86706" y="5208406"/>
                              <a:ext cx="5316951" cy="51587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" name="Object 1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873037" y="5841197"/>
                <a:ext cx="6971025" cy="56250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60" name="Equation" r:id="rId12" imgW="4838400" imgH="419040" progId="Equation.DSMT4">
                        <p:embed/>
                      </p:oleObj>
                    </mc:Choice>
                    <mc:Fallback>
                      <p:oleObj name="Equation" r:id="rId12" imgW="4838400" imgH="419040" progId="Equation.DSMT4">
                        <p:embed/>
                        <p:pic>
                          <p:nvPicPr>
                            <p:cNvPr id="17" name="Object 16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3037" y="5841197"/>
                              <a:ext cx="6971025" cy="56250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99684471"/>
                    </p:ext>
                  </p:extLst>
                </p:nvPr>
              </p:nvGraphicFramePr>
              <p:xfrm>
                <a:off x="873037" y="5841197"/>
                <a:ext cx="6971025" cy="56250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473" name="Equation" r:id="rId14" imgW="4838400" imgH="419040" progId="Equation.DSMT4">
                        <p:embed/>
                      </p:oleObj>
                    </mc:Choice>
                    <mc:Fallback>
                      <p:oleObj name="Equation" r:id="rId14" imgW="4838400" imgH="419040" progId="Equation.DSMT4">
                        <p:embed/>
                        <p:pic>
                          <p:nvPicPr>
                            <p:cNvPr id="18" name="Object 17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3037" y="5841197"/>
                              <a:ext cx="6971025" cy="56250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Object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89533731"/>
                    </p:ext>
                  </p:extLst>
                </p:nvPr>
              </p:nvGraphicFramePr>
              <p:xfrm>
                <a:off x="4020499" y="3044273"/>
                <a:ext cx="230337" cy="27640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61" name="Equation" r:id="rId16" imgW="190440" imgH="228600" progId="Equation.DSMT4">
                        <p:embed/>
                      </p:oleObj>
                    </mc:Choice>
                    <mc:Fallback>
                      <p:oleObj name="Equation" r:id="rId16" imgW="190440" imgH="228600" progId="Equation.DSMT4">
                        <p:embed/>
                        <p:pic>
                          <p:nvPicPr>
                            <p:cNvPr id="18" name="Object 17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20499" y="3044273"/>
                              <a:ext cx="230337" cy="27640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8" name="Object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89533731"/>
                    </p:ext>
                  </p:extLst>
                </p:nvPr>
              </p:nvGraphicFramePr>
              <p:xfrm>
                <a:off x="4020499" y="3044273"/>
                <a:ext cx="230337" cy="27640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29" name="Equation" r:id="rId18" imgW="190440" imgH="228600" progId="Equation.DSMT4">
                        <p:embed/>
                      </p:oleObj>
                    </mc:Choice>
                    <mc:Fallback>
                      <p:oleObj name="Equation" r:id="rId18" imgW="190440" imgH="228600" progId="Equation.DSMT4">
                        <p:embed/>
                        <p:pic>
                          <p:nvPicPr>
                            <p:cNvPr id="18" name="Object 17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20499" y="3044273"/>
                              <a:ext cx="230337" cy="27640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3733800" y="1111074"/>
            <a:ext cx="3834576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Sample mean is also a random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446C8-82EE-40A3-9536-D466B7A0E1A1}" type="datetime1">
              <a:rPr lang="en-US" smtClean="0"/>
              <a:t>2/8/2017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FA93-C938-45C6-8613-DDE720792FE9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1" y="936680"/>
            <a:ext cx="6462357" cy="5311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6853" y="6015335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between calls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196587" y="3204472"/>
            <a:ext cx="193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810000" y="-76199"/>
            <a:ext cx="480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dirty="0">
                <a:solidFill>
                  <a:srgbClr val="6666FF"/>
                </a:solidFill>
              </a:rPr>
              <a:t>Central Limit Theorem</a:t>
            </a: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162300" y="914401"/>
            <a:ext cx="563880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546C-CDA8-402A-94E9-FDCBA4A73ACE}" type="datetime1">
              <a:rPr lang="en-US" altLang="en-US" smtClean="0"/>
              <a:t>2/8/2017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30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35998" y="2438401"/>
                <a:ext cx="6821213" cy="13551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56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are sampling from a population that has an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unknown </a:t>
                </a:r>
              </a:p>
              <a:p>
                <a:r>
                  <a:rPr lang="en-US" b="1" u="sng" dirty="0">
                    <a:solidFill>
                      <a:srgbClr val="C00000"/>
                    </a:solidFill>
                  </a:rPr>
                  <a:t>probability distribution</a:t>
                </a:r>
                <a:r>
                  <a:rPr lang="en-US" dirty="0"/>
                  <a:t>, the probability distribution of the </a:t>
                </a:r>
              </a:p>
              <a:p>
                <a:r>
                  <a:rPr lang="en-US" dirty="0"/>
                  <a:t>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still approximately normal with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98" y="2438401"/>
                <a:ext cx="6821213" cy="1355179"/>
              </a:xfrm>
              <a:prstGeom prst="rect">
                <a:avLst/>
              </a:prstGeom>
              <a:blipFill>
                <a:blip r:embed="rId2"/>
                <a:stretch>
                  <a:fillRect l="-804" t="-2252" b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7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446C8-82EE-40A3-9536-D466B7A0E1A1}" type="datetime1">
              <a:rPr lang="en-US" smtClean="0"/>
              <a:t>2/8/2017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FA93-C938-45C6-8613-DDE720792FE9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838200"/>
            <a:ext cx="6767157" cy="5562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1370719" y="3358634"/>
            <a:ext cx="22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between calls (T)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4650" y="6017567"/>
            <a:ext cx="16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No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39001" y="2209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2209800"/>
                <a:ext cx="3804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/>
          <p:cNvSpPr/>
          <p:nvPr/>
        </p:nvSpPr>
        <p:spPr>
          <a:xfrm rot="13925906">
            <a:off x="6551034" y="3913352"/>
            <a:ext cx="4298170" cy="914400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446C8-82EE-40A3-9536-D466B7A0E1A1}" type="datetime1">
              <a:rPr lang="en-US" smtClean="0"/>
              <a:t>2/8/2017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FA93-C938-45C6-8613-DDE720792FE9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50" y="762000"/>
            <a:ext cx="7108501" cy="5334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3136" y="5987903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between calls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621369" y="3077686"/>
            <a:ext cx="230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occurrence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446C8-82EE-40A3-9536-D466B7A0E1A1}" type="datetime1">
              <a:rPr lang="en-US" smtClean="0"/>
              <a:t>2/8/2017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FA93-C938-45C6-8613-DDE720792FE9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762000"/>
            <a:ext cx="6386157" cy="52490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90908" y="290349"/>
                <a:ext cx="3602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</a:rPr>
                  <a:t>Dot diagram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endParaRPr lang="en-US" b="1" u="sng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908" y="290349"/>
                <a:ext cx="3602781" cy="646331"/>
              </a:xfrm>
              <a:prstGeom prst="rect">
                <a:avLst/>
              </a:prstGeom>
              <a:blipFill>
                <a:blip r:embed="rId3"/>
                <a:stretch>
                  <a:fillRect l="-5245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657204" y="936680"/>
            <a:ext cx="5181600" cy="243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0" y="16764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446C8-82EE-40A3-9536-D466B7A0E1A1}" type="datetime1">
              <a:rPr lang="en-US" smtClean="0"/>
              <a:t>2/8/2017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FA93-C938-45C6-8613-DDE720792FE9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50" y="762000"/>
            <a:ext cx="7108501" cy="5334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05137" y="339118"/>
                <a:ext cx="38522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</a:rPr>
                  <a:t>Histogram for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endParaRPr lang="en-US" b="1" u="sng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137" y="339118"/>
                <a:ext cx="3852208" cy="646331"/>
              </a:xfrm>
              <a:prstGeom prst="rect">
                <a:avLst/>
              </a:prstGeom>
              <a:blipFill>
                <a:blip r:embed="rId3"/>
                <a:stretch>
                  <a:fillRect l="-4905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657204" y="936680"/>
            <a:ext cx="5181600" cy="243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21019" y="58926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19" y="5892600"/>
                <a:ext cx="3818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16200000">
            <a:off x="1621369" y="3077686"/>
            <a:ext cx="230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occurrence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98" y="737668"/>
            <a:ext cx="87471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65" y="3726873"/>
            <a:ext cx="828040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2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6" t="9442" r="285" b="27225"/>
          <a:stretch>
            <a:fillRect/>
          </a:stretch>
        </p:blipFill>
        <p:spPr bwMode="auto">
          <a:xfrm>
            <a:off x="1802476" y="1726537"/>
            <a:ext cx="8426196" cy="232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6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443</Words>
  <Application>Microsoft Office PowerPoint</Application>
  <PresentationFormat>Widescreen</PresentationFormat>
  <Paragraphs>124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Cambria Math</vt:lpstr>
      <vt:lpstr>Times New Roman</vt:lpstr>
      <vt:lpstr>Times-Roman;Times-Italic;Times-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 Jayanta</dc:creator>
  <cp:lastModifiedBy>Chakraborty, Jayanta</cp:lastModifiedBy>
  <cp:revision>12</cp:revision>
  <dcterms:created xsi:type="dcterms:W3CDTF">2017-02-06T20:46:40Z</dcterms:created>
  <dcterms:modified xsi:type="dcterms:W3CDTF">2017-02-08T14:51:15Z</dcterms:modified>
</cp:coreProperties>
</file>