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23" r:id="rId2"/>
    <p:sldId id="429" r:id="rId3"/>
    <p:sldId id="415" r:id="rId4"/>
    <p:sldId id="419" r:id="rId5"/>
    <p:sldId id="416" r:id="rId6"/>
    <p:sldId id="417" r:id="rId7"/>
    <p:sldId id="418" r:id="rId8"/>
    <p:sldId id="426" r:id="rId9"/>
    <p:sldId id="421" r:id="rId10"/>
    <p:sldId id="422" r:id="rId11"/>
    <p:sldId id="430" r:id="rId12"/>
    <p:sldId id="387" r:id="rId13"/>
    <p:sldId id="408" r:id="rId14"/>
    <p:sldId id="325" r:id="rId15"/>
    <p:sldId id="437" r:id="rId1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 pitchFamily="-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7635"/>
    <a:srgbClr val="38209C"/>
    <a:srgbClr val="000000"/>
    <a:srgbClr val="BAAB00"/>
    <a:srgbClr val="FAFD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2" autoAdjust="0"/>
    <p:restoredTop sz="90929"/>
  </p:normalViewPr>
  <p:slideViewPr>
    <p:cSldViewPr>
      <p:cViewPr varScale="1">
        <p:scale>
          <a:sx n="64" d="100"/>
          <a:sy n="64" d="100"/>
        </p:scale>
        <p:origin x="13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123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731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Vitamin C; only person ever to get two unshared Noble Prizes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F166133-27DF-4B3B-91F9-B54B357F79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2D779B6B-D89C-483C-BB67-0AE6A1C6C693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7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4DD9170-B469-4F21-A720-D32CAC8DBBCC}" type="slidenum">
              <a:rPr lang="en-US"/>
              <a:pPr/>
              <a:t>14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743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89EF022E-6EB4-4229-960A-EFE48AE5B4AD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3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6E807-FFC5-4069-BAF4-AD588560A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8CEB1-E2F0-4E09-833E-DF4AF76EA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D4799-117D-4517-9225-B6796118E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3F75E-FF15-438E-80FD-4DADF7817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ADDE4-4E70-4EBC-9AD0-463162762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9D22F-AB39-424B-ADB0-71413978C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50D0A-F6C7-4DF6-95A6-7FF13BBB7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A5F2E-1C8D-4852-AB86-5E77C40B4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A7C25-BF66-4518-B95B-498D5B754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8A560-F031-413E-947E-E09912014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4B5FA-3D2C-45A9-8229-AD2989C24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F2400-DF9A-40CF-B6A4-1F43D1D61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8CB78-D899-4D30-98DC-A117ED0A0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79654AF9-AAEC-4EDC-88AD-1ED7C0579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6098" y="0"/>
            <a:ext cx="9160098" cy="610633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3880" y="854672"/>
            <a:ext cx="8786784" cy="1811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n w="3175">
                  <a:solidFill>
                    <a:schemeClr val="tx1"/>
                  </a:solidFill>
                </a:ln>
                <a:solidFill>
                  <a:srgbClr val="B39223"/>
                </a:solidFill>
                <a:latin typeface="Perpetua" panose="02020502060401020303" pitchFamily="18" charset="0"/>
                <a:cs typeface="Perpetua Titling MT"/>
              </a:rPr>
              <a:t>Center For Career Opportunities</a:t>
            </a:r>
          </a:p>
          <a:p>
            <a:r>
              <a:rPr lang="en-US" b="1" dirty="0" smtClean="0">
                <a:ln w="3175">
                  <a:solidFill>
                    <a:schemeClr val="tx1"/>
                  </a:solidFill>
                </a:ln>
                <a:solidFill>
                  <a:srgbClr val="B39223"/>
                </a:solidFill>
                <a:latin typeface="Perpetua" panose="02020502060401020303" pitchFamily="18" charset="0"/>
                <a:cs typeface="Perpetua Titling MT"/>
              </a:rPr>
              <a:t> Peer Consultant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63336" y="3864244"/>
            <a:ext cx="9144000" cy="16099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Perpetua Titling MT"/>
                <a:cs typeface="Perpetua Titling MT"/>
              </a:rPr>
              <a:t>Learn More at Callouts</a:t>
            </a:r>
          </a:p>
          <a:p>
            <a:r>
              <a:rPr lang="en-US" sz="2800" b="1" dirty="0" smtClean="0">
                <a:latin typeface="Perpetua Titling MT"/>
                <a:cs typeface="Perpetua Titling MT"/>
              </a:rPr>
              <a:t>Jan. 19</a:t>
            </a:r>
            <a:r>
              <a:rPr lang="en-US" sz="2800" b="1" baseline="30000" dirty="0" smtClean="0">
                <a:latin typeface="Perpetua Titling MT"/>
                <a:cs typeface="Perpetua Titling MT"/>
              </a:rPr>
              <a:t>th</a:t>
            </a:r>
            <a:r>
              <a:rPr lang="en-US" sz="2800" b="1" dirty="0" smtClean="0">
                <a:latin typeface="Perpetua Titling MT"/>
                <a:cs typeface="Perpetua Titling MT"/>
              </a:rPr>
              <a:t> @ 6:30 pm | PHYS 203</a:t>
            </a:r>
          </a:p>
          <a:p>
            <a:r>
              <a:rPr lang="en-US" sz="2800" b="1" dirty="0" smtClean="0">
                <a:latin typeface="Perpetua Titling MT"/>
                <a:cs typeface="Perpetua Titling MT"/>
              </a:rPr>
              <a:t>Jan. 20</a:t>
            </a:r>
            <a:r>
              <a:rPr lang="en-US" sz="2800" b="1" baseline="30000" dirty="0" smtClean="0">
                <a:latin typeface="Perpetua Titling MT"/>
                <a:cs typeface="Perpetua Titling MT"/>
              </a:rPr>
              <a:t>th</a:t>
            </a:r>
            <a:r>
              <a:rPr lang="en-US" sz="2800" b="1" dirty="0" smtClean="0">
                <a:latin typeface="Perpetua Titling MT"/>
                <a:cs typeface="Perpetua Titling MT"/>
              </a:rPr>
              <a:t> @ 6:30 PM | Phys 203</a:t>
            </a:r>
            <a:endParaRPr lang="en-US" sz="2800" b="1" dirty="0">
              <a:latin typeface="Perpetua Titling MT"/>
              <a:cs typeface="Perpetua Titling M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21" y="5674292"/>
            <a:ext cx="9144000" cy="10310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200" dirty="0" smtClean="0">
                <a:solidFill>
                  <a:schemeClr val="bg1"/>
                </a:solidFill>
                <a:latin typeface="Perpetua" panose="02020502060401020303" pitchFamily="18" charset="0"/>
                <a:cs typeface="Perpetua"/>
              </a:rPr>
              <a:t>Apply to be a Peer Consultant on </a:t>
            </a:r>
            <a:r>
              <a:rPr lang="en-US" sz="2200" dirty="0" err="1" smtClean="0">
                <a:solidFill>
                  <a:schemeClr val="bg1"/>
                </a:solidFill>
                <a:latin typeface="Perpetua" panose="02020502060401020303" pitchFamily="18" charset="0"/>
                <a:cs typeface="Perpetua"/>
              </a:rPr>
              <a:t>myCCO</a:t>
            </a:r>
            <a:r>
              <a:rPr lang="en-US" sz="2200" dirty="0" smtClean="0">
                <a:solidFill>
                  <a:schemeClr val="bg1"/>
                </a:solidFill>
                <a:latin typeface="Perpetua" panose="02020502060401020303" pitchFamily="18" charset="0"/>
                <a:cs typeface="Perpetua"/>
              </a:rPr>
              <a:t> with Job ID #798282</a:t>
            </a:r>
          </a:p>
          <a:p>
            <a:pPr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  <a:latin typeface="Perpetua" panose="02020502060401020303" pitchFamily="18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Perpetua" panose="02020502060401020303" pitchFamily="18" charset="0"/>
              </a:rPr>
              <a:t>Students who can confirm financial need are encouraged to </a:t>
            </a:r>
            <a:r>
              <a:rPr lang="en-US" sz="2400" dirty="0" smtClean="0">
                <a:solidFill>
                  <a:schemeClr val="bg1"/>
                </a:solidFill>
                <a:latin typeface="Perpetua" panose="02020502060401020303" pitchFamily="18" charset="0"/>
              </a:rPr>
              <a:t>apply</a:t>
            </a:r>
            <a:endParaRPr lang="en-US" sz="2400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458" y="198902"/>
            <a:ext cx="2509206" cy="922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0971" y="2490011"/>
            <a:ext cx="3472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Perpetua Titling MT" panose="02020502060505020804" pitchFamily="18" charset="0"/>
              </a:rPr>
              <a:t>2016-2017</a:t>
            </a:r>
          </a:p>
          <a:p>
            <a:pPr algn="ctr"/>
            <a:r>
              <a:rPr lang="en-US" sz="2800" dirty="0" smtClean="0">
                <a:latin typeface="Perpetua Titling MT" panose="02020502060505020804" pitchFamily="18" charset="0"/>
              </a:rPr>
              <a:t>Paid Position</a:t>
            </a:r>
          </a:p>
          <a:p>
            <a:pPr algn="ctr"/>
            <a:r>
              <a:rPr lang="en-US" sz="2800" dirty="0" smtClean="0">
                <a:latin typeface="Perpetua" panose="02020502060401020303" pitchFamily="18" charset="0"/>
              </a:rPr>
              <a:t>8-10hrs/week</a:t>
            </a:r>
          </a:p>
          <a:p>
            <a:pPr algn="ctr"/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05425" y="6305234"/>
            <a:ext cx="7200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latin typeface="Perpetua "/>
            </a:endParaRPr>
          </a:p>
        </p:txBody>
      </p:sp>
    </p:spTree>
    <p:extLst>
      <p:ext uri="{BB962C8B-B14F-4D97-AF65-F5344CB8AC3E}">
        <p14:creationId xmlns:p14="http://schemas.microsoft.com/office/powerpoint/2010/main" val="1292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316162"/>
            <a:ext cx="4419600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800" y="408802"/>
            <a:ext cx="78390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Covalent bond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 length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from distances between atoms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Smaller length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stronger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bond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4953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38100"/>
            <a:ext cx="9067800" cy="678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201738" y="5413375"/>
            <a:ext cx="65758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dirty="0" smtClean="0">
                <a:solidFill>
                  <a:srgbClr val="007635"/>
                </a:solidFill>
              </a:rPr>
              <a:t>8 - number </a:t>
            </a:r>
            <a:r>
              <a:rPr lang="en-US" sz="2400" dirty="0">
                <a:solidFill>
                  <a:srgbClr val="007635"/>
                </a:solidFill>
              </a:rPr>
              <a:t>of dots = number of </a:t>
            </a:r>
            <a:r>
              <a:rPr lang="en-US" sz="2400" dirty="0" smtClean="0">
                <a:solidFill>
                  <a:srgbClr val="007635"/>
                </a:solidFill>
              </a:rPr>
              <a:t>covalent bonds</a:t>
            </a:r>
          </a:p>
          <a:p>
            <a:pPr eaLnBrk="0" hangingPunct="0"/>
            <a:r>
              <a:rPr lang="en-US" dirty="0">
                <a:solidFill>
                  <a:srgbClr val="007635"/>
                </a:solidFill>
              </a:rPr>
              <a:t>t</a:t>
            </a:r>
            <a:r>
              <a:rPr lang="en-US" dirty="0" smtClean="0">
                <a:solidFill>
                  <a:srgbClr val="007635"/>
                </a:solidFill>
              </a:rPr>
              <a:t>hat nonmetals form</a:t>
            </a:r>
            <a:endParaRPr lang="en-US" sz="2400" dirty="0">
              <a:solidFill>
                <a:srgbClr val="007635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44700" y="538163"/>
            <a:ext cx="62722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Lewis electron-dot structures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373217" y="2971800"/>
            <a:ext cx="4572000" cy="9144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57800" y="3886200"/>
            <a:ext cx="3687417" cy="9144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CC"/>
                </a:solidFill>
              </a:rPr>
              <a:t>Lewis structures of molecules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620713" y="1562100"/>
            <a:ext cx="78343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cs typeface="Arial" pitchFamily="34" charset="0"/>
              </a:rPr>
              <a:t> </a:t>
            </a:r>
            <a:endParaRPr lang="en-US" sz="2800" dirty="0" smtClean="0">
              <a:latin typeface="+mn-lt"/>
              <a:cs typeface="Arial" pitchFamily="34" charset="0"/>
            </a:endParaRPr>
          </a:p>
          <a:p>
            <a:pPr lvl="1" eaLnBrk="0" hangingPunct="0">
              <a:buFontTx/>
              <a:buChar char="•"/>
            </a:pPr>
            <a:r>
              <a:rPr lang="en-US" sz="2800" dirty="0" smtClean="0">
                <a:latin typeface="+mn-lt"/>
                <a:cs typeface="Arial" pitchFamily="34" charset="0"/>
              </a:rPr>
              <a:t> the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atoms</a:t>
            </a:r>
            <a:r>
              <a:rPr lang="en-US" sz="2800" dirty="0" smtClean="0">
                <a:latin typeface="+mn-lt"/>
                <a:cs typeface="Arial" pitchFamily="34" charset="0"/>
              </a:rPr>
              <a:t> in a molecule (or covalent  ion)</a:t>
            </a:r>
          </a:p>
          <a:p>
            <a:pPr lvl="1" eaLnBrk="0" hangingPunct="0">
              <a:buFontTx/>
              <a:buChar char="•"/>
            </a:pPr>
            <a:r>
              <a:rPr lang="en-US" sz="2800" dirty="0" smtClean="0">
                <a:latin typeface="+mn-lt"/>
                <a:cs typeface="Arial" pitchFamily="34" charset="0"/>
              </a:rPr>
              <a:t> </a:t>
            </a:r>
            <a:r>
              <a:rPr lang="en-US" sz="2800" dirty="0">
                <a:latin typeface="+mn-lt"/>
                <a:cs typeface="Arial" pitchFamily="34" charset="0"/>
              </a:rPr>
              <a:t>what atoms are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bound</a:t>
            </a:r>
            <a:r>
              <a:rPr lang="en-US" sz="2800" dirty="0">
                <a:latin typeface="+mn-lt"/>
                <a:cs typeface="Arial" pitchFamily="34" charset="0"/>
              </a:rPr>
              <a:t> to each other</a:t>
            </a:r>
          </a:p>
          <a:p>
            <a:pPr lvl="1" eaLnBrk="0" hangingPunct="0">
              <a:buFontTx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 the location and type of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bonds</a:t>
            </a:r>
          </a:p>
          <a:p>
            <a:pPr lvl="1" eaLnBrk="0" hangingPunct="0">
              <a:buFontTx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 the location </a:t>
            </a:r>
            <a:r>
              <a:rPr lang="en-US" sz="2800" dirty="0" smtClean="0">
                <a:latin typeface="+mn-lt"/>
                <a:cs typeface="Arial" pitchFamily="34" charset="0"/>
              </a:rPr>
              <a:t>and number of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lone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pairs</a:t>
            </a:r>
            <a:endParaRPr lang="en-US" sz="2800" dirty="0" smtClean="0">
              <a:latin typeface="+mn-lt"/>
              <a:cs typeface="Arial" pitchFamily="34" charset="0"/>
            </a:endParaRPr>
          </a:p>
          <a:p>
            <a:pPr lvl="1" eaLnBrk="0" hangingPunct="0">
              <a:buFontTx/>
              <a:buChar char="•"/>
            </a:pPr>
            <a:r>
              <a:rPr lang="en-US" sz="2800" dirty="0" smtClean="0">
                <a:latin typeface="+mn-lt"/>
                <a:cs typeface="Arial" pitchFamily="34" charset="0"/>
              </a:rPr>
              <a:t> formal charge of each atom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 </a:t>
            </a:r>
            <a:endParaRPr lang="en-US" sz="2800" b="1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679720"/>
              </p:ext>
            </p:extLst>
          </p:nvPr>
        </p:nvGraphicFramePr>
        <p:xfrm>
          <a:off x="3505200" y="4648200"/>
          <a:ext cx="1905000" cy="1638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S ChemDraw Drawing" r:id="rId4" imgW="578392" imgH="497517" progId="ChemDraw.Document.6.0">
                  <p:embed/>
                </p:oleObj>
              </mc:Choice>
              <mc:Fallback>
                <p:oleObj name="CS ChemDraw Drawing" r:id="rId4" imgW="578392" imgH="4975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4648200"/>
                        <a:ext cx="1905000" cy="1638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5334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pitchFamily="-16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pitchFamily="-16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pitchFamily="-16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pitchFamily="-16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pitchFamily="-16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pitchFamily="-16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pitchFamily="-16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pitchFamily="-16" charset="-128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3333CC"/>
                </a:solidFill>
              </a:rPr>
              <a:t>A Stepwise Method for Drawing Lewis </a:t>
            </a:r>
            <a:r>
              <a:rPr lang="en-US" kern="0" dirty="0">
                <a:solidFill>
                  <a:srgbClr val="3333CC"/>
                </a:solidFill>
              </a:rPr>
              <a:t>S</a:t>
            </a:r>
            <a:r>
              <a:rPr lang="en-US" kern="0" dirty="0" smtClean="0">
                <a:solidFill>
                  <a:srgbClr val="3333CC"/>
                </a:solidFill>
              </a:rPr>
              <a:t>tructures of Molecules</a:t>
            </a:r>
            <a:endParaRPr lang="en-US" kern="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Lewis Structures</a:t>
            </a:r>
            <a:br>
              <a:rPr lang="en-US" smtClean="0">
                <a:solidFill>
                  <a:srgbClr val="3333CC"/>
                </a:solidFill>
              </a:rPr>
            </a:br>
            <a:endParaRPr lang="en-US" smtClean="0">
              <a:solidFill>
                <a:srgbClr val="33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59425" y="4354513"/>
            <a:ext cx="2525713" cy="900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69888" y="2133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b="1" kern="0" dirty="0" err="1">
                <a:solidFill>
                  <a:srgbClr val="3333CC"/>
                </a:solidFill>
                <a:latin typeface="+mj-lt"/>
                <a:ea typeface="+mj-ea"/>
                <a:cs typeface="+mj-cs"/>
              </a:rPr>
              <a:t>NOCl</a:t>
            </a:r>
            <a:r>
              <a:rPr lang="en-US" sz="4400" b="1" kern="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</a:br>
            <a:endParaRPr lang="en-US" sz="4400" kern="0" dirty="0">
              <a:solidFill>
                <a:srgbClr val="33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038600"/>
            <a:ext cx="8174033" cy="2677656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1.  Choose the central atom (forms most bonds)</a:t>
            </a:r>
          </a:p>
          <a:p>
            <a:pPr>
              <a:defRPr/>
            </a:pPr>
            <a:r>
              <a:rPr lang="en-US" sz="2800" dirty="0"/>
              <a:t>2.  Draw bonds to other atoms</a:t>
            </a:r>
          </a:p>
          <a:p>
            <a:pPr>
              <a:defRPr/>
            </a:pPr>
            <a:r>
              <a:rPr lang="en-US" sz="2800" dirty="0"/>
              <a:t>3.  Count valence electrons</a:t>
            </a:r>
          </a:p>
          <a:p>
            <a:pPr>
              <a:defRPr/>
            </a:pPr>
            <a:r>
              <a:rPr lang="en-US" sz="2800" dirty="0"/>
              <a:t>4.  Count the remaining electrons</a:t>
            </a:r>
          </a:p>
          <a:p>
            <a:pPr marL="514350" indent="-514350">
              <a:defRPr/>
            </a:pPr>
            <a:r>
              <a:rPr lang="en-US" sz="2800" dirty="0"/>
              <a:t>5.  </a:t>
            </a:r>
            <a:r>
              <a:rPr lang="en-US" sz="2800" dirty="0" smtClean="0"/>
              <a:t> Distribute </a:t>
            </a:r>
            <a:r>
              <a:rPr lang="en-US" sz="2800" dirty="0"/>
              <a:t>them as lone pairs and/or multiple bonds</a:t>
            </a:r>
          </a:p>
          <a:p>
            <a:pPr marL="514350" indent="-514350">
              <a:defRPr/>
            </a:pPr>
            <a:r>
              <a:rPr lang="en-US" sz="2800" dirty="0"/>
              <a:t>6.  </a:t>
            </a:r>
            <a:r>
              <a:rPr lang="en-US" sz="2800" dirty="0" smtClean="0"/>
              <a:t> Verify </a:t>
            </a:r>
            <a:r>
              <a:rPr lang="en-US" sz="2800" dirty="0"/>
              <a:t>that all atoms have 8 electrons</a:t>
            </a:r>
          </a:p>
        </p:txBody>
      </p:sp>
      <p:cxnSp>
        <p:nvCxnSpPr>
          <p:cNvPr id="6150" name="Straight Arrow Connector 7"/>
          <p:cNvCxnSpPr>
            <a:cxnSpLocks noChangeShapeType="1"/>
          </p:cNvCxnSpPr>
          <p:nvPr/>
        </p:nvCxnSpPr>
        <p:spPr bwMode="auto">
          <a:xfrm rot="16200000" flipV="1">
            <a:off x="3505200" y="3352800"/>
            <a:ext cx="1371600" cy="30480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2" descr="Single_double_triple_dond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138" y="1954213"/>
            <a:ext cx="6648450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271713" y="-4763"/>
            <a:ext cx="40479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Multiple</a:t>
            </a:r>
            <a:r>
              <a:rPr lang="en-US" sz="48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Bonds</a:t>
            </a: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274638" y="88423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  <a:cs typeface="Arial" charset="0"/>
              </a:rPr>
              <a:t>Commonly, double and triple bonds are limited to C, O, and 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  <a:cs typeface="Arial" charset="0"/>
              </a:rPr>
              <a:t>In addition, P, S, and Se may form double or triple bonds </a:t>
            </a:r>
          </a:p>
        </p:txBody>
      </p:sp>
    </p:spTree>
    <p:extLst>
      <p:ext uri="{BB962C8B-B14F-4D97-AF65-F5344CB8AC3E}">
        <p14:creationId xmlns:p14="http://schemas.microsoft.com/office/powerpoint/2010/main" val="2194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609600"/>
            <a:ext cx="9067800" cy="678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201738" y="5984875"/>
            <a:ext cx="6508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dirty="0"/>
              <a:t>Number of dots = number of valence electrons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81200" y="1714500"/>
            <a:ext cx="62722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Lewis electron-dot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57200"/>
            <a:ext cx="869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Lecture 3: Bonding in chemical compounds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F&amp;F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3663" y="2532062"/>
            <a:ext cx="46482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88" y="1284287"/>
            <a:ext cx="42703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</a:rPr>
              <a:t>Transferring electrons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creates ionic compounds</a:t>
            </a:r>
            <a:r>
              <a:rPr lang="en-US" sz="2400" dirty="0"/>
              <a:t>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494213" y="1292225"/>
            <a:ext cx="4648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Sharing electrons creates covalent compounds: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40189" y="3857625"/>
            <a:ext cx="3963989" cy="731837"/>
            <a:chOff x="2640" y="2707"/>
            <a:chExt cx="2497" cy="461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976" y="2707"/>
              <a:ext cx="461" cy="461"/>
            </a:xfrm>
            <a:prstGeom prst="ellipse">
              <a:avLst/>
            </a:prstGeom>
            <a:noFill/>
            <a:ln w="28575">
              <a:solidFill>
                <a:srgbClr val="D70A1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640" y="2707"/>
              <a:ext cx="461" cy="461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76" y="2707"/>
              <a:ext cx="461" cy="461"/>
            </a:xfrm>
            <a:prstGeom prst="ellipse">
              <a:avLst/>
            </a:prstGeom>
            <a:noFill/>
            <a:ln w="28575">
              <a:solidFill>
                <a:srgbClr val="D70A1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68" y="2707"/>
              <a:ext cx="461" cy="461"/>
            </a:xfrm>
            <a:prstGeom prst="ellipse">
              <a:avLst/>
            </a:prstGeom>
            <a:noFill/>
            <a:ln w="28575">
              <a:solidFill>
                <a:srgbClr val="D70A1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6988" y="4665662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FF0000"/>
                </a:solidFill>
              </a:rPr>
              <a:t>Closed shells</a:t>
            </a:r>
            <a:endParaRPr lang="en-US" sz="1600" b="1"/>
          </a:p>
        </p:txBody>
      </p:sp>
      <p:pic>
        <p:nvPicPr>
          <p:cNvPr id="8" name="Picture 7" descr="Na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763" y="2947987"/>
            <a:ext cx="1993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79953" y="4360862"/>
            <a:ext cx="2713038" cy="1125538"/>
            <a:chOff x="3043" y="3024"/>
            <a:chExt cx="1709" cy="709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17" y="3521"/>
              <a:ext cx="9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Bonding pairs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435" y="3024"/>
              <a:ext cx="317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 flipV="1">
              <a:off x="3043" y="3024"/>
              <a:ext cx="317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841876" y="3114675"/>
            <a:ext cx="2428875" cy="838200"/>
            <a:chOff x="3145" y="2208"/>
            <a:chExt cx="1530" cy="52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5" y="2208"/>
              <a:ext cx="15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/>
                <a:t>Non-bonding electrons</a:t>
              </a:r>
            </a:p>
            <a:p>
              <a:pPr algn="ctr"/>
              <a:r>
                <a:rPr lang="en-US" sz="1600" b="1"/>
                <a:t>Lone pairs</a:t>
              </a: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H="1">
              <a:off x="3216" y="2496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4320" y="2496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7200" y="54102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Coulombic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attraction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914400"/>
            <a:ext cx="5181600" cy="510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wn4e_tab_01_06.jpg"/>
          <p:cNvPicPr/>
          <p:nvPr/>
        </p:nvPicPr>
        <p:blipFill>
          <a:blip r:embed="rId2" cstate="print"/>
          <a:srcRect t="25688" b="25459"/>
          <a:stretch>
            <a:fillRect/>
          </a:stretch>
        </p:blipFill>
        <p:spPr bwMode="auto">
          <a:xfrm>
            <a:off x="350520" y="2971800"/>
            <a:ext cx="8763000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09600" y="6858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Which type of bonding occurs depends on the </a:t>
            </a:r>
            <a:r>
              <a:rPr lang="en-US" sz="2800" b="1" u="sng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electronegativities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of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elements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measure of the force of an atom’s attraction for electrons it shares in a chemical bond with another atom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019800"/>
            <a:ext cx="8529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Sapling homework uses 1.7 as the border between covalent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ionic bond!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4.picsearch.com/is?fa-T1Vzv0Q1ggI1JjeibZDe_UjpDaC5pD88d72FNo1I&amp;height=3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8623"/>
            <a:ext cx="22193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77323" y="1225144"/>
            <a:ext cx="43682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Linus Pauling 1901 – </a:t>
            </a:r>
            <a:r>
              <a:rPr lang="en-US" sz="2400" b="1" dirty="0" smtClean="0"/>
              <a:t>1994</a:t>
            </a:r>
          </a:p>
          <a:p>
            <a:r>
              <a:rPr lang="en-US" sz="2400" b="1" dirty="0"/>
              <a:t>Caltech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Noble Prize in Chemistry: 1954</a:t>
            </a:r>
          </a:p>
          <a:p>
            <a:r>
              <a:rPr lang="en-US" sz="2400" b="1" dirty="0" smtClean="0"/>
              <a:t>Noble Peace Prize: 1962</a:t>
            </a:r>
          </a:p>
          <a:p>
            <a:endParaRPr lang="en-US" sz="2400" b="1" dirty="0"/>
          </a:p>
          <a:p>
            <a:r>
              <a:rPr lang="en-US" sz="2400" dirty="0" smtClean="0"/>
              <a:t>Most commonly used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lectronegativity scale (1930’s):</a:t>
            </a:r>
          </a:p>
          <a:p>
            <a:endParaRPr lang="en-US" sz="2400" dirty="0"/>
          </a:p>
          <a:p>
            <a:r>
              <a:rPr lang="en-US" sz="2400" dirty="0" smtClean="0"/>
              <a:t>F: 4.0; most electronegative atom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wn4e_tab_01_05.jpg"/>
          <p:cNvPicPr/>
          <p:nvPr/>
        </p:nvPicPr>
        <p:blipFill>
          <a:blip r:embed="rId2" cstate="print"/>
          <a:srcRect t="9641" b="9417"/>
          <a:stretch>
            <a:fillRect/>
          </a:stretch>
        </p:blipFill>
        <p:spPr bwMode="auto">
          <a:xfrm>
            <a:off x="-152400" y="76200"/>
            <a:ext cx="96774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4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447800"/>
            <a:ext cx="42005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64571" y="4655403"/>
            <a:ext cx="86148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 transfer occurs from the atom of lower </a:t>
            </a:r>
            <a:r>
              <a:rPr kumimoji="0" lang="en-US" sz="2400" b="1" i="1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electronegativity</a:t>
            </a:r>
            <a:endParaRPr kumimoji="0" lang="en-US" sz="2400" b="1" i="1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 the atom with greater </a:t>
            </a:r>
            <a:r>
              <a:rPr kumimoji="0" lang="en-US" sz="2400" b="1" i="1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electronegativity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67050"/>
            <a:ext cx="5943600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0" y="1533614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Ionic bond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53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59606" y="195263"/>
            <a:ext cx="8264525" cy="6186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0000FF"/>
                </a:solidFill>
              </a:rPr>
              <a:t>	</a:t>
            </a:r>
            <a:r>
              <a:rPr lang="en-US" sz="3600" b="1" dirty="0">
                <a:solidFill>
                  <a:srgbClr val="FF0000"/>
                </a:solidFill>
              </a:rPr>
              <a:t>Lewis electron-dot structures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>
                <a:solidFill>
                  <a:srgbClr val="0033CC"/>
                </a:solidFill>
              </a:rPr>
              <a:t>metals</a:t>
            </a:r>
            <a:r>
              <a:rPr lang="en-US" sz="2400" dirty="0"/>
              <a:t>, number of dots = number of electrons it </a:t>
            </a:r>
            <a:r>
              <a:rPr lang="en-US" sz="2400" b="1" dirty="0">
                <a:solidFill>
                  <a:srgbClr val="0033CC"/>
                </a:solidFill>
              </a:rPr>
              <a:t>loses</a:t>
            </a:r>
          </a:p>
          <a:p>
            <a:endParaRPr lang="en-US" sz="2400" dirty="0">
              <a:solidFill>
                <a:srgbClr val="163EC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163EC0"/>
                </a:solidFill>
              </a:rPr>
              <a:t>  What is the Lewis structure for Ca?</a:t>
            </a:r>
          </a:p>
          <a:p>
            <a:endParaRPr lang="en-US" sz="2400" dirty="0">
              <a:solidFill>
                <a:srgbClr val="163EC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163EC0"/>
                </a:solidFill>
              </a:rPr>
              <a:t>  How many electrons does it tend to lose?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>
                <a:solidFill>
                  <a:srgbClr val="FF0000"/>
                </a:solidFill>
              </a:rPr>
              <a:t>non-metals</a:t>
            </a:r>
            <a:r>
              <a:rPr lang="en-US" sz="2400" dirty="0"/>
              <a:t>, the number of dots </a:t>
            </a:r>
            <a:r>
              <a:rPr lang="en-US" sz="2400" dirty="0" smtClean="0"/>
              <a:t>reveals the number </a:t>
            </a:r>
            <a:r>
              <a:rPr lang="en-US" sz="2400" dirty="0"/>
              <a:t>of electrons it can </a:t>
            </a:r>
            <a:r>
              <a:rPr lang="en-US" sz="2400" b="1" dirty="0">
                <a:solidFill>
                  <a:srgbClr val="FF0000"/>
                </a:solidFill>
              </a:rPr>
              <a:t>receive</a:t>
            </a:r>
            <a:r>
              <a:rPr lang="en-US" sz="2400" dirty="0"/>
              <a:t> or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share to achieve an octet</a:t>
            </a:r>
            <a:endParaRPr lang="en-US" sz="2400" dirty="0"/>
          </a:p>
          <a:p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163EC0"/>
                </a:solidFill>
              </a:rPr>
              <a:t>  What is the Lewis structure of  O?</a:t>
            </a:r>
          </a:p>
          <a:p>
            <a:pPr>
              <a:buFont typeface="Arial" charset="0"/>
              <a:buChar char="•"/>
            </a:pPr>
            <a:endParaRPr lang="en-US" sz="2400" dirty="0">
              <a:solidFill>
                <a:srgbClr val="163EC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163EC0"/>
                </a:solidFill>
              </a:rPr>
              <a:t>  How many electrons does it tend to gain?</a:t>
            </a:r>
            <a:endParaRPr lang="en-US" sz="2000" dirty="0">
              <a:solidFill>
                <a:srgbClr val="163E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043" y="2090738"/>
            <a:ext cx="7994650" cy="148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868" y="5173663"/>
            <a:ext cx="7993063" cy="148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26537" y="2463808"/>
            <a:ext cx="4433896" cy="847727"/>
            <a:chOff x="1985" y="2056"/>
            <a:chExt cx="2793" cy="534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2387" y="229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2396" y="205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3237" y="228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3232" y="2069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985" y="2222"/>
              <a:ext cx="2793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800" baseline="30000">
                  <a:solidFill>
                    <a:srgbClr val="FF0000"/>
                  </a:solidFill>
                </a:rPr>
                <a:t>● </a:t>
              </a:r>
              <a:r>
                <a:rPr lang="en-US" sz="3200"/>
                <a:t>Mg </a:t>
              </a:r>
              <a:r>
                <a:rPr lang="en-US" sz="2800" baseline="30000">
                  <a:solidFill>
                    <a:srgbClr val="FF0000"/>
                  </a:solidFill>
                </a:rPr>
                <a:t>●</a:t>
              </a:r>
              <a:r>
                <a:rPr lang="en-US" sz="3200"/>
                <a:t> 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  Mg </a:t>
              </a:r>
              <a:r>
                <a:rPr lang="en-US" sz="4400" b="1" baseline="36000">
                  <a:solidFill>
                    <a:srgbClr val="FF0000"/>
                  </a:solidFill>
                </a:rPr>
                <a:t>2+</a:t>
              </a:r>
              <a:r>
                <a:rPr lang="en-US" sz="3200"/>
                <a:t> +  2 e</a:t>
              </a:r>
              <a:r>
                <a:rPr lang="en-US" sz="3200" baseline="30000"/>
                <a:t>-</a:t>
              </a:r>
              <a:endParaRPr lang="en-US" sz="3600" b="1" baseline="36000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21624" y="5302258"/>
            <a:ext cx="4527558" cy="847727"/>
            <a:chOff x="1985" y="2056"/>
            <a:chExt cx="2852" cy="534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2387" y="229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2396" y="205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237" y="228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232" y="2069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1985" y="2222"/>
              <a:ext cx="2852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3200"/>
                <a:t>           O  + 2e</a:t>
              </a:r>
              <a:r>
                <a:rPr lang="en-US" sz="3200" baseline="30000"/>
                <a:t>-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  O   </a:t>
              </a:r>
              <a:r>
                <a:rPr lang="en-US" sz="3200" b="1" baseline="30000">
                  <a:solidFill>
                    <a:srgbClr val="FF0000"/>
                  </a:solidFill>
                </a:rPr>
                <a:t>2</a:t>
              </a:r>
              <a:r>
                <a:rPr lang="en-US" sz="4400" b="1" baseline="30000">
                  <a:solidFill>
                    <a:srgbClr val="FF0000"/>
                  </a:solidFill>
                </a:rPr>
                <a:t>-</a:t>
              </a:r>
              <a:endParaRPr lang="en-US" sz="4400" b="1" baseline="3600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2907506" y="53879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2769393" y="53879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2610643" y="5568950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594768" y="5721350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2818606" y="59150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3082131" y="56800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863306" y="5386388"/>
            <a:ext cx="323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5015706" y="53879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212556" y="56102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4710906" y="56102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4710906" y="57626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79181" y="58959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5015706" y="5900738"/>
            <a:ext cx="323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5196681" y="57626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39081" y="5383213"/>
            <a:ext cx="1044575" cy="717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32943" y="4965700"/>
            <a:ext cx="1044575" cy="717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80543" y="2454275"/>
            <a:ext cx="197802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4706153" y="2590800"/>
            <a:ext cx="352415" cy="2540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724400" y="3403591"/>
            <a:ext cx="352415" cy="2540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6222991"/>
            <a:ext cx="352415" cy="2540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own4e_fig_01_04.jpg"/>
          <p:cNvPicPr/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676400" y="1143000"/>
            <a:ext cx="65532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3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6895</TotalTime>
  <Words>410</Words>
  <Application>Microsoft Office PowerPoint</Application>
  <PresentationFormat>On-screen Show (4:3)</PresentationFormat>
  <Paragraphs>114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Helvetica</vt:lpstr>
      <vt:lpstr>Osaka</vt:lpstr>
      <vt:lpstr>Perpetua</vt:lpstr>
      <vt:lpstr>Perpetua </vt:lpstr>
      <vt:lpstr>Perpetua Titling MT</vt:lpstr>
      <vt:lpstr>Times</vt:lpstr>
      <vt:lpstr>Wingdings</vt:lpstr>
      <vt:lpstr>Blank Presentation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Lewis structures of molecules</vt:lpstr>
      <vt:lpstr>PowerPoint Presentation</vt:lpstr>
      <vt:lpstr>Lewis Structures </vt:lpstr>
      <vt:lpstr>PowerPoint Presentation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VSEPR</dc:title>
  <dc:creator>hilkka</dc:creator>
  <cp:lastModifiedBy>hilkka</cp:lastModifiedBy>
  <cp:revision>158</cp:revision>
  <cp:lastPrinted>2008-10-10T18:07:18Z</cp:lastPrinted>
  <dcterms:modified xsi:type="dcterms:W3CDTF">2016-01-15T04:03:12Z</dcterms:modified>
</cp:coreProperties>
</file>