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80" r:id="rId3"/>
    <p:sldId id="281" r:id="rId4"/>
    <p:sldId id="270" r:id="rId5"/>
    <p:sldId id="271" r:id="rId6"/>
    <p:sldId id="266" r:id="rId7"/>
    <p:sldId id="267" r:id="rId8"/>
    <p:sldId id="265" r:id="rId9"/>
    <p:sldId id="277" r:id="rId10"/>
    <p:sldId id="260" r:id="rId11"/>
    <p:sldId id="278" r:id="rId12"/>
    <p:sldId id="261" r:id="rId13"/>
    <p:sldId id="268" r:id="rId14"/>
    <p:sldId id="269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DA1A-1D29-4ECE-B894-18E8767F9F20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66133-27DF-4B3B-91F9-B54B357F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Vitamin C; only person ever to get two unshared Noble Prizes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66133-27DF-4B3B-91F9-B54B357F79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BC5E-3F96-46F8-BFB9-5F830485003E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F7C8-C74B-4E92-9AB8-BDC4132C7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58225"/>
            <a:ext cx="869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Lecture 2: Bonding in chemical compounds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surfdyn.com/images/ros_consum_compound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05" y="184404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7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wn4e_tab_01_06.jpg"/>
          <p:cNvPicPr/>
          <p:nvPr/>
        </p:nvPicPr>
        <p:blipFill>
          <a:blip r:embed="rId2" cstate="print"/>
          <a:srcRect t="25688" b="25459"/>
          <a:stretch>
            <a:fillRect/>
          </a:stretch>
        </p:blipFill>
        <p:spPr bwMode="auto">
          <a:xfrm>
            <a:off x="350520" y="2971800"/>
            <a:ext cx="8763000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09600" y="6858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Which type of bonding occurs depends on the </a:t>
            </a:r>
            <a:r>
              <a:rPr lang="en-US" sz="2800" b="1" u="sng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electronegativities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of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elements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measure of the force of an atom’s attraction for electrons it shares in a chemical bond with another atom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248400"/>
            <a:ext cx="785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Sapling homework uses 1.7 as the border between covalent and ionic bond!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4.picsearch.com/is?fa-T1Vzv0Q1ggI1JjeibZDe_UjpDaC5pD88d72FNo1I&amp;height=3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77" y="1678623"/>
            <a:ext cx="22193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9080" y="1524000"/>
            <a:ext cx="43682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Linus Pauling 1901 – 1994</a:t>
            </a:r>
          </a:p>
          <a:p>
            <a:endParaRPr lang="en-US" sz="2400" b="1" dirty="0"/>
          </a:p>
          <a:p>
            <a:r>
              <a:rPr lang="en-US" sz="2400" b="1" dirty="0" smtClean="0"/>
              <a:t>Noble Prize in Chemistry: 1954</a:t>
            </a:r>
          </a:p>
          <a:p>
            <a:r>
              <a:rPr lang="en-US" sz="2400" b="1" dirty="0" smtClean="0"/>
              <a:t>Noble Peace Prize: 1962</a:t>
            </a:r>
          </a:p>
          <a:p>
            <a:r>
              <a:rPr lang="en-US" sz="2400" b="1" dirty="0" smtClean="0"/>
              <a:t>Caltech</a:t>
            </a:r>
          </a:p>
          <a:p>
            <a:endParaRPr lang="en-US" sz="2400" b="1" dirty="0"/>
          </a:p>
          <a:p>
            <a:r>
              <a:rPr lang="en-US" sz="2400" dirty="0" smtClean="0"/>
              <a:t>Most commonly used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lectronegativity scale (1930’s):</a:t>
            </a:r>
          </a:p>
          <a:p>
            <a:endParaRPr lang="en-US" sz="2400" dirty="0"/>
          </a:p>
          <a:p>
            <a:r>
              <a:rPr lang="en-US" sz="2400" dirty="0" smtClean="0"/>
              <a:t>F: 4.0; most electronegative atom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wn4e_tab_01_05.jpg"/>
          <p:cNvPicPr/>
          <p:nvPr/>
        </p:nvPicPr>
        <p:blipFill>
          <a:blip r:embed="rId2" cstate="print"/>
          <a:srcRect t="9641" b="9417"/>
          <a:stretch>
            <a:fillRect/>
          </a:stretch>
        </p:blipFill>
        <p:spPr bwMode="auto">
          <a:xfrm>
            <a:off x="-152400" y="0"/>
            <a:ext cx="96774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447800"/>
            <a:ext cx="42005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64571" y="4655403"/>
            <a:ext cx="86148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 transfer occurs from the atom of lower </a:t>
            </a:r>
            <a:r>
              <a:rPr kumimoji="0" lang="en-US" sz="2400" b="1" i="1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electronegativity</a:t>
            </a:r>
            <a:endParaRPr kumimoji="0" lang="en-US" sz="2400" b="1" i="1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 the atom with greater </a:t>
            </a:r>
            <a:r>
              <a:rPr kumimoji="0" lang="en-US" sz="2400" b="1" i="1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electronegativity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67050"/>
            <a:ext cx="5943600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59606" y="195263"/>
            <a:ext cx="8264525" cy="6186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0000FF"/>
                </a:solidFill>
              </a:rPr>
              <a:t>	</a:t>
            </a:r>
            <a:r>
              <a:rPr lang="en-US" sz="3600" b="1" dirty="0">
                <a:solidFill>
                  <a:srgbClr val="FF0000"/>
                </a:solidFill>
              </a:rPr>
              <a:t>Lewis electron-dot structures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>
                <a:solidFill>
                  <a:srgbClr val="FF0000"/>
                </a:solidFill>
              </a:rPr>
              <a:t>metals</a:t>
            </a:r>
            <a:r>
              <a:rPr lang="en-US" sz="2400" dirty="0"/>
              <a:t>, number of dots = number of electrons it loses</a:t>
            </a:r>
          </a:p>
          <a:p>
            <a:endParaRPr lang="en-US" sz="2400" dirty="0">
              <a:solidFill>
                <a:srgbClr val="163EC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163EC0"/>
                </a:solidFill>
              </a:rPr>
              <a:t>  What is the Lewis structure for Ca?</a:t>
            </a:r>
          </a:p>
          <a:p>
            <a:endParaRPr lang="en-US" sz="2400" dirty="0">
              <a:solidFill>
                <a:srgbClr val="163EC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163EC0"/>
                </a:solidFill>
              </a:rPr>
              <a:t>  How many electrons does it tend to lose?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>
                <a:solidFill>
                  <a:srgbClr val="FF0000"/>
                </a:solidFill>
              </a:rPr>
              <a:t>non-metals</a:t>
            </a:r>
            <a:r>
              <a:rPr lang="en-US" sz="2400" dirty="0"/>
              <a:t>, the number of dots </a:t>
            </a:r>
            <a:r>
              <a:rPr lang="en-US" sz="2400" dirty="0" smtClean="0"/>
              <a:t>reveals the number </a:t>
            </a:r>
            <a:r>
              <a:rPr lang="en-US" sz="2400" dirty="0"/>
              <a:t>of electrons it can </a:t>
            </a:r>
            <a:r>
              <a:rPr lang="en-US" sz="2400" b="1" dirty="0">
                <a:solidFill>
                  <a:srgbClr val="FF0000"/>
                </a:solidFill>
              </a:rPr>
              <a:t>receive</a:t>
            </a:r>
            <a:r>
              <a:rPr lang="en-US" sz="2400" dirty="0"/>
              <a:t> or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share to achieve an octet</a:t>
            </a:r>
            <a:endParaRPr lang="en-US" sz="2400" dirty="0"/>
          </a:p>
          <a:p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163EC0"/>
                </a:solidFill>
              </a:rPr>
              <a:t>  What is the Lewis structure of  O?</a:t>
            </a:r>
          </a:p>
          <a:p>
            <a:pPr>
              <a:buFont typeface="Arial" charset="0"/>
              <a:buChar char="•"/>
            </a:pPr>
            <a:endParaRPr lang="en-US" sz="2400" dirty="0">
              <a:solidFill>
                <a:srgbClr val="163EC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163EC0"/>
                </a:solidFill>
              </a:rPr>
              <a:t>  How many electrons does it tend to gain?</a:t>
            </a:r>
            <a:endParaRPr lang="en-US" sz="2000" dirty="0">
              <a:solidFill>
                <a:srgbClr val="163E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043" y="2090738"/>
            <a:ext cx="7994650" cy="148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868" y="5173663"/>
            <a:ext cx="7993063" cy="148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26537" y="2463808"/>
            <a:ext cx="4433896" cy="847727"/>
            <a:chOff x="1985" y="2056"/>
            <a:chExt cx="2793" cy="534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2387" y="229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2396" y="205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3237" y="228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3232" y="2069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985" y="2222"/>
              <a:ext cx="2793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800" baseline="30000">
                  <a:solidFill>
                    <a:srgbClr val="FF0000"/>
                  </a:solidFill>
                </a:rPr>
                <a:t>● </a:t>
              </a:r>
              <a:r>
                <a:rPr lang="en-US" sz="3200"/>
                <a:t>Mg </a:t>
              </a:r>
              <a:r>
                <a:rPr lang="en-US" sz="2800" baseline="30000">
                  <a:solidFill>
                    <a:srgbClr val="FF0000"/>
                  </a:solidFill>
                </a:rPr>
                <a:t>●</a:t>
              </a:r>
              <a:r>
                <a:rPr lang="en-US" sz="3200"/>
                <a:t> 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  Mg </a:t>
              </a:r>
              <a:r>
                <a:rPr lang="en-US" sz="4400" b="1" baseline="36000">
                  <a:solidFill>
                    <a:srgbClr val="FF0000"/>
                  </a:solidFill>
                </a:rPr>
                <a:t>2+</a:t>
              </a:r>
              <a:r>
                <a:rPr lang="en-US" sz="3200"/>
                <a:t> +  2 e</a:t>
              </a:r>
              <a:r>
                <a:rPr lang="en-US" sz="3200" baseline="30000"/>
                <a:t>-</a:t>
              </a:r>
              <a:endParaRPr lang="en-US" sz="3600" b="1" baseline="36000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21624" y="5302258"/>
            <a:ext cx="4527558" cy="847727"/>
            <a:chOff x="1985" y="2056"/>
            <a:chExt cx="2852" cy="534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2387" y="229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2396" y="205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237" y="2288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232" y="2069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..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1985" y="2222"/>
              <a:ext cx="2852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3200"/>
                <a:t>           O  + 2e</a:t>
              </a:r>
              <a:r>
                <a:rPr lang="en-US" sz="3200" baseline="30000"/>
                <a:t>-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  O   </a:t>
              </a:r>
              <a:r>
                <a:rPr lang="en-US" sz="3200" b="1" baseline="30000">
                  <a:solidFill>
                    <a:srgbClr val="FF0000"/>
                  </a:solidFill>
                </a:rPr>
                <a:t>2</a:t>
              </a:r>
              <a:r>
                <a:rPr lang="en-US" sz="4400" b="1" baseline="30000">
                  <a:solidFill>
                    <a:srgbClr val="FF0000"/>
                  </a:solidFill>
                </a:rPr>
                <a:t>-</a:t>
              </a:r>
              <a:endParaRPr lang="en-US" sz="4400" b="1" baseline="3600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2907506" y="53879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2769393" y="53879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2610643" y="5568950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594768" y="5721350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2818606" y="59150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3082131" y="56800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863306" y="5386388"/>
            <a:ext cx="323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5015706" y="53879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212556" y="56102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4710906" y="56102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4710906" y="57626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79181" y="589597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●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5015706" y="5900738"/>
            <a:ext cx="323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5196681" y="5762625"/>
            <a:ext cx="323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39081" y="5383213"/>
            <a:ext cx="1044575" cy="717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32943" y="4965700"/>
            <a:ext cx="1044575" cy="717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80543" y="2454275"/>
            <a:ext cx="197802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1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own4e_fig_01_02.jpg"/>
          <p:cNvPicPr/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2819400" y="228600"/>
            <a:ext cx="792480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838200"/>
            <a:ext cx="445611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6E23"/>
              </a:buClr>
              <a:buSzPct val="100000"/>
              <a:buFont typeface="Arial" pitchFamily="34" charset="0"/>
              <a:buChar char="•"/>
              <a:defRPr sz="2400" b="1" cap="all">
                <a:solidFill>
                  <a:srgbClr val="6E9A2F"/>
                </a:solidFill>
                <a:latin typeface="TradeGothic"/>
                <a:ea typeface="ＭＳ Ｐゴシック" charset="-128"/>
                <a:cs typeface="TradeGothic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6E23"/>
              </a:buClr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radeGothic"/>
                <a:ea typeface="ＭＳ Ｐゴシック" charset="-128"/>
                <a:cs typeface="TradeGothic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6E23"/>
              </a:buClr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radeGothic"/>
                <a:ea typeface="ＭＳ Ｐゴシック" charset="-128"/>
                <a:cs typeface="TradeGothic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6E23"/>
              </a:buClr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radeGothic"/>
                <a:ea typeface="ＭＳ Ｐゴシック" charset="-128"/>
                <a:cs typeface="TradeGothic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16E23"/>
              </a:buClr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radeGothic"/>
                <a:ea typeface="ＭＳ Ｐゴシック" charset="-128"/>
                <a:cs typeface="TradeGothic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4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4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4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4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cap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</a:rPr>
              <a:t>Rule 1: </a:t>
            </a:r>
            <a:r>
              <a:rPr lang="en-US" cap="none" dirty="0" smtClean="0">
                <a:ea typeface="ＭＳ Ｐゴシック"/>
              </a:rPr>
              <a:t>Orbitals fill from lowest energy to highest energy.</a:t>
            </a:r>
          </a:p>
          <a:p>
            <a:pPr>
              <a:defRPr/>
            </a:pPr>
            <a:r>
              <a:rPr lang="en-US" cap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</a:rPr>
              <a:t>Rule 2:</a:t>
            </a:r>
            <a:r>
              <a:rPr lang="en-US" cap="none" dirty="0" smtClean="0">
                <a:ea typeface="ＭＳ Ｐゴシック"/>
              </a:rPr>
              <a:t> Only two electrons per orbital, spins must be paired.</a:t>
            </a:r>
          </a:p>
          <a:p>
            <a:pPr>
              <a:defRPr/>
            </a:pPr>
            <a:r>
              <a:rPr lang="en-US" cap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</a:rPr>
              <a:t>Rule 3:</a:t>
            </a:r>
            <a:r>
              <a:rPr lang="en-US" cap="none" dirty="0" smtClean="0">
                <a:ea typeface="ＭＳ Ｐゴシック"/>
              </a:rPr>
              <a:t> For a set of orbitals with the same energy, add one electron in each before a second is added in any one.</a:t>
            </a:r>
          </a:p>
        </p:txBody>
      </p:sp>
    </p:spTree>
    <p:extLst>
      <p:ext uri="{BB962C8B-B14F-4D97-AF65-F5344CB8AC3E}">
        <p14:creationId xmlns:p14="http://schemas.microsoft.com/office/powerpoint/2010/main" val="376307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76200" y="-304800"/>
            <a:ext cx="4127500" cy="430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en-US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cs typeface="Arial" pitchFamily="34" charset="0"/>
              </a:rPr>
              <a:t>Cl :  </a:t>
            </a:r>
          </a:p>
          <a:p>
            <a:pPr eaLnBrk="1" hangingPunct="1">
              <a:buFontTx/>
              <a:buNone/>
            </a:pPr>
            <a:endParaRPr lang="en-US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mtClean="0">
              <a:cs typeface="Arial" pitchFamily="34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69938" y="311150"/>
            <a:ext cx="738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>
                <a:latin typeface="Arial" pitchFamily="34" charset="0"/>
                <a:cs typeface="Arial" pitchFamily="34" charset="0"/>
              </a:rPr>
              <a:t>1s</a:t>
            </a:r>
            <a:r>
              <a:rPr lang="en-US" sz="2800" baseline="30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87475" y="311150"/>
            <a:ext cx="738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>
                <a:latin typeface="Arial" pitchFamily="34" charset="0"/>
                <a:cs typeface="Arial" pitchFamily="34" charset="0"/>
              </a:rPr>
              <a:t>2s</a:t>
            </a:r>
            <a:r>
              <a:rPr lang="en-US" sz="2800" baseline="30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71675" y="311150"/>
            <a:ext cx="738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>
                <a:latin typeface="Arial" pitchFamily="34" charset="0"/>
                <a:cs typeface="Arial" pitchFamily="34" charset="0"/>
              </a:rPr>
              <a:t>2p</a:t>
            </a:r>
            <a:r>
              <a:rPr lang="en-US" sz="2800" baseline="30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0563" y="2316163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1163" y="2362200"/>
            <a:ext cx="22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38413" y="349250"/>
            <a:ext cx="738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>
                <a:latin typeface="Arial" pitchFamily="34" charset="0"/>
                <a:cs typeface="Arial" pitchFamily="34" charset="0"/>
              </a:rPr>
              <a:t>3s</a:t>
            </a:r>
            <a:r>
              <a:rPr lang="en-US" sz="2800" baseline="30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101975" y="349250"/>
            <a:ext cx="738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>
                <a:latin typeface="Arial" pitchFamily="34" charset="0"/>
                <a:cs typeface="Arial" pitchFamily="34" charset="0"/>
              </a:rPr>
              <a:t>3p</a:t>
            </a:r>
            <a:r>
              <a:rPr lang="en-US" sz="2800" baseline="30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8763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83357" y="2758281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95288" y="278923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182563" y="3200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itchFamily="34" charset="0"/>
                <a:cs typeface="Arial" pitchFamily="34" charset="0"/>
              </a:rPr>
              <a:t>1s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8363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791369" y="2756694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004888" y="2803525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779463" y="3200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itchFamily="34" charset="0"/>
                <a:cs typeface="Arial" pitchFamily="34" charset="0"/>
              </a:rPr>
              <a:t>2s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77963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58963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39963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49563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59163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40163" y="25908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4" name="TextBox 44"/>
          <p:cNvSpPr txBox="1">
            <a:spLocks noChangeArrowheads="1"/>
          </p:cNvSpPr>
          <p:nvPr/>
        </p:nvSpPr>
        <p:spPr bwMode="auto">
          <a:xfrm>
            <a:off x="1858963" y="3200400"/>
            <a:ext cx="484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itchFamily="34" charset="0"/>
                <a:cs typeface="Arial" pitchFamily="34" charset="0"/>
              </a:rPr>
              <a:t>2p</a:t>
            </a:r>
          </a:p>
        </p:txBody>
      </p:sp>
      <p:sp>
        <p:nvSpPr>
          <p:cNvPr id="25" name="TextBox 45"/>
          <p:cNvSpPr txBox="1">
            <a:spLocks noChangeArrowheads="1"/>
          </p:cNvSpPr>
          <p:nvPr/>
        </p:nvSpPr>
        <p:spPr bwMode="auto">
          <a:xfrm>
            <a:off x="2836863" y="3200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itchFamily="34" charset="0"/>
                <a:cs typeface="Arial" pitchFamily="34" charset="0"/>
              </a:rPr>
              <a:t>3s</a:t>
            </a:r>
          </a:p>
        </p:txBody>
      </p:sp>
      <p:sp>
        <p:nvSpPr>
          <p:cNvPr id="26" name="TextBox 46"/>
          <p:cNvSpPr txBox="1">
            <a:spLocks noChangeArrowheads="1"/>
          </p:cNvSpPr>
          <p:nvPr/>
        </p:nvSpPr>
        <p:spPr bwMode="auto">
          <a:xfrm>
            <a:off x="3827463" y="3200400"/>
            <a:ext cx="484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itchFamily="34" charset="0"/>
                <a:cs typeface="Arial" pitchFamily="34" charset="0"/>
              </a:rPr>
              <a:t>3p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1400969" y="2772569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1797844" y="2756694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2212182" y="2740819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2790032" y="2774156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3382169" y="277415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3780632" y="2774156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1615282" y="2818606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1994694" y="2818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2390775" y="2819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987675" y="2819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580607" y="2802731"/>
            <a:ext cx="304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62"/>
          <p:cNvSpPr txBox="1">
            <a:spLocks noChangeArrowheads="1"/>
          </p:cNvSpPr>
          <p:nvPr/>
        </p:nvSpPr>
        <p:spPr bwMode="auto">
          <a:xfrm>
            <a:off x="5384800" y="320675"/>
            <a:ext cx="36830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[Ne]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 3s</a:t>
            </a:r>
            <a:r>
              <a:rPr lang="en-US" sz="2800" b="1" baseline="30000">
                <a:latin typeface="Arial" pitchFamily="34" charset="0"/>
                <a:cs typeface="Arial" pitchFamily="34" charset="0"/>
              </a:rPr>
              <a:t>2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3p</a:t>
            </a:r>
            <a:r>
              <a:rPr lang="en-US" sz="2800" b="1" baseline="30000">
                <a:latin typeface="Arial" pitchFamily="34" charset="0"/>
                <a:cs typeface="Arial" pitchFamily="34" charset="0"/>
              </a:rPr>
              <a:t>5 </a:t>
            </a:r>
          </a:p>
          <a:p>
            <a:endParaRPr lang="en-US" sz="2800" b="1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condensed electron </a:t>
            </a:r>
          </a:p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configuration</a:t>
            </a:r>
            <a:endParaRPr lang="en-US" sz="2800" b="1" baseline="30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/>
          </a:p>
        </p:txBody>
      </p:sp>
      <p:pic>
        <p:nvPicPr>
          <p:cNvPr id="39" name="Picture 38" descr="Fig8-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4850" y="4038600"/>
            <a:ext cx="7092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334000" y="152400"/>
            <a:ext cx="3657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4600" y="5808663"/>
            <a:ext cx="609600" cy="176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514600" y="6538913"/>
            <a:ext cx="609600" cy="176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352800" y="6538913"/>
            <a:ext cx="609600" cy="176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191000" y="6521450"/>
            <a:ext cx="609600" cy="17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352800" y="5807075"/>
            <a:ext cx="609600" cy="17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59250" y="5775325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72050" y="5791200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968875" y="6491288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60838" y="6492875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91200" y="6491288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91200" y="5759450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99238" y="6538913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15113" y="5759450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421563" y="6507163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29600" y="6523038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43888" y="5759450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23150" y="5776913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231188" y="5043488"/>
            <a:ext cx="7620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514600" y="5038725"/>
            <a:ext cx="609600" cy="17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-76200" y="2286000"/>
            <a:ext cx="4648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1" name="TextBox 82"/>
          <p:cNvSpPr txBox="1">
            <a:spLocks noChangeArrowheads="1"/>
          </p:cNvSpPr>
          <p:nvPr/>
        </p:nvSpPr>
        <p:spPr bwMode="auto">
          <a:xfrm>
            <a:off x="457200" y="1295400"/>
            <a:ext cx="197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Core electrons</a:t>
            </a:r>
          </a:p>
        </p:txBody>
      </p:sp>
      <p:sp>
        <p:nvSpPr>
          <p:cNvPr id="62" name="AutoShape 38"/>
          <p:cNvSpPr>
            <a:spLocks/>
          </p:cNvSpPr>
          <p:nvPr/>
        </p:nvSpPr>
        <p:spPr bwMode="auto">
          <a:xfrm rot="16200000">
            <a:off x="1409700" y="114300"/>
            <a:ext cx="457200" cy="1752600"/>
          </a:xfrm>
          <a:prstGeom prst="leftBrace">
            <a:avLst>
              <a:gd name="adj1" fmla="val 68326"/>
              <a:gd name="adj2" fmla="val 50000"/>
            </a:avLst>
          </a:prstGeom>
          <a:noFill/>
          <a:ln w="38100" cap="sq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AutoShape 38"/>
          <p:cNvSpPr>
            <a:spLocks/>
          </p:cNvSpPr>
          <p:nvPr/>
        </p:nvSpPr>
        <p:spPr bwMode="auto">
          <a:xfrm rot="16200000">
            <a:off x="2933700" y="342900"/>
            <a:ext cx="609600" cy="1447800"/>
          </a:xfrm>
          <a:prstGeom prst="leftBrace">
            <a:avLst>
              <a:gd name="adj1" fmla="val 68336"/>
              <a:gd name="adj2" fmla="val 50000"/>
            </a:avLst>
          </a:prstGeom>
          <a:noFill/>
          <a:ln w="38100" cap="sq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1420813" y="2030413"/>
            <a:ext cx="3760787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b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Valence electrons: </a:t>
            </a:r>
          </a:p>
          <a:p>
            <a:pPr>
              <a:spcBef>
                <a:spcPct val="0"/>
              </a:spcBef>
            </a:pPr>
            <a:r>
              <a:rPr lang="en-US" sz="2800" b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determine elements’ </a:t>
            </a:r>
          </a:p>
          <a:p>
            <a:pPr>
              <a:spcBef>
                <a:spcPct val="0"/>
              </a:spcBef>
            </a:pPr>
            <a:r>
              <a:rPr lang="en-US" sz="2800" b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chemical properties!</a:t>
            </a:r>
          </a:p>
        </p:txBody>
      </p:sp>
    </p:spTree>
    <p:extLst>
      <p:ext uri="{BB962C8B-B14F-4D97-AF65-F5344CB8AC3E}">
        <p14:creationId xmlns:p14="http://schemas.microsoft.com/office/powerpoint/2010/main" val="18755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chemeddl.org/collections/ptl/PTL/chemists/bios/lewis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48200" y="675144"/>
            <a:ext cx="462819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Lewis atomic symbols: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Atomic symbol = nucleus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and 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nner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shell electrons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baseline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Dots =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valence electrons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8400" y="3886200"/>
            <a:ext cx="593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●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C●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505521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●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53295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●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8786" y="55581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●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429000"/>
            <a:ext cx="2133600" cy="2819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6239" y="3048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itchFamily="34" charset="0"/>
                <a:ea typeface="Calibri" pitchFamily="34" charset="0"/>
                <a:cs typeface="Arial" pitchFamily="34" charset="0"/>
              </a:rPr>
              <a:t>Gilbert Lewis, 1875-1946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99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38100"/>
            <a:ext cx="9067800" cy="678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447800" y="1125538"/>
            <a:ext cx="6508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dirty="0"/>
              <a:t>Number of dots = number of valence electrons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44700" y="538163"/>
            <a:ext cx="62722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Lewis electron-dot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410200"/>
            <a:ext cx="8544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Elements in same column have similar chemical properties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Elements with full shells (noble gases) are especially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stable and hence unreactive!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125367" y="1233845"/>
            <a:ext cx="72731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Octet rule: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Atoms bond together so that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each </a:t>
            </a:r>
            <a:r>
              <a:rPr kumimoji="0" lang="en-US" sz="3600" b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atom</a:t>
            </a:r>
            <a:r>
              <a:rPr kumimoji="0" lang="en-US" sz="3600" b="1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3600" b="1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 the bond acquires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electron configuration of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</a:t>
            </a:r>
            <a:r>
              <a:rPr kumimoji="0" lang="en-US" sz="3600" b="1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noble gas </a:t>
            </a:r>
            <a:r>
              <a:rPr kumimoji="0" lang="en-US" sz="3600" b="1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nearest to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its atomic number.</a:t>
            </a:r>
            <a:endParaRPr kumimoji="0" lang="en-US" sz="3600" b="0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F&amp;F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3875" y="2314575"/>
            <a:ext cx="46482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971800" y="1066800"/>
            <a:ext cx="42703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</a:rPr>
              <a:t>Transferring electrons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creates ionic compounds</a:t>
            </a:r>
            <a:r>
              <a:rPr lang="en-US" sz="2400" dirty="0"/>
              <a:t>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464425" y="1074738"/>
            <a:ext cx="4648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Sharing electrons creates covalent compounds: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010401" y="3640138"/>
            <a:ext cx="3963989" cy="731837"/>
            <a:chOff x="2640" y="2707"/>
            <a:chExt cx="2497" cy="461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976" y="2707"/>
              <a:ext cx="461" cy="461"/>
            </a:xfrm>
            <a:prstGeom prst="ellipse">
              <a:avLst/>
            </a:prstGeom>
            <a:noFill/>
            <a:ln w="28575">
              <a:solidFill>
                <a:srgbClr val="D70A1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640" y="2707"/>
              <a:ext cx="461" cy="461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76" y="2707"/>
              <a:ext cx="461" cy="461"/>
            </a:xfrm>
            <a:prstGeom prst="ellipse">
              <a:avLst/>
            </a:prstGeom>
            <a:noFill/>
            <a:ln w="28575">
              <a:solidFill>
                <a:srgbClr val="D70A1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68" y="2707"/>
              <a:ext cx="461" cy="461"/>
            </a:xfrm>
            <a:prstGeom prst="ellipse">
              <a:avLst/>
            </a:prstGeom>
            <a:noFill/>
            <a:ln w="28575">
              <a:solidFill>
                <a:srgbClr val="D70A1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7200" y="4448175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FF0000"/>
                </a:solidFill>
              </a:rPr>
              <a:t>Closed shells</a:t>
            </a:r>
            <a:endParaRPr lang="en-US" sz="1600" b="1"/>
          </a:p>
        </p:txBody>
      </p:sp>
      <p:pic>
        <p:nvPicPr>
          <p:cNvPr id="8" name="Picture 7" descr="Na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9975" y="2730500"/>
            <a:ext cx="1993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50165" y="4143375"/>
            <a:ext cx="2713038" cy="1125538"/>
            <a:chOff x="3043" y="3024"/>
            <a:chExt cx="1709" cy="709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17" y="3521"/>
              <a:ext cx="9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Bonding pairs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435" y="3024"/>
              <a:ext cx="317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 flipV="1">
              <a:off x="3043" y="3024"/>
              <a:ext cx="317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812088" y="2897188"/>
            <a:ext cx="2428875" cy="838200"/>
            <a:chOff x="3145" y="2208"/>
            <a:chExt cx="1530" cy="52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5" y="2208"/>
              <a:ext cx="15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/>
                <a:t>Non-bonding electrons</a:t>
              </a:r>
            </a:p>
            <a:p>
              <a:pPr algn="ctr"/>
              <a:r>
                <a:rPr lang="en-US" sz="1600" b="1"/>
                <a:t>Lone pairs</a:t>
              </a: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H="1">
              <a:off x="3216" y="2496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4320" y="2496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7412" y="51927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Coulombic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attraction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7812" y="696913"/>
            <a:ext cx="5181600" cy="510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53199" y="163513"/>
            <a:ext cx="5789613" cy="586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60243" y="3835400"/>
            <a:ext cx="1589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now have</a:t>
            </a:r>
          </a:p>
          <a:p>
            <a:r>
              <a:rPr lang="en-US" dirty="0"/>
              <a:t>t</a:t>
            </a:r>
            <a:r>
              <a:rPr lang="en-US" dirty="0" smtClean="0"/>
              <a:t>he electron</a:t>
            </a:r>
          </a:p>
          <a:p>
            <a:r>
              <a:rPr lang="en-US" dirty="0"/>
              <a:t>c</a:t>
            </a:r>
            <a:r>
              <a:rPr lang="en-US" dirty="0" smtClean="0"/>
              <a:t>onfiguration </a:t>
            </a:r>
          </a:p>
          <a:p>
            <a:r>
              <a:rPr lang="en-US" dirty="0"/>
              <a:t>o</a:t>
            </a:r>
            <a:r>
              <a:rPr lang="en-US" dirty="0" smtClean="0"/>
              <a:t>f 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-152401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smtClean="0"/>
              <a:t>Chemical bond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19100" y="990600"/>
            <a:ext cx="82296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The force that holds two atoms together in a compound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800" dirty="0" smtClean="0"/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Scientists have three general models to describe these forces: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Ionic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Covalent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Metallic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9100" y="4953000"/>
            <a:ext cx="822960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•"/>
            </a:pPr>
            <a:r>
              <a:rPr lang="en-US" sz="2800" dirty="0"/>
              <a:t>How are these models distinguished?</a:t>
            </a:r>
          </a:p>
          <a:p>
            <a:pPr marL="342900" indent="-342900">
              <a:buFontTx/>
              <a:buChar char="•"/>
            </a:pPr>
            <a:endParaRPr lang="en-US" sz="2800" dirty="0"/>
          </a:p>
          <a:p>
            <a:pPr marL="742950" lvl="1" indent="-285750">
              <a:buFontTx/>
              <a:buChar char="•"/>
            </a:pPr>
            <a:r>
              <a:rPr lang="en-US" sz="2400" dirty="0"/>
              <a:t>By the </a:t>
            </a:r>
            <a:r>
              <a:rPr lang="en-US" sz="2400" b="1" dirty="0">
                <a:solidFill>
                  <a:srgbClr val="FF0000"/>
                </a:solidFill>
              </a:rPr>
              <a:t>distribution of the electrons among the atoms</a:t>
            </a:r>
            <a:r>
              <a:rPr lang="en-US" sz="2400" dirty="0"/>
              <a:t> involved in the bonding.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F&amp;F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3663" y="2532062"/>
            <a:ext cx="46482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88" y="1284287"/>
            <a:ext cx="42703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</a:rPr>
              <a:t>Transferring electrons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creates ionic compounds</a:t>
            </a:r>
            <a:r>
              <a:rPr lang="en-US" sz="2400" dirty="0"/>
              <a:t>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494213" y="1292225"/>
            <a:ext cx="4648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Sharing electrons creates covalent compounds: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40189" y="3857625"/>
            <a:ext cx="3963989" cy="731837"/>
            <a:chOff x="2640" y="2707"/>
            <a:chExt cx="2497" cy="461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976" y="2707"/>
              <a:ext cx="461" cy="461"/>
            </a:xfrm>
            <a:prstGeom prst="ellipse">
              <a:avLst/>
            </a:prstGeom>
            <a:noFill/>
            <a:ln w="28575">
              <a:solidFill>
                <a:srgbClr val="D70A1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640" y="2707"/>
              <a:ext cx="461" cy="461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76" y="2707"/>
              <a:ext cx="461" cy="461"/>
            </a:xfrm>
            <a:prstGeom prst="ellipse">
              <a:avLst/>
            </a:prstGeom>
            <a:noFill/>
            <a:ln w="28575">
              <a:solidFill>
                <a:srgbClr val="D70A1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68" y="2707"/>
              <a:ext cx="461" cy="461"/>
            </a:xfrm>
            <a:prstGeom prst="ellipse">
              <a:avLst/>
            </a:prstGeom>
            <a:noFill/>
            <a:ln w="28575">
              <a:solidFill>
                <a:srgbClr val="D70A1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6988" y="4665662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FF0000"/>
                </a:solidFill>
              </a:rPr>
              <a:t>Closed shells</a:t>
            </a:r>
            <a:endParaRPr lang="en-US" sz="1600" b="1"/>
          </a:p>
        </p:txBody>
      </p:sp>
      <p:pic>
        <p:nvPicPr>
          <p:cNvPr id="8" name="Picture 7" descr="Na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763" y="2947987"/>
            <a:ext cx="1993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79953" y="4360862"/>
            <a:ext cx="2713038" cy="1125538"/>
            <a:chOff x="3043" y="3024"/>
            <a:chExt cx="1709" cy="709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17" y="3521"/>
              <a:ext cx="9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Bonding pairs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435" y="3024"/>
              <a:ext cx="317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 flipV="1">
              <a:off x="3043" y="3024"/>
              <a:ext cx="317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841876" y="3114675"/>
            <a:ext cx="2428875" cy="838200"/>
            <a:chOff x="3145" y="2208"/>
            <a:chExt cx="1530" cy="52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5" y="2208"/>
              <a:ext cx="15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/>
                <a:t>Non-bonding electrons</a:t>
              </a:r>
            </a:p>
            <a:p>
              <a:pPr algn="ctr"/>
              <a:r>
                <a:rPr lang="en-US" sz="1600" b="1"/>
                <a:t>Lone pairs</a:t>
              </a: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H="1">
              <a:off x="3216" y="2496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4320" y="2496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7200" y="54102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Coulombic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attraction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914400"/>
            <a:ext cx="5181600" cy="510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415</Words>
  <Application>Microsoft Office PowerPoint</Application>
  <PresentationFormat>On-screen Show (4:3)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Calibri</vt:lpstr>
      <vt:lpstr>Times New Roman</vt:lpstr>
      <vt:lpstr>TradeGothic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Hilkka I. Kenttamaa</dc:creator>
  <cp:lastModifiedBy>hilkka</cp:lastModifiedBy>
  <cp:revision>25</cp:revision>
  <dcterms:created xsi:type="dcterms:W3CDTF">2012-01-05T02:19:43Z</dcterms:created>
  <dcterms:modified xsi:type="dcterms:W3CDTF">2016-01-13T05:06:56Z</dcterms:modified>
</cp:coreProperties>
</file>