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59" r:id="rId6"/>
    <p:sldId id="262" r:id="rId7"/>
    <p:sldId id="263" r:id="rId8"/>
  </p:sldIdLst>
  <p:sldSz cx="9144000" cy="6858000" type="screen4x3"/>
  <p:notesSz cx="6858000" cy="9144000"/>
  <p:custDataLst>
    <p:tags r:id="rId9"/>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99"/>
    <a:srgbClr val="33CC33"/>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4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CD8EEB2E-8274-49BF-948F-DA8A575E5947}"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3DAB4B9-6193-4D7F-9F0A-CABE947BB252}"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FFF1F0D5-36E6-49FB-9197-A3FBFC636F2B}"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1427C114-66EE-49C9-AE27-09EE482EF476}"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F9233D2C-DB90-4403-88F5-0EDE233F5362}"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ACFC5003-3F0E-4439-A217-92CC214ECEA1}"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2D9244B8-5E1B-4606-99C7-C4549E12FB91}"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C48141B2-678E-4225-A115-C17FF203550A}"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B66F5A17-E0E2-4A3D-8928-4B3D058D154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C1F3AE0A-90D3-4299-8823-FE8E495029A6}"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8494AEF3-EB2A-433A-83B2-D76525906D50}"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F73B84BA-86A0-41CE-8380-3F3018305C47}"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r>
              <a:rPr lang="en-US" dirty="0"/>
              <a:t>Income and Substitution Effects</a:t>
            </a:r>
          </a:p>
        </p:txBody>
      </p:sp>
      <p:sp>
        <p:nvSpPr>
          <p:cNvPr id="3" name="Subtitle 2"/>
          <p:cNvSpPr>
            <a:spLocks noGrp="1"/>
          </p:cNvSpPr>
          <p:nvPr>
            <p:ph type="subTitle" idx="1"/>
          </p:nvPr>
        </p:nvSpPr>
        <p:spPr/>
        <p:txBody>
          <a:bodyPr/>
          <a:lstStyle/>
          <a:p>
            <a:r>
              <a:rPr lang="en-US" dirty="0" smtClean="0"/>
              <a:t>Normal, Inferior, and Giffen goods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Line 4"/>
          <p:cNvSpPr>
            <a:spLocks noChangeShapeType="1"/>
          </p:cNvSpPr>
          <p:nvPr/>
        </p:nvSpPr>
        <p:spPr bwMode="auto">
          <a:xfrm>
            <a:off x="1958975" y="5530850"/>
            <a:ext cx="5105400" cy="0"/>
          </a:xfrm>
          <a:prstGeom prst="line">
            <a:avLst/>
          </a:prstGeom>
          <a:noFill/>
          <a:ln w="28575">
            <a:solidFill>
              <a:schemeClr val="tx1"/>
            </a:solidFill>
            <a:round/>
            <a:headEnd/>
            <a:tailEnd type="triangle" w="med" len="med"/>
          </a:ln>
          <a:effectLst/>
        </p:spPr>
        <p:txBody>
          <a:bodyPr/>
          <a:lstStyle/>
          <a:p>
            <a:endParaRPr lang="en-US" dirty="0"/>
          </a:p>
        </p:txBody>
      </p:sp>
      <p:sp>
        <p:nvSpPr>
          <p:cNvPr id="2053" name="Line 5"/>
          <p:cNvSpPr>
            <a:spLocks noChangeShapeType="1"/>
          </p:cNvSpPr>
          <p:nvPr/>
        </p:nvSpPr>
        <p:spPr bwMode="auto">
          <a:xfrm flipV="1">
            <a:off x="1958975" y="1035050"/>
            <a:ext cx="0" cy="4495800"/>
          </a:xfrm>
          <a:prstGeom prst="line">
            <a:avLst/>
          </a:prstGeom>
          <a:noFill/>
          <a:ln w="28575">
            <a:solidFill>
              <a:schemeClr val="tx1"/>
            </a:solidFill>
            <a:round/>
            <a:headEnd/>
            <a:tailEnd type="triangle" w="med" len="med"/>
          </a:ln>
          <a:effectLst/>
        </p:spPr>
        <p:txBody>
          <a:bodyPr/>
          <a:lstStyle/>
          <a:p>
            <a:endParaRPr lang="en-US" dirty="0"/>
          </a:p>
        </p:txBody>
      </p:sp>
      <p:sp>
        <p:nvSpPr>
          <p:cNvPr id="2055" name="Arc 7"/>
          <p:cNvSpPr>
            <a:spLocks/>
          </p:cNvSpPr>
          <p:nvPr/>
        </p:nvSpPr>
        <p:spPr bwMode="auto">
          <a:xfrm flipH="1" flipV="1">
            <a:off x="2339975" y="2408238"/>
            <a:ext cx="3429000" cy="2590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accent2"/>
            </a:solidFill>
            <a:round/>
            <a:headEnd/>
            <a:tailEnd/>
          </a:ln>
          <a:effectLst/>
        </p:spPr>
        <p:txBody>
          <a:bodyPr wrap="none" anchor="ctr"/>
          <a:lstStyle/>
          <a:p>
            <a:endParaRPr lang="en-US" dirty="0"/>
          </a:p>
        </p:txBody>
      </p:sp>
      <p:sp>
        <p:nvSpPr>
          <p:cNvPr id="2056" name="Arc 8"/>
          <p:cNvSpPr>
            <a:spLocks/>
          </p:cNvSpPr>
          <p:nvPr/>
        </p:nvSpPr>
        <p:spPr bwMode="auto">
          <a:xfrm flipH="1" flipV="1">
            <a:off x="2819400" y="2133600"/>
            <a:ext cx="3429000" cy="2590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FF0000"/>
            </a:solidFill>
            <a:round/>
            <a:headEnd/>
            <a:tailEnd/>
          </a:ln>
          <a:effectLst/>
        </p:spPr>
        <p:txBody>
          <a:bodyPr wrap="none" anchor="ctr"/>
          <a:lstStyle/>
          <a:p>
            <a:endParaRPr lang="en-US" dirty="0"/>
          </a:p>
        </p:txBody>
      </p:sp>
      <p:sp>
        <p:nvSpPr>
          <p:cNvPr id="2057" name="Line 9"/>
          <p:cNvSpPr>
            <a:spLocks noChangeShapeType="1"/>
          </p:cNvSpPr>
          <p:nvPr/>
        </p:nvSpPr>
        <p:spPr bwMode="auto">
          <a:xfrm>
            <a:off x="1958975" y="3092450"/>
            <a:ext cx="2895600" cy="2438400"/>
          </a:xfrm>
          <a:prstGeom prst="line">
            <a:avLst/>
          </a:prstGeom>
          <a:noFill/>
          <a:ln w="28575">
            <a:solidFill>
              <a:schemeClr val="accent2"/>
            </a:solidFill>
            <a:round/>
            <a:headEnd/>
            <a:tailEnd/>
          </a:ln>
          <a:effectLst/>
        </p:spPr>
        <p:txBody>
          <a:bodyPr/>
          <a:lstStyle/>
          <a:p>
            <a:endParaRPr lang="en-US" dirty="0"/>
          </a:p>
        </p:txBody>
      </p:sp>
      <p:sp>
        <p:nvSpPr>
          <p:cNvPr id="2058" name="Line 10"/>
          <p:cNvSpPr>
            <a:spLocks noChangeShapeType="1"/>
          </p:cNvSpPr>
          <p:nvPr/>
        </p:nvSpPr>
        <p:spPr bwMode="auto">
          <a:xfrm>
            <a:off x="1958975" y="3092450"/>
            <a:ext cx="4800600" cy="2438400"/>
          </a:xfrm>
          <a:prstGeom prst="line">
            <a:avLst/>
          </a:prstGeom>
          <a:noFill/>
          <a:ln w="28575">
            <a:solidFill>
              <a:srgbClr val="FF0000"/>
            </a:solidFill>
            <a:round/>
            <a:headEnd/>
            <a:tailEnd/>
          </a:ln>
          <a:effectLst/>
        </p:spPr>
        <p:txBody>
          <a:bodyPr/>
          <a:lstStyle/>
          <a:p>
            <a:endParaRPr lang="en-US" dirty="0"/>
          </a:p>
        </p:txBody>
      </p:sp>
      <p:sp>
        <p:nvSpPr>
          <p:cNvPr id="2059" name="Oval 11"/>
          <p:cNvSpPr>
            <a:spLocks noChangeArrowheads="1"/>
          </p:cNvSpPr>
          <p:nvPr/>
        </p:nvSpPr>
        <p:spPr bwMode="auto">
          <a:xfrm>
            <a:off x="3178175" y="4083050"/>
            <a:ext cx="76200" cy="76200"/>
          </a:xfrm>
          <a:prstGeom prst="ellipse">
            <a:avLst/>
          </a:prstGeom>
          <a:solidFill>
            <a:schemeClr val="accent1"/>
          </a:solidFill>
          <a:ln w="9525">
            <a:solidFill>
              <a:schemeClr val="tx1"/>
            </a:solidFill>
            <a:round/>
            <a:headEnd/>
            <a:tailEnd/>
          </a:ln>
          <a:effectLst/>
        </p:spPr>
        <p:txBody>
          <a:bodyPr wrap="none" anchor="ctr"/>
          <a:lstStyle/>
          <a:p>
            <a:endParaRPr lang="en-US" dirty="0"/>
          </a:p>
        </p:txBody>
      </p:sp>
      <p:sp>
        <p:nvSpPr>
          <p:cNvPr id="2060" name="Oval 12"/>
          <p:cNvSpPr>
            <a:spLocks noChangeArrowheads="1"/>
          </p:cNvSpPr>
          <p:nvPr/>
        </p:nvSpPr>
        <p:spPr bwMode="auto">
          <a:xfrm>
            <a:off x="4298950" y="4268788"/>
            <a:ext cx="76200" cy="76200"/>
          </a:xfrm>
          <a:prstGeom prst="ellipse">
            <a:avLst/>
          </a:prstGeom>
          <a:solidFill>
            <a:schemeClr val="accent1"/>
          </a:solidFill>
          <a:ln w="9525">
            <a:solidFill>
              <a:schemeClr val="tx1"/>
            </a:solidFill>
            <a:round/>
            <a:headEnd/>
            <a:tailEnd/>
          </a:ln>
          <a:effectLst/>
        </p:spPr>
        <p:txBody>
          <a:bodyPr wrap="none" anchor="ctr"/>
          <a:lstStyle/>
          <a:p>
            <a:endParaRPr lang="en-US" dirty="0"/>
          </a:p>
        </p:txBody>
      </p:sp>
      <p:sp>
        <p:nvSpPr>
          <p:cNvPr id="2061" name="Text Box 13"/>
          <p:cNvSpPr txBox="1">
            <a:spLocks noChangeArrowheads="1"/>
          </p:cNvSpPr>
          <p:nvPr/>
        </p:nvSpPr>
        <p:spPr bwMode="auto">
          <a:xfrm>
            <a:off x="5921375" y="5759450"/>
            <a:ext cx="2209800" cy="366713"/>
          </a:xfrm>
          <a:prstGeom prst="rect">
            <a:avLst/>
          </a:prstGeom>
          <a:noFill/>
          <a:ln w="9525">
            <a:noFill/>
            <a:miter lim="800000"/>
            <a:headEnd/>
            <a:tailEnd/>
          </a:ln>
          <a:effectLst/>
        </p:spPr>
        <p:txBody>
          <a:bodyPr>
            <a:spAutoFit/>
          </a:bodyPr>
          <a:lstStyle/>
          <a:p>
            <a:pPr>
              <a:spcBef>
                <a:spcPct val="50000"/>
              </a:spcBef>
            </a:pPr>
            <a:r>
              <a:rPr lang="en-US" dirty="0"/>
              <a:t>Q donuts</a:t>
            </a:r>
          </a:p>
        </p:txBody>
      </p:sp>
      <p:sp>
        <p:nvSpPr>
          <p:cNvPr id="2063" name="Text Box 15"/>
          <p:cNvSpPr txBox="1">
            <a:spLocks noChangeArrowheads="1"/>
          </p:cNvSpPr>
          <p:nvPr/>
        </p:nvSpPr>
        <p:spPr bwMode="auto">
          <a:xfrm>
            <a:off x="434975" y="1111250"/>
            <a:ext cx="1295400" cy="641350"/>
          </a:xfrm>
          <a:prstGeom prst="rect">
            <a:avLst/>
          </a:prstGeom>
          <a:noFill/>
          <a:ln w="9525">
            <a:noFill/>
            <a:miter lim="800000"/>
            <a:headEnd/>
            <a:tailEnd/>
          </a:ln>
          <a:effectLst/>
        </p:spPr>
        <p:txBody>
          <a:bodyPr>
            <a:spAutoFit/>
          </a:bodyPr>
          <a:lstStyle/>
          <a:p>
            <a:pPr>
              <a:spcBef>
                <a:spcPct val="50000"/>
              </a:spcBef>
            </a:pPr>
            <a:r>
              <a:rPr lang="en-US" dirty="0"/>
              <a:t>Q hot chocolate</a:t>
            </a:r>
          </a:p>
        </p:txBody>
      </p:sp>
      <p:sp>
        <p:nvSpPr>
          <p:cNvPr id="2064" name="Text Box 16"/>
          <p:cNvSpPr txBox="1">
            <a:spLocks noChangeArrowheads="1"/>
          </p:cNvSpPr>
          <p:nvPr/>
        </p:nvSpPr>
        <p:spPr bwMode="auto">
          <a:xfrm>
            <a:off x="2873375" y="4159250"/>
            <a:ext cx="304800" cy="366713"/>
          </a:xfrm>
          <a:prstGeom prst="rect">
            <a:avLst/>
          </a:prstGeom>
          <a:noFill/>
          <a:ln w="9525">
            <a:noFill/>
            <a:miter lim="800000"/>
            <a:headEnd/>
            <a:tailEnd/>
          </a:ln>
          <a:effectLst/>
        </p:spPr>
        <p:txBody>
          <a:bodyPr>
            <a:spAutoFit/>
          </a:bodyPr>
          <a:lstStyle/>
          <a:p>
            <a:pPr>
              <a:spcBef>
                <a:spcPct val="50000"/>
              </a:spcBef>
            </a:pPr>
            <a:r>
              <a:rPr lang="en-US" dirty="0"/>
              <a:t>1</a:t>
            </a:r>
          </a:p>
        </p:txBody>
      </p:sp>
      <p:sp>
        <p:nvSpPr>
          <p:cNvPr id="2065" name="Text Box 17"/>
          <p:cNvSpPr txBox="1">
            <a:spLocks noChangeArrowheads="1"/>
          </p:cNvSpPr>
          <p:nvPr/>
        </p:nvSpPr>
        <p:spPr bwMode="auto">
          <a:xfrm>
            <a:off x="4364038" y="3897313"/>
            <a:ext cx="230188" cy="366713"/>
          </a:xfrm>
          <a:prstGeom prst="rect">
            <a:avLst/>
          </a:prstGeom>
          <a:noFill/>
          <a:ln w="9525">
            <a:noFill/>
            <a:miter lim="800000"/>
            <a:headEnd/>
            <a:tailEnd/>
          </a:ln>
          <a:effectLst/>
        </p:spPr>
        <p:txBody>
          <a:bodyPr>
            <a:spAutoFit/>
          </a:bodyPr>
          <a:lstStyle/>
          <a:p>
            <a:pPr>
              <a:spcBef>
                <a:spcPct val="50000"/>
              </a:spcBef>
            </a:pPr>
            <a:r>
              <a:rPr lang="en-US" dirty="0"/>
              <a:t>3</a:t>
            </a:r>
          </a:p>
        </p:txBody>
      </p:sp>
      <p:sp>
        <p:nvSpPr>
          <p:cNvPr id="2066" name="Text Box 18"/>
          <p:cNvSpPr txBox="1">
            <a:spLocks noChangeArrowheads="1"/>
          </p:cNvSpPr>
          <p:nvPr/>
        </p:nvSpPr>
        <p:spPr bwMode="auto">
          <a:xfrm>
            <a:off x="4321175" y="1339850"/>
            <a:ext cx="3429000" cy="646331"/>
          </a:xfrm>
          <a:prstGeom prst="rect">
            <a:avLst/>
          </a:prstGeom>
          <a:noFill/>
          <a:ln w="9525">
            <a:noFill/>
            <a:miter lim="800000"/>
            <a:headEnd/>
            <a:tailEnd/>
          </a:ln>
          <a:effectLst/>
        </p:spPr>
        <p:txBody>
          <a:bodyPr>
            <a:spAutoFit/>
          </a:bodyPr>
          <a:lstStyle/>
          <a:p>
            <a:pPr>
              <a:spcBef>
                <a:spcPct val="50000"/>
              </a:spcBef>
            </a:pPr>
            <a:r>
              <a:rPr lang="en-US" dirty="0"/>
              <a:t>Price of donuts </a:t>
            </a:r>
            <a:r>
              <a:rPr lang="en-US" b="1" i="1" dirty="0"/>
              <a:t>decreases</a:t>
            </a:r>
            <a:r>
              <a:rPr lang="en-US" dirty="0"/>
              <a:t>, so the budget line rotates outward.  </a:t>
            </a:r>
          </a:p>
        </p:txBody>
      </p:sp>
      <p:sp>
        <p:nvSpPr>
          <p:cNvPr id="2067" name="Text Box 19"/>
          <p:cNvSpPr txBox="1">
            <a:spLocks noChangeArrowheads="1"/>
          </p:cNvSpPr>
          <p:nvPr/>
        </p:nvSpPr>
        <p:spPr bwMode="auto">
          <a:xfrm>
            <a:off x="6454775" y="4540250"/>
            <a:ext cx="1524000" cy="366713"/>
          </a:xfrm>
          <a:prstGeom prst="rect">
            <a:avLst/>
          </a:prstGeom>
          <a:noFill/>
          <a:ln w="9525">
            <a:noFill/>
            <a:miter lim="800000"/>
            <a:headEnd/>
            <a:tailEnd/>
          </a:ln>
          <a:effectLst/>
        </p:spPr>
        <p:txBody>
          <a:bodyPr>
            <a:spAutoFit/>
          </a:bodyPr>
          <a:lstStyle/>
          <a:p>
            <a:pPr>
              <a:spcBef>
                <a:spcPct val="50000"/>
              </a:spcBef>
            </a:pPr>
            <a:r>
              <a:rPr lang="en-US" dirty="0"/>
              <a:t>IC2</a:t>
            </a:r>
          </a:p>
        </p:txBody>
      </p:sp>
      <p:sp>
        <p:nvSpPr>
          <p:cNvPr id="2068" name="Text Box 20"/>
          <p:cNvSpPr txBox="1">
            <a:spLocks noChangeArrowheads="1"/>
          </p:cNvSpPr>
          <p:nvPr/>
        </p:nvSpPr>
        <p:spPr bwMode="auto">
          <a:xfrm>
            <a:off x="5845175" y="4921250"/>
            <a:ext cx="1524000" cy="366713"/>
          </a:xfrm>
          <a:prstGeom prst="rect">
            <a:avLst/>
          </a:prstGeom>
          <a:noFill/>
          <a:ln w="9525">
            <a:noFill/>
            <a:miter lim="800000"/>
            <a:headEnd/>
            <a:tailEnd/>
          </a:ln>
          <a:effectLst/>
        </p:spPr>
        <p:txBody>
          <a:bodyPr>
            <a:spAutoFit/>
          </a:bodyPr>
          <a:lstStyle/>
          <a:p>
            <a:pPr>
              <a:spcBef>
                <a:spcPct val="50000"/>
              </a:spcBef>
            </a:pPr>
            <a:r>
              <a:rPr lang="en-US" dirty="0"/>
              <a:t>IC1</a:t>
            </a:r>
          </a:p>
        </p:txBody>
      </p:sp>
      <p:sp>
        <p:nvSpPr>
          <p:cNvPr id="2070" name="Line 22"/>
          <p:cNvSpPr>
            <a:spLocks noChangeShapeType="1"/>
          </p:cNvSpPr>
          <p:nvPr/>
        </p:nvSpPr>
        <p:spPr bwMode="auto">
          <a:xfrm>
            <a:off x="4854575" y="5302250"/>
            <a:ext cx="1371600" cy="0"/>
          </a:xfrm>
          <a:prstGeom prst="line">
            <a:avLst/>
          </a:prstGeom>
          <a:noFill/>
          <a:ln w="9525">
            <a:solidFill>
              <a:schemeClr val="tx1"/>
            </a:solidFill>
            <a:round/>
            <a:headEnd/>
            <a:tailEnd type="triangle" w="med" len="med"/>
          </a:ln>
          <a:effectLst/>
        </p:spPr>
        <p:txBody>
          <a:bodyPr/>
          <a:lstStyle/>
          <a:p>
            <a:endParaRPr lang="en-US" dirty="0"/>
          </a:p>
        </p:txBody>
      </p:sp>
      <p:sp>
        <p:nvSpPr>
          <p:cNvPr id="18" name="TextBox 17"/>
          <p:cNvSpPr txBox="1"/>
          <p:nvPr/>
        </p:nvSpPr>
        <p:spPr>
          <a:xfrm>
            <a:off x="5616575" y="2559050"/>
            <a:ext cx="2362200" cy="1754326"/>
          </a:xfrm>
          <a:prstGeom prst="rect">
            <a:avLst/>
          </a:prstGeom>
          <a:noFill/>
        </p:spPr>
        <p:txBody>
          <a:bodyPr wrap="square" rtlCol="0">
            <a:spAutoFit/>
          </a:bodyPr>
          <a:lstStyle/>
          <a:p>
            <a:r>
              <a:rPr lang="en-US" dirty="0" smtClean="0"/>
              <a:t>The consumer equilibrium moves from point 1 to point 3.  Lower prices increase the consumer’s utility.</a:t>
            </a:r>
            <a:endParaRPr lang="en-US" dirty="0"/>
          </a:p>
        </p:txBody>
      </p:sp>
      <p:sp>
        <p:nvSpPr>
          <p:cNvPr id="19" name="TextBox 18"/>
          <p:cNvSpPr txBox="1"/>
          <p:nvPr/>
        </p:nvSpPr>
        <p:spPr>
          <a:xfrm>
            <a:off x="1828800" y="228600"/>
            <a:ext cx="7315200" cy="646331"/>
          </a:xfrm>
          <a:prstGeom prst="rect">
            <a:avLst/>
          </a:prstGeom>
          <a:noFill/>
        </p:spPr>
        <p:txBody>
          <a:bodyPr wrap="square" rtlCol="0">
            <a:spAutoFit/>
          </a:bodyPr>
          <a:lstStyle/>
          <a:p>
            <a:r>
              <a:rPr lang="en-US" sz="3600" b="1" dirty="0" smtClean="0"/>
              <a:t>Decrease in price (normal good)</a:t>
            </a:r>
            <a:endParaRPr 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8"/>
                                        </p:tgtEl>
                                        <p:attrNameLst>
                                          <p:attrName>style.visibility</p:attrName>
                                        </p:attrNameLst>
                                      </p:cBhvr>
                                      <p:to>
                                        <p:strVal val="visible"/>
                                      </p:to>
                                    </p:set>
                                    <p:animEffect transition="in" filter="dissolve">
                                      <p:cBhvr>
                                        <p:cTn id="7" dur="500"/>
                                        <p:tgtEl>
                                          <p:spTgt spid="205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070"/>
                                        </p:tgtEl>
                                        <p:attrNameLst>
                                          <p:attrName>style.visibility</p:attrName>
                                        </p:attrNameLst>
                                      </p:cBhvr>
                                      <p:to>
                                        <p:strVal val="visible"/>
                                      </p:to>
                                    </p:set>
                                    <p:animEffect transition="in" filter="dissolve">
                                      <p:cBhvr>
                                        <p:cTn id="10" dur="500"/>
                                        <p:tgtEl>
                                          <p:spTgt spid="207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056"/>
                                        </p:tgtEl>
                                        <p:attrNameLst>
                                          <p:attrName>style.visibility</p:attrName>
                                        </p:attrNameLst>
                                      </p:cBhvr>
                                      <p:to>
                                        <p:strVal val="visible"/>
                                      </p:to>
                                    </p:set>
                                    <p:animEffect transition="in" filter="dissolve">
                                      <p:cBhvr>
                                        <p:cTn id="15" dur="500"/>
                                        <p:tgtEl>
                                          <p:spTgt spid="2056"/>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206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06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 grpId="0" animBg="1"/>
      <p:bldP spid="2058" grpId="0" animBg="1"/>
      <p:bldP spid="2060" grpId="0" animBg="1"/>
      <p:bldP spid="2065" grpId="0"/>
      <p:bldP spid="2070" grpId="0" animBg="1"/>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 name="Text Box 20"/>
          <p:cNvSpPr txBox="1">
            <a:spLocks noChangeArrowheads="1"/>
          </p:cNvSpPr>
          <p:nvPr/>
        </p:nvSpPr>
        <p:spPr bwMode="auto">
          <a:xfrm>
            <a:off x="609600" y="6334780"/>
            <a:ext cx="7239000" cy="523220"/>
          </a:xfrm>
          <a:prstGeom prst="rect">
            <a:avLst/>
          </a:prstGeom>
          <a:noFill/>
          <a:ln w="9525">
            <a:noFill/>
            <a:miter lim="800000"/>
            <a:headEnd/>
            <a:tailEnd/>
          </a:ln>
          <a:effectLst/>
        </p:spPr>
        <p:txBody>
          <a:bodyPr>
            <a:spAutoFit/>
          </a:bodyPr>
          <a:lstStyle/>
          <a:p>
            <a:pPr>
              <a:spcBef>
                <a:spcPct val="50000"/>
              </a:spcBef>
            </a:pPr>
            <a:r>
              <a:rPr lang="en-US" sz="1400" dirty="0" smtClean="0"/>
              <a:t>2 </a:t>
            </a:r>
            <a:r>
              <a:rPr lang="en-US" sz="1400" dirty="0"/>
              <a:t>to 3:  income effect (higher purchasing power encourages an increase in donut and hot chocolate consumption, implying donuts and hot chocolate are normal goods)</a:t>
            </a:r>
          </a:p>
        </p:txBody>
      </p:sp>
      <p:sp>
        <p:nvSpPr>
          <p:cNvPr id="3076" name="Line 4"/>
          <p:cNvSpPr>
            <a:spLocks noChangeShapeType="1"/>
          </p:cNvSpPr>
          <p:nvPr/>
        </p:nvSpPr>
        <p:spPr bwMode="auto">
          <a:xfrm>
            <a:off x="1676400" y="5607050"/>
            <a:ext cx="5105400" cy="0"/>
          </a:xfrm>
          <a:prstGeom prst="line">
            <a:avLst/>
          </a:prstGeom>
          <a:noFill/>
          <a:ln w="22225">
            <a:solidFill>
              <a:schemeClr val="tx1"/>
            </a:solidFill>
            <a:round/>
            <a:headEnd/>
            <a:tailEnd type="triangle" w="med" len="med"/>
          </a:ln>
          <a:effectLst/>
        </p:spPr>
        <p:txBody>
          <a:bodyPr/>
          <a:lstStyle/>
          <a:p>
            <a:endParaRPr lang="en-US" dirty="0"/>
          </a:p>
        </p:txBody>
      </p:sp>
      <p:sp>
        <p:nvSpPr>
          <p:cNvPr id="3077" name="Line 5"/>
          <p:cNvSpPr>
            <a:spLocks noChangeShapeType="1"/>
          </p:cNvSpPr>
          <p:nvPr/>
        </p:nvSpPr>
        <p:spPr bwMode="auto">
          <a:xfrm flipV="1">
            <a:off x="1676400" y="1111250"/>
            <a:ext cx="0" cy="4495800"/>
          </a:xfrm>
          <a:prstGeom prst="line">
            <a:avLst/>
          </a:prstGeom>
          <a:noFill/>
          <a:ln w="22225">
            <a:solidFill>
              <a:schemeClr val="tx1"/>
            </a:solidFill>
            <a:round/>
            <a:headEnd/>
            <a:tailEnd type="triangle" w="med" len="med"/>
          </a:ln>
          <a:effectLst/>
        </p:spPr>
        <p:txBody>
          <a:bodyPr/>
          <a:lstStyle/>
          <a:p>
            <a:endParaRPr lang="en-US" dirty="0"/>
          </a:p>
        </p:txBody>
      </p:sp>
      <p:sp>
        <p:nvSpPr>
          <p:cNvPr id="3078" name="Arc 6"/>
          <p:cNvSpPr>
            <a:spLocks/>
          </p:cNvSpPr>
          <p:nvPr/>
        </p:nvSpPr>
        <p:spPr bwMode="auto">
          <a:xfrm flipH="1" flipV="1">
            <a:off x="2057400" y="2482850"/>
            <a:ext cx="3429000" cy="2590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accent2"/>
            </a:solidFill>
            <a:round/>
            <a:headEnd/>
            <a:tailEnd/>
          </a:ln>
          <a:effectLst/>
        </p:spPr>
        <p:txBody>
          <a:bodyPr wrap="none" anchor="ctr"/>
          <a:lstStyle/>
          <a:p>
            <a:endParaRPr lang="en-US" dirty="0"/>
          </a:p>
        </p:txBody>
      </p:sp>
      <p:sp>
        <p:nvSpPr>
          <p:cNvPr id="3079" name="Arc 7"/>
          <p:cNvSpPr>
            <a:spLocks/>
          </p:cNvSpPr>
          <p:nvPr/>
        </p:nvSpPr>
        <p:spPr bwMode="auto">
          <a:xfrm flipH="1" flipV="1">
            <a:off x="2536825" y="2209800"/>
            <a:ext cx="3429000" cy="2590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FF0000"/>
            </a:solidFill>
            <a:round/>
            <a:headEnd/>
            <a:tailEnd/>
          </a:ln>
          <a:effectLst/>
        </p:spPr>
        <p:txBody>
          <a:bodyPr wrap="none" anchor="ctr"/>
          <a:lstStyle/>
          <a:p>
            <a:endParaRPr lang="en-US" dirty="0"/>
          </a:p>
        </p:txBody>
      </p:sp>
      <p:sp>
        <p:nvSpPr>
          <p:cNvPr id="3080" name="Line 8"/>
          <p:cNvSpPr>
            <a:spLocks noChangeShapeType="1"/>
          </p:cNvSpPr>
          <p:nvPr/>
        </p:nvSpPr>
        <p:spPr bwMode="auto">
          <a:xfrm>
            <a:off x="1676400" y="3168650"/>
            <a:ext cx="2895600" cy="2438400"/>
          </a:xfrm>
          <a:prstGeom prst="line">
            <a:avLst/>
          </a:prstGeom>
          <a:noFill/>
          <a:ln w="28575">
            <a:solidFill>
              <a:schemeClr val="accent2"/>
            </a:solidFill>
            <a:round/>
            <a:headEnd/>
            <a:tailEnd/>
          </a:ln>
          <a:effectLst/>
        </p:spPr>
        <p:txBody>
          <a:bodyPr/>
          <a:lstStyle/>
          <a:p>
            <a:endParaRPr lang="en-US" dirty="0"/>
          </a:p>
        </p:txBody>
      </p:sp>
      <p:sp>
        <p:nvSpPr>
          <p:cNvPr id="3081" name="Line 9"/>
          <p:cNvSpPr>
            <a:spLocks noChangeShapeType="1"/>
          </p:cNvSpPr>
          <p:nvPr/>
        </p:nvSpPr>
        <p:spPr bwMode="auto">
          <a:xfrm>
            <a:off x="1709738" y="3178175"/>
            <a:ext cx="4800600" cy="2438400"/>
          </a:xfrm>
          <a:prstGeom prst="line">
            <a:avLst/>
          </a:prstGeom>
          <a:noFill/>
          <a:ln w="28575">
            <a:solidFill>
              <a:srgbClr val="FF0000"/>
            </a:solidFill>
            <a:round/>
            <a:headEnd/>
            <a:tailEnd/>
          </a:ln>
          <a:effectLst/>
        </p:spPr>
        <p:txBody>
          <a:bodyPr/>
          <a:lstStyle/>
          <a:p>
            <a:endParaRPr lang="en-US" dirty="0"/>
          </a:p>
        </p:txBody>
      </p:sp>
      <p:sp>
        <p:nvSpPr>
          <p:cNvPr id="3082" name="Oval 10"/>
          <p:cNvSpPr>
            <a:spLocks noChangeArrowheads="1"/>
          </p:cNvSpPr>
          <p:nvPr/>
        </p:nvSpPr>
        <p:spPr bwMode="auto">
          <a:xfrm>
            <a:off x="2895600" y="4159250"/>
            <a:ext cx="76200" cy="76200"/>
          </a:xfrm>
          <a:prstGeom prst="ellipse">
            <a:avLst/>
          </a:prstGeom>
          <a:solidFill>
            <a:schemeClr val="accent1"/>
          </a:solidFill>
          <a:ln w="9525">
            <a:solidFill>
              <a:schemeClr val="tx1"/>
            </a:solidFill>
            <a:round/>
            <a:headEnd/>
            <a:tailEnd/>
          </a:ln>
          <a:effectLst/>
        </p:spPr>
        <p:txBody>
          <a:bodyPr wrap="none" anchor="ctr"/>
          <a:lstStyle/>
          <a:p>
            <a:endParaRPr lang="en-US" dirty="0"/>
          </a:p>
        </p:txBody>
      </p:sp>
      <p:sp>
        <p:nvSpPr>
          <p:cNvPr id="3083" name="Oval 11"/>
          <p:cNvSpPr>
            <a:spLocks noChangeArrowheads="1"/>
          </p:cNvSpPr>
          <p:nvPr/>
        </p:nvSpPr>
        <p:spPr bwMode="auto">
          <a:xfrm>
            <a:off x="4016375" y="4344988"/>
            <a:ext cx="76200" cy="76200"/>
          </a:xfrm>
          <a:prstGeom prst="ellipse">
            <a:avLst/>
          </a:prstGeom>
          <a:solidFill>
            <a:schemeClr val="accent1"/>
          </a:solidFill>
          <a:ln w="9525">
            <a:solidFill>
              <a:schemeClr val="tx1"/>
            </a:solidFill>
            <a:round/>
            <a:headEnd/>
            <a:tailEnd/>
          </a:ln>
          <a:effectLst/>
        </p:spPr>
        <p:txBody>
          <a:bodyPr wrap="none" anchor="ctr"/>
          <a:lstStyle/>
          <a:p>
            <a:endParaRPr lang="en-US" dirty="0"/>
          </a:p>
        </p:txBody>
      </p:sp>
      <p:sp>
        <p:nvSpPr>
          <p:cNvPr id="3084" name="Line 12"/>
          <p:cNvSpPr>
            <a:spLocks noChangeShapeType="1"/>
          </p:cNvSpPr>
          <p:nvPr/>
        </p:nvSpPr>
        <p:spPr bwMode="auto">
          <a:xfrm>
            <a:off x="1460500" y="3567113"/>
            <a:ext cx="4800600" cy="2438400"/>
          </a:xfrm>
          <a:prstGeom prst="line">
            <a:avLst/>
          </a:prstGeom>
          <a:noFill/>
          <a:ln w="38100">
            <a:solidFill>
              <a:srgbClr val="33CC33"/>
            </a:solidFill>
            <a:prstDash val="dash"/>
            <a:round/>
            <a:headEnd/>
            <a:tailEnd/>
          </a:ln>
          <a:effectLst/>
        </p:spPr>
        <p:txBody>
          <a:bodyPr/>
          <a:lstStyle/>
          <a:p>
            <a:endParaRPr lang="en-US" dirty="0"/>
          </a:p>
        </p:txBody>
      </p:sp>
      <p:sp>
        <p:nvSpPr>
          <p:cNvPr id="3085" name="Oval 13"/>
          <p:cNvSpPr>
            <a:spLocks noChangeArrowheads="1"/>
          </p:cNvSpPr>
          <p:nvPr/>
        </p:nvSpPr>
        <p:spPr bwMode="auto">
          <a:xfrm>
            <a:off x="3546475" y="4605338"/>
            <a:ext cx="76200" cy="76200"/>
          </a:xfrm>
          <a:prstGeom prst="ellipse">
            <a:avLst/>
          </a:prstGeom>
          <a:solidFill>
            <a:schemeClr val="accent1"/>
          </a:solidFill>
          <a:ln w="9525">
            <a:solidFill>
              <a:schemeClr val="tx1"/>
            </a:solidFill>
            <a:round/>
            <a:headEnd/>
            <a:tailEnd/>
          </a:ln>
          <a:effectLst/>
        </p:spPr>
        <p:txBody>
          <a:bodyPr wrap="none" anchor="ctr"/>
          <a:lstStyle/>
          <a:p>
            <a:endParaRPr lang="en-US" dirty="0"/>
          </a:p>
        </p:txBody>
      </p:sp>
      <p:sp>
        <p:nvSpPr>
          <p:cNvPr id="3086" name="Text Box 14"/>
          <p:cNvSpPr txBox="1">
            <a:spLocks noChangeArrowheads="1"/>
          </p:cNvSpPr>
          <p:nvPr/>
        </p:nvSpPr>
        <p:spPr bwMode="auto">
          <a:xfrm>
            <a:off x="2590800" y="4235450"/>
            <a:ext cx="304800" cy="366713"/>
          </a:xfrm>
          <a:prstGeom prst="rect">
            <a:avLst/>
          </a:prstGeom>
          <a:noFill/>
          <a:ln w="9525">
            <a:noFill/>
            <a:miter lim="800000"/>
            <a:headEnd/>
            <a:tailEnd/>
          </a:ln>
          <a:effectLst/>
        </p:spPr>
        <p:txBody>
          <a:bodyPr>
            <a:spAutoFit/>
          </a:bodyPr>
          <a:lstStyle/>
          <a:p>
            <a:pPr>
              <a:spcBef>
                <a:spcPct val="50000"/>
              </a:spcBef>
            </a:pPr>
            <a:r>
              <a:rPr lang="en-US" dirty="0"/>
              <a:t>1</a:t>
            </a:r>
          </a:p>
        </p:txBody>
      </p:sp>
      <p:sp>
        <p:nvSpPr>
          <p:cNvPr id="3087" name="Text Box 15"/>
          <p:cNvSpPr txBox="1">
            <a:spLocks noChangeArrowheads="1"/>
          </p:cNvSpPr>
          <p:nvPr/>
        </p:nvSpPr>
        <p:spPr bwMode="auto">
          <a:xfrm>
            <a:off x="4114800" y="3930650"/>
            <a:ext cx="304800" cy="366713"/>
          </a:xfrm>
          <a:prstGeom prst="rect">
            <a:avLst/>
          </a:prstGeom>
          <a:noFill/>
          <a:ln w="9525">
            <a:noFill/>
            <a:miter lim="800000"/>
            <a:headEnd/>
            <a:tailEnd/>
          </a:ln>
          <a:effectLst/>
        </p:spPr>
        <p:txBody>
          <a:bodyPr>
            <a:spAutoFit/>
          </a:bodyPr>
          <a:lstStyle/>
          <a:p>
            <a:pPr>
              <a:spcBef>
                <a:spcPct val="50000"/>
              </a:spcBef>
            </a:pPr>
            <a:r>
              <a:rPr lang="en-US" dirty="0"/>
              <a:t>3</a:t>
            </a:r>
          </a:p>
        </p:txBody>
      </p:sp>
      <p:sp>
        <p:nvSpPr>
          <p:cNvPr id="3088" name="Text Box 16"/>
          <p:cNvSpPr txBox="1">
            <a:spLocks noChangeArrowheads="1"/>
          </p:cNvSpPr>
          <p:nvPr/>
        </p:nvSpPr>
        <p:spPr bwMode="auto">
          <a:xfrm>
            <a:off x="3276600" y="4692650"/>
            <a:ext cx="304800" cy="366713"/>
          </a:xfrm>
          <a:prstGeom prst="rect">
            <a:avLst/>
          </a:prstGeom>
          <a:noFill/>
          <a:ln w="9525">
            <a:noFill/>
            <a:miter lim="800000"/>
            <a:headEnd/>
            <a:tailEnd/>
          </a:ln>
          <a:effectLst/>
        </p:spPr>
        <p:txBody>
          <a:bodyPr>
            <a:spAutoFit/>
          </a:bodyPr>
          <a:lstStyle/>
          <a:p>
            <a:pPr>
              <a:spcBef>
                <a:spcPct val="50000"/>
              </a:spcBef>
            </a:pPr>
            <a:r>
              <a:rPr lang="en-US" dirty="0"/>
              <a:t>2</a:t>
            </a:r>
          </a:p>
        </p:txBody>
      </p:sp>
      <p:sp>
        <p:nvSpPr>
          <p:cNvPr id="3089" name="Text Box 17"/>
          <p:cNvSpPr txBox="1">
            <a:spLocks noChangeArrowheads="1"/>
          </p:cNvSpPr>
          <p:nvPr/>
        </p:nvSpPr>
        <p:spPr bwMode="auto">
          <a:xfrm>
            <a:off x="6400800" y="5683250"/>
            <a:ext cx="1524000" cy="366713"/>
          </a:xfrm>
          <a:prstGeom prst="rect">
            <a:avLst/>
          </a:prstGeom>
          <a:noFill/>
          <a:ln w="9525">
            <a:noFill/>
            <a:miter lim="800000"/>
            <a:headEnd/>
            <a:tailEnd/>
          </a:ln>
          <a:effectLst/>
        </p:spPr>
        <p:txBody>
          <a:bodyPr>
            <a:spAutoFit/>
          </a:bodyPr>
          <a:lstStyle/>
          <a:p>
            <a:pPr>
              <a:spcBef>
                <a:spcPct val="50000"/>
              </a:spcBef>
            </a:pPr>
            <a:r>
              <a:rPr lang="en-US" dirty="0"/>
              <a:t>Q of donuts</a:t>
            </a:r>
          </a:p>
        </p:txBody>
      </p:sp>
      <p:sp>
        <p:nvSpPr>
          <p:cNvPr id="3090" name="Text Box 18"/>
          <p:cNvSpPr txBox="1">
            <a:spLocks noChangeArrowheads="1"/>
          </p:cNvSpPr>
          <p:nvPr/>
        </p:nvSpPr>
        <p:spPr bwMode="auto">
          <a:xfrm>
            <a:off x="0" y="1111250"/>
            <a:ext cx="1524000" cy="641350"/>
          </a:xfrm>
          <a:prstGeom prst="rect">
            <a:avLst/>
          </a:prstGeom>
          <a:noFill/>
          <a:ln w="9525">
            <a:noFill/>
            <a:miter lim="800000"/>
            <a:headEnd/>
            <a:tailEnd/>
          </a:ln>
          <a:effectLst/>
        </p:spPr>
        <p:txBody>
          <a:bodyPr>
            <a:spAutoFit/>
          </a:bodyPr>
          <a:lstStyle/>
          <a:p>
            <a:pPr>
              <a:spcBef>
                <a:spcPct val="50000"/>
              </a:spcBef>
            </a:pPr>
            <a:r>
              <a:rPr lang="en-US" dirty="0"/>
              <a:t>Q of hot chocolate</a:t>
            </a:r>
          </a:p>
        </p:txBody>
      </p:sp>
      <p:sp>
        <p:nvSpPr>
          <p:cNvPr id="3093" name="Line 21"/>
          <p:cNvSpPr>
            <a:spLocks noChangeShapeType="1"/>
          </p:cNvSpPr>
          <p:nvPr/>
        </p:nvSpPr>
        <p:spPr bwMode="auto">
          <a:xfrm>
            <a:off x="2971800" y="4159250"/>
            <a:ext cx="609600" cy="381000"/>
          </a:xfrm>
          <a:prstGeom prst="line">
            <a:avLst/>
          </a:prstGeom>
          <a:noFill/>
          <a:ln w="19050">
            <a:solidFill>
              <a:schemeClr val="tx1"/>
            </a:solidFill>
            <a:round/>
            <a:headEnd/>
            <a:tailEnd type="triangle" w="med" len="med"/>
          </a:ln>
          <a:effectLst/>
        </p:spPr>
        <p:txBody>
          <a:bodyPr/>
          <a:lstStyle/>
          <a:p>
            <a:endParaRPr lang="en-US" dirty="0"/>
          </a:p>
        </p:txBody>
      </p:sp>
      <p:sp>
        <p:nvSpPr>
          <p:cNvPr id="3094" name="Line 22"/>
          <p:cNvSpPr>
            <a:spLocks noChangeShapeType="1"/>
          </p:cNvSpPr>
          <p:nvPr/>
        </p:nvSpPr>
        <p:spPr bwMode="auto">
          <a:xfrm flipV="1">
            <a:off x="3657600" y="4387850"/>
            <a:ext cx="381000" cy="228600"/>
          </a:xfrm>
          <a:prstGeom prst="line">
            <a:avLst/>
          </a:prstGeom>
          <a:noFill/>
          <a:ln w="19050">
            <a:solidFill>
              <a:schemeClr val="tx1"/>
            </a:solidFill>
            <a:round/>
            <a:headEnd/>
            <a:tailEnd type="triangle" w="med" len="med"/>
          </a:ln>
          <a:effectLst/>
        </p:spPr>
        <p:txBody>
          <a:bodyPr/>
          <a:lstStyle/>
          <a:p>
            <a:endParaRPr lang="en-US" dirty="0"/>
          </a:p>
        </p:txBody>
      </p:sp>
      <p:sp>
        <p:nvSpPr>
          <p:cNvPr id="3096" name="Rectangle 24"/>
          <p:cNvSpPr>
            <a:spLocks noChangeArrowheads="1"/>
          </p:cNvSpPr>
          <p:nvPr/>
        </p:nvSpPr>
        <p:spPr bwMode="auto">
          <a:xfrm>
            <a:off x="3733800" y="2133600"/>
            <a:ext cx="5181600" cy="1754326"/>
          </a:xfrm>
          <a:prstGeom prst="rect">
            <a:avLst/>
          </a:prstGeom>
          <a:noFill/>
          <a:ln w="9525">
            <a:noFill/>
            <a:miter lim="800000"/>
            <a:headEnd/>
            <a:tailEnd/>
          </a:ln>
          <a:effectLst/>
        </p:spPr>
        <p:txBody>
          <a:bodyPr>
            <a:spAutoFit/>
          </a:bodyPr>
          <a:lstStyle/>
          <a:p>
            <a:r>
              <a:rPr lang="en-US" dirty="0"/>
              <a:t>The </a:t>
            </a:r>
            <a:r>
              <a:rPr lang="en-US" b="1" i="1" dirty="0"/>
              <a:t>substitution effect</a:t>
            </a:r>
            <a:r>
              <a:rPr lang="en-US" dirty="0"/>
              <a:t> focuses just on the change in the slope of the budget line from the change in relative prices (the green dotted line has the same slope as the new budget line, but it’s tangent to the original indifference curve).</a:t>
            </a:r>
          </a:p>
          <a:p>
            <a:endParaRPr lang="en-US" dirty="0"/>
          </a:p>
        </p:txBody>
      </p:sp>
      <p:sp>
        <p:nvSpPr>
          <p:cNvPr id="21" name="TextBox 20"/>
          <p:cNvSpPr txBox="1"/>
          <p:nvPr/>
        </p:nvSpPr>
        <p:spPr>
          <a:xfrm>
            <a:off x="6019800" y="3886200"/>
            <a:ext cx="3124200" cy="1754326"/>
          </a:xfrm>
          <a:prstGeom prst="rect">
            <a:avLst/>
          </a:prstGeom>
          <a:noFill/>
        </p:spPr>
        <p:txBody>
          <a:bodyPr wrap="square" rtlCol="0">
            <a:spAutoFit/>
          </a:bodyPr>
          <a:lstStyle/>
          <a:p>
            <a:r>
              <a:rPr lang="en-US" dirty="0" smtClean="0"/>
              <a:t>The </a:t>
            </a:r>
            <a:r>
              <a:rPr lang="en-US" b="1" i="1" dirty="0" smtClean="0"/>
              <a:t>income effect</a:t>
            </a:r>
            <a:r>
              <a:rPr lang="en-US" dirty="0" smtClean="0"/>
              <a:t> focuses just on the increase in purchasing power from lower prices (shift from the green dotted line to the red line).</a:t>
            </a:r>
          </a:p>
          <a:p>
            <a:endParaRPr lang="en-US" dirty="0"/>
          </a:p>
        </p:txBody>
      </p:sp>
      <p:sp>
        <p:nvSpPr>
          <p:cNvPr id="23" name="TextBox 22"/>
          <p:cNvSpPr txBox="1"/>
          <p:nvPr/>
        </p:nvSpPr>
        <p:spPr>
          <a:xfrm>
            <a:off x="2057400" y="228600"/>
            <a:ext cx="6553200" cy="1754326"/>
          </a:xfrm>
          <a:prstGeom prst="rect">
            <a:avLst/>
          </a:prstGeom>
          <a:noFill/>
        </p:spPr>
        <p:txBody>
          <a:bodyPr wrap="square" rtlCol="0">
            <a:spAutoFit/>
          </a:bodyPr>
          <a:lstStyle/>
          <a:p>
            <a:r>
              <a:rPr lang="en-US" sz="3600" b="1" dirty="0" smtClean="0"/>
              <a:t>Substitution and income effects of decrease in price (normal good)</a:t>
            </a:r>
            <a:endParaRPr lang="en-US" sz="3600" b="1" dirty="0"/>
          </a:p>
        </p:txBody>
      </p:sp>
      <p:sp>
        <p:nvSpPr>
          <p:cNvPr id="24" name="Rectangle 23"/>
          <p:cNvSpPr/>
          <p:nvPr/>
        </p:nvSpPr>
        <p:spPr>
          <a:xfrm>
            <a:off x="609600" y="5867400"/>
            <a:ext cx="7848600" cy="523220"/>
          </a:xfrm>
          <a:prstGeom prst="rect">
            <a:avLst/>
          </a:prstGeom>
        </p:spPr>
        <p:txBody>
          <a:bodyPr wrap="square">
            <a:spAutoFit/>
          </a:bodyPr>
          <a:lstStyle/>
          <a:p>
            <a:pPr>
              <a:spcBef>
                <a:spcPct val="50000"/>
              </a:spcBef>
            </a:pPr>
            <a:r>
              <a:rPr lang="en-US" sz="1400" dirty="0" smtClean="0"/>
              <a:t>1 to 2:  substitution effect (lower relative price of donuts encourages an increase in donut consumption and a decrease in hot chocolate)</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81"/>
                                        </p:tgtEl>
                                        <p:attrNameLst>
                                          <p:attrName>style.visibility</p:attrName>
                                        </p:attrNameLst>
                                      </p:cBhvr>
                                      <p:to>
                                        <p:strVal val="visible"/>
                                      </p:to>
                                    </p:set>
                                    <p:animEffect transition="in" filter="dissolve">
                                      <p:cBhvr>
                                        <p:cTn id="7" dur="500"/>
                                        <p:tgtEl>
                                          <p:spTgt spid="308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79"/>
                                        </p:tgtEl>
                                        <p:attrNameLst>
                                          <p:attrName>style.visibility</p:attrName>
                                        </p:attrNameLst>
                                      </p:cBhvr>
                                      <p:to>
                                        <p:strVal val="visible"/>
                                      </p:to>
                                    </p:set>
                                    <p:animEffect transition="in" filter="dissolve">
                                      <p:cBhvr>
                                        <p:cTn id="10" dur="500"/>
                                        <p:tgtEl>
                                          <p:spTgt spid="307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087"/>
                                        </p:tgtEl>
                                        <p:attrNameLst>
                                          <p:attrName>style.visibility</p:attrName>
                                        </p:attrNameLst>
                                      </p:cBhvr>
                                      <p:to>
                                        <p:strVal val="visible"/>
                                      </p:to>
                                    </p:set>
                                    <p:animEffect transition="in" filter="dissolve">
                                      <p:cBhvr>
                                        <p:cTn id="13" dur="500"/>
                                        <p:tgtEl>
                                          <p:spTgt spid="308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083"/>
                                        </p:tgtEl>
                                        <p:attrNameLst>
                                          <p:attrName>style.visibility</p:attrName>
                                        </p:attrNameLst>
                                      </p:cBhvr>
                                      <p:to>
                                        <p:strVal val="visible"/>
                                      </p:to>
                                    </p:set>
                                    <p:animEffect transition="in" filter="dissolve">
                                      <p:cBhvr>
                                        <p:cTn id="16" dur="500"/>
                                        <p:tgtEl>
                                          <p:spTgt spid="308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084"/>
                                        </p:tgtEl>
                                        <p:attrNameLst>
                                          <p:attrName>style.visibility</p:attrName>
                                        </p:attrNameLst>
                                      </p:cBhvr>
                                      <p:to>
                                        <p:strVal val="visible"/>
                                      </p:to>
                                    </p:set>
                                    <p:animEffect transition="in" filter="dissolve">
                                      <p:cBhvr>
                                        <p:cTn id="21" dur="500"/>
                                        <p:tgtEl>
                                          <p:spTgt spid="308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093"/>
                                        </p:tgtEl>
                                        <p:attrNameLst>
                                          <p:attrName>style.visibility</p:attrName>
                                        </p:attrNameLst>
                                      </p:cBhvr>
                                      <p:to>
                                        <p:strVal val="visible"/>
                                      </p:to>
                                    </p:set>
                                    <p:animEffect transition="in" filter="dissolve">
                                      <p:cBhvr>
                                        <p:cTn id="24" dur="500"/>
                                        <p:tgtEl>
                                          <p:spTgt spid="309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088"/>
                                        </p:tgtEl>
                                        <p:attrNameLst>
                                          <p:attrName>style.visibility</p:attrName>
                                        </p:attrNameLst>
                                      </p:cBhvr>
                                      <p:to>
                                        <p:strVal val="visible"/>
                                      </p:to>
                                    </p:set>
                                    <p:animEffect transition="in" filter="dissolve">
                                      <p:cBhvr>
                                        <p:cTn id="27" dur="500"/>
                                        <p:tgtEl>
                                          <p:spTgt spid="3088"/>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085"/>
                                        </p:tgtEl>
                                        <p:attrNameLst>
                                          <p:attrName>style.visibility</p:attrName>
                                        </p:attrNameLst>
                                      </p:cBhvr>
                                      <p:to>
                                        <p:strVal val="visible"/>
                                      </p:to>
                                    </p:set>
                                    <p:animEffect transition="in" filter="dissolve">
                                      <p:cBhvr>
                                        <p:cTn id="30" dur="500"/>
                                        <p:tgtEl>
                                          <p:spTgt spid="3085"/>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30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094"/>
                                        </p:tgtEl>
                                        <p:attrNameLst>
                                          <p:attrName>style.visibility</p:attrName>
                                        </p:attrNameLst>
                                      </p:cBhvr>
                                      <p:to>
                                        <p:strVal val="visible"/>
                                      </p:to>
                                    </p:set>
                                    <p:animEffect transition="in" filter="dissolve">
                                      <p:cBhvr>
                                        <p:cTn id="39" dur="500"/>
                                        <p:tgtEl>
                                          <p:spTgt spid="3094"/>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 grpId="0"/>
      <p:bldP spid="3079" grpId="0" animBg="1"/>
      <p:bldP spid="3081" grpId="0" animBg="1"/>
      <p:bldP spid="3083" grpId="0" animBg="1"/>
      <p:bldP spid="3084" grpId="0" animBg="1"/>
      <p:bldP spid="3085" grpId="0" animBg="1"/>
      <p:bldP spid="3087" grpId="0"/>
      <p:bldP spid="3088" grpId="0"/>
      <p:bldP spid="3093" grpId="0" animBg="1"/>
      <p:bldP spid="3094" grpId="0" animBg="1"/>
      <p:bldP spid="3096" grpId="0"/>
      <p:bldP spid="21"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Line 5"/>
          <p:cNvSpPr>
            <a:spLocks noChangeShapeType="1"/>
          </p:cNvSpPr>
          <p:nvPr/>
        </p:nvSpPr>
        <p:spPr bwMode="auto">
          <a:xfrm>
            <a:off x="1981200" y="5105400"/>
            <a:ext cx="5105400" cy="0"/>
          </a:xfrm>
          <a:prstGeom prst="line">
            <a:avLst/>
          </a:prstGeom>
          <a:noFill/>
          <a:ln w="9525">
            <a:solidFill>
              <a:schemeClr val="tx1"/>
            </a:solidFill>
            <a:round/>
            <a:headEnd/>
            <a:tailEnd type="triangle" w="med" len="med"/>
          </a:ln>
          <a:effectLst/>
        </p:spPr>
        <p:txBody>
          <a:bodyPr/>
          <a:lstStyle/>
          <a:p>
            <a:endParaRPr lang="en-US" dirty="0"/>
          </a:p>
        </p:txBody>
      </p:sp>
      <p:sp>
        <p:nvSpPr>
          <p:cNvPr id="4102" name="Line 6"/>
          <p:cNvSpPr>
            <a:spLocks noChangeShapeType="1"/>
          </p:cNvSpPr>
          <p:nvPr/>
        </p:nvSpPr>
        <p:spPr bwMode="auto">
          <a:xfrm flipV="1">
            <a:off x="1981200" y="609600"/>
            <a:ext cx="0" cy="4495800"/>
          </a:xfrm>
          <a:prstGeom prst="line">
            <a:avLst/>
          </a:prstGeom>
          <a:noFill/>
          <a:ln w="9525">
            <a:solidFill>
              <a:schemeClr val="tx1"/>
            </a:solidFill>
            <a:round/>
            <a:headEnd/>
            <a:tailEnd type="triangle" w="med" len="med"/>
          </a:ln>
          <a:effectLst/>
        </p:spPr>
        <p:txBody>
          <a:bodyPr/>
          <a:lstStyle/>
          <a:p>
            <a:endParaRPr lang="en-US" dirty="0"/>
          </a:p>
        </p:txBody>
      </p:sp>
      <p:sp>
        <p:nvSpPr>
          <p:cNvPr id="4103" name="Arc 7"/>
          <p:cNvSpPr>
            <a:spLocks/>
          </p:cNvSpPr>
          <p:nvPr/>
        </p:nvSpPr>
        <p:spPr bwMode="auto">
          <a:xfrm flipH="1" flipV="1">
            <a:off x="2362200" y="1982788"/>
            <a:ext cx="3429000" cy="2590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accent2"/>
            </a:solidFill>
            <a:round/>
            <a:headEnd/>
            <a:tailEnd/>
          </a:ln>
          <a:effectLst/>
        </p:spPr>
        <p:txBody>
          <a:bodyPr wrap="none" anchor="ctr"/>
          <a:lstStyle/>
          <a:p>
            <a:endParaRPr lang="en-US" dirty="0"/>
          </a:p>
        </p:txBody>
      </p:sp>
      <p:sp>
        <p:nvSpPr>
          <p:cNvPr id="4104" name="Arc 8"/>
          <p:cNvSpPr>
            <a:spLocks/>
          </p:cNvSpPr>
          <p:nvPr/>
        </p:nvSpPr>
        <p:spPr bwMode="auto">
          <a:xfrm flipH="1" flipV="1">
            <a:off x="2841625" y="1708150"/>
            <a:ext cx="3429000" cy="2590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FF0000"/>
            </a:solidFill>
            <a:round/>
            <a:headEnd/>
            <a:tailEnd/>
          </a:ln>
          <a:effectLst/>
        </p:spPr>
        <p:txBody>
          <a:bodyPr wrap="none" anchor="ctr"/>
          <a:lstStyle/>
          <a:p>
            <a:endParaRPr lang="en-US" dirty="0"/>
          </a:p>
        </p:txBody>
      </p:sp>
      <p:sp>
        <p:nvSpPr>
          <p:cNvPr id="4105" name="Line 9"/>
          <p:cNvSpPr>
            <a:spLocks noChangeShapeType="1"/>
          </p:cNvSpPr>
          <p:nvPr/>
        </p:nvSpPr>
        <p:spPr bwMode="auto">
          <a:xfrm>
            <a:off x="1981200" y="2667000"/>
            <a:ext cx="2895600" cy="2438400"/>
          </a:xfrm>
          <a:prstGeom prst="line">
            <a:avLst/>
          </a:prstGeom>
          <a:noFill/>
          <a:ln w="28575">
            <a:solidFill>
              <a:schemeClr val="accent2"/>
            </a:solidFill>
            <a:round/>
            <a:headEnd/>
            <a:tailEnd/>
          </a:ln>
          <a:effectLst/>
        </p:spPr>
        <p:txBody>
          <a:bodyPr/>
          <a:lstStyle/>
          <a:p>
            <a:endParaRPr lang="en-US" dirty="0"/>
          </a:p>
        </p:txBody>
      </p:sp>
      <p:sp>
        <p:nvSpPr>
          <p:cNvPr id="4106" name="Line 10"/>
          <p:cNvSpPr>
            <a:spLocks noChangeShapeType="1"/>
          </p:cNvSpPr>
          <p:nvPr/>
        </p:nvSpPr>
        <p:spPr bwMode="auto">
          <a:xfrm>
            <a:off x="1981200" y="2667000"/>
            <a:ext cx="4800600" cy="2438400"/>
          </a:xfrm>
          <a:prstGeom prst="line">
            <a:avLst/>
          </a:prstGeom>
          <a:noFill/>
          <a:ln w="28575">
            <a:solidFill>
              <a:srgbClr val="FF0000"/>
            </a:solidFill>
            <a:round/>
            <a:headEnd/>
            <a:tailEnd/>
          </a:ln>
          <a:effectLst/>
        </p:spPr>
        <p:txBody>
          <a:bodyPr/>
          <a:lstStyle/>
          <a:p>
            <a:endParaRPr lang="en-US" dirty="0"/>
          </a:p>
        </p:txBody>
      </p:sp>
      <p:sp>
        <p:nvSpPr>
          <p:cNvPr id="4107" name="Oval 11"/>
          <p:cNvSpPr>
            <a:spLocks noChangeArrowheads="1"/>
          </p:cNvSpPr>
          <p:nvPr/>
        </p:nvSpPr>
        <p:spPr bwMode="auto">
          <a:xfrm>
            <a:off x="3200400" y="3657600"/>
            <a:ext cx="76200" cy="76200"/>
          </a:xfrm>
          <a:prstGeom prst="ellipse">
            <a:avLst/>
          </a:prstGeom>
          <a:solidFill>
            <a:schemeClr val="accent1"/>
          </a:solidFill>
          <a:ln w="9525">
            <a:solidFill>
              <a:schemeClr val="tx1"/>
            </a:solidFill>
            <a:round/>
            <a:headEnd/>
            <a:tailEnd/>
          </a:ln>
          <a:effectLst/>
        </p:spPr>
        <p:txBody>
          <a:bodyPr wrap="none" anchor="ctr"/>
          <a:lstStyle/>
          <a:p>
            <a:endParaRPr lang="en-US" dirty="0"/>
          </a:p>
        </p:txBody>
      </p:sp>
      <p:sp>
        <p:nvSpPr>
          <p:cNvPr id="4108" name="Oval 12"/>
          <p:cNvSpPr>
            <a:spLocks noChangeArrowheads="1"/>
          </p:cNvSpPr>
          <p:nvPr/>
        </p:nvSpPr>
        <p:spPr bwMode="auto">
          <a:xfrm>
            <a:off x="4321175" y="3843338"/>
            <a:ext cx="76200" cy="76200"/>
          </a:xfrm>
          <a:prstGeom prst="ellipse">
            <a:avLst/>
          </a:prstGeom>
          <a:solidFill>
            <a:schemeClr val="accent1"/>
          </a:solidFill>
          <a:ln w="9525">
            <a:solidFill>
              <a:schemeClr val="tx1"/>
            </a:solidFill>
            <a:round/>
            <a:headEnd/>
            <a:tailEnd/>
          </a:ln>
          <a:effectLst/>
        </p:spPr>
        <p:txBody>
          <a:bodyPr wrap="none" anchor="ctr"/>
          <a:lstStyle/>
          <a:p>
            <a:endParaRPr lang="en-US" dirty="0"/>
          </a:p>
        </p:txBody>
      </p:sp>
      <p:sp>
        <p:nvSpPr>
          <p:cNvPr id="4109" name="Text Box 13"/>
          <p:cNvSpPr txBox="1">
            <a:spLocks noChangeArrowheads="1"/>
          </p:cNvSpPr>
          <p:nvPr/>
        </p:nvSpPr>
        <p:spPr bwMode="auto">
          <a:xfrm>
            <a:off x="5943600" y="5334000"/>
            <a:ext cx="2209800" cy="366713"/>
          </a:xfrm>
          <a:prstGeom prst="rect">
            <a:avLst/>
          </a:prstGeom>
          <a:noFill/>
          <a:ln w="9525">
            <a:noFill/>
            <a:miter lim="800000"/>
            <a:headEnd/>
            <a:tailEnd/>
          </a:ln>
          <a:effectLst/>
        </p:spPr>
        <p:txBody>
          <a:bodyPr>
            <a:spAutoFit/>
          </a:bodyPr>
          <a:lstStyle/>
          <a:p>
            <a:pPr>
              <a:spcBef>
                <a:spcPct val="50000"/>
              </a:spcBef>
            </a:pPr>
            <a:r>
              <a:rPr lang="en-US" dirty="0"/>
              <a:t>Q donuts</a:t>
            </a:r>
          </a:p>
        </p:txBody>
      </p:sp>
      <p:sp>
        <p:nvSpPr>
          <p:cNvPr id="4110" name="Text Box 14"/>
          <p:cNvSpPr txBox="1">
            <a:spLocks noChangeArrowheads="1"/>
          </p:cNvSpPr>
          <p:nvPr/>
        </p:nvSpPr>
        <p:spPr bwMode="auto">
          <a:xfrm>
            <a:off x="457200" y="685800"/>
            <a:ext cx="1295400" cy="641350"/>
          </a:xfrm>
          <a:prstGeom prst="rect">
            <a:avLst/>
          </a:prstGeom>
          <a:noFill/>
          <a:ln w="9525">
            <a:noFill/>
            <a:miter lim="800000"/>
            <a:headEnd/>
            <a:tailEnd/>
          </a:ln>
          <a:effectLst/>
        </p:spPr>
        <p:txBody>
          <a:bodyPr>
            <a:spAutoFit/>
          </a:bodyPr>
          <a:lstStyle/>
          <a:p>
            <a:pPr>
              <a:spcBef>
                <a:spcPct val="50000"/>
              </a:spcBef>
            </a:pPr>
            <a:r>
              <a:rPr lang="en-US" dirty="0"/>
              <a:t>Q hot chocolate</a:t>
            </a:r>
          </a:p>
        </p:txBody>
      </p:sp>
      <p:sp>
        <p:nvSpPr>
          <p:cNvPr id="4111" name="Text Box 15"/>
          <p:cNvSpPr txBox="1">
            <a:spLocks noChangeArrowheads="1"/>
          </p:cNvSpPr>
          <p:nvPr/>
        </p:nvSpPr>
        <p:spPr bwMode="auto">
          <a:xfrm>
            <a:off x="2895600" y="3733800"/>
            <a:ext cx="304800" cy="366713"/>
          </a:xfrm>
          <a:prstGeom prst="rect">
            <a:avLst/>
          </a:prstGeom>
          <a:noFill/>
          <a:ln w="9525">
            <a:noFill/>
            <a:miter lim="800000"/>
            <a:headEnd/>
            <a:tailEnd/>
          </a:ln>
          <a:effectLst/>
        </p:spPr>
        <p:txBody>
          <a:bodyPr>
            <a:spAutoFit/>
          </a:bodyPr>
          <a:lstStyle/>
          <a:p>
            <a:pPr>
              <a:spcBef>
                <a:spcPct val="50000"/>
              </a:spcBef>
            </a:pPr>
            <a:r>
              <a:rPr lang="en-US" dirty="0"/>
              <a:t>3</a:t>
            </a:r>
          </a:p>
        </p:txBody>
      </p:sp>
      <p:sp>
        <p:nvSpPr>
          <p:cNvPr id="4112" name="Text Box 16"/>
          <p:cNvSpPr txBox="1">
            <a:spLocks noChangeArrowheads="1"/>
          </p:cNvSpPr>
          <p:nvPr/>
        </p:nvSpPr>
        <p:spPr bwMode="auto">
          <a:xfrm>
            <a:off x="4386263" y="3471863"/>
            <a:ext cx="230188" cy="366713"/>
          </a:xfrm>
          <a:prstGeom prst="rect">
            <a:avLst/>
          </a:prstGeom>
          <a:noFill/>
          <a:ln w="9525">
            <a:noFill/>
            <a:miter lim="800000"/>
            <a:headEnd/>
            <a:tailEnd/>
          </a:ln>
          <a:effectLst/>
        </p:spPr>
        <p:txBody>
          <a:bodyPr>
            <a:spAutoFit/>
          </a:bodyPr>
          <a:lstStyle/>
          <a:p>
            <a:pPr>
              <a:spcBef>
                <a:spcPct val="50000"/>
              </a:spcBef>
            </a:pPr>
            <a:r>
              <a:rPr lang="en-US" dirty="0"/>
              <a:t>1</a:t>
            </a:r>
          </a:p>
        </p:txBody>
      </p:sp>
      <p:sp>
        <p:nvSpPr>
          <p:cNvPr id="4113" name="Text Box 17"/>
          <p:cNvSpPr txBox="1">
            <a:spLocks noChangeArrowheads="1"/>
          </p:cNvSpPr>
          <p:nvPr/>
        </p:nvSpPr>
        <p:spPr bwMode="auto">
          <a:xfrm>
            <a:off x="4495800" y="1447800"/>
            <a:ext cx="3429000" cy="1739900"/>
          </a:xfrm>
          <a:prstGeom prst="rect">
            <a:avLst/>
          </a:prstGeom>
          <a:noFill/>
          <a:ln w="9525">
            <a:noFill/>
            <a:miter lim="800000"/>
            <a:headEnd/>
            <a:tailEnd/>
          </a:ln>
          <a:effectLst/>
        </p:spPr>
        <p:txBody>
          <a:bodyPr>
            <a:spAutoFit/>
          </a:bodyPr>
          <a:lstStyle/>
          <a:p>
            <a:pPr>
              <a:spcBef>
                <a:spcPct val="50000"/>
              </a:spcBef>
            </a:pPr>
            <a:r>
              <a:rPr lang="en-US" dirty="0"/>
              <a:t>Price of donuts </a:t>
            </a:r>
            <a:r>
              <a:rPr lang="en-US" i="1" dirty="0"/>
              <a:t>increases</a:t>
            </a:r>
            <a:r>
              <a:rPr lang="en-US" dirty="0"/>
              <a:t>, so the budget line rotates inward.  The consumer equilibrium moves from point 1 to point 3.  Higher prices reduce the consumer’s utility.</a:t>
            </a:r>
          </a:p>
        </p:txBody>
      </p:sp>
      <p:sp>
        <p:nvSpPr>
          <p:cNvPr id="4114" name="Text Box 18"/>
          <p:cNvSpPr txBox="1">
            <a:spLocks noChangeArrowheads="1"/>
          </p:cNvSpPr>
          <p:nvPr/>
        </p:nvSpPr>
        <p:spPr bwMode="auto">
          <a:xfrm>
            <a:off x="6477000" y="4114800"/>
            <a:ext cx="1524000" cy="366713"/>
          </a:xfrm>
          <a:prstGeom prst="rect">
            <a:avLst/>
          </a:prstGeom>
          <a:noFill/>
          <a:ln w="9525">
            <a:noFill/>
            <a:miter lim="800000"/>
            <a:headEnd/>
            <a:tailEnd/>
          </a:ln>
          <a:effectLst/>
        </p:spPr>
        <p:txBody>
          <a:bodyPr>
            <a:spAutoFit/>
          </a:bodyPr>
          <a:lstStyle/>
          <a:p>
            <a:pPr>
              <a:spcBef>
                <a:spcPct val="50000"/>
              </a:spcBef>
            </a:pPr>
            <a:r>
              <a:rPr lang="en-US" dirty="0"/>
              <a:t>IC1</a:t>
            </a:r>
          </a:p>
        </p:txBody>
      </p:sp>
      <p:sp>
        <p:nvSpPr>
          <p:cNvPr id="4115" name="Text Box 19"/>
          <p:cNvSpPr txBox="1">
            <a:spLocks noChangeArrowheads="1"/>
          </p:cNvSpPr>
          <p:nvPr/>
        </p:nvSpPr>
        <p:spPr bwMode="auto">
          <a:xfrm>
            <a:off x="5867400" y="4495800"/>
            <a:ext cx="1524000" cy="366713"/>
          </a:xfrm>
          <a:prstGeom prst="rect">
            <a:avLst/>
          </a:prstGeom>
          <a:noFill/>
          <a:ln w="9525">
            <a:noFill/>
            <a:miter lim="800000"/>
            <a:headEnd/>
            <a:tailEnd/>
          </a:ln>
          <a:effectLst/>
        </p:spPr>
        <p:txBody>
          <a:bodyPr>
            <a:spAutoFit/>
          </a:bodyPr>
          <a:lstStyle/>
          <a:p>
            <a:pPr>
              <a:spcBef>
                <a:spcPct val="50000"/>
              </a:spcBef>
            </a:pPr>
            <a:r>
              <a:rPr lang="en-US" dirty="0"/>
              <a:t>IC2</a:t>
            </a:r>
          </a:p>
        </p:txBody>
      </p:sp>
      <p:sp>
        <p:nvSpPr>
          <p:cNvPr id="4116" name="Line 20"/>
          <p:cNvSpPr>
            <a:spLocks noChangeShapeType="1"/>
          </p:cNvSpPr>
          <p:nvPr/>
        </p:nvSpPr>
        <p:spPr bwMode="auto">
          <a:xfrm flipH="1">
            <a:off x="4800600" y="4953000"/>
            <a:ext cx="1371600" cy="0"/>
          </a:xfrm>
          <a:prstGeom prst="line">
            <a:avLst/>
          </a:prstGeom>
          <a:noFill/>
          <a:ln w="9525">
            <a:solidFill>
              <a:schemeClr val="tx1"/>
            </a:solidFill>
            <a:round/>
            <a:headEnd/>
            <a:tailEnd type="triangle" w="med" len="med"/>
          </a:ln>
          <a:effectLst/>
        </p:spPr>
        <p:txBody>
          <a:bodyPr/>
          <a:lstStyle/>
          <a:p>
            <a:endParaRPr lang="en-US" dirty="0"/>
          </a:p>
        </p:txBody>
      </p:sp>
      <p:sp>
        <p:nvSpPr>
          <p:cNvPr id="18" name="TextBox 17"/>
          <p:cNvSpPr txBox="1"/>
          <p:nvPr/>
        </p:nvSpPr>
        <p:spPr>
          <a:xfrm>
            <a:off x="1066800" y="152400"/>
            <a:ext cx="7315200" cy="646331"/>
          </a:xfrm>
          <a:prstGeom prst="rect">
            <a:avLst/>
          </a:prstGeom>
          <a:noFill/>
        </p:spPr>
        <p:txBody>
          <a:bodyPr wrap="square" rtlCol="0">
            <a:spAutoFit/>
          </a:bodyPr>
          <a:lstStyle/>
          <a:p>
            <a:r>
              <a:rPr lang="en-US" sz="3600" b="1" dirty="0" smtClean="0"/>
              <a:t>Increase in price (normal good)</a:t>
            </a:r>
            <a:endParaRPr 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16"/>
                                        </p:tgtEl>
                                        <p:attrNameLst>
                                          <p:attrName>style.visibility</p:attrName>
                                        </p:attrNameLst>
                                      </p:cBhvr>
                                      <p:to>
                                        <p:strVal val="visible"/>
                                      </p:to>
                                    </p:set>
                                    <p:animEffect transition="in" filter="dissolve">
                                      <p:cBhvr>
                                        <p:cTn id="7" dur="500"/>
                                        <p:tgtEl>
                                          <p:spTgt spid="411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transition="in" filter="dissolve">
                                      <p:cBhvr>
                                        <p:cTn id="10" dur="500"/>
                                        <p:tgtEl>
                                          <p:spTgt spid="410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107"/>
                                        </p:tgtEl>
                                        <p:attrNameLst>
                                          <p:attrName>style.visibility</p:attrName>
                                        </p:attrNameLst>
                                      </p:cBhvr>
                                      <p:to>
                                        <p:strVal val="visible"/>
                                      </p:to>
                                    </p:set>
                                    <p:animEffect transition="in" filter="dissolve">
                                      <p:cBhvr>
                                        <p:cTn id="13" dur="500"/>
                                        <p:tgtEl>
                                          <p:spTgt spid="410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111"/>
                                        </p:tgtEl>
                                        <p:attrNameLst>
                                          <p:attrName>style.visibility</p:attrName>
                                        </p:attrNameLst>
                                      </p:cBhvr>
                                      <p:to>
                                        <p:strVal val="visible"/>
                                      </p:to>
                                    </p:set>
                                    <p:animEffect transition="in" filter="dissolve">
                                      <p:cBhvr>
                                        <p:cTn id="16" dur="500"/>
                                        <p:tgtEl>
                                          <p:spTgt spid="411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103"/>
                                        </p:tgtEl>
                                        <p:attrNameLst>
                                          <p:attrName>style.visibility</p:attrName>
                                        </p:attrNameLst>
                                      </p:cBhvr>
                                      <p:to>
                                        <p:strVal val="visible"/>
                                      </p:to>
                                    </p:set>
                                    <p:animEffect transition="in" filter="dissolve">
                                      <p:cBhvr>
                                        <p:cTn id="19" dur="500"/>
                                        <p:tgtEl>
                                          <p:spTgt spid="4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animBg="1"/>
      <p:bldP spid="4105" grpId="0" animBg="1"/>
      <p:bldP spid="4107" grpId="0" animBg="1"/>
      <p:bldP spid="4111" grpId="0"/>
      <p:bldP spid="41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4" name="Text Box 24"/>
          <p:cNvSpPr txBox="1">
            <a:spLocks noChangeArrowheads="1"/>
          </p:cNvSpPr>
          <p:nvPr/>
        </p:nvSpPr>
        <p:spPr bwMode="auto">
          <a:xfrm>
            <a:off x="4724400" y="1752600"/>
            <a:ext cx="4191000" cy="1200329"/>
          </a:xfrm>
          <a:prstGeom prst="rect">
            <a:avLst/>
          </a:prstGeom>
          <a:noFill/>
          <a:ln w="9525">
            <a:noFill/>
            <a:miter lim="800000"/>
            <a:headEnd/>
            <a:tailEnd/>
          </a:ln>
          <a:effectLst/>
        </p:spPr>
        <p:txBody>
          <a:bodyPr>
            <a:spAutoFit/>
          </a:bodyPr>
          <a:lstStyle/>
          <a:p>
            <a:pPr>
              <a:spcBef>
                <a:spcPct val="50000"/>
              </a:spcBef>
            </a:pPr>
            <a:r>
              <a:rPr lang="en-US" dirty="0"/>
              <a:t>The </a:t>
            </a:r>
            <a:r>
              <a:rPr lang="en-US" b="1" i="1" dirty="0"/>
              <a:t>substitution effect</a:t>
            </a:r>
            <a:r>
              <a:rPr lang="en-US" dirty="0"/>
              <a:t> focuses just on the change in the slope of the budget line from the change in relative prices (the green dotted line</a:t>
            </a:r>
            <a:r>
              <a:rPr lang="en-US" dirty="0" smtClean="0"/>
              <a:t>).</a:t>
            </a:r>
            <a:endParaRPr lang="en-US" dirty="0"/>
          </a:p>
        </p:txBody>
      </p:sp>
      <p:sp>
        <p:nvSpPr>
          <p:cNvPr id="5125" name="Line 5"/>
          <p:cNvSpPr>
            <a:spLocks noChangeShapeType="1"/>
          </p:cNvSpPr>
          <p:nvPr/>
        </p:nvSpPr>
        <p:spPr bwMode="auto">
          <a:xfrm>
            <a:off x="1524000" y="5530850"/>
            <a:ext cx="5105400" cy="0"/>
          </a:xfrm>
          <a:prstGeom prst="line">
            <a:avLst/>
          </a:prstGeom>
          <a:noFill/>
          <a:ln w="9525">
            <a:solidFill>
              <a:schemeClr val="tx1"/>
            </a:solidFill>
            <a:round/>
            <a:headEnd/>
            <a:tailEnd type="triangle" w="med" len="med"/>
          </a:ln>
          <a:effectLst/>
        </p:spPr>
        <p:txBody>
          <a:bodyPr/>
          <a:lstStyle/>
          <a:p>
            <a:endParaRPr lang="en-US" dirty="0"/>
          </a:p>
        </p:txBody>
      </p:sp>
      <p:sp>
        <p:nvSpPr>
          <p:cNvPr id="5126" name="Line 6"/>
          <p:cNvSpPr>
            <a:spLocks noChangeShapeType="1"/>
          </p:cNvSpPr>
          <p:nvPr/>
        </p:nvSpPr>
        <p:spPr bwMode="auto">
          <a:xfrm flipV="1">
            <a:off x="1524000" y="1035050"/>
            <a:ext cx="0" cy="4495800"/>
          </a:xfrm>
          <a:prstGeom prst="line">
            <a:avLst/>
          </a:prstGeom>
          <a:noFill/>
          <a:ln w="9525">
            <a:solidFill>
              <a:schemeClr val="tx1"/>
            </a:solidFill>
            <a:round/>
            <a:headEnd/>
            <a:tailEnd type="triangle" w="med" len="med"/>
          </a:ln>
          <a:effectLst/>
        </p:spPr>
        <p:txBody>
          <a:bodyPr/>
          <a:lstStyle/>
          <a:p>
            <a:endParaRPr lang="en-US" dirty="0"/>
          </a:p>
        </p:txBody>
      </p:sp>
      <p:sp>
        <p:nvSpPr>
          <p:cNvPr id="5127" name="Arc 7"/>
          <p:cNvSpPr>
            <a:spLocks/>
          </p:cNvSpPr>
          <p:nvPr/>
        </p:nvSpPr>
        <p:spPr bwMode="auto">
          <a:xfrm flipH="1" flipV="1">
            <a:off x="1905000" y="2408238"/>
            <a:ext cx="3429000" cy="2590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accent2"/>
            </a:solidFill>
            <a:round/>
            <a:headEnd/>
            <a:tailEnd/>
          </a:ln>
          <a:effectLst/>
        </p:spPr>
        <p:txBody>
          <a:bodyPr wrap="none" anchor="ctr"/>
          <a:lstStyle/>
          <a:p>
            <a:endParaRPr lang="en-US" dirty="0"/>
          </a:p>
        </p:txBody>
      </p:sp>
      <p:sp>
        <p:nvSpPr>
          <p:cNvPr id="5128" name="Arc 8"/>
          <p:cNvSpPr>
            <a:spLocks/>
          </p:cNvSpPr>
          <p:nvPr/>
        </p:nvSpPr>
        <p:spPr bwMode="auto">
          <a:xfrm flipH="1" flipV="1">
            <a:off x="2384425" y="2133600"/>
            <a:ext cx="3429000" cy="2590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FF0000"/>
            </a:solidFill>
            <a:round/>
            <a:headEnd/>
            <a:tailEnd/>
          </a:ln>
          <a:effectLst/>
        </p:spPr>
        <p:txBody>
          <a:bodyPr wrap="none" anchor="ctr"/>
          <a:lstStyle/>
          <a:p>
            <a:endParaRPr lang="en-US" dirty="0"/>
          </a:p>
        </p:txBody>
      </p:sp>
      <p:sp>
        <p:nvSpPr>
          <p:cNvPr id="5129" name="Line 9"/>
          <p:cNvSpPr>
            <a:spLocks noChangeShapeType="1"/>
          </p:cNvSpPr>
          <p:nvPr/>
        </p:nvSpPr>
        <p:spPr bwMode="auto">
          <a:xfrm>
            <a:off x="1524000" y="3092450"/>
            <a:ext cx="2895600" cy="2438400"/>
          </a:xfrm>
          <a:prstGeom prst="line">
            <a:avLst/>
          </a:prstGeom>
          <a:noFill/>
          <a:ln w="28575">
            <a:solidFill>
              <a:schemeClr val="accent2"/>
            </a:solidFill>
            <a:round/>
            <a:headEnd/>
            <a:tailEnd/>
          </a:ln>
          <a:effectLst/>
        </p:spPr>
        <p:txBody>
          <a:bodyPr/>
          <a:lstStyle/>
          <a:p>
            <a:endParaRPr lang="en-US" dirty="0"/>
          </a:p>
        </p:txBody>
      </p:sp>
      <p:sp>
        <p:nvSpPr>
          <p:cNvPr id="5130" name="Line 10"/>
          <p:cNvSpPr>
            <a:spLocks noChangeShapeType="1"/>
          </p:cNvSpPr>
          <p:nvPr/>
        </p:nvSpPr>
        <p:spPr bwMode="auto">
          <a:xfrm>
            <a:off x="1524000" y="3092450"/>
            <a:ext cx="4800600" cy="2438400"/>
          </a:xfrm>
          <a:prstGeom prst="line">
            <a:avLst/>
          </a:prstGeom>
          <a:noFill/>
          <a:ln w="28575">
            <a:solidFill>
              <a:srgbClr val="FF0000"/>
            </a:solidFill>
            <a:round/>
            <a:headEnd/>
            <a:tailEnd/>
          </a:ln>
          <a:effectLst/>
        </p:spPr>
        <p:txBody>
          <a:bodyPr/>
          <a:lstStyle/>
          <a:p>
            <a:endParaRPr lang="en-US" dirty="0"/>
          </a:p>
        </p:txBody>
      </p:sp>
      <p:sp>
        <p:nvSpPr>
          <p:cNvPr id="5131" name="Oval 11"/>
          <p:cNvSpPr>
            <a:spLocks noChangeArrowheads="1"/>
          </p:cNvSpPr>
          <p:nvPr/>
        </p:nvSpPr>
        <p:spPr bwMode="auto">
          <a:xfrm>
            <a:off x="2743200" y="4083050"/>
            <a:ext cx="76200" cy="76200"/>
          </a:xfrm>
          <a:prstGeom prst="ellipse">
            <a:avLst/>
          </a:prstGeom>
          <a:solidFill>
            <a:schemeClr val="accent1"/>
          </a:solidFill>
          <a:ln w="9525">
            <a:solidFill>
              <a:schemeClr val="tx1"/>
            </a:solidFill>
            <a:round/>
            <a:headEnd/>
            <a:tailEnd/>
          </a:ln>
          <a:effectLst/>
        </p:spPr>
        <p:txBody>
          <a:bodyPr wrap="none" anchor="ctr"/>
          <a:lstStyle/>
          <a:p>
            <a:endParaRPr lang="en-US" dirty="0"/>
          </a:p>
        </p:txBody>
      </p:sp>
      <p:sp>
        <p:nvSpPr>
          <p:cNvPr id="5132" name="Oval 12"/>
          <p:cNvSpPr>
            <a:spLocks noChangeArrowheads="1"/>
          </p:cNvSpPr>
          <p:nvPr/>
        </p:nvSpPr>
        <p:spPr bwMode="auto">
          <a:xfrm>
            <a:off x="3863975" y="4268788"/>
            <a:ext cx="76200" cy="76200"/>
          </a:xfrm>
          <a:prstGeom prst="ellipse">
            <a:avLst/>
          </a:prstGeom>
          <a:solidFill>
            <a:schemeClr val="accent1"/>
          </a:solidFill>
          <a:ln w="9525">
            <a:solidFill>
              <a:schemeClr val="tx1"/>
            </a:solidFill>
            <a:round/>
            <a:headEnd/>
            <a:tailEnd/>
          </a:ln>
          <a:effectLst/>
        </p:spPr>
        <p:txBody>
          <a:bodyPr wrap="none" anchor="ctr"/>
          <a:lstStyle/>
          <a:p>
            <a:endParaRPr lang="en-US" dirty="0"/>
          </a:p>
        </p:txBody>
      </p:sp>
      <p:sp>
        <p:nvSpPr>
          <p:cNvPr id="5133" name="Text Box 13"/>
          <p:cNvSpPr txBox="1">
            <a:spLocks noChangeArrowheads="1"/>
          </p:cNvSpPr>
          <p:nvPr/>
        </p:nvSpPr>
        <p:spPr bwMode="auto">
          <a:xfrm>
            <a:off x="6629400" y="5410200"/>
            <a:ext cx="2209800" cy="366713"/>
          </a:xfrm>
          <a:prstGeom prst="rect">
            <a:avLst/>
          </a:prstGeom>
          <a:noFill/>
          <a:ln w="9525">
            <a:noFill/>
            <a:miter lim="800000"/>
            <a:headEnd/>
            <a:tailEnd/>
          </a:ln>
          <a:effectLst/>
        </p:spPr>
        <p:txBody>
          <a:bodyPr>
            <a:spAutoFit/>
          </a:bodyPr>
          <a:lstStyle/>
          <a:p>
            <a:pPr>
              <a:spcBef>
                <a:spcPct val="50000"/>
              </a:spcBef>
            </a:pPr>
            <a:r>
              <a:rPr lang="en-US" dirty="0"/>
              <a:t>Q donuts</a:t>
            </a:r>
          </a:p>
        </p:txBody>
      </p:sp>
      <p:sp>
        <p:nvSpPr>
          <p:cNvPr id="5134" name="Text Box 14"/>
          <p:cNvSpPr txBox="1">
            <a:spLocks noChangeArrowheads="1"/>
          </p:cNvSpPr>
          <p:nvPr/>
        </p:nvSpPr>
        <p:spPr bwMode="auto">
          <a:xfrm>
            <a:off x="0" y="1111250"/>
            <a:ext cx="1295400" cy="641350"/>
          </a:xfrm>
          <a:prstGeom prst="rect">
            <a:avLst/>
          </a:prstGeom>
          <a:noFill/>
          <a:ln w="9525">
            <a:noFill/>
            <a:miter lim="800000"/>
            <a:headEnd/>
            <a:tailEnd/>
          </a:ln>
          <a:effectLst/>
        </p:spPr>
        <p:txBody>
          <a:bodyPr>
            <a:spAutoFit/>
          </a:bodyPr>
          <a:lstStyle/>
          <a:p>
            <a:pPr>
              <a:spcBef>
                <a:spcPct val="50000"/>
              </a:spcBef>
            </a:pPr>
            <a:r>
              <a:rPr lang="en-US" dirty="0"/>
              <a:t>Q hot chocolate</a:t>
            </a:r>
          </a:p>
        </p:txBody>
      </p:sp>
      <p:sp>
        <p:nvSpPr>
          <p:cNvPr id="5135" name="Text Box 15"/>
          <p:cNvSpPr txBox="1">
            <a:spLocks noChangeArrowheads="1"/>
          </p:cNvSpPr>
          <p:nvPr/>
        </p:nvSpPr>
        <p:spPr bwMode="auto">
          <a:xfrm>
            <a:off x="2438400" y="4159250"/>
            <a:ext cx="304800" cy="366713"/>
          </a:xfrm>
          <a:prstGeom prst="rect">
            <a:avLst/>
          </a:prstGeom>
          <a:noFill/>
          <a:ln w="9525">
            <a:noFill/>
            <a:miter lim="800000"/>
            <a:headEnd/>
            <a:tailEnd/>
          </a:ln>
          <a:effectLst/>
        </p:spPr>
        <p:txBody>
          <a:bodyPr>
            <a:spAutoFit/>
          </a:bodyPr>
          <a:lstStyle/>
          <a:p>
            <a:pPr>
              <a:spcBef>
                <a:spcPct val="50000"/>
              </a:spcBef>
            </a:pPr>
            <a:r>
              <a:rPr lang="en-US" dirty="0"/>
              <a:t>3</a:t>
            </a:r>
          </a:p>
        </p:txBody>
      </p:sp>
      <p:sp>
        <p:nvSpPr>
          <p:cNvPr id="5136" name="Text Box 16"/>
          <p:cNvSpPr txBox="1">
            <a:spLocks noChangeArrowheads="1"/>
          </p:cNvSpPr>
          <p:nvPr/>
        </p:nvSpPr>
        <p:spPr bwMode="auto">
          <a:xfrm>
            <a:off x="3929063" y="3897313"/>
            <a:ext cx="230188" cy="366713"/>
          </a:xfrm>
          <a:prstGeom prst="rect">
            <a:avLst/>
          </a:prstGeom>
          <a:noFill/>
          <a:ln w="9525">
            <a:noFill/>
            <a:miter lim="800000"/>
            <a:headEnd/>
            <a:tailEnd/>
          </a:ln>
          <a:effectLst/>
        </p:spPr>
        <p:txBody>
          <a:bodyPr>
            <a:spAutoFit/>
          </a:bodyPr>
          <a:lstStyle/>
          <a:p>
            <a:pPr>
              <a:spcBef>
                <a:spcPct val="50000"/>
              </a:spcBef>
            </a:pPr>
            <a:r>
              <a:rPr lang="en-US" dirty="0"/>
              <a:t>1</a:t>
            </a:r>
          </a:p>
        </p:txBody>
      </p:sp>
      <p:sp>
        <p:nvSpPr>
          <p:cNvPr id="5138" name="Text Box 18"/>
          <p:cNvSpPr txBox="1">
            <a:spLocks noChangeArrowheads="1"/>
          </p:cNvSpPr>
          <p:nvPr/>
        </p:nvSpPr>
        <p:spPr bwMode="auto">
          <a:xfrm>
            <a:off x="6019800" y="4540250"/>
            <a:ext cx="1524000" cy="366713"/>
          </a:xfrm>
          <a:prstGeom prst="rect">
            <a:avLst/>
          </a:prstGeom>
          <a:noFill/>
          <a:ln w="9525">
            <a:noFill/>
            <a:miter lim="800000"/>
            <a:headEnd/>
            <a:tailEnd/>
          </a:ln>
          <a:effectLst/>
        </p:spPr>
        <p:txBody>
          <a:bodyPr>
            <a:spAutoFit/>
          </a:bodyPr>
          <a:lstStyle/>
          <a:p>
            <a:pPr>
              <a:spcBef>
                <a:spcPct val="50000"/>
              </a:spcBef>
            </a:pPr>
            <a:r>
              <a:rPr lang="en-US" dirty="0"/>
              <a:t>IC1</a:t>
            </a:r>
          </a:p>
        </p:txBody>
      </p:sp>
      <p:sp>
        <p:nvSpPr>
          <p:cNvPr id="5139" name="Text Box 19"/>
          <p:cNvSpPr txBox="1">
            <a:spLocks noChangeArrowheads="1"/>
          </p:cNvSpPr>
          <p:nvPr/>
        </p:nvSpPr>
        <p:spPr bwMode="auto">
          <a:xfrm>
            <a:off x="5410200" y="4921250"/>
            <a:ext cx="1524000" cy="366713"/>
          </a:xfrm>
          <a:prstGeom prst="rect">
            <a:avLst/>
          </a:prstGeom>
          <a:noFill/>
          <a:ln w="9525">
            <a:noFill/>
            <a:miter lim="800000"/>
            <a:headEnd/>
            <a:tailEnd/>
          </a:ln>
          <a:effectLst/>
        </p:spPr>
        <p:txBody>
          <a:bodyPr>
            <a:spAutoFit/>
          </a:bodyPr>
          <a:lstStyle/>
          <a:p>
            <a:pPr>
              <a:spcBef>
                <a:spcPct val="50000"/>
              </a:spcBef>
            </a:pPr>
            <a:r>
              <a:rPr lang="en-US" dirty="0"/>
              <a:t>IC2</a:t>
            </a:r>
          </a:p>
        </p:txBody>
      </p:sp>
      <p:sp>
        <p:nvSpPr>
          <p:cNvPr id="5141" name="Line 21"/>
          <p:cNvSpPr>
            <a:spLocks noChangeShapeType="1"/>
          </p:cNvSpPr>
          <p:nvPr/>
        </p:nvSpPr>
        <p:spPr bwMode="auto">
          <a:xfrm>
            <a:off x="1685925" y="2513013"/>
            <a:ext cx="3244850" cy="2811463"/>
          </a:xfrm>
          <a:prstGeom prst="line">
            <a:avLst/>
          </a:prstGeom>
          <a:noFill/>
          <a:ln w="28575">
            <a:solidFill>
              <a:srgbClr val="33CC33"/>
            </a:solidFill>
            <a:prstDash val="dash"/>
            <a:round/>
            <a:headEnd/>
            <a:tailEnd/>
          </a:ln>
          <a:effectLst/>
        </p:spPr>
        <p:txBody>
          <a:bodyPr/>
          <a:lstStyle/>
          <a:p>
            <a:endParaRPr lang="en-US" dirty="0"/>
          </a:p>
        </p:txBody>
      </p:sp>
      <p:sp>
        <p:nvSpPr>
          <p:cNvPr id="5142" name="Oval 22"/>
          <p:cNvSpPr>
            <a:spLocks noChangeArrowheads="1"/>
          </p:cNvSpPr>
          <p:nvPr/>
        </p:nvSpPr>
        <p:spPr bwMode="auto">
          <a:xfrm>
            <a:off x="3092450" y="3689350"/>
            <a:ext cx="76200" cy="76200"/>
          </a:xfrm>
          <a:prstGeom prst="ellipse">
            <a:avLst/>
          </a:prstGeom>
          <a:solidFill>
            <a:schemeClr val="accent1"/>
          </a:solidFill>
          <a:ln w="9525">
            <a:solidFill>
              <a:schemeClr val="tx1"/>
            </a:solidFill>
            <a:round/>
            <a:headEnd/>
            <a:tailEnd/>
          </a:ln>
          <a:effectLst/>
        </p:spPr>
        <p:txBody>
          <a:bodyPr wrap="none" anchor="ctr"/>
          <a:lstStyle/>
          <a:p>
            <a:endParaRPr lang="en-US" dirty="0"/>
          </a:p>
        </p:txBody>
      </p:sp>
      <p:sp>
        <p:nvSpPr>
          <p:cNvPr id="5143" name="Text Box 23"/>
          <p:cNvSpPr txBox="1">
            <a:spLocks noChangeArrowheads="1"/>
          </p:cNvSpPr>
          <p:nvPr/>
        </p:nvSpPr>
        <p:spPr bwMode="auto">
          <a:xfrm>
            <a:off x="3200400" y="3397250"/>
            <a:ext cx="230188" cy="366713"/>
          </a:xfrm>
          <a:prstGeom prst="rect">
            <a:avLst/>
          </a:prstGeom>
          <a:noFill/>
          <a:ln w="9525">
            <a:noFill/>
            <a:miter lim="800000"/>
            <a:headEnd/>
            <a:tailEnd/>
          </a:ln>
          <a:effectLst/>
        </p:spPr>
        <p:txBody>
          <a:bodyPr>
            <a:spAutoFit/>
          </a:bodyPr>
          <a:lstStyle/>
          <a:p>
            <a:pPr>
              <a:spcBef>
                <a:spcPct val="50000"/>
              </a:spcBef>
            </a:pPr>
            <a:r>
              <a:rPr lang="en-US" dirty="0"/>
              <a:t>2</a:t>
            </a:r>
          </a:p>
        </p:txBody>
      </p:sp>
      <p:sp>
        <p:nvSpPr>
          <p:cNvPr id="5146" name="Line 26"/>
          <p:cNvSpPr>
            <a:spLocks noChangeShapeType="1"/>
          </p:cNvSpPr>
          <p:nvPr/>
        </p:nvSpPr>
        <p:spPr bwMode="auto">
          <a:xfrm flipH="1" flipV="1">
            <a:off x="3200400" y="3702050"/>
            <a:ext cx="685800" cy="533400"/>
          </a:xfrm>
          <a:prstGeom prst="line">
            <a:avLst/>
          </a:prstGeom>
          <a:noFill/>
          <a:ln w="19050">
            <a:solidFill>
              <a:schemeClr val="tx1"/>
            </a:solidFill>
            <a:round/>
            <a:headEnd/>
            <a:tailEnd type="triangle" w="med" len="med"/>
          </a:ln>
          <a:effectLst/>
        </p:spPr>
        <p:txBody>
          <a:bodyPr/>
          <a:lstStyle/>
          <a:p>
            <a:endParaRPr lang="en-US" dirty="0"/>
          </a:p>
        </p:txBody>
      </p:sp>
      <p:sp>
        <p:nvSpPr>
          <p:cNvPr id="5147" name="Line 27"/>
          <p:cNvSpPr>
            <a:spLocks noChangeShapeType="1"/>
          </p:cNvSpPr>
          <p:nvPr/>
        </p:nvSpPr>
        <p:spPr bwMode="auto">
          <a:xfrm flipH="1">
            <a:off x="2743200" y="3702050"/>
            <a:ext cx="381000" cy="381000"/>
          </a:xfrm>
          <a:prstGeom prst="line">
            <a:avLst/>
          </a:prstGeom>
          <a:noFill/>
          <a:ln w="19050">
            <a:solidFill>
              <a:schemeClr val="tx1"/>
            </a:solidFill>
            <a:round/>
            <a:headEnd/>
            <a:tailEnd type="triangle" w="med" len="med"/>
          </a:ln>
          <a:effectLst/>
        </p:spPr>
        <p:txBody>
          <a:bodyPr/>
          <a:lstStyle/>
          <a:p>
            <a:endParaRPr lang="en-US" dirty="0"/>
          </a:p>
        </p:txBody>
      </p:sp>
      <p:sp>
        <p:nvSpPr>
          <p:cNvPr id="5149" name="Rectangle 29"/>
          <p:cNvSpPr>
            <a:spLocks noChangeArrowheads="1"/>
          </p:cNvSpPr>
          <p:nvPr/>
        </p:nvSpPr>
        <p:spPr bwMode="auto">
          <a:xfrm>
            <a:off x="304800" y="6172200"/>
            <a:ext cx="8153400" cy="523220"/>
          </a:xfrm>
          <a:prstGeom prst="rect">
            <a:avLst/>
          </a:prstGeom>
          <a:noFill/>
          <a:ln w="9525">
            <a:noFill/>
            <a:miter lim="800000"/>
            <a:headEnd/>
            <a:tailEnd/>
          </a:ln>
          <a:effectLst/>
        </p:spPr>
        <p:txBody>
          <a:bodyPr>
            <a:spAutoFit/>
          </a:bodyPr>
          <a:lstStyle/>
          <a:p>
            <a:r>
              <a:rPr lang="en-US" sz="1400" dirty="0" smtClean="0"/>
              <a:t>2 </a:t>
            </a:r>
            <a:r>
              <a:rPr lang="en-US" sz="1400" dirty="0"/>
              <a:t>to 3:  income effect (lower purchasing power encourages a decrease in donut and hot chocolate consumption, implying donuts and hot chocolate are normal goods)</a:t>
            </a:r>
          </a:p>
        </p:txBody>
      </p:sp>
      <p:sp>
        <p:nvSpPr>
          <p:cNvPr id="25" name="TextBox 24"/>
          <p:cNvSpPr txBox="1"/>
          <p:nvPr/>
        </p:nvSpPr>
        <p:spPr>
          <a:xfrm>
            <a:off x="4800600" y="2971800"/>
            <a:ext cx="3962400" cy="2031325"/>
          </a:xfrm>
          <a:prstGeom prst="rect">
            <a:avLst/>
          </a:prstGeom>
          <a:noFill/>
        </p:spPr>
        <p:txBody>
          <a:bodyPr wrap="square" rtlCol="0">
            <a:spAutoFit/>
          </a:bodyPr>
          <a:lstStyle/>
          <a:p>
            <a:r>
              <a:rPr lang="en-US" dirty="0" smtClean="0"/>
              <a:t>The </a:t>
            </a:r>
            <a:r>
              <a:rPr lang="en-US" b="1" i="1" dirty="0" smtClean="0"/>
              <a:t>income effect</a:t>
            </a:r>
            <a:r>
              <a:rPr lang="en-US" dirty="0" smtClean="0"/>
              <a:t> focuses just on the </a:t>
            </a:r>
            <a:r>
              <a:rPr lang="en-US" i="1" dirty="0" smtClean="0"/>
              <a:t>decrease</a:t>
            </a:r>
            <a:r>
              <a:rPr lang="en-US" dirty="0" smtClean="0"/>
              <a:t> in purchasing power from higher prices that encourages the consumer to purchase </a:t>
            </a:r>
            <a:r>
              <a:rPr lang="en-US" i="1" dirty="0" smtClean="0"/>
              <a:t>less</a:t>
            </a:r>
            <a:r>
              <a:rPr lang="en-US" dirty="0" smtClean="0"/>
              <a:t> of a normal good (shift from the green dotted line to the blue line).</a:t>
            </a:r>
          </a:p>
          <a:p>
            <a:endParaRPr lang="en-US" dirty="0"/>
          </a:p>
        </p:txBody>
      </p:sp>
      <p:sp>
        <p:nvSpPr>
          <p:cNvPr id="24" name="Rectangle 23"/>
          <p:cNvSpPr/>
          <p:nvPr/>
        </p:nvSpPr>
        <p:spPr>
          <a:xfrm>
            <a:off x="381000" y="5562600"/>
            <a:ext cx="7772400" cy="523220"/>
          </a:xfrm>
          <a:prstGeom prst="rect">
            <a:avLst/>
          </a:prstGeom>
        </p:spPr>
        <p:txBody>
          <a:bodyPr wrap="square">
            <a:spAutoFit/>
          </a:bodyPr>
          <a:lstStyle/>
          <a:p>
            <a:r>
              <a:rPr lang="en-US" sz="1400" dirty="0" smtClean="0"/>
              <a:t>1 to 2:  substitution effect (higher relative price of donuts encourages a decrease in donut consumption and an increase in hot chocolate) </a:t>
            </a:r>
            <a:endParaRPr lang="en-US" sz="1400" dirty="0"/>
          </a:p>
        </p:txBody>
      </p:sp>
      <p:sp>
        <p:nvSpPr>
          <p:cNvPr id="26" name="TextBox 25"/>
          <p:cNvSpPr txBox="1"/>
          <p:nvPr/>
        </p:nvSpPr>
        <p:spPr>
          <a:xfrm>
            <a:off x="1066800" y="152400"/>
            <a:ext cx="8077200" cy="1200329"/>
          </a:xfrm>
          <a:prstGeom prst="rect">
            <a:avLst/>
          </a:prstGeom>
          <a:noFill/>
        </p:spPr>
        <p:txBody>
          <a:bodyPr wrap="square" rtlCol="0">
            <a:spAutoFit/>
          </a:bodyPr>
          <a:lstStyle/>
          <a:p>
            <a:r>
              <a:rPr lang="en-US" sz="3600" b="1" dirty="0" smtClean="0"/>
              <a:t>Increase in price (normal good) with income and substitution effects</a:t>
            </a:r>
            <a:endParaRPr 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46"/>
                                        </p:tgtEl>
                                        <p:attrNameLst>
                                          <p:attrName>style.visibility</p:attrName>
                                        </p:attrNameLst>
                                      </p:cBhvr>
                                      <p:to>
                                        <p:strVal val="visible"/>
                                      </p:to>
                                    </p:set>
                                    <p:animEffect transition="in" filter="dissolve">
                                      <p:cBhvr>
                                        <p:cTn id="7" dur="500"/>
                                        <p:tgtEl>
                                          <p:spTgt spid="514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143"/>
                                        </p:tgtEl>
                                        <p:attrNameLst>
                                          <p:attrName>style.visibility</p:attrName>
                                        </p:attrNameLst>
                                      </p:cBhvr>
                                      <p:to>
                                        <p:strVal val="visible"/>
                                      </p:to>
                                    </p:set>
                                    <p:animEffect transition="in" filter="dissolve">
                                      <p:cBhvr>
                                        <p:cTn id="10" dur="500"/>
                                        <p:tgtEl>
                                          <p:spTgt spid="514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141"/>
                                        </p:tgtEl>
                                        <p:attrNameLst>
                                          <p:attrName>style.visibility</p:attrName>
                                        </p:attrNameLst>
                                      </p:cBhvr>
                                      <p:to>
                                        <p:strVal val="visible"/>
                                      </p:to>
                                    </p:set>
                                    <p:animEffect transition="in" filter="dissolve">
                                      <p:cBhvr>
                                        <p:cTn id="13" dur="500"/>
                                        <p:tgtEl>
                                          <p:spTgt spid="5141"/>
                                        </p:tgtEl>
                                      </p:cBhvr>
                                    </p:animEffect>
                                  </p:childTnLst>
                                </p:cTn>
                              </p:par>
                              <p:par>
                                <p:cTn id="14" presetID="9" presetClass="entr" presetSubtype="0" fill="hold" nodeType="withEffect">
                                  <p:stCondLst>
                                    <p:cond delay="0"/>
                                  </p:stCondLst>
                                  <p:childTnLst>
                                    <p:set>
                                      <p:cBhvr>
                                        <p:cTn id="15" dur="1" fill="hold">
                                          <p:stCondLst>
                                            <p:cond delay="0"/>
                                          </p:stCondLst>
                                        </p:cTn>
                                        <p:tgtEl>
                                          <p:spTgt spid="5147"/>
                                        </p:tgtEl>
                                        <p:attrNameLst>
                                          <p:attrName>style.visibility</p:attrName>
                                        </p:attrNameLst>
                                      </p:cBhvr>
                                      <p:to>
                                        <p:strVal val="visible"/>
                                      </p:to>
                                    </p:set>
                                    <p:animEffect transition="in" filter="dissolve">
                                      <p:cBhvr>
                                        <p:cTn id="16" dur="500"/>
                                        <p:tgtEl>
                                          <p:spTgt spid="5147"/>
                                        </p:tgtEl>
                                      </p:cBhvr>
                                    </p:animEffect>
                                  </p:childTnLst>
                                </p:cTn>
                              </p:par>
                              <p:par>
                                <p:cTn id="17" presetID="1" presetClass="entr" presetSubtype="0" fill="hold" nodeType="withEffect">
                                  <p:stCondLst>
                                    <p:cond delay="0"/>
                                  </p:stCondLst>
                                  <p:childTnLst>
                                    <p:set>
                                      <p:cBhvr>
                                        <p:cTn id="18" dur="1" fill="hold">
                                          <p:stCondLst>
                                            <p:cond delay="0"/>
                                          </p:stCondLst>
                                        </p:cTn>
                                        <p:tgtEl>
                                          <p:spTgt spid="51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5" grpId="0"/>
      <p:bldP spid="5141" grpId="0" animBg="1"/>
      <p:bldP spid="5143" grpId="0"/>
      <p:bldP spid="5146" grpId="0" animBg="1"/>
      <p:bldP spid="5149"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447800" y="152400"/>
            <a:ext cx="7696200" cy="914400"/>
          </a:xfrm>
        </p:spPr>
        <p:txBody>
          <a:bodyPr/>
          <a:lstStyle/>
          <a:p>
            <a:r>
              <a:rPr lang="en-US" sz="3600" b="1" dirty="0"/>
              <a:t>Inferior </a:t>
            </a:r>
            <a:r>
              <a:rPr lang="en-US" sz="3600" b="1" dirty="0" smtClean="0"/>
              <a:t>goods (decrease in price)</a:t>
            </a:r>
            <a:endParaRPr lang="en-US" sz="3600" b="1" dirty="0"/>
          </a:p>
        </p:txBody>
      </p:sp>
      <p:sp>
        <p:nvSpPr>
          <p:cNvPr id="10258" name="Text Box 18"/>
          <p:cNvSpPr txBox="1">
            <a:spLocks noChangeArrowheads="1"/>
          </p:cNvSpPr>
          <p:nvPr/>
        </p:nvSpPr>
        <p:spPr bwMode="auto">
          <a:xfrm>
            <a:off x="5181600" y="1066800"/>
            <a:ext cx="3429000" cy="1739900"/>
          </a:xfrm>
          <a:prstGeom prst="rect">
            <a:avLst/>
          </a:prstGeom>
          <a:noFill/>
          <a:ln w="9525">
            <a:noFill/>
            <a:miter lim="800000"/>
            <a:headEnd/>
            <a:tailEnd/>
          </a:ln>
          <a:effectLst/>
        </p:spPr>
        <p:txBody>
          <a:bodyPr>
            <a:spAutoFit/>
          </a:bodyPr>
          <a:lstStyle/>
          <a:p>
            <a:pPr>
              <a:spcBef>
                <a:spcPct val="50000"/>
              </a:spcBef>
            </a:pPr>
            <a:r>
              <a:rPr lang="en-US" dirty="0"/>
              <a:t>Price of donuts </a:t>
            </a:r>
            <a:r>
              <a:rPr lang="en-US" i="1" dirty="0"/>
              <a:t>decreases</a:t>
            </a:r>
            <a:r>
              <a:rPr lang="en-US" dirty="0"/>
              <a:t>, so the budget line rotates outward.  The consumer equilibrium moves from point 1 to point 3.  Lower prices increase the consumer’s utility.</a:t>
            </a:r>
          </a:p>
        </p:txBody>
      </p:sp>
      <p:sp>
        <p:nvSpPr>
          <p:cNvPr id="10246" name="Line 6"/>
          <p:cNvSpPr>
            <a:spLocks noChangeShapeType="1"/>
          </p:cNvSpPr>
          <p:nvPr/>
        </p:nvSpPr>
        <p:spPr bwMode="auto">
          <a:xfrm>
            <a:off x="1676400" y="4800600"/>
            <a:ext cx="5105400" cy="0"/>
          </a:xfrm>
          <a:prstGeom prst="line">
            <a:avLst/>
          </a:prstGeom>
          <a:noFill/>
          <a:ln w="9525">
            <a:solidFill>
              <a:schemeClr val="tx1"/>
            </a:solidFill>
            <a:round/>
            <a:headEnd/>
            <a:tailEnd type="triangle" w="med" len="med"/>
          </a:ln>
          <a:effectLst/>
        </p:spPr>
        <p:txBody>
          <a:bodyPr/>
          <a:lstStyle/>
          <a:p>
            <a:endParaRPr lang="en-US" dirty="0"/>
          </a:p>
        </p:txBody>
      </p:sp>
      <p:sp>
        <p:nvSpPr>
          <p:cNvPr id="10254" name="Text Box 14"/>
          <p:cNvSpPr txBox="1">
            <a:spLocks noChangeArrowheads="1"/>
          </p:cNvSpPr>
          <p:nvPr/>
        </p:nvSpPr>
        <p:spPr bwMode="auto">
          <a:xfrm>
            <a:off x="6096000" y="4800600"/>
            <a:ext cx="2209800" cy="366713"/>
          </a:xfrm>
          <a:prstGeom prst="rect">
            <a:avLst/>
          </a:prstGeom>
          <a:noFill/>
          <a:ln w="9525">
            <a:noFill/>
            <a:miter lim="800000"/>
            <a:headEnd/>
            <a:tailEnd/>
          </a:ln>
          <a:effectLst/>
        </p:spPr>
        <p:txBody>
          <a:bodyPr>
            <a:spAutoFit/>
          </a:bodyPr>
          <a:lstStyle/>
          <a:p>
            <a:pPr>
              <a:spcBef>
                <a:spcPct val="50000"/>
              </a:spcBef>
            </a:pPr>
            <a:r>
              <a:rPr lang="en-US" dirty="0"/>
              <a:t>Q donuts</a:t>
            </a:r>
          </a:p>
        </p:txBody>
      </p:sp>
      <p:sp>
        <p:nvSpPr>
          <p:cNvPr id="10261" name="Line 21"/>
          <p:cNvSpPr>
            <a:spLocks noChangeShapeType="1"/>
          </p:cNvSpPr>
          <p:nvPr/>
        </p:nvSpPr>
        <p:spPr bwMode="auto">
          <a:xfrm>
            <a:off x="4572000" y="4572000"/>
            <a:ext cx="1371600" cy="0"/>
          </a:xfrm>
          <a:prstGeom prst="line">
            <a:avLst/>
          </a:prstGeom>
          <a:noFill/>
          <a:ln w="9525">
            <a:solidFill>
              <a:schemeClr val="tx1"/>
            </a:solidFill>
            <a:round/>
            <a:headEnd/>
            <a:tailEnd type="triangle" w="med" len="med"/>
          </a:ln>
          <a:effectLst/>
        </p:spPr>
        <p:txBody>
          <a:bodyPr/>
          <a:lstStyle/>
          <a:p>
            <a:endParaRPr lang="en-US" dirty="0"/>
          </a:p>
        </p:txBody>
      </p:sp>
      <p:sp>
        <p:nvSpPr>
          <p:cNvPr id="10247" name="Line 7"/>
          <p:cNvSpPr>
            <a:spLocks noChangeShapeType="1"/>
          </p:cNvSpPr>
          <p:nvPr/>
        </p:nvSpPr>
        <p:spPr bwMode="auto">
          <a:xfrm flipV="1">
            <a:off x="1676400" y="304800"/>
            <a:ext cx="0" cy="4495800"/>
          </a:xfrm>
          <a:prstGeom prst="line">
            <a:avLst/>
          </a:prstGeom>
          <a:noFill/>
          <a:ln w="9525">
            <a:solidFill>
              <a:schemeClr val="tx1"/>
            </a:solidFill>
            <a:round/>
            <a:headEnd/>
            <a:tailEnd type="triangle" w="med" len="med"/>
          </a:ln>
          <a:effectLst/>
        </p:spPr>
        <p:txBody>
          <a:bodyPr/>
          <a:lstStyle/>
          <a:p>
            <a:endParaRPr lang="en-US" dirty="0"/>
          </a:p>
        </p:txBody>
      </p:sp>
      <p:sp>
        <p:nvSpPr>
          <p:cNvPr id="10248" name="Arc 8"/>
          <p:cNvSpPr>
            <a:spLocks/>
          </p:cNvSpPr>
          <p:nvPr/>
        </p:nvSpPr>
        <p:spPr bwMode="auto">
          <a:xfrm flipH="1" flipV="1">
            <a:off x="2057400" y="1677988"/>
            <a:ext cx="3429000" cy="2590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accent2"/>
            </a:solidFill>
            <a:round/>
            <a:headEnd/>
            <a:tailEnd/>
          </a:ln>
          <a:effectLst/>
        </p:spPr>
        <p:txBody>
          <a:bodyPr wrap="none" anchor="ctr"/>
          <a:lstStyle/>
          <a:p>
            <a:endParaRPr lang="en-US" dirty="0"/>
          </a:p>
        </p:txBody>
      </p:sp>
      <p:sp>
        <p:nvSpPr>
          <p:cNvPr id="10249" name="Arc 9"/>
          <p:cNvSpPr>
            <a:spLocks/>
          </p:cNvSpPr>
          <p:nvPr/>
        </p:nvSpPr>
        <p:spPr bwMode="auto">
          <a:xfrm flipH="1" flipV="1">
            <a:off x="2438400" y="1905000"/>
            <a:ext cx="1905000" cy="1485900"/>
          </a:xfrm>
          <a:custGeom>
            <a:avLst/>
            <a:gdLst>
              <a:gd name="G0" fmla="+- 136 0 0"/>
              <a:gd name="G1" fmla="+- 21600 0 0"/>
              <a:gd name="G2" fmla="+- 21600 0 0"/>
              <a:gd name="T0" fmla="*/ 0 w 21486"/>
              <a:gd name="T1" fmla="*/ 0 h 21600"/>
              <a:gd name="T2" fmla="*/ 21486 w 21486"/>
              <a:gd name="T3" fmla="*/ 18321 h 21600"/>
              <a:gd name="T4" fmla="*/ 136 w 21486"/>
              <a:gd name="T5" fmla="*/ 21600 h 21600"/>
            </a:gdLst>
            <a:ahLst/>
            <a:cxnLst>
              <a:cxn ang="0">
                <a:pos x="T0" y="T1"/>
              </a:cxn>
              <a:cxn ang="0">
                <a:pos x="T2" y="T3"/>
              </a:cxn>
              <a:cxn ang="0">
                <a:pos x="T4" y="T5"/>
              </a:cxn>
            </a:cxnLst>
            <a:rect l="0" t="0" r="r" b="b"/>
            <a:pathLst>
              <a:path w="21486" h="21600" fill="none" extrusionOk="0">
                <a:moveTo>
                  <a:pt x="0" y="0"/>
                </a:moveTo>
                <a:cubicBezTo>
                  <a:pt x="45" y="0"/>
                  <a:pt x="90" y="-1"/>
                  <a:pt x="136" y="0"/>
                </a:cubicBezTo>
                <a:cubicBezTo>
                  <a:pt x="10799" y="0"/>
                  <a:pt x="19866" y="7781"/>
                  <a:pt x="21485" y="18321"/>
                </a:cubicBezTo>
              </a:path>
              <a:path w="21486" h="21600" stroke="0" extrusionOk="0">
                <a:moveTo>
                  <a:pt x="0" y="0"/>
                </a:moveTo>
                <a:cubicBezTo>
                  <a:pt x="45" y="0"/>
                  <a:pt x="90" y="-1"/>
                  <a:pt x="136" y="0"/>
                </a:cubicBezTo>
                <a:cubicBezTo>
                  <a:pt x="10799" y="0"/>
                  <a:pt x="19866" y="7781"/>
                  <a:pt x="21485" y="18321"/>
                </a:cubicBezTo>
                <a:lnTo>
                  <a:pt x="136" y="21600"/>
                </a:lnTo>
                <a:close/>
              </a:path>
            </a:pathLst>
          </a:custGeom>
          <a:noFill/>
          <a:ln w="9525">
            <a:solidFill>
              <a:srgbClr val="FF0000"/>
            </a:solidFill>
            <a:round/>
            <a:headEnd/>
            <a:tailEnd/>
          </a:ln>
          <a:effectLst/>
        </p:spPr>
        <p:txBody>
          <a:bodyPr wrap="none" anchor="ctr"/>
          <a:lstStyle/>
          <a:p>
            <a:endParaRPr lang="en-US" dirty="0"/>
          </a:p>
        </p:txBody>
      </p:sp>
      <p:sp>
        <p:nvSpPr>
          <p:cNvPr id="10250" name="Line 10"/>
          <p:cNvSpPr>
            <a:spLocks noChangeShapeType="1"/>
          </p:cNvSpPr>
          <p:nvPr/>
        </p:nvSpPr>
        <p:spPr bwMode="auto">
          <a:xfrm>
            <a:off x="1676400" y="2362200"/>
            <a:ext cx="2895600" cy="2438400"/>
          </a:xfrm>
          <a:prstGeom prst="line">
            <a:avLst/>
          </a:prstGeom>
          <a:noFill/>
          <a:ln w="28575">
            <a:solidFill>
              <a:schemeClr val="accent2"/>
            </a:solidFill>
            <a:round/>
            <a:headEnd/>
            <a:tailEnd/>
          </a:ln>
          <a:effectLst/>
        </p:spPr>
        <p:txBody>
          <a:bodyPr/>
          <a:lstStyle/>
          <a:p>
            <a:endParaRPr lang="en-US" dirty="0"/>
          </a:p>
        </p:txBody>
      </p:sp>
      <p:sp>
        <p:nvSpPr>
          <p:cNvPr id="10251" name="Line 11"/>
          <p:cNvSpPr>
            <a:spLocks noChangeShapeType="1"/>
          </p:cNvSpPr>
          <p:nvPr/>
        </p:nvSpPr>
        <p:spPr bwMode="auto">
          <a:xfrm>
            <a:off x="1676400" y="2362200"/>
            <a:ext cx="4800600" cy="2438400"/>
          </a:xfrm>
          <a:prstGeom prst="line">
            <a:avLst/>
          </a:prstGeom>
          <a:noFill/>
          <a:ln w="28575">
            <a:solidFill>
              <a:srgbClr val="FF0000"/>
            </a:solidFill>
            <a:round/>
            <a:headEnd/>
            <a:tailEnd/>
          </a:ln>
          <a:effectLst/>
        </p:spPr>
        <p:txBody>
          <a:bodyPr/>
          <a:lstStyle/>
          <a:p>
            <a:endParaRPr lang="en-US" dirty="0"/>
          </a:p>
        </p:txBody>
      </p:sp>
      <p:sp>
        <p:nvSpPr>
          <p:cNvPr id="10252" name="Oval 12"/>
          <p:cNvSpPr>
            <a:spLocks noChangeArrowheads="1"/>
          </p:cNvSpPr>
          <p:nvPr/>
        </p:nvSpPr>
        <p:spPr bwMode="auto">
          <a:xfrm>
            <a:off x="2895600" y="3352800"/>
            <a:ext cx="76200" cy="76200"/>
          </a:xfrm>
          <a:prstGeom prst="ellipse">
            <a:avLst/>
          </a:prstGeom>
          <a:solidFill>
            <a:schemeClr val="accent1"/>
          </a:solidFill>
          <a:ln w="9525">
            <a:solidFill>
              <a:schemeClr val="tx1"/>
            </a:solidFill>
            <a:round/>
            <a:headEnd/>
            <a:tailEnd/>
          </a:ln>
          <a:effectLst/>
        </p:spPr>
        <p:txBody>
          <a:bodyPr wrap="none" anchor="ctr"/>
          <a:lstStyle/>
          <a:p>
            <a:endParaRPr lang="en-US" dirty="0"/>
          </a:p>
        </p:txBody>
      </p:sp>
      <p:sp>
        <p:nvSpPr>
          <p:cNvPr id="10253" name="Oval 13"/>
          <p:cNvSpPr>
            <a:spLocks noChangeArrowheads="1"/>
          </p:cNvSpPr>
          <p:nvPr/>
        </p:nvSpPr>
        <p:spPr bwMode="auto">
          <a:xfrm>
            <a:off x="3352800" y="3200400"/>
            <a:ext cx="76200" cy="76200"/>
          </a:xfrm>
          <a:prstGeom prst="ellipse">
            <a:avLst/>
          </a:prstGeom>
          <a:solidFill>
            <a:schemeClr val="accent1"/>
          </a:solidFill>
          <a:ln w="9525">
            <a:solidFill>
              <a:schemeClr val="tx1"/>
            </a:solidFill>
            <a:round/>
            <a:headEnd/>
            <a:tailEnd/>
          </a:ln>
          <a:effectLst/>
        </p:spPr>
        <p:txBody>
          <a:bodyPr wrap="none" anchor="ctr"/>
          <a:lstStyle/>
          <a:p>
            <a:endParaRPr lang="en-US" dirty="0"/>
          </a:p>
        </p:txBody>
      </p:sp>
      <p:sp>
        <p:nvSpPr>
          <p:cNvPr id="10255" name="Text Box 15"/>
          <p:cNvSpPr txBox="1">
            <a:spLocks noChangeArrowheads="1"/>
          </p:cNvSpPr>
          <p:nvPr/>
        </p:nvSpPr>
        <p:spPr bwMode="auto">
          <a:xfrm>
            <a:off x="152400" y="381000"/>
            <a:ext cx="1295400" cy="641350"/>
          </a:xfrm>
          <a:prstGeom prst="rect">
            <a:avLst/>
          </a:prstGeom>
          <a:noFill/>
          <a:ln w="9525">
            <a:noFill/>
            <a:miter lim="800000"/>
            <a:headEnd/>
            <a:tailEnd/>
          </a:ln>
          <a:effectLst/>
        </p:spPr>
        <p:txBody>
          <a:bodyPr>
            <a:spAutoFit/>
          </a:bodyPr>
          <a:lstStyle/>
          <a:p>
            <a:pPr>
              <a:spcBef>
                <a:spcPct val="50000"/>
              </a:spcBef>
            </a:pPr>
            <a:r>
              <a:rPr lang="en-US" dirty="0"/>
              <a:t>Q hot chocolate</a:t>
            </a:r>
          </a:p>
        </p:txBody>
      </p:sp>
      <p:sp>
        <p:nvSpPr>
          <p:cNvPr id="10256" name="Text Box 16"/>
          <p:cNvSpPr txBox="1">
            <a:spLocks noChangeArrowheads="1"/>
          </p:cNvSpPr>
          <p:nvPr/>
        </p:nvSpPr>
        <p:spPr bwMode="auto">
          <a:xfrm>
            <a:off x="2590800" y="3429000"/>
            <a:ext cx="304800" cy="366713"/>
          </a:xfrm>
          <a:prstGeom prst="rect">
            <a:avLst/>
          </a:prstGeom>
          <a:noFill/>
          <a:ln w="9525">
            <a:noFill/>
            <a:miter lim="800000"/>
            <a:headEnd/>
            <a:tailEnd/>
          </a:ln>
          <a:effectLst/>
        </p:spPr>
        <p:txBody>
          <a:bodyPr>
            <a:spAutoFit/>
          </a:bodyPr>
          <a:lstStyle/>
          <a:p>
            <a:pPr>
              <a:spcBef>
                <a:spcPct val="50000"/>
              </a:spcBef>
            </a:pPr>
            <a:r>
              <a:rPr lang="en-US" dirty="0"/>
              <a:t>1</a:t>
            </a:r>
          </a:p>
        </p:txBody>
      </p:sp>
      <p:sp>
        <p:nvSpPr>
          <p:cNvPr id="10257" name="Text Box 17"/>
          <p:cNvSpPr txBox="1">
            <a:spLocks noChangeArrowheads="1"/>
          </p:cNvSpPr>
          <p:nvPr/>
        </p:nvSpPr>
        <p:spPr bwMode="auto">
          <a:xfrm>
            <a:off x="3505200" y="2819400"/>
            <a:ext cx="230188" cy="366713"/>
          </a:xfrm>
          <a:prstGeom prst="rect">
            <a:avLst/>
          </a:prstGeom>
          <a:noFill/>
          <a:ln w="9525">
            <a:noFill/>
            <a:miter lim="800000"/>
            <a:headEnd/>
            <a:tailEnd/>
          </a:ln>
          <a:effectLst/>
        </p:spPr>
        <p:txBody>
          <a:bodyPr>
            <a:spAutoFit/>
          </a:bodyPr>
          <a:lstStyle/>
          <a:p>
            <a:pPr>
              <a:spcBef>
                <a:spcPct val="50000"/>
              </a:spcBef>
            </a:pPr>
            <a:r>
              <a:rPr lang="en-US" dirty="0"/>
              <a:t>3</a:t>
            </a:r>
          </a:p>
        </p:txBody>
      </p:sp>
      <p:sp>
        <p:nvSpPr>
          <p:cNvPr id="10259" name="Text Box 19"/>
          <p:cNvSpPr txBox="1">
            <a:spLocks noChangeArrowheads="1"/>
          </p:cNvSpPr>
          <p:nvPr/>
        </p:nvSpPr>
        <p:spPr bwMode="auto">
          <a:xfrm>
            <a:off x="6172200" y="3810000"/>
            <a:ext cx="1524000" cy="366713"/>
          </a:xfrm>
          <a:prstGeom prst="rect">
            <a:avLst/>
          </a:prstGeom>
          <a:noFill/>
          <a:ln w="9525">
            <a:noFill/>
            <a:miter lim="800000"/>
            <a:headEnd/>
            <a:tailEnd/>
          </a:ln>
          <a:effectLst/>
        </p:spPr>
        <p:txBody>
          <a:bodyPr>
            <a:spAutoFit/>
          </a:bodyPr>
          <a:lstStyle/>
          <a:p>
            <a:pPr>
              <a:spcBef>
                <a:spcPct val="50000"/>
              </a:spcBef>
            </a:pPr>
            <a:r>
              <a:rPr lang="en-US" dirty="0"/>
              <a:t>IC2</a:t>
            </a:r>
          </a:p>
        </p:txBody>
      </p:sp>
      <p:sp>
        <p:nvSpPr>
          <p:cNvPr id="10260" name="Text Box 20"/>
          <p:cNvSpPr txBox="1">
            <a:spLocks noChangeArrowheads="1"/>
          </p:cNvSpPr>
          <p:nvPr/>
        </p:nvSpPr>
        <p:spPr bwMode="auto">
          <a:xfrm>
            <a:off x="5562600" y="4191000"/>
            <a:ext cx="1524000" cy="366713"/>
          </a:xfrm>
          <a:prstGeom prst="rect">
            <a:avLst/>
          </a:prstGeom>
          <a:noFill/>
          <a:ln w="9525">
            <a:noFill/>
            <a:miter lim="800000"/>
            <a:headEnd/>
            <a:tailEnd/>
          </a:ln>
          <a:effectLst/>
        </p:spPr>
        <p:txBody>
          <a:bodyPr>
            <a:spAutoFit/>
          </a:bodyPr>
          <a:lstStyle/>
          <a:p>
            <a:pPr>
              <a:spcBef>
                <a:spcPct val="50000"/>
              </a:spcBef>
            </a:pPr>
            <a:r>
              <a:rPr lang="en-US" dirty="0"/>
              <a:t>IC1</a:t>
            </a:r>
          </a:p>
        </p:txBody>
      </p:sp>
      <p:sp>
        <p:nvSpPr>
          <p:cNvPr id="10262" name="Line 22"/>
          <p:cNvSpPr>
            <a:spLocks noChangeShapeType="1"/>
          </p:cNvSpPr>
          <p:nvPr/>
        </p:nvSpPr>
        <p:spPr bwMode="auto">
          <a:xfrm>
            <a:off x="1676400" y="2895600"/>
            <a:ext cx="3581400" cy="1828800"/>
          </a:xfrm>
          <a:prstGeom prst="line">
            <a:avLst/>
          </a:prstGeom>
          <a:noFill/>
          <a:ln w="38100">
            <a:solidFill>
              <a:srgbClr val="33CC33"/>
            </a:solidFill>
            <a:prstDash val="dash"/>
            <a:round/>
            <a:headEnd/>
            <a:tailEnd/>
          </a:ln>
          <a:effectLst/>
        </p:spPr>
        <p:txBody>
          <a:bodyPr/>
          <a:lstStyle/>
          <a:p>
            <a:endParaRPr lang="en-US" dirty="0"/>
          </a:p>
        </p:txBody>
      </p:sp>
      <p:sp>
        <p:nvSpPr>
          <p:cNvPr id="10263" name="Oval 23"/>
          <p:cNvSpPr>
            <a:spLocks noChangeArrowheads="1"/>
          </p:cNvSpPr>
          <p:nvPr/>
        </p:nvSpPr>
        <p:spPr bwMode="auto">
          <a:xfrm>
            <a:off x="3505200" y="3733800"/>
            <a:ext cx="76200" cy="76200"/>
          </a:xfrm>
          <a:prstGeom prst="ellipse">
            <a:avLst/>
          </a:prstGeom>
          <a:solidFill>
            <a:schemeClr val="accent1"/>
          </a:solidFill>
          <a:ln w="9525">
            <a:solidFill>
              <a:schemeClr val="tx1"/>
            </a:solidFill>
            <a:round/>
            <a:headEnd/>
            <a:tailEnd/>
          </a:ln>
          <a:effectLst/>
        </p:spPr>
        <p:txBody>
          <a:bodyPr wrap="none" anchor="ctr"/>
          <a:lstStyle/>
          <a:p>
            <a:endParaRPr lang="en-US" dirty="0"/>
          </a:p>
        </p:txBody>
      </p:sp>
      <p:sp>
        <p:nvSpPr>
          <p:cNvPr id="10264" name="Text Box 24"/>
          <p:cNvSpPr txBox="1">
            <a:spLocks noChangeArrowheads="1"/>
          </p:cNvSpPr>
          <p:nvPr/>
        </p:nvSpPr>
        <p:spPr bwMode="auto">
          <a:xfrm>
            <a:off x="3657600" y="3429000"/>
            <a:ext cx="230188" cy="366713"/>
          </a:xfrm>
          <a:prstGeom prst="rect">
            <a:avLst/>
          </a:prstGeom>
          <a:noFill/>
          <a:ln w="9525">
            <a:noFill/>
            <a:miter lim="800000"/>
            <a:headEnd/>
            <a:tailEnd/>
          </a:ln>
          <a:effectLst/>
        </p:spPr>
        <p:txBody>
          <a:bodyPr>
            <a:spAutoFit/>
          </a:bodyPr>
          <a:lstStyle/>
          <a:p>
            <a:pPr>
              <a:spcBef>
                <a:spcPct val="50000"/>
              </a:spcBef>
            </a:pPr>
            <a:r>
              <a:rPr lang="en-US" dirty="0"/>
              <a:t>2</a:t>
            </a:r>
          </a:p>
        </p:txBody>
      </p:sp>
      <p:sp>
        <p:nvSpPr>
          <p:cNvPr id="10266" name="Line 26"/>
          <p:cNvSpPr>
            <a:spLocks noChangeShapeType="1"/>
          </p:cNvSpPr>
          <p:nvPr/>
        </p:nvSpPr>
        <p:spPr bwMode="auto">
          <a:xfrm>
            <a:off x="2971800" y="3352800"/>
            <a:ext cx="533400" cy="381000"/>
          </a:xfrm>
          <a:prstGeom prst="line">
            <a:avLst/>
          </a:prstGeom>
          <a:noFill/>
          <a:ln w="9525">
            <a:solidFill>
              <a:schemeClr val="tx1"/>
            </a:solidFill>
            <a:round/>
            <a:headEnd/>
            <a:tailEnd type="triangle" w="med" len="med"/>
          </a:ln>
          <a:effectLst/>
        </p:spPr>
        <p:txBody>
          <a:bodyPr/>
          <a:lstStyle/>
          <a:p>
            <a:endParaRPr lang="en-US" dirty="0"/>
          </a:p>
        </p:txBody>
      </p:sp>
      <p:sp>
        <p:nvSpPr>
          <p:cNvPr id="10267" name="Line 27"/>
          <p:cNvSpPr>
            <a:spLocks noChangeShapeType="1"/>
          </p:cNvSpPr>
          <p:nvPr/>
        </p:nvSpPr>
        <p:spPr bwMode="auto">
          <a:xfrm flipH="1" flipV="1">
            <a:off x="3352800" y="3276600"/>
            <a:ext cx="228600" cy="381000"/>
          </a:xfrm>
          <a:prstGeom prst="line">
            <a:avLst/>
          </a:prstGeom>
          <a:noFill/>
          <a:ln w="9525">
            <a:solidFill>
              <a:schemeClr val="tx1"/>
            </a:solidFill>
            <a:round/>
            <a:headEnd/>
            <a:tailEnd type="triangle" w="med" len="med"/>
          </a:ln>
          <a:effectLst/>
        </p:spPr>
        <p:txBody>
          <a:bodyPr/>
          <a:lstStyle/>
          <a:p>
            <a:endParaRPr lang="en-US" dirty="0"/>
          </a:p>
        </p:txBody>
      </p:sp>
      <p:sp>
        <p:nvSpPr>
          <p:cNvPr id="10268" name="Text Box 28"/>
          <p:cNvSpPr txBox="1">
            <a:spLocks noChangeArrowheads="1"/>
          </p:cNvSpPr>
          <p:nvPr/>
        </p:nvSpPr>
        <p:spPr bwMode="auto">
          <a:xfrm>
            <a:off x="5181600" y="2819400"/>
            <a:ext cx="3429000" cy="1190625"/>
          </a:xfrm>
          <a:prstGeom prst="rect">
            <a:avLst/>
          </a:prstGeom>
          <a:noFill/>
          <a:ln w="9525">
            <a:noFill/>
            <a:miter lim="800000"/>
            <a:headEnd/>
            <a:tailEnd/>
          </a:ln>
          <a:effectLst/>
        </p:spPr>
        <p:txBody>
          <a:bodyPr>
            <a:spAutoFit/>
          </a:bodyPr>
          <a:lstStyle/>
          <a:p>
            <a:pPr>
              <a:spcBef>
                <a:spcPct val="50000"/>
              </a:spcBef>
            </a:pPr>
            <a:r>
              <a:rPr lang="en-US" dirty="0"/>
              <a:t>The substitution effect (1</a:t>
            </a:r>
            <a:r>
              <a:rPr lang="en-US" dirty="0">
                <a:sym typeface="Wingdings" pitchFamily="2" charset="2"/>
              </a:rPr>
              <a:t> 2) still shows that the lower price of donuts increases donuts and decreases hot chocolate</a:t>
            </a:r>
            <a:endParaRPr lang="en-US" dirty="0"/>
          </a:p>
        </p:txBody>
      </p:sp>
      <p:sp>
        <p:nvSpPr>
          <p:cNvPr id="10269" name="Text Box 29"/>
          <p:cNvSpPr txBox="1">
            <a:spLocks noChangeArrowheads="1"/>
          </p:cNvSpPr>
          <p:nvPr/>
        </p:nvSpPr>
        <p:spPr bwMode="auto">
          <a:xfrm>
            <a:off x="609600" y="5118100"/>
            <a:ext cx="7162800" cy="1169551"/>
          </a:xfrm>
          <a:prstGeom prst="rect">
            <a:avLst/>
          </a:prstGeom>
          <a:noFill/>
          <a:ln w="9525">
            <a:noFill/>
            <a:miter lim="800000"/>
            <a:headEnd/>
            <a:tailEnd/>
          </a:ln>
          <a:effectLst/>
        </p:spPr>
        <p:txBody>
          <a:bodyPr>
            <a:spAutoFit/>
          </a:bodyPr>
          <a:lstStyle/>
          <a:p>
            <a:pPr>
              <a:spcBef>
                <a:spcPct val="50000"/>
              </a:spcBef>
            </a:pPr>
            <a:r>
              <a:rPr lang="en-US" sz="1400" dirty="0"/>
              <a:t>The income effect (2</a:t>
            </a:r>
            <a:r>
              <a:rPr lang="en-US" sz="1400" dirty="0">
                <a:sym typeface="Wingdings" pitchFamily="2" charset="2"/>
              </a:rPr>
              <a:t> 3) shows that the higher real income actually reduces the quantity of donuts, making donuts an inferior good.  The end result (13) still shows that a decrease in the price of donuts increases donut consumption.  The increase in quantity demanded is somewhat offset by the negative income effect, but it is still an increase in the quantity </a:t>
            </a:r>
            <a:r>
              <a:rPr lang="en-US" sz="1400" dirty="0" smtClean="0">
                <a:sym typeface="Wingdings" pitchFamily="2" charset="2"/>
              </a:rPr>
              <a:t>demanded (i.e., it’s not a Giffen good)</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61"/>
                                        </p:tgtEl>
                                        <p:attrNameLst>
                                          <p:attrName>style.visibility</p:attrName>
                                        </p:attrNameLst>
                                      </p:cBhvr>
                                      <p:to>
                                        <p:strVal val="visible"/>
                                      </p:to>
                                    </p:set>
                                    <p:animEffect transition="in" filter="dissolve">
                                      <p:cBhvr>
                                        <p:cTn id="7" dur="500"/>
                                        <p:tgtEl>
                                          <p:spTgt spid="1026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253"/>
                                        </p:tgtEl>
                                        <p:attrNameLst>
                                          <p:attrName>style.visibility</p:attrName>
                                        </p:attrNameLst>
                                      </p:cBhvr>
                                      <p:to>
                                        <p:strVal val="visible"/>
                                      </p:to>
                                    </p:set>
                                    <p:animEffect transition="in" filter="dissolve">
                                      <p:cBhvr>
                                        <p:cTn id="10" dur="500"/>
                                        <p:tgtEl>
                                          <p:spTgt spid="1025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257"/>
                                        </p:tgtEl>
                                        <p:attrNameLst>
                                          <p:attrName>style.visibility</p:attrName>
                                        </p:attrNameLst>
                                      </p:cBhvr>
                                      <p:to>
                                        <p:strVal val="visible"/>
                                      </p:to>
                                    </p:set>
                                    <p:animEffect transition="in" filter="dissolve">
                                      <p:cBhvr>
                                        <p:cTn id="13" dur="500"/>
                                        <p:tgtEl>
                                          <p:spTgt spid="1025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249"/>
                                        </p:tgtEl>
                                        <p:attrNameLst>
                                          <p:attrName>style.visibility</p:attrName>
                                        </p:attrNameLst>
                                      </p:cBhvr>
                                      <p:to>
                                        <p:strVal val="visible"/>
                                      </p:to>
                                    </p:set>
                                    <p:animEffect transition="in" filter="dissolve">
                                      <p:cBhvr>
                                        <p:cTn id="16" dur="500"/>
                                        <p:tgtEl>
                                          <p:spTgt spid="1024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251"/>
                                        </p:tgtEl>
                                        <p:attrNameLst>
                                          <p:attrName>style.visibility</p:attrName>
                                        </p:attrNameLst>
                                      </p:cBhvr>
                                      <p:to>
                                        <p:strVal val="visible"/>
                                      </p:to>
                                    </p:set>
                                    <p:animEffect transition="in" filter="dissolve">
                                      <p:cBhvr>
                                        <p:cTn id="19" dur="500"/>
                                        <p:tgtEl>
                                          <p:spTgt spid="10251"/>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1025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0262"/>
                                        </p:tgtEl>
                                        <p:attrNameLst>
                                          <p:attrName>style.visibility</p:attrName>
                                        </p:attrNameLst>
                                      </p:cBhvr>
                                      <p:to>
                                        <p:strVal val="visible"/>
                                      </p:to>
                                    </p:set>
                                    <p:animEffect transition="in" filter="dissolve">
                                      <p:cBhvr>
                                        <p:cTn id="26" dur="500"/>
                                        <p:tgtEl>
                                          <p:spTgt spid="10262"/>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0263"/>
                                        </p:tgtEl>
                                        <p:attrNameLst>
                                          <p:attrName>style.visibility</p:attrName>
                                        </p:attrNameLst>
                                      </p:cBhvr>
                                      <p:to>
                                        <p:strVal val="visible"/>
                                      </p:to>
                                    </p:set>
                                    <p:animEffect transition="in" filter="dissolve">
                                      <p:cBhvr>
                                        <p:cTn id="29" dur="500"/>
                                        <p:tgtEl>
                                          <p:spTgt spid="10263"/>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0266"/>
                                        </p:tgtEl>
                                        <p:attrNameLst>
                                          <p:attrName>style.visibility</p:attrName>
                                        </p:attrNameLst>
                                      </p:cBhvr>
                                      <p:to>
                                        <p:strVal val="visible"/>
                                      </p:to>
                                    </p:set>
                                    <p:animEffect transition="in" filter="dissolve">
                                      <p:cBhvr>
                                        <p:cTn id="32" dur="500"/>
                                        <p:tgtEl>
                                          <p:spTgt spid="10266"/>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0264"/>
                                        </p:tgtEl>
                                        <p:attrNameLst>
                                          <p:attrName>style.visibility</p:attrName>
                                        </p:attrNameLst>
                                      </p:cBhvr>
                                      <p:to>
                                        <p:strVal val="visible"/>
                                      </p:to>
                                    </p:set>
                                    <p:animEffect transition="in" filter="dissolve">
                                      <p:cBhvr>
                                        <p:cTn id="35" dur="500"/>
                                        <p:tgtEl>
                                          <p:spTgt spid="10264"/>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1026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0267"/>
                                        </p:tgtEl>
                                        <p:attrNameLst>
                                          <p:attrName>style.visibility</p:attrName>
                                        </p:attrNameLst>
                                      </p:cBhvr>
                                      <p:to>
                                        <p:strVal val="visible"/>
                                      </p:to>
                                    </p:set>
                                    <p:animEffect transition="in" filter="dissolve">
                                      <p:cBhvr>
                                        <p:cTn id="42" dur="500"/>
                                        <p:tgtEl>
                                          <p:spTgt spid="10267"/>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10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8" grpId="0"/>
      <p:bldP spid="10261" grpId="0" animBg="1"/>
      <p:bldP spid="10249" grpId="0" animBg="1"/>
      <p:bldP spid="10251" grpId="0" animBg="1"/>
      <p:bldP spid="10253" grpId="0" animBg="1"/>
      <p:bldP spid="10257" grpId="0"/>
      <p:bldP spid="10262" grpId="0" animBg="1"/>
      <p:bldP spid="10263" grpId="0" animBg="1"/>
      <p:bldP spid="10264" grpId="0"/>
      <p:bldP spid="10266" grpId="0" animBg="1"/>
      <p:bldP spid="10267" grpId="0" animBg="1"/>
      <p:bldP spid="10268" grpId="0"/>
      <p:bldP spid="1026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7391400" cy="792162"/>
          </a:xfrm>
        </p:spPr>
        <p:txBody>
          <a:bodyPr/>
          <a:lstStyle/>
          <a:p>
            <a:r>
              <a:rPr lang="en-US" sz="3600" b="1" dirty="0" smtClean="0"/>
              <a:t>Giffen goods (decrease in price)</a:t>
            </a:r>
            <a:endParaRPr lang="en-US" sz="3600" b="1" dirty="0"/>
          </a:p>
        </p:txBody>
      </p:sp>
      <p:sp>
        <p:nvSpPr>
          <p:cNvPr id="4" name="Line 6"/>
          <p:cNvSpPr>
            <a:spLocks noChangeShapeType="1"/>
          </p:cNvSpPr>
          <p:nvPr/>
        </p:nvSpPr>
        <p:spPr bwMode="auto">
          <a:xfrm>
            <a:off x="1676400" y="4800600"/>
            <a:ext cx="5105400" cy="0"/>
          </a:xfrm>
          <a:prstGeom prst="line">
            <a:avLst/>
          </a:prstGeom>
          <a:noFill/>
          <a:ln w="9525">
            <a:solidFill>
              <a:schemeClr val="tx1"/>
            </a:solidFill>
            <a:round/>
            <a:headEnd/>
            <a:tailEnd type="triangle" w="med" len="med"/>
          </a:ln>
          <a:effectLst/>
        </p:spPr>
        <p:txBody>
          <a:bodyPr/>
          <a:lstStyle/>
          <a:p>
            <a:endParaRPr lang="en-US" dirty="0"/>
          </a:p>
        </p:txBody>
      </p:sp>
      <p:sp>
        <p:nvSpPr>
          <p:cNvPr id="5" name="Line 21"/>
          <p:cNvSpPr>
            <a:spLocks noChangeShapeType="1"/>
          </p:cNvSpPr>
          <p:nvPr/>
        </p:nvSpPr>
        <p:spPr bwMode="auto">
          <a:xfrm>
            <a:off x="4572000" y="4572000"/>
            <a:ext cx="1371600" cy="0"/>
          </a:xfrm>
          <a:prstGeom prst="line">
            <a:avLst/>
          </a:prstGeom>
          <a:noFill/>
          <a:ln w="9525">
            <a:solidFill>
              <a:schemeClr val="tx1"/>
            </a:solidFill>
            <a:round/>
            <a:headEnd/>
            <a:tailEnd type="triangle" w="med" len="med"/>
          </a:ln>
          <a:effectLst/>
        </p:spPr>
        <p:txBody>
          <a:bodyPr/>
          <a:lstStyle/>
          <a:p>
            <a:endParaRPr lang="en-US" dirty="0"/>
          </a:p>
        </p:txBody>
      </p:sp>
      <p:sp>
        <p:nvSpPr>
          <p:cNvPr id="6" name="Line 7"/>
          <p:cNvSpPr>
            <a:spLocks noChangeShapeType="1"/>
          </p:cNvSpPr>
          <p:nvPr/>
        </p:nvSpPr>
        <p:spPr bwMode="auto">
          <a:xfrm flipV="1">
            <a:off x="1676400" y="304800"/>
            <a:ext cx="0" cy="4495800"/>
          </a:xfrm>
          <a:prstGeom prst="line">
            <a:avLst/>
          </a:prstGeom>
          <a:noFill/>
          <a:ln w="9525">
            <a:solidFill>
              <a:schemeClr val="tx1"/>
            </a:solidFill>
            <a:round/>
            <a:headEnd/>
            <a:tailEnd type="triangle" w="med" len="med"/>
          </a:ln>
          <a:effectLst/>
        </p:spPr>
        <p:txBody>
          <a:bodyPr/>
          <a:lstStyle/>
          <a:p>
            <a:endParaRPr lang="en-US" dirty="0"/>
          </a:p>
        </p:txBody>
      </p:sp>
      <p:sp>
        <p:nvSpPr>
          <p:cNvPr id="7" name="Arc 8"/>
          <p:cNvSpPr>
            <a:spLocks/>
          </p:cNvSpPr>
          <p:nvPr/>
        </p:nvSpPr>
        <p:spPr bwMode="auto">
          <a:xfrm flipH="1" flipV="1">
            <a:off x="2057400" y="1677988"/>
            <a:ext cx="3429000" cy="2590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accent2"/>
            </a:solidFill>
            <a:round/>
            <a:headEnd/>
            <a:tailEnd/>
          </a:ln>
          <a:effectLst/>
        </p:spPr>
        <p:txBody>
          <a:bodyPr wrap="none" anchor="ctr"/>
          <a:lstStyle/>
          <a:p>
            <a:endParaRPr lang="en-US" dirty="0"/>
          </a:p>
        </p:txBody>
      </p:sp>
      <p:sp>
        <p:nvSpPr>
          <p:cNvPr id="8" name="Arc 9"/>
          <p:cNvSpPr>
            <a:spLocks/>
          </p:cNvSpPr>
          <p:nvPr/>
        </p:nvSpPr>
        <p:spPr bwMode="auto">
          <a:xfrm flipH="1" flipV="1">
            <a:off x="2362200" y="2438400"/>
            <a:ext cx="1905000" cy="723900"/>
          </a:xfrm>
          <a:custGeom>
            <a:avLst/>
            <a:gdLst>
              <a:gd name="G0" fmla="+- 136 0 0"/>
              <a:gd name="G1" fmla="+- 21600 0 0"/>
              <a:gd name="G2" fmla="+- 21600 0 0"/>
              <a:gd name="T0" fmla="*/ 0 w 21486"/>
              <a:gd name="T1" fmla="*/ 0 h 21600"/>
              <a:gd name="T2" fmla="*/ 21486 w 21486"/>
              <a:gd name="T3" fmla="*/ 18321 h 21600"/>
              <a:gd name="T4" fmla="*/ 136 w 21486"/>
              <a:gd name="T5" fmla="*/ 21600 h 21600"/>
            </a:gdLst>
            <a:ahLst/>
            <a:cxnLst>
              <a:cxn ang="0">
                <a:pos x="T0" y="T1"/>
              </a:cxn>
              <a:cxn ang="0">
                <a:pos x="T2" y="T3"/>
              </a:cxn>
              <a:cxn ang="0">
                <a:pos x="T4" y="T5"/>
              </a:cxn>
            </a:cxnLst>
            <a:rect l="0" t="0" r="r" b="b"/>
            <a:pathLst>
              <a:path w="21486" h="21600" fill="none" extrusionOk="0">
                <a:moveTo>
                  <a:pt x="0" y="0"/>
                </a:moveTo>
                <a:cubicBezTo>
                  <a:pt x="45" y="0"/>
                  <a:pt x="90" y="-1"/>
                  <a:pt x="136" y="0"/>
                </a:cubicBezTo>
                <a:cubicBezTo>
                  <a:pt x="10799" y="0"/>
                  <a:pt x="19866" y="7781"/>
                  <a:pt x="21485" y="18321"/>
                </a:cubicBezTo>
              </a:path>
              <a:path w="21486" h="21600" stroke="0" extrusionOk="0">
                <a:moveTo>
                  <a:pt x="0" y="0"/>
                </a:moveTo>
                <a:cubicBezTo>
                  <a:pt x="45" y="0"/>
                  <a:pt x="90" y="-1"/>
                  <a:pt x="136" y="0"/>
                </a:cubicBezTo>
                <a:cubicBezTo>
                  <a:pt x="10799" y="0"/>
                  <a:pt x="19866" y="7781"/>
                  <a:pt x="21485" y="18321"/>
                </a:cubicBezTo>
                <a:lnTo>
                  <a:pt x="136" y="21600"/>
                </a:lnTo>
                <a:close/>
              </a:path>
            </a:pathLst>
          </a:custGeom>
          <a:noFill/>
          <a:ln w="9525">
            <a:solidFill>
              <a:srgbClr val="FF0000"/>
            </a:solidFill>
            <a:round/>
            <a:headEnd/>
            <a:tailEnd/>
          </a:ln>
          <a:effectLst/>
        </p:spPr>
        <p:txBody>
          <a:bodyPr wrap="none" anchor="ctr"/>
          <a:lstStyle/>
          <a:p>
            <a:endParaRPr lang="en-US" dirty="0"/>
          </a:p>
        </p:txBody>
      </p:sp>
      <p:sp>
        <p:nvSpPr>
          <p:cNvPr id="9" name="Line 10"/>
          <p:cNvSpPr>
            <a:spLocks noChangeShapeType="1"/>
          </p:cNvSpPr>
          <p:nvPr/>
        </p:nvSpPr>
        <p:spPr bwMode="auto">
          <a:xfrm>
            <a:off x="1676400" y="2362200"/>
            <a:ext cx="2895600" cy="2438400"/>
          </a:xfrm>
          <a:prstGeom prst="line">
            <a:avLst/>
          </a:prstGeom>
          <a:noFill/>
          <a:ln w="28575">
            <a:solidFill>
              <a:schemeClr val="accent2"/>
            </a:solidFill>
            <a:round/>
            <a:headEnd/>
            <a:tailEnd/>
          </a:ln>
          <a:effectLst/>
        </p:spPr>
        <p:txBody>
          <a:bodyPr/>
          <a:lstStyle/>
          <a:p>
            <a:endParaRPr lang="en-US" dirty="0"/>
          </a:p>
        </p:txBody>
      </p:sp>
      <p:sp>
        <p:nvSpPr>
          <p:cNvPr id="10" name="Line 11"/>
          <p:cNvSpPr>
            <a:spLocks noChangeShapeType="1"/>
          </p:cNvSpPr>
          <p:nvPr/>
        </p:nvSpPr>
        <p:spPr bwMode="auto">
          <a:xfrm>
            <a:off x="1676400" y="2362200"/>
            <a:ext cx="4800600" cy="2438400"/>
          </a:xfrm>
          <a:prstGeom prst="line">
            <a:avLst/>
          </a:prstGeom>
          <a:noFill/>
          <a:ln w="28575">
            <a:solidFill>
              <a:srgbClr val="FF0000"/>
            </a:solidFill>
            <a:round/>
            <a:headEnd/>
            <a:tailEnd/>
          </a:ln>
          <a:effectLst/>
        </p:spPr>
        <p:txBody>
          <a:bodyPr/>
          <a:lstStyle/>
          <a:p>
            <a:endParaRPr lang="en-US" dirty="0"/>
          </a:p>
        </p:txBody>
      </p:sp>
      <p:sp>
        <p:nvSpPr>
          <p:cNvPr id="11" name="Oval 12"/>
          <p:cNvSpPr>
            <a:spLocks noChangeArrowheads="1"/>
          </p:cNvSpPr>
          <p:nvPr/>
        </p:nvSpPr>
        <p:spPr bwMode="auto">
          <a:xfrm>
            <a:off x="2895600" y="3352800"/>
            <a:ext cx="76200" cy="76200"/>
          </a:xfrm>
          <a:prstGeom prst="ellipse">
            <a:avLst/>
          </a:prstGeom>
          <a:solidFill>
            <a:schemeClr val="accent1"/>
          </a:solidFill>
          <a:ln w="9525">
            <a:solidFill>
              <a:schemeClr val="tx1"/>
            </a:solidFill>
            <a:round/>
            <a:headEnd/>
            <a:tailEnd/>
          </a:ln>
          <a:effectLst/>
        </p:spPr>
        <p:txBody>
          <a:bodyPr wrap="none" anchor="ctr"/>
          <a:lstStyle/>
          <a:p>
            <a:endParaRPr lang="en-US" dirty="0"/>
          </a:p>
        </p:txBody>
      </p:sp>
      <p:sp>
        <p:nvSpPr>
          <p:cNvPr id="12" name="Oval 13"/>
          <p:cNvSpPr>
            <a:spLocks noChangeArrowheads="1"/>
          </p:cNvSpPr>
          <p:nvPr/>
        </p:nvSpPr>
        <p:spPr bwMode="auto">
          <a:xfrm>
            <a:off x="2667000" y="2819400"/>
            <a:ext cx="76200" cy="76200"/>
          </a:xfrm>
          <a:prstGeom prst="ellipse">
            <a:avLst/>
          </a:prstGeom>
          <a:solidFill>
            <a:schemeClr val="accent1"/>
          </a:solidFill>
          <a:ln w="9525">
            <a:solidFill>
              <a:schemeClr val="tx1"/>
            </a:solidFill>
            <a:round/>
            <a:headEnd/>
            <a:tailEnd/>
          </a:ln>
          <a:effectLst/>
        </p:spPr>
        <p:txBody>
          <a:bodyPr wrap="none" anchor="ctr"/>
          <a:lstStyle/>
          <a:p>
            <a:endParaRPr lang="en-US" dirty="0"/>
          </a:p>
        </p:txBody>
      </p:sp>
      <p:sp>
        <p:nvSpPr>
          <p:cNvPr id="13" name="Text Box 15"/>
          <p:cNvSpPr txBox="1">
            <a:spLocks noChangeArrowheads="1"/>
          </p:cNvSpPr>
          <p:nvPr/>
        </p:nvSpPr>
        <p:spPr bwMode="auto">
          <a:xfrm>
            <a:off x="152400" y="381000"/>
            <a:ext cx="1295400" cy="641350"/>
          </a:xfrm>
          <a:prstGeom prst="rect">
            <a:avLst/>
          </a:prstGeom>
          <a:noFill/>
          <a:ln w="9525">
            <a:noFill/>
            <a:miter lim="800000"/>
            <a:headEnd/>
            <a:tailEnd/>
          </a:ln>
          <a:effectLst/>
        </p:spPr>
        <p:txBody>
          <a:bodyPr>
            <a:spAutoFit/>
          </a:bodyPr>
          <a:lstStyle/>
          <a:p>
            <a:pPr>
              <a:spcBef>
                <a:spcPct val="50000"/>
              </a:spcBef>
            </a:pPr>
            <a:r>
              <a:rPr lang="en-US" dirty="0"/>
              <a:t>Q hot chocolate</a:t>
            </a:r>
          </a:p>
        </p:txBody>
      </p:sp>
      <p:sp>
        <p:nvSpPr>
          <p:cNvPr id="14" name="Text Box 16"/>
          <p:cNvSpPr txBox="1">
            <a:spLocks noChangeArrowheads="1"/>
          </p:cNvSpPr>
          <p:nvPr/>
        </p:nvSpPr>
        <p:spPr bwMode="auto">
          <a:xfrm>
            <a:off x="2590800" y="3429000"/>
            <a:ext cx="304800" cy="366713"/>
          </a:xfrm>
          <a:prstGeom prst="rect">
            <a:avLst/>
          </a:prstGeom>
          <a:noFill/>
          <a:ln w="9525">
            <a:noFill/>
            <a:miter lim="800000"/>
            <a:headEnd/>
            <a:tailEnd/>
          </a:ln>
          <a:effectLst/>
        </p:spPr>
        <p:txBody>
          <a:bodyPr>
            <a:spAutoFit/>
          </a:bodyPr>
          <a:lstStyle/>
          <a:p>
            <a:pPr>
              <a:spcBef>
                <a:spcPct val="50000"/>
              </a:spcBef>
            </a:pPr>
            <a:r>
              <a:rPr lang="en-US" dirty="0"/>
              <a:t>1</a:t>
            </a:r>
          </a:p>
        </p:txBody>
      </p:sp>
      <p:sp>
        <p:nvSpPr>
          <p:cNvPr id="15" name="Text Box 17"/>
          <p:cNvSpPr txBox="1">
            <a:spLocks noChangeArrowheads="1"/>
          </p:cNvSpPr>
          <p:nvPr/>
        </p:nvSpPr>
        <p:spPr bwMode="auto">
          <a:xfrm>
            <a:off x="2667000" y="2438400"/>
            <a:ext cx="230188" cy="366713"/>
          </a:xfrm>
          <a:prstGeom prst="rect">
            <a:avLst/>
          </a:prstGeom>
          <a:noFill/>
          <a:ln w="9525">
            <a:noFill/>
            <a:miter lim="800000"/>
            <a:headEnd/>
            <a:tailEnd/>
          </a:ln>
          <a:effectLst/>
        </p:spPr>
        <p:txBody>
          <a:bodyPr>
            <a:spAutoFit/>
          </a:bodyPr>
          <a:lstStyle/>
          <a:p>
            <a:pPr>
              <a:spcBef>
                <a:spcPct val="50000"/>
              </a:spcBef>
            </a:pPr>
            <a:r>
              <a:rPr lang="en-US" dirty="0"/>
              <a:t>3</a:t>
            </a:r>
          </a:p>
        </p:txBody>
      </p:sp>
      <p:sp>
        <p:nvSpPr>
          <p:cNvPr id="16" name="Text Box 19"/>
          <p:cNvSpPr txBox="1">
            <a:spLocks noChangeArrowheads="1"/>
          </p:cNvSpPr>
          <p:nvPr/>
        </p:nvSpPr>
        <p:spPr bwMode="auto">
          <a:xfrm>
            <a:off x="6172200" y="3810000"/>
            <a:ext cx="1524000" cy="366713"/>
          </a:xfrm>
          <a:prstGeom prst="rect">
            <a:avLst/>
          </a:prstGeom>
          <a:noFill/>
          <a:ln w="9525">
            <a:noFill/>
            <a:miter lim="800000"/>
            <a:headEnd/>
            <a:tailEnd/>
          </a:ln>
          <a:effectLst/>
        </p:spPr>
        <p:txBody>
          <a:bodyPr>
            <a:spAutoFit/>
          </a:bodyPr>
          <a:lstStyle/>
          <a:p>
            <a:pPr>
              <a:spcBef>
                <a:spcPct val="50000"/>
              </a:spcBef>
            </a:pPr>
            <a:r>
              <a:rPr lang="en-US" dirty="0"/>
              <a:t>IC2</a:t>
            </a:r>
          </a:p>
        </p:txBody>
      </p:sp>
      <p:sp>
        <p:nvSpPr>
          <p:cNvPr id="17" name="Text Box 20"/>
          <p:cNvSpPr txBox="1">
            <a:spLocks noChangeArrowheads="1"/>
          </p:cNvSpPr>
          <p:nvPr/>
        </p:nvSpPr>
        <p:spPr bwMode="auto">
          <a:xfrm>
            <a:off x="5562600" y="4191000"/>
            <a:ext cx="1524000" cy="366713"/>
          </a:xfrm>
          <a:prstGeom prst="rect">
            <a:avLst/>
          </a:prstGeom>
          <a:noFill/>
          <a:ln w="9525">
            <a:noFill/>
            <a:miter lim="800000"/>
            <a:headEnd/>
            <a:tailEnd/>
          </a:ln>
          <a:effectLst/>
        </p:spPr>
        <p:txBody>
          <a:bodyPr>
            <a:spAutoFit/>
          </a:bodyPr>
          <a:lstStyle/>
          <a:p>
            <a:pPr>
              <a:spcBef>
                <a:spcPct val="50000"/>
              </a:spcBef>
            </a:pPr>
            <a:r>
              <a:rPr lang="en-US" dirty="0"/>
              <a:t>IC1</a:t>
            </a:r>
          </a:p>
        </p:txBody>
      </p:sp>
      <p:sp>
        <p:nvSpPr>
          <p:cNvPr id="18" name="Line 22"/>
          <p:cNvSpPr>
            <a:spLocks noChangeShapeType="1"/>
          </p:cNvSpPr>
          <p:nvPr/>
        </p:nvSpPr>
        <p:spPr bwMode="auto">
          <a:xfrm>
            <a:off x="1676400" y="2895600"/>
            <a:ext cx="3581400" cy="1828800"/>
          </a:xfrm>
          <a:prstGeom prst="line">
            <a:avLst/>
          </a:prstGeom>
          <a:noFill/>
          <a:ln w="38100">
            <a:solidFill>
              <a:srgbClr val="33CC33"/>
            </a:solidFill>
            <a:prstDash val="dash"/>
            <a:round/>
            <a:headEnd/>
            <a:tailEnd/>
          </a:ln>
          <a:effectLst/>
        </p:spPr>
        <p:txBody>
          <a:bodyPr/>
          <a:lstStyle/>
          <a:p>
            <a:endParaRPr lang="en-US" dirty="0"/>
          </a:p>
        </p:txBody>
      </p:sp>
      <p:sp>
        <p:nvSpPr>
          <p:cNvPr id="19" name="Oval 23"/>
          <p:cNvSpPr>
            <a:spLocks noChangeArrowheads="1"/>
          </p:cNvSpPr>
          <p:nvPr/>
        </p:nvSpPr>
        <p:spPr bwMode="auto">
          <a:xfrm>
            <a:off x="3505200" y="3733800"/>
            <a:ext cx="76200" cy="76200"/>
          </a:xfrm>
          <a:prstGeom prst="ellipse">
            <a:avLst/>
          </a:prstGeom>
          <a:solidFill>
            <a:schemeClr val="accent1"/>
          </a:solidFill>
          <a:ln w="9525">
            <a:solidFill>
              <a:schemeClr val="tx1"/>
            </a:solidFill>
            <a:round/>
            <a:headEnd/>
            <a:tailEnd/>
          </a:ln>
          <a:effectLst/>
        </p:spPr>
        <p:txBody>
          <a:bodyPr wrap="none" anchor="ctr"/>
          <a:lstStyle/>
          <a:p>
            <a:endParaRPr lang="en-US" dirty="0"/>
          </a:p>
        </p:txBody>
      </p:sp>
      <p:sp>
        <p:nvSpPr>
          <p:cNvPr id="20" name="Text Box 24"/>
          <p:cNvSpPr txBox="1">
            <a:spLocks noChangeArrowheads="1"/>
          </p:cNvSpPr>
          <p:nvPr/>
        </p:nvSpPr>
        <p:spPr bwMode="auto">
          <a:xfrm>
            <a:off x="3657600" y="3429000"/>
            <a:ext cx="230188" cy="366713"/>
          </a:xfrm>
          <a:prstGeom prst="rect">
            <a:avLst/>
          </a:prstGeom>
          <a:noFill/>
          <a:ln w="9525">
            <a:noFill/>
            <a:miter lim="800000"/>
            <a:headEnd/>
            <a:tailEnd/>
          </a:ln>
          <a:effectLst/>
        </p:spPr>
        <p:txBody>
          <a:bodyPr>
            <a:spAutoFit/>
          </a:bodyPr>
          <a:lstStyle/>
          <a:p>
            <a:pPr>
              <a:spcBef>
                <a:spcPct val="50000"/>
              </a:spcBef>
            </a:pPr>
            <a:r>
              <a:rPr lang="en-US" dirty="0"/>
              <a:t>2</a:t>
            </a:r>
          </a:p>
        </p:txBody>
      </p:sp>
      <p:sp>
        <p:nvSpPr>
          <p:cNvPr id="21" name="Line 26"/>
          <p:cNvSpPr>
            <a:spLocks noChangeShapeType="1"/>
          </p:cNvSpPr>
          <p:nvPr/>
        </p:nvSpPr>
        <p:spPr bwMode="auto">
          <a:xfrm>
            <a:off x="2971800" y="3352800"/>
            <a:ext cx="533400" cy="381000"/>
          </a:xfrm>
          <a:prstGeom prst="line">
            <a:avLst/>
          </a:prstGeom>
          <a:noFill/>
          <a:ln w="9525">
            <a:solidFill>
              <a:schemeClr val="tx1"/>
            </a:solidFill>
            <a:round/>
            <a:headEnd/>
            <a:tailEnd type="triangle" w="med" len="med"/>
          </a:ln>
          <a:effectLst/>
        </p:spPr>
        <p:txBody>
          <a:bodyPr/>
          <a:lstStyle/>
          <a:p>
            <a:endParaRPr lang="en-US" dirty="0"/>
          </a:p>
        </p:txBody>
      </p:sp>
      <p:sp>
        <p:nvSpPr>
          <p:cNvPr id="23" name="Line 26"/>
          <p:cNvSpPr>
            <a:spLocks noChangeShapeType="1"/>
          </p:cNvSpPr>
          <p:nvPr/>
        </p:nvSpPr>
        <p:spPr bwMode="auto">
          <a:xfrm flipH="1" flipV="1">
            <a:off x="2743200" y="2819400"/>
            <a:ext cx="838200" cy="914400"/>
          </a:xfrm>
          <a:prstGeom prst="line">
            <a:avLst/>
          </a:prstGeom>
          <a:noFill/>
          <a:ln w="9525">
            <a:solidFill>
              <a:schemeClr val="tx1"/>
            </a:solidFill>
            <a:round/>
            <a:headEnd/>
            <a:tailEnd type="triangle" w="med" len="med"/>
          </a:ln>
          <a:effectLst/>
        </p:spPr>
        <p:txBody>
          <a:bodyPr/>
          <a:lstStyle/>
          <a:p>
            <a:endParaRPr lang="en-US" dirty="0"/>
          </a:p>
        </p:txBody>
      </p:sp>
      <p:sp>
        <p:nvSpPr>
          <p:cNvPr id="24" name="Text Box 18"/>
          <p:cNvSpPr txBox="1">
            <a:spLocks noChangeArrowheads="1"/>
          </p:cNvSpPr>
          <p:nvPr/>
        </p:nvSpPr>
        <p:spPr bwMode="auto">
          <a:xfrm>
            <a:off x="5181600" y="1066800"/>
            <a:ext cx="3429000" cy="1739900"/>
          </a:xfrm>
          <a:prstGeom prst="rect">
            <a:avLst/>
          </a:prstGeom>
          <a:noFill/>
          <a:ln w="9525">
            <a:noFill/>
            <a:miter lim="800000"/>
            <a:headEnd/>
            <a:tailEnd/>
          </a:ln>
          <a:effectLst/>
        </p:spPr>
        <p:txBody>
          <a:bodyPr>
            <a:spAutoFit/>
          </a:bodyPr>
          <a:lstStyle/>
          <a:p>
            <a:pPr>
              <a:spcBef>
                <a:spcPct val="50000"/>
              </a:spcBef>
            </a:pPr>
            <a:r>
              <a:rPr lang="en-US" dirty="0"/>
              <a:t>Price of donuts </a:t>
            </a:r>
            <a:r>
              <a:rPr lang="en-US" b="1" i="1" dirty="0"/>
              <a:t>decreases</a:t>
            </a:r>
            <a:r>
              <a:rPr lang="en-US" dirty="0"/>
              <a:t>, so the budget line rotates outward.  The consumer equilibrium moves from point 1 to point 3.  Lower prices increase the consumer’s utility.</a:t>
            </a:r>
          </a:p>
        </p:txBody>
      </p:sp>
      <p:sp>
        <p:nvSpPr>
          <p:cNvPr id="25" name="Text Box 28"/>
          <p:cNvSpPr txBox="1">
            <a:spLocks noChangeArrowheads="1"/>
          </p:cNvSpPr>
          <p:nvPr/>
        </p:nvSpPr>
        <p:spPr bwMode="auto">
          <a:xfrm>
            <a:off x="5181600" y="2819400"/>
            <a:ext cx="3429000" cy="1190625"/>
          </a:xfrm>
          <a:prstGeom prst="rect">
            <a:avLst/>
          </a:prstGeom>
          <a:noFill/>
          <a:ln w="9525">
            <a:noFill/>
            <a:miter lim="800000"/>
            <a:headEnd/>
            <a:tailEnd/>
          </a:ln>
          <a:effectLst/>
        </p:spPr>
        <p:txBody>
          <a:bodyPr>
            <a:spAutoFit/>
          </a:bodyPr>
          <a:lstStyle/>
          <a:p>
            <a:pPr>
              <a:spcBef>
                <a:spcPct val="50000"/>
              </a:spcBef>
            </a:pPr>
            <a:r>
              <a:rPr lang="en-US" dirty="0"/>
              <a:t>The substitution effect (1</a:t>
            </a:r>
            <a:r>
              <a:rPr lang="en-US" dirty="0">
                <a:sym typeface="Wingdings" pitchFamily="2" charset="2"/>
              </a:rPr>
              <a:t> 2) still shows that the lower price of donuts increases donuts and decreases hot chocolate</a:t>
            </a:r>
            <a:endParaRPr lang="en-US" dirty="0"/>
          </a:p>
        </p:txBody>
      </p:sp>
      <p:sp>
        <p:nvSpPr>
          <p:cNvPr id="26" name="Text Box 29"/>
          <p:cNvSpPr txBox="1">
            <a:spLocks noChangeArrowheads="1"/>
          </p:cNvSpPr>
          <p:nvPr/>
        </p:nvSpPr>
        <p:spPr bwMode="auto">
          <a:xfrm>
            <a:off x="609600" y="5118100"/>
            <a:ext cx="8077200" cy="1169551"/>
          </a:xfrm>
          <a:prstGeom prst="rect">
            <a:avLst/>
          </a:prstGeom>
          <a:noFill/>
          <a:ln w="9525">
            <a:noFill/>
            <a:miter lim="800000"/>
            <a:headEnd/>
            <a:tailEnd/>
          </a:ln>
          <a:effectLst/>
        </p:spPr>
        <p:txBody>
          <a:bodyPr wrap="square">
            <a:spAutoFit/>
          </a:bodyPr>
          <a:lstStyle/>
          <a:p>
            <a:pPr>
              <a:spcBef>
                <a:spcPct val="50000"/>
              </a:spcBef>
            </a:pPr>
            <a:r>
              <a:rPr lang="en-US" sz="1400" dirty="0"/>
              <a:t>The income effect (2</a:t>
            </a:r>
            <a:r>
              <a:rPr lang="en-US" sz="1400" dirty="0">
                <a:sym typeface="Wingdings" pitchFamily="2" charset="2"/>
              </a:rPr>
              <a:t> 3) shows that the higher real income actually reduces the quantity of donuts, making donuts an inferior good.  The end result (13) </a:t>
            </a:r>
            <a:r>
              <a:rPr lang="en-US" sz="1400" dirty="0" smtClean="0">
                <a:sym typeface="Wingdings" pitchFamily="2" charset="2"/>
              </a:rPr>
              <a:t>shows </a:t>
            </a:r>
            <a:r>
              <a:rPr lang="en-US" sz="1400" dirty="0">
                <a:sym typeface="Wingdings" pitchFamily="2" charset="2"/>
              </a:rPr>
              <a:t>that a decrease in the price of donuts </a:t>
            </a:r>
            <a:r>
              <a:rPr lang="en-US" sz="1400" dirty="0" smtClean="0">
                <a:sym typeface="Wingdings" pitchFamily="2" charset="2"/>
              </a:rPr>
              <a:t>actually </a:t>
            </a:r>
            <a:r>
              <a:rPr lang="en-US" sz="1400" b="1" i="1" dirty="0" smtClean="0">
                <a:sym typeface="Wingdings" pitchFamily="2" charset="2"/>
              </a:rPr>
              <a:t>decreases</a:t>
            </a:r>
            <a:r>
              <a:rPr lang="en-US" sz="1400" dirty="0" smtClean="0">
                <a:sym typeface="Wingdings" pitchFamily="2" charset="2"/>
              </a:rPr>
              <a:t> donut </a:t>
            </a:r>
            <a:r>
              <a:rPr lang="en-US" sz="1400" dirty="0">
                <a:sym typeface="Wingdings" pitchFamily="2" charset="2"/>
              </a:rPr>
              <a:t>consumption.  The </a:t>
            </a:r>
            <a:r>
              <a:rPr lang="en-US" sz="1400" dirty="0" smtClean="0">
                <a:sym typeface="Wingdings" pitchFamily="2" charset="2"/>
              </a:rPr>
              <a:t>substitution effect is overwhelmed by the stronger income effect of this inferior good, making the good a Giffen good (a good that does not obey the law of demand).</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5" grpId="0"/>
      <p:bldP spid="18" grpId="0" animBg="1"/>
      <p:bldP spid="19" grpId="0" animBg="1"/>
      <p:bldP spid="20" grpId="0"/>
      <p:bldP spid="21" grpId="0" animBg="1"/>
      <p:bldP spid="23" grpId="0" animBg="1"/>
      <p:bldP spid="24" grpId="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THEME_BG_IMAGE" val=""/>
  <p:tag name="MMPROD_TAG_VCONFIG" val="PD94bWwgdmVyc2lvbj0iMS4wIiBlbmNvZGluZz0iVVRGLTgiPz4NCjxjb25maWd1cmF0aW9uPg0KCTxicmFuZGluZz4NCgkJPHVpZm9udCBuYW1lPSJGT05UX05PVEVTX1RFWFQiIHZhbHVlPSJWZXJkYW5hLDksZmFsc2UsZmFsc2UsZmFsc2UiLz4NCgk8L2JyYW5kaW5nPg0KCTxjb2xvcnM+DQoJCTx1aWNvbG9yIG5hbWU9InByaW1hcnkiIHZhbHVlPSIweDZGODQ4OCIvPg0KCQk8dWljb2xvciBuYW1lPSJnbG93IiB2YWx1ZT0iMHgzNUQzMzQiLz4NCgkJPHVpY29sb3IgbmFtZT0idGV4dCIgdmFsdWU9IjB4RkZGRkZGIi8+DQoJCTx1aWNvbG9yIG5hbWU9ImxpZ2h0IiB2YWx1ZT0iMHg0RTVENjAiLz4NCgkJPHVpY29sb3IgbmFtZT0ic2hhZG93IiB2YWx1ZT0iMHgwMDAwMDAiLz4NCgkJPHVpY29sb3IgbmFtZT0iYmFja2dyb3VuZCIgdmFsdWU9IjB4NzI3OTcxIi8+DQoJPC9jb2xvcnM+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DQoJCTx1aXNob3cgbmFtZT0iYWx3YXlzU2NydW5jaCIgdmFsdWU9ImZhbHNlIi8+DQoJCTx1aXNob3cgbmFtZT0iaW5pdGlhbGRpc3BsYXltb2RlaXNub3JtYWwiIHZhbHVlPSJ0cnVlIi8+DQoJCTx1aXJlcGxhY2UgbmFtZT0ibG9nbyIgdmFsdWU9IiIvPg0KCQk8dWlyZXBsYWNlIG5hbWU9ImJnaW1hZ2UiIHZhbHVlPSIiLz4NCgkJPHVpcmVwbGFjZSBuYW1lPSJpbml0aWFsdGFiIiB2YWx1ZT0ib3V0bGluZSIvPg0KCTwvbGF5b3V0Pg0KCT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DQoJCTx1aXRleHQgbmFtZT0iU0NSVUJCQVJTVEFUVVNfTk9BVURJTyIgdmFsdWU9Ik5vIEF1ZGlvIi8+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DQoJCTx1aXRleHQgbmFtZT0iU0NSVUJCQVJTVEFUVVNfUkVWSUVXUVVJWiIgdmFsdWU9IlJldmlld2luZyBRdWl6Ii8+DQoJCTwhLS0gc3Vic3RpdHV0aW9uOiAlbSA9PSBtaW51dGVzIHJlbWFpbmluZyAtLT4NCgkJPCEtLSBzdWJzdGl0dXRpb246ICVzID09IHNlY29uZHMgcmVtYWluaW5nIC0tPg0KCQk8dWl0ZXh0IG5hbWU9IkVMQVBTRUQiIHZhbHVlPSIlbSBNaW51dGVzICVzIFNlY29uZHMgUmVtYWluaW5nIi8+DQoJCTx1aXRleHQgbmFtZT0iTk9URk9VTkQiIHZhbHVlPSJOb3RoaW5nIEZvdW5kIi8+DQoJCTx1aXRleHQgbmFtZT0iQVRUQUNITUVOVFMiIHZhbHVlPSJBdHRhY2htZW50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DQoJCTwhLS1xdWl6IHBvZCBhbmQgbWVzc2FnZSBib3ggdGV4dHMtLT4NCgkJPHVpdGV4dCBuYW1lPSJRVUlaUE9EX1FVSVpfQVRURU1QVCIgdmFsdWU9IlF1aXogQXR0ZW1wdDoiLz4NCgkJPHVpdGV4dCBuYW1lPSJRVUlaUE9EX1FVSVpfQVRURU1QVF9WQUxVRSIgdmFsdWU9IiVuIG9mICV0Ii8+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DQoJCTx1aXRleHQgbmFtZT0iUVVJWlBPRF9RVUlaQVRNUFRfSU5GIiB2YWx1ZT0iSW5maW5pdGUiLz4NCgkJPHVpdGV4dCBuYW1lPSJRVUlaUE9EX1FVRVNBVE1QVF9JTkYiIHZhbHVlPSJJbmZpbml0ZSIvPg0KCQk8dWl0ZXh0IG5hbWU9IldBUk5JTkdNU0dfWUVTU1RSSU5HIiB2YWx1ZT0iWWVzIi8+DQoJCTx1aXRleHQgbmFtZT0iV0FSTklOR01TR19OT1NUUklORyIgdmFsdWU9Ik5vIi8+DQoJCTx1aXRleHQgbmFtZT0iV0FSTklOR01TR19USVRMRVNUUklORyIgdmFsdWU9IlF1aXogTmF2aWdhdGlvbiBXYXJuaW5nIi8+DQoJCTx1aXRleHQgbmFtZT0iV0FSTklOR01TR19NU0dTVFJJTkciIHZhbHVlPSJUaGVyZSBhcmUgdW4tYXR0ZW1wdGVkIHF1ZXN0aW9ucyBpbiB0aGlzIFF1aXouJiN4QTsmI3hBO0NsaWNraW5nIFllcyB3aWxsIHRha2UgeW91IG91dCBvZiB0aGUgUXVpei4gQ2xpY2sgTm8gdG8gY29udGludWUgdGhlIFF1aXouIi8+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DQoJCTx1aXRleHQgbmFtZT0iRE9DV1JBUF9USVRMRSIgdmFsdWU9IlByZXNlbnRlciBGaWxlIEF0dGFjaG1lbnQiLz4NCgkJPHVpdGV4dCBuYW1lPSJET0NXUkFQX01TRyIgdmFsdWU9IlNhdmUgdG8gTXkgQ29tcHV0ZXIiLz4NCgkJPHVpdGV4dCBuYW1lPSJET0NXUkFQX1BST01QVCIgdmFsdWU9IkNsaWNrIHRvIERvd25sb2FkIi8+DQoJPC9sYW5ndWFnZT4NCgk8bGFuZ3VhZ2UgaWQ9ImRl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DQoJCTx1aXRleHQgbmFtZT0iU0NSVUJCQVJTVEFUVVNfUkVWSUVXUVVJWiIgdmFsdWU9Ik5vY2htYWxzIGR1cmNoc2VoZW4iLz4NCgkJPCEtLSBzdWJzdGl0dXRpb246ICVtID09IG1pbnV0ZXMgcmVtYWluaW5nIC0tPg0KCQk8IS0tIHN1YnN0aXR1dGlvbjogJXMgPT0gc2Vjb25kcyByZW1haW5pbmcgLS0+DQoJCTx1aXRleHQgbmFtZT0iRUxBUFNFRCIgdmFsdWU9IlJlc3RkYXVlcjogJW0gTWludXRlbiAlcyBTZWt1bmRlbiIvPg0KCQk8dWl0ZXh0IG5hbWU9Ik5PVEZPVU5EIiB2YWx1ZT0iTmljaHRzIGdlZnVuZGVuIi8+DQoJCTx1aXRleHQgbmFtZT0iQVRUQUNITUVOVFMiIHZhbHVlPSJBbmxhZ2VuIi8+DQoJCTwhLS0gc3Vic3RpdHV0aW9uOiAlcCA9PSBjdXJyZW50IHNwZWFrZXIncyB0aXRsZSAtLT4NCgkJPHVpdGV4dCBuYW1lPSJCSU9XSU5fVElUTEUiIHZhbHVlPSJTcHJlY2hlcjogJXAiLz4NCgkJPHVpdGV4dCBuYW1lPSJCSU9CVE5fVElUTEUiIHZhbHVlPSJTcHJlY2hlciIvPg0KCQk8dWl0ZXh0IG5hbWU9IkRJVklERVJCVE5fVElUTEUiIHZhbHVlPSJ8Ii8+DQoJCTx1aXRleHQgbmFtZT0iQ09OVEFDVEJUTl9USVRMRSIgdmFsdWU9IktvbnRha3QiLz4NCgkJPHVpdGV4dCBuYW1lPSJUQUJfUVVJWiIgdmFsdWU9IlF1aXoiLz4NCgkJPHVpdGV4dCBuYW1lPSJUQUJfT1VUTElORSIgdmFsdWU9IlN0cnVrdHVyIi8+DQoJCTx1aXRleHQgbmFtZT0iVEFCX1RIVU1CIiB2YWx1ZT0iTWluaWF0dXIiLz4NCgkJPHVpdGV4dCBuYW1lPSJUQUJfTk9URVMiIHZhbHVlPSJOb3RpemVuIi8+DQoJCTx1aXRleHQgbmFtZT0iVEFCX1NFQVJDSCIgdmFsdWU9IlN1Y2hlbiIvPg0KCQk8dWl0ZXh0IG5hbWU9IlNMSURFX0hFQURJTkciIHZhbHVlPSJGb2xpZW50aXRlbCIvPg0KCQk8dWl0ZXh0IG5hbWU9IkRVUkFUSU9OX0hFQURJTkciIHZhbHVlPSJEYXVlciIvPg0KCQk8dWl0ZXh0IG5hbWU9IlNFQVJDSF9IRUFESU5HIiB2YWx1ZT0iVGV4dCBzdWNoZW46Ii8+DQoJCTx1aXRleHQgbmFtZT0iVEhVTUJfSEVBRElORyIgdmFsdWU9IkZvbGllIi8+DQoJCTx1aXRleHQgbmFtZT0iVEhVTUJfSU5GTyIgdmFsdWU9IkZvbGllbnRpdGVsL0RhdWVyIi8+DQoJCTx1aXRleHQgbmFtZT0iQVRUQUNITkFNRV9IRUFESU5HIiB2YWx1ZT0iRGF0ZWluYW1lIi8+DQoJCTx1aXRleHQgbmFtZT0iQVRUQUNIU0laRV9IRUFESU5HIiB2YWx1ZT0iR3LDtsOfZSIvPg0KCQk8dWl0ZXh0IG5hbWU9IlNMSURFX05PVEVTIiB2YWx1ZT0iRm9saWVubm90aXplbiIvPg0KCQk8IS0tcXVpeiBwb2QgYW5kIG1lc3NhZ2UgYm94IHRleHRzLS0+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DQoJCTx1aXRleHQgbmFtZT0iUVVJWlBPRF9RVUVTVFlQRV9TVlkiIHZhbHVlPSJVbWZyYWdlIi8+DQoJCTx1aXRleHQgbmFtZT0iUVVJWlBPRF9RVUlaQVRNUFRfSU5GIiB2YWx1ZT0iVW5lbmRsaWNoIi8+DQoJCTx1aXRleHQgbmFtZT0iUVVJWlBPRF9RVUVTQVRNUFRfSU5GIiB2YWx1ZT0iVW5lbmRsaWNoIi8+DQoJCTx1aXRleHQgbmFtZT0iV0FSTklOR01TR19ZRVNTVFJJTkciIHZhbHVlPSJKYSIvPg0KCQk8dWl0ZXh0IG5hbWU9IldBUk5JTkdNU0dfTk9TVFJJTkciIHZhbHVlPSJOZWluIi8+DQoJCTx1aXRleHQgbmFtZT0iV0FSTklOR01TR19USVRMRVNUUklORyIgdmFsdWU9IlF1aXpuYXZpZ2F0aW9uc3dhcm51bmciLz4NCgkJPHVpdGV4dCBuYW1lPSJXQVJOSU5HTVNHX01TR1NUUklORyIgdmFsdWU9IkluIGRpZXNlbSBRdWl6IGdpYnQgZXMgdW5iZWFudHdvcnRldGUgRnJhZ2VuLiYjeEE7JiN4QTt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EZW4gVGVpbG5laG1lcm4gZGllIFNlaXRlbmxlaXN0ZSBhbnplaWdlbiIvPg0KCQk8dWl0ZXh0IG5hbWU9Ik1VVEUiIHZhbHVlPSJUb24gYXVzIi8+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ZSAlbiIvPg0KCQk8IS0tIHN1YnN0aXR1dGlvbjogJW4gPT0gc2xpZGUgbnVtYmVyIC0tPg0KCQk8IS0tIHN1YnN0aXR1dGlvbjogJXQgPT0gdG90YWwgc2xpZGUgY291bnQgLS0+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DQoJCTx1aXRleHQgbmFtZT0iU0NSVUJCQVJTVEFUVVNfVklEUExBWUlORyIgdmFsdWU9IkxlY3R1cmUgdmlkw6lvIGVuIGNvdXJzIi8+DQoJCTx1aXRleHQgbmFtZT0iU0NSVUJCQVJTVEFUVVNfTE9BRElORyIgdmFsdWU9IkNoYXJnZW1lbnQgZW4gY291cnMiLz4NCgkJPHVpdGV4dCBuYW1lPSJTQ1JVQkJBUlNUQVRVU19CVUZGRVJJTkciIHZhbHVlPSJNaXNlIGVuIG3DqW1vaXJlIi8+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DQoJCTx1aXRleHQgbmFtZT0iRUxBUFNFRCIgdmFsdWU9IiVtIG1pbnV0ZXMgJXMgc2Vjb25kZXMgcmVzdGFudGVzIi8+DQoJCTx1aXRleHQgbmFtZT0iTk9URk9VTkQiIHZhbHVlPSJSaWVuIHRyb3V2w6kiLz4NCgkJPHVpdGV4dCBuYW1lPSJBVFRBQ0hNRU5UUyIgdmFsdWU9IlBpw6hjZXMgam9pbnRlcyIvPg0KCQk8IS0tIHN1YnN0aXR1dGlvbjogJXAgPT0gY3VycmVudCBzcGVha2VyJ3MgdGl0bGUgLS0+DQoJCTx1aXRleHQgbmFtZT0iQklPV0lOX1RJVExFIiB2YWx1ZT0iQmlvIDogJXAiLz4NCgkJPHVpdGV4dCBuYW1lPSJCSU9CVE5fVElUTEUiIHZhbHVlPSJCaW8gOiIvPg0KCQk8dWl0ZXh0IG5hbWU9IkRJVklERVJCVE5fVElUTEUiIHZhbHVlPSJ8Ii8+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CEtLXF1aXogcG9kIGFuZCBtZXNzYWdlIGJveCB0ZXh0cy0tPg0KCQk8dWl0ZXh0IG5hbWU9IlFVSVpQT0RfUVVJWl9BVFRFTVBUIiB2YWx1ZT0iVGVudGF0aXZlIGRlIHF1ZXN0aW9ubmFpcmUgOiIvPg0KCQk8dWl0ZXh0IG5hbWU9IlFVSVpQT0RfUVVJWl9BVFRFTVBUX1ZBTFVFIiB2YWx1ZT0iJW4gc3VyICV0Ii8+DQoJCTx1aXRleHQgbmFtZT0iUVVJWlBPRF9RVUlaX1NDT1JFIiB2YWx1ZT0iTm90ZSBvYnRlbnVlIDoiLz4NCgkJPHVpdGV4dCBuYW1lPSJRVUlaUE9EX1FVSVpfUEFTU1NDT1JFIiB2YWx1ZT0iTm90ZSBkJ2FkbWlzc2liaWxpdMOpwqA6Ii8+DQoJCTx1aXRleHQgbmFtZT0iUVVJWlBPRF9RVUlaX01BWFNDT1JFIiB2YWx1ZT0iTm90ZSBtYXhpbWFsZSA6Ii8+DQoJCTx1aXRleHQgbmFtZT0iUVVJWlBPRF9RVUVTQVRNUFRfU1RSIiB2YWx1ZT0iVGVudGF0aXZlIDogJW4gc3VyICV0Ii8+DQoJCTx1aXRleHQgbmFtZT0iUVVJWlBPRF9RVUVTVFlQRV9TVFIiIHZhbHVlPSJUeXBlOiAlcyIvPg0KCQk8dWl0ZXh0IG5hbWU9IlFVSVpQT0RfUVVFU1RZUEVfR1JEIiB2YWx1ZT0iTm90w6kiLz4NCgkJPHVpdGV4dCBuYW1lPSJRVUlaUE9EX1FVRVNUWVBFX1NWWSIgdmFsdWU9IkVucXXDqnRlIi8+DQoJCTx1aXRleHQgbmFtZT0iUVVJWlBPRF9RVUlaQVRNUFRfSU5GIiB2YWx1ZT0iSWxsaW1pdMOpIi8+DQoJCTx1aXRleHQgbmFtZT0iUVVJWlBPRF9RVUVTQVRNUFRfSU5GIiB2YWx1ZT0iSWxsaW1pdMOpIi8+DQoJCTx1aXRleHQgbmFtZT0iV0FSTklOR01TR19ZRVNTVFJJTkciIHZhbHVlPSJPdWkiLz4NCgkJPHVpdGV4dCBuYW1lPSJXQVJOSU5HTVNHX05PU1RSSU5HIiB2YWx1ZT0iTm9uIi8+DQoJCTx1aXRleHQgbmFtZT0iV0FSTklOR01TR19USVRMRVNUUklORyIgdmFsdWU9IkF2ZXJ0aXNzZW1lbnQgZGUgbmF2aWdhdGlvbiBkdSBxdWVzdGlvbm5haXJlIi8+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OCueODqeOCpOODiSA6ICVuIi8+DQoJCTwhLS0gc3Vic3RpdHV0aW9uOiAlbiA9PSBzbGlkZSBudW1iZXIgLS0+DQoJCTwhLS0gc3Vic3RpdHV0aW9uOiAldCA9PSB0b3RhbCBzbGlkZSBjb3VudCAtLT4NCgkJPHVpdGV4dCBuYW1lPSJTQ1JVQkJBUlNUQVRVU19TTElERUlORk8iIHZhbHVlPSLjgrnjg6njgqTjg4kgOiAlbiAvICV0IHwgIi8+DQoJCTx1aXRleHQgbmFtZT0iU0NSVUJCQVJTVEFUVVNfU1RPUFBFRCIgdmFsdWU9IuWBnOatoiIvPg0KCQk8dWl0ZXh0IG5hbWU9IlNDUlVCQkFSU1RBVFVTX1BMQVlJTkciIHZhbHVlPSLlho3nlJ/kuK0iLz4NCgkJPHVpdGV4dCBuYW1lPSJTQ1JVQkJBUlNUQVRVU19OT0FVRElPIiB2YWx1ZT0i6Z+z5aOw44Gq44GXIi8+DQoJCTx1aXRleHQgbmFtZT0iU0NSVUJCQVJTVEFUVVNfVklEUExBWUlORyIgdmFsdWU9IuODk+ODh+OCquWGjeeUn+S4rSIvPg0KCQk8dWl0ZXh0IG5hbWU9IlNDUlVCQkFSU1RBVFVTX0xPQURJTkciIHZhbHVlPSLjg63jg7zjg4nkuK0iLz4NCgkJPHVpdGV4dCBuYW1lPSJTQ1JVQkJBUlNUQVRVU19CVUZGRVJJTkciIHZhbHVlPSLjg5Djg4Pjg5XjgqHkuK0iLz4NCgkJPHVpdGV4dCBuYW1lPSJTQ1JVQkJBUlNUQVRVU19RVUVTVElPTiIgdmFsdWU9IuizquWVj+OBq+etlOOBiOOBpuS4i+OBleOBhCIvPg0KCQk8dWl0ZXh0IG5hbWU9IlNDUlVCQkFSU1RBVFVTX1JFVklFV1FVSVoiIHZhbHVlPSLjgq/jgqTjgrrjgpLjg6zjg5Pjg6Xjg7zjgZfjgabjgYTjgb7jgZkiLz4NCgkJPCEtLSBzdWJzdGl0dXRpb246ICVtID09IG1pbnV0ZXMgcmVtYWluaW5nIC0tPg0KCQk8IS0tIHN1YnN0aXR1dGlvbjogJXMgPT0gc2Vjb25kcyByZW1haW5pbmcgLS0+DQoJCTx1aXRleHQgbmFtZT0iRUxBUFNFRCIgdmFsdWU9Iuaui+OCiiA6ICVtIOWIhiAlcyDnp5IiLz4NCgkJPHVpdGV4dCBuYW1lPSJOT1RGT1VORCIgdmFsdWU9IuS9leOCguimi+OBpOOBi+OCiuOBvuOBm+OCkyIvPg0KCQk8dWl0ZXh0IG5hbWU9IkFUVEFDSE1FTlRTIiB2YWx1ZT0i5re75LuYIi8+DQoJCTwhLS0gc3Vic3RpdHV0aW9uOiAlcCA9PSBjdXJyZW50IHNwZWFrZXIncyB0aXRsZSAtLT4NCgkJPHVpdGV4dCBuYW1lPSJCSU9XSU5fVElUTEUiIHZhbHVlPSLntYzmrbQgOiAlcCIvPg0KCQk8dWl0ZXh0IG5hbWU9IkJJT0JUTl9USVRMRSIgdmFsdWU9Iue1jOattCIvPg0KCQk8dWl0ZXh0IG5hbWU9IkRJVklERVJCVE5fVElUTEUiIHZhbHVlPSJ8Ii8+DQoJCTx1aXRleHQgbmFtZT0iQ09OVEFDVEJUTl9USVRMRSIgdmFsdWU9IuOBiuWVj+OBhOWQiOOCj+OBmyIvPg0KCQk8dWl0ZXh0IG5hbWU9IlRBQl9RVUlaIiB2YWx1ZT0i44Kv44Kk44K6Ii8+DQoJCTx1aXRleHQgbmFtZT0iVEFCX09VVExJTkUiIHZhbHVlPSLjgqLjgqbjg4jjg6njgqTjg7MiLz4NCgkJPHVpdGV4dCBuYW1lPSJUQUJfVEhVTUIiIHZhbHVlPSLjgrXjg6Djg43jg7zjg6siLz4NCgkJPHVpdGV4dCBuYW1lPSJUQUJfTk9URVMiIHZhbHVlPSLjg47jg7zjg4giLz4NCgkJPHVpdGV4dCBuYW1lPSJUQUJfU0VBUkNIIiB2YWx1ZT0i5qSc57SiIi8+DQoJCTx1aXRleHQgbmFtZT0iU0xJREVfSEVBRElORyIgdmFsdWU9IuOCueODqeOCpOODieOCv+OCpOODiOODqyIvPg0KCQk8dWl0ZXh0IG5hbWU9IkRVUkFUSU9OX0hFQURJTkciIHZhbHVlPSLplbfjgZUiLz4NCgkJPHVpdGV4dCBuYW1lPSJTRUFSQ0hfSEVBRElORyIgdmFsdWU9IuaknOe0ouOBmeOCi+ODhuOCreOCueODiCA6ICIvPg0KCQk8dWl0ZXh0IG5hbWU9IlRIVU1CX0hFQURJTkciIHZhbHVlPSLjgrnjg6njgqTjg4kiLz4NCgkJPHVpdGV4dCBuYW1lPSJUSFVNQl9JTkZPIiB2YWx1ZT0i44K544Op44Kk44OJ44K/44Kk44OI44OrIC8g6ZW344GVIi8+DQoJCTx1aXRleHQgbmFtZT0iQVRUQUNITkFNRV9IRUFESU5HIiB2YWx1ZT0i44OV44Kh44Kk44Or5ZCNIi8+DQoJCTx1aXRleHQgbmFtZT0iQVRUQUNIU0laRV9IRUFESU5HIiB2YWx1ZT0i44K144Kk44K6Ii8+DQoJCTx1aXRleHQgbmFtZT0iU0xJREVfTk9URVMiIHZhbHVlPSLjgrnjg6njgqTjg4njg47jg7zjg4giLz4NCgkJPCEtLXF1aXogcG9kIGFuZCBtZXNzYWdlIGJveCB0ZXh0cy0tPg0KCQk8dWl0ZXh0IG5hbWU9IlFVSVpQT0RfUVVJWl9BVFRFTVBUIiB2YWx1ZT0i44Kv44Kk44K66Kmm6KGM5Zue5pWwIDogIi8+DQoJCTx1aXRleHQgbmFtZT0iUVVJWlBPRF9RVUlaX0FUVEVNUFRfVkFMVUUiIHZhbHVlPSIlbiAvICV0Ii8+DQoJCTx1aXRleHQgbmFtZT0iUVVJWlBPRF9RVUlaX1NDT1JFIiB2YWx1ZT0i44K544Kz44KiIDogIi8+DQoJCTx1aXRleHQgbmFtZT0iUVVJWlBPRF9RVUlaX1BBU1NTQ09SRSIgdmFsdWU9IuWQiOagvOeCuSA6Ii8+DQoJCTx1aXRleHQgbmFtZT0iUVVJWlBPRF9RVUlaX01BWFNDT1JFIiB2YWx1ZT0i5pyA6auY5b6X54K5IDogIi8+DQoJCTx1aXRleHQgbmFtZT0iUVVJWlBPRF9RVUVTQVRNUFRfU1RSIiB2YWx1ZT0i6Kmm6KGM5Zue5pWwIDogJW4gLyAldCIvPg0KCQk8dWl0ZXh0IG5hbWU9IlFVSVpQT0RfUVVFU1RZUEVfU1RSIiB2YWx1ZT0i44K/44Kk44OXIDogJXMiLz4NCgkJPHVpdGV4dCBuYW1lPSJRVUlaUE9EX1FVRVNUWVBFX0dSRCIgdmFsdWU9IuipleS+oSIvPg0KCQk8dWl0ZXh0IG5hbWU9IlFVSVpQT0RfUVVFU1RZUEVfU1ZZIiB2YWx1ZT0i44Ki44Oz44Kx44O844OIIi8+DQoJCTx1aXRleHQgbmFtZT0iUVVJWlBPRF9RVUlaQVRNUFRfSU5GIiB2YWx1ZT0i54Sh5Yi26ZmQIi8+DQoJCTx1aXRleHQgbmFtZT0iUVVJWlBPRF9RVUVTQVRNUFRfSU5GIiB2YWx1ZT0i54Sh5Yi26ZmQIi8+DQoJCTx1aXRleHQgbmFtZT0iV0FSTklOR01TR19ZRVNTVFJJTkciIHZhbHVlPSLjga/jgYQiLz4NCgkJPHVpdGV4dCBuYW1lPSJXQVJOSU5HTVNHX05PU1RSSU5HIiB2YWx1ZT0i44GE44GE44GIIi8+DQoJCTx1aXRleHQgbmFtZT0iV0FSTklOR01TR19USVRMRVNUUklORyIgdmFsdWU9IuOCr+OCpOOCuuOBruODiuODk+OCsuODvOOCt+ODp+ODs+OBq+mWouOBmeOCi+itpuWRiiIvPg0KCQk8dWl0ZXh0IG5hbWU9IldBUk5JTkdNU0dfTVNHU1RSSU5HIiB2YWx1ZT0i44GT44Gu44Kv44Kk44K644Gr44Gv44CB44G+44Gg6Kej562U44GX44Gm44GE44Gq44GE6LOq5ZWP44GM44GC44KK44G+44GZ44CCJiN4QTsmI3hBOyDjgq/jgqTjgrrjgpLntYLkuobjgZnjgovjgavjga/jgIHjgIzjga/jgYTjgI3jgpLjgq/jg6rjg4Pjgq/jgZfjgb7jgZnjgILjgq/jgqTjgrrjgpLntprooYzjgZnjgovjgavjga/jgIHjgIzjgYTjgYTjgYjjgI3jgpLjgq/jg6rjg4Pjgq/jgZfjgb7jgZnjgIIiLz4NCgkJPHVpdGV4dCBuYW1lPSJJTkZPUk1BVElPTl9IMjY0X0ZMQVNIUExBWUVSIiB2YWx1ZT0i44GK5L2/44GE44Gu44Kz44Oz44OU44Ol44O844K/44Gr54++5Zyo44Kk44Oz44K544OI44O844Or44GV44KM44Gm44GE44KLIEZsYXNoIFBsYXllciDjga7jg5Djg7zjgrjjg6fjg7Pjga/jgIHjgZPjga7jg5Pjg4fjgqrjgpLjgrXjg53jg7zjg4jjgZfjgabjgYTjgb7jgZvjgpPjgILmnIDmlrDjga4gRmxhc2ggUGxheWVyIOOCkuODgOOCpuODs+ODreODvOODieOBmeOCi+OBq+OBr+OAgeODk+ODh+OCqumgmOWfn+OCkuOCr+ODquODg+OCr+OBl+OBpuOBj+OBoOOBleOBhO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jgrXjgqTjg4njg5Djg7zjgpLlj4LliqDogIXjgavopovjgZvjgosiLz4NCgkJPHVpdGV4dCBuYW1lPSJNVVRFIiB2YWx1ZT0i44Of44Ol44O844OIIi8+DQoJCTx1aXRleHQgbmFtZT0iRE9DV1JBUF9USVRMRSIgdmFsdWU9IlByZXNlbnRlciDmt7vku5jjg5XjgqHjgqTjg6siLz4NCgkJPHVpdGV4dCBuYW1lPSJET0NXUkFQX01TRyIgdmFsdWU9IuODnuOCpOOCs+ODs+ODlOODpeODvOOCv+OBq+S/neWtmCIvPg0KCQk8dWl0ZXh0IG5hbWU9IkRPQ1dSQVBfUFJPTVBUIiB2YWx1ZT0i44Kv44Oq44OD44Kv44GX44Gm44OA44Km44Oz44Ot44O844OJIi8+DQoJPC9sYW5ndWFnZT4NCgk8bGFuZ3VhZ2UgaWQ9Imtv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RVUlaIiB2YWx1ZT0i7YC07KaIIi8+DQoJCTx1aXRleHQgbmFtZT0iVEFCX09VVExJTkUiIHZhbHVlPSLqsJzsmpQiLz4NCgkJPHVpdGV4dCBuYW1lPSJUQUJfVEhVTUIiIHZhbHVlPSLstpXshoztjJAiLz4NCgkJPHVpdGV4dCBuYW1lPSJUQUJfTk9URVMiIHZhbHVlPSLrhbjtirgiLz4NCgkJPHVpdGV4dCBuYW1lPSJUQUJfU0VBUkNIIiB2YWx1ZT0i6rKA7IOJIi8+DQoJCTx1aXRleHQgbmFtZT0iU0xJREVfSEVBRElORyIgdmFsdWU9IuyKrOudvOydtOuTnCDsoJzrqqkiLz4NCgkJPHVpdGV4dCBuYW1lPSJEVVJBVElPTl9IRUFESU5HIiB2YWx1ZT0i7J6s7IOd7Iuc6rCEIi8+DQoJCTx1aXRleHQgbmFtZT0iU0VBUkNIX0hFQURJTkciIHZhbHVlPSLthY3siqTtirgg6rKA7IOJOiIvPg0KCQk8dWl0ZXh0IG5hbWU9IlRIVU1CX0hFQURJTkciIHZhbHVlPSLsiqzrnbzsnbTrk5wiLz4NCgkJPHVpdGV4dCBuYW1lPSJUSFVNQl9JTkZPIiB2YWx1ZT0i7KCc66qpL+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siJg6Ii8+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siJg6ICVuLyV0Ii8+DQoJCTx1aXRleHQgbmFtZT0iUVVJWlBPRF9RVUVTVFlQRV9TVFIiIHZhbHVlPSLsnKDtmJU6ICVzIi8+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JiN4QTsmI3hBO+2AtOymiOulvCDsooXro4ztlZjroKTrqbQgW+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DQoJCTx1aXRleHQgbmFtZT0iU0NSVUJCQVJTVEFUVVNfVklEUExBWUlORyIgdmFsdWU9IlbDrWRlbyBlbiByZXByb2QuIi8+DQoJCTx1aXRleHQgbmFtZT0iU0NSVUJCQVJTVEFUVVNfTE9BRElORyIgdmFsdWU9IkNhcmdhbmRvIi8+DQoJCTx1aXRleHQgbmFtZT0iU0NSVUJCQVJTVEFUVVNfQlVGRkVSSU5HIiB2YWx1ZT0iQWxtYWNlbmFuZG8gZW4gYsO6ZmVyIi8+DQoJCTx1aXRleHQgbmFtZT0iU0NSVUJCQVJTVEFUVVNfUVVFU1RJT04iIHZhbHVlPSJDb250ZXN0YXIgcHJlZ3VudGEiLz4NCgkJPHVpdGV4dCBuYW1lPSJTQ1JVQkJBUlNUQVRVU19SRVZJRVdRVUlaIiB2YWx1ZT0iUmV2aXNhbmRvIHBydWViYSIvPg0KCQk8IS0tIHN1YnN0aXR1dGlvbjogJW0gPT0gbWludXRlcyByZW1haW5pbmcgLS0+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DQoJCTx1aXRleHQgbmFtZT0iQklPQlROX1RJVExFIiB2YWx1ZT0iQmlvZ3JhZsOtYSIvPg0KCQk8dWl0ZXh0IG5hbWU9IkRJVklERVJCVE5fVElUTEUiIHZhbHVlPSJ8Ii8+DQoJCTx1aXRleHQgbmFtZT0iQ09OVEFDVEJUTl9USVRMRSIgdmFsdWU9IkNvbnRhY3RvIi8+DQoJCTx1aXRleHQgbmFtZT0iVEFCX1FVSVoiIHZhbHVlPSJQcnVlYmEiLz4NCgkJPHVpdGV4dCBuYW1lPSJUQUJfT1VUTElORSIgdmFsdWU9IkNvbnRvcm5vIi8+DQoJCTx1aXRleHQgbmFtZT0iVEFCX1RIVU1CIiB2YWx1ZT0iTWluaWF0LiIvPg0KCQk8dWl0ZXh0IG5hbWU9IlRBQl9OT1RFUyIgdmFsdWU9Ik5vdGFzIi8+DQoJCTx1aXRleHQgbmFtZT0iVEFCX1NFQVJDSCIgdmFsdWU9IkJ1c2NhciIvPg0KCQk8dWl0ZXh0IG5hbWU9IlNMSURFX0hFQURJTkciIHZhbHVlPSJUw610dWxvIGRlIGRpYXBvc2l0aXZhIi8+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DQoJCTx1aXRleHQgbmFtZT0iQVRUQUNITkFNRV9IRUFESU5HIiB2YWx1ZT0iTm9tYnJlIGRlIGFyY2hpdm8iLz4NCgkJPHVpdGV4dCBuYW1lPSJBVFRBQ0hTSVpFX0hFQURJTkciIHZhbHVlPSJUYW1hw7FvIi8+DQoJCTx1aXRleHQgbmFtZT0iU0xJREVfTk9URVMiIHZhbHVlPSJOb3RhcyBkZSBkaWFwb3NpdGl2YSIvPg0KCQk8IS0tcXVpeiBwb2QgYW5kIG1lc3NhZ2UgYm94IHRleHRzLS0+DQoJCTx1aXRleHQgbmFtZT0iUVVJWlBPRF9RVUlaX0FUVEVNUFQiIHZhbHVlPSJJbnRlbnRvIGRlIHBydWViYToiLz4NCgkJPHVpdGV4dCBuYW1lPSJRVUlaUE9EX1FVSVpfQVRURU1QVF9WQUxVRSIgdmFsdWU9IiVuIGRlICV0Ii8+DQoJCTx1aXRleHQgbmFtZT0iUVVJWlBPRF9RVUlaX1NDT1JFIiB2YWx1ZT0iUHVudHVhY2nDs246Ii8+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DQoJCTx1aXRleHQgbmFtZT0iV0FSTklOR01TR19ZRVNTVFJJTkciIHZhbHVlPSJTw60iLz4NCgkJPHVpdGV4dCBuYW1lPSJXQVJOSU5HTVNHX05PU1RSSU5HIiB2YWx1ZT0iTm8iLz4NCgkJPHVpdGV4dCBuYW1lPSJXQVJOSU5HTVNHX1RJVExFU1RSSU5HIiB2YWx1ZT0iQXZpc28gZGUgbmF2ZWdhY2nDs24gZGUgcHJ1ZWJhIi8+DQoJCTx1aXRleHQgbmFtZT0iV0FSTklOR01TR19NU0dTVFJJTkciIHZhbHVlPSJIYXkgcHJlZ3VudGFzIHNpbiBpbnRlbnRvcyBlbiBlc3RhIHBydWViYS4mI3hBOyYjeEE7UGFyYSBzYWxpciBkZSBsYSBwcnVlYmEsIGhhZ2EgY2xpYyBlbiBTw60uIFBhcmEgY29udGludWFyLCBoYWdhIGNsaWMgZW4gTm8uIi8+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DQoJCTwhLS0gc3Vic3RpdHV0aW9uOiAlbiA9PSBzbGlkZSBudW1iZXIgLS0+DQoJCTx1aXRleHQgbmFtZT0iQk9PS01BUktTTElERSIgdmFsdWU9IkFkb2JlIFByZXNlbnRlcjogJXAgJXMiLz4NCgkJPHVpdGV4dCBuYW1lPSJTSE9XU0lERUJBUiIgdmFsdWU9Ik1vc3RyYXIgYmFycmEgbGF0ZXJhbCBhIGxvcyBwYXJ0aWNpcGFudGVzIi8+DQoJCTx1aXRleHQgbmFtZT0iTVVURSIgdmFsdWU9IlNpbGVuY2lhciIvPg0KCQk8dWl0ZXh0IG5hbWU9IkRPQ1dSQVBfVElUTEUiIHZhbHVlPSJBcmNoaXZvIGFkanVudG8gZGUgUHJlc2VudGVyIi8+DQoJCTx1aXRleHQgbmFtZT0iRE9DV1JBUF9NU0ciIHZhbHVlPSJHdWFyZGFyIGVuIE1pIFBDIi8+DQoJCTx1aXRleHQgbmFtZT0iRE9DV1JBUF9QUk9NUFQiIHZhbHVlPSJIYWdhIGNsaWMgZW4gRGVzY2FyZ2FyIi8+DQoJPC9sYW5ndWFnZT4NCgk8bGFuZ3VhZ2UgaWQ9InB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BhcmFkbyIvPg0KCQk8dWl0ZXh0IG5hbWU9IlNDUlVCQkFSU1RBVFVTX1BMQVlJTkciIHZhbHVlPSJSZXByb2R1emluZG8iLz4NCgkJPHVpdGV4dCBuYW1lPSJTQ1JVQkJBUlNUQVRVU19OT0FVRElPIiB2YWx1ZT0iU2VtIMOhdWRpbyIvPg0KCQk8dWl0ZXh0IG5hbWU9IlNDUlVCQkFSU1RBVFVTX1ZJRFBMQVlJTkciIHZhbHVlPSJWw61kZW8gZW0gcmVwcm9kdcOnw6NvIi8+DQoJCTx1aXRleHQgbmFtZT0iU0NSVUJCQVJTVEFUVVNfTE9BRElORyIgdmFsdWU9IkNhcnJlZ2FuZG8iLz4NCgkJPHVpdGV4dCBuYW1lPSJTQ1JVQkJBUlNUQVRVU19CVUZGRVJJTkciIHZhbHVlPSJBcm1hemVuYW5kbyBlbSBidWZmZXIiLz4NCgkJPHVpdGV4dCBuYW1lPSJTQ1JVQkJBUlNUQVRVU19RVUVTVElPTiIgdmFsdWU9IlJlc3BvbmRlciBwZXJndW50YSIvPg0KCQk8dWl0ZXh0IG5hbWU9IlNDUlVCQkFSU1RBVFVTX1JFVklFV1FVSVoiIHZhbHVlPSJSZXZpc2FuZG8gcXVlc3Rpb27DoXJpbyIvPg0KCQk8IS0tIHN1YnN0aXR1dGlvbjogJW0gPT0gbWludXRlcyByZW1haW5pbmcgLS0+DQoJCTwhLS0gc3Vic3RpdHV0aW9uOiAlcyA9PSBzZWNvbmRzIHJlbWFpbmluZyAtLT4NCgkJPHVpdGV4dCBuYW1lPSJFTEFQU0VEIiB2YWx1ZT0iJW0gbWludXRvcyAlcyBzZWd1bmRvcyByZXN0YW50ZXMiLz4NCgkJPHVpdGV4dCBuYW1lPSJOT1RGT1VORCIgdmFsdWU9Ik5hZGEgZW5jb250cmFkbyIvPg0KCQk8dWl0ZXh0IG5hbWU9IkFUVEFDSE1FTlRTIiB2YWx1ZT0iQW5leG9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0byIvPg0KCQk8dWl0ZXh0IG5hbWU9IlRBQl9RVUlaIiB2YWx1ZT0iUXVlc3QuIi8+DQoJCTx1aXRleHQgbmFtZT0iVEFCX09VVExJTkUiIHZhbHVlPSJFc3F1ZW1hIi8+DQoJCTx1aXRleHQgbmFtZT0iVEFCX1RIVU1CIiB2YWx1ZT0iTWluaSIvPg0KCQk8dWl0ZXh0IG5hbWU9IlRBQl9OT1RFUyIgdmFsdWU9Ik5vdGFzIi8+DQoJCTx1aXRleHQgbmFtZT0iVEFCX1NFQVJDSCIgdmFsdWU9IkJ1c2NhIi8+DQoJCTx1aXRleHQgbmFtZT0iU0xJREVfSEVBRElORyIgdmFsdWU9IlTDrXR1bG8gZG8gc2xpZGUiLz4NCgkJPHVpdGV4dCBuYW1lPSJEVVJBVElPTl9IRUFESU5HIiB2YWx1ZT0iRHVyYcOnw6NvIi8+DQoJCTx1aXRleHQgbmFtZT0iU0VBUkNIX0hFQURJTkciIHZhbHVlPSJQcm9jdXJhciB0ZXh0bzoiLz4NCgkJPHVpdGV4dCBuYW1lPSJUSFVNQl9IRUFESU5HIiB2YWx1ZT0iU2xpZGUiLz4NCgkJPHVpdGV4dCBuYW1lPSJUSFVNQl9JTkZPIiB2YWx1ZT0iVMOtdHVsby9EdXJhw6fDo28gZG8gc2xpZGUiLz4NCgkJPHVpdGV4dCBuYW1lPSJBVFRBQ0hOQU1FX0hFQURJTkciIHZhbHVlPSJOb21lIGRvIGFycXVpdm8iLz4NCgkJPHVpdGV4dCBuYW1lPSJBVFRBQ0hTSVpFX0hFQURJTkciIHZhbHVlPSJUYW1hbmhvIi8+DQoJCTx1aXRleHQgbmFtZT0iU0xJREVfTk9URVMiIHZhbHVlPSJBbm90YcOnw7VlcyBkbyBzbGlkZSIvPg0KCQk8IS0tcXVpeiBwb2QgYW5kIG1lc3NhZ2UgYm94IHRleHRzLS0+DQoJCTx1aXRleHQgbmFtZT0iUVVJWlBPRF9RVUlaX0FUVEVNUFQiIHZhbHVlPSJUZW50YXRpdmEgbm8gcXVlc3Rpb27DoXJpbzoiLz4NCgkJPHVpdGV4dCBuYW1lPSJRVUlaUE9EX1FVSVpfQVRURU1QVF9WQUxVRSIgdmFsdWU9IiVuIGRlICV0Ii8+DQoJCTx1aXRleHQgbmFtZT0iUVVJWlBPRF9RVUlaX1NDT1JFIiB2YWx1ZT0iUG9udHVhw6fDo286Ii8+DQoJCTx1aXRleHQgbmFtZT0iUVVJWlBPRF9RVUlaX1BBU1NTQ09SRSIgdmFsdWU9IlBvbnR1YcOnw6NvIGRlIGFwcm92YcOnw6NvOiIvPg0KCQk8dWl0ZXh0IG5hbWU9IlFVSVpQT0RfUVVJWl9NQVhTQ09SRSIgdmFsdWU9IlBvbnR1YcOnw6NvIG3DoXhpbWE6Ii8+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DQoJCTx1aXRleHQgbmFtZT0iUVVJWlBPRF9RVUlaQVRNUFRfSU5GIiB2YWx1ZT0iSW5maW5pdG8iLz4NCgkJPHVpdGV4dCBuYW1lPSJRVUlaUE9EX1FVRVNBVE1QVF9JTkYiIHZhbHVlPSJJbmZpbml0byIvPg0KCQk8dWl0ZXh0IG5hbWU9IldBUk5JTkdNU0dfWUVTU1RSSU5HIiB2YWx1ZT0iU2ltIi8+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DQoJPC9sYW5ndWFnZT4NCgk8bGFuZ3VhZ2UgaWQ9Iml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DQoJCTx1aXRleHQgbmFtZT0iUVVJWlBPRF9RVUVTVFlQRV9TVFIiIHZhbHVlPSJUaXBvOiAlcyIvPg0KCQk8dWl0ZXh0IG5hbWU9IlFVSVpQT0RfUVVFU1RZUEVfR1JEIiB2YWx1ZT0iQ29uIHZhbHV0YXppb25lIi8+DQoJCTx1aXRleHQgbmFtZT0iUVVJWlBPRF9RVUVTVFlQRV9TVlkiIHZhbHVlPSJJbmRhZ2luZSIvPg0KCQk8dWl0ZXh0IG5hbWU9IlFVSVpQT0RfUVVJWkFUTVBUX0lORiIgdmFsdWU9IkluZmluaXRpIi8+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JiN4QTsmI3hBO1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DQoJCTx1aXRleHQgbmFtZT0iRE9DV1JBUF9USVRMRSIgdmFsdWU9IkFsbGVnYXRvIGZpbGUgUHJlc2VudGVyIi8+DQoJCTx1aXRleHQgbmFtZT0iRE9DV1JBUF9NU0ciIHZhbHVlPSJTYWx2YSBpbiBSaXNvcnNlIGRlbCBjb21wdXRlciIvPg0KCQk8dWl0ZXh0IG5hbWU9IkRPQ1dSQVBfUFJPTVBUIiB2YWx1ZT0iQ2xpYyBwZXIgc2NhcmljYXJlIi8+DQoJPC9sYW5ndWFnZT4NCgk8bGFuZ3VhZ2UgaWQ9Im5s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SAlbiIvPg0KCQk8IS0tIHN1YnN0aXR1dGlvbjogJW4gPT0gc2xpZGUgbnVtYmVyIC0tPg0KCQk8IS0tIHN1YnN0aXR1dGlvbjogJXQgPT0gdG90YWwgc2xpZGUgY291bnQgLS0+DQoJCTx1aXRleHQgbmFtZT0iU0NSVUJCQVJTVEFUVVNfU0xJREVJTkZPIiB2YWx1ZT0iRGlhICVuIC8gJXQgfCAiLz4NCgkJPHVpdGV4dCBuYW1lPSJTQ1JVQkJBUlNUQVRVU19TVE9QUEVEIiB2YWx1ZT0iR2VzdG9wdCIvPg0KCQk8dWl0ZXh0IG5hbWU9IlNDUlVCQkFSU1RBVFVTX1BMQVlJTkciIHZhbHVlPSJBZnNwZWxlbiIvPg0KCQk8dWl0ZXh0IG5hbWU9IlNDUlVCQkFSU1RBVFVTX05PQVVESU8iIHZhbHVlPSJHZWVuIGF1ZGlvIi8+DQoJCTx1aXRleHQgbmFtZT0iU0NSVUJCQVJTVEFUVVNfVklEUExBWUlORyIgdmFsdWU9IlZpZGVvIGFmc3BlbGVuIi8+DQoJCTx1aXRleHQgbmFtZT0iU0NSVUJCQVJTVEFUVVNfTE9BRElORyIgdmFsdWU9IkxhZGVuIi8+DQoJCTx1aXRleHQgbmFtZT0iU0NSVUJCQVJTVEFUVVNfQlVGRkVSSU5HIiB2YWx1ZT0iQnVmZmVyZW4iLz4NCgkJPHVpdGV4dCBuYW1lPSJTQ1JVQkJBUlNUQVRVU19RVUVTVElPTiIgdmFsdWU9IlZyYWFnIG1ldCBhbnR3b29yZCIvPg0KCQk8dWl0ZXh0IG5hbWU9IlNDUlVCQkFSU1RBVFVTX1JFVklFV1FVSVoiIHZhbHVlPSJRdWl6IGNvbnRyb2xlcmVuIi8+DQoJCTwhLS0gc3Vic3RpdHV0aW9uOiAlbSA9PSBtaW51dGVzIHJlbWFpbmluZyAtLT4NCgkJPCEtLSBzdWJzdGl0dXRpb246ICVzID09IHNlY29uZHMgcmVtYWluaW5nIC0tPg0KCQk8dWl0ZXh0IG5hbWU9IkVMQVBTRUQiIHZhbHVlPSJFciByZXN0ZXJlbiAlbSBtaW51dGVuICVzIHNlY29uZGVuIi8+DQoJCTx1aXRleHQgbmFtZT0iTk9URk9VTkQiIHZhbHVlPSJOaWV0cyBnZXZvbmRlbiIvPg0KCQk8dWl0ZXh0IG5hbWU9IkFUVEFDSE1FTlRTIiB2YWx1ZT0iQmlqbGFnZW4iLz4NCgkJPCEtLSBzdWJzdGl0dXRpb246ICVwID09IGN1cnJlbnQgc3BlYWtlcidzIHRpdGxlIC0tPg0KCQk8dWl0ZXh0IG5hbWU9IkJJT1dJTl9USVRMRSIgdmFsdWU9IkJpb2dyYWZpZTogJXAiLz4NCgkJPHVpdGV4dCBuYW1lPSJCSU9CVE5fVElUTEUiIHZhbHVlPSJCaW9ncmFmaWUiLz4NCgkJPHVpdGV4dCBuYW1lPSJESVZJREVSQlROX1RJVExFIiB2YWx1ZT0ifCIvPg0KCQk8dWl0ZXh0IG5hbWU9IkNPTlRBQ1RCVE5fVElUTEUiIHZhbHVlPSJDb250YWN0Ii8+DQoJCTx1aXRleHQgbmFtZT0iVEFCX1FVSVoiIHZhbHVlPSJRdWl6Ii8+DQoJCTx1aXRleHQgbmFtZT0iVEFCX09VVExJTkUiIHZhbHVlPSJPdmVyemljaHQiLz4NCgkJPHVpdGV4dCBuYW1lPSJUQUJfVEhVTUIiIHZhbHVlPSJNaW5pYXR1dXIiLz4NCgkJPHVpdGV4dCBuYW1lPSJUQUJfTk9URVMiIHZhbHVlPSJOb3RpdGllcyIvPg0KCQk8dWl0ZXh0IG5hbWU9IlRBQl9TRUFSQ0giIHZhbHVlPSJab2VrZW4iLz4NCgkJPHVpdGV4dCBuYW1lPSJTTElERV9IRUFESU5HIiB2YWx1ZT0iVGl0ZWwgdmFuIGRpYSIvPg0KCQk8dWl0ZXh0IG5hbWU9IkRVUkFUSU9OX0hFQURJTkciIHZhbHVlPSJEdXVyIi8+DQoJCTx1aXRleHQgbmFtZT0iU0VBUkNIX0hFQURJTkciIHZhbHVlPSJab2VrZW4gbmFhciB0ZWtzdDoiLz4NCgkJPHVpdGV4dCBuYW1lPSJUSFVNQl9IRUFESU5HIiB2YWx1ZT0iRGlhIi8+DQoJCTx1aXRleHQgbmFtZT0iVEhVTUJfSU5GTyIgdmFsdWU9IlRpdGVsL2R1dXIgdmFuIGRpYSIvPg0KCQk8dWl0ZXh0IG5hbWU9IkFUVEFDSE5BTUVfSEVBRElORyIgdmFsdWU9IkJlc3RhbmRzbmFhbSIvPg0KCQk8dWl0ZXh0IG5hbWU9IkFUVEFDSFNJWkVfSEVBRElORyIgdmFsdWU9Ikdyb290dGUiLz4NCgkJPHVpdGV4dCBuYW1lPSJTTElERV9OT1RFUyIgdmFsdWU9IkRpYW5vdGl0aWVzIi8+DQoJCTwhLS1xdWl6IHBvZCBhbmQgbWVzc2FnZSBib3ggdGV4dHMtLT4NCgkJPHVpdGV4dCBuYW1lPSJRVUlaUE9EX1FVSVpfQVRURU1QVCIgdmFsdWU9IlF1aXpwb2dpbmc6Ii8+DQoJCTx1aXRleHQgbmFtZT0iUVVJWlBPRF9RVUlaX0FUVEVNUFRfVkFMVUUiIHZhbHVlPSIlbiB2YW4gJXQiLz4NCgkJPHVpdGV4dCBuYW1lPSJRVUlaUE9EX1FVSVpfU0NPUkUiIHZhbHVlPSJCZWhhYWxkZSBzY29yZToiLz4NCgkJPHVpdGV4dCBuYW1lPSJRVUlaUE9EX1FVSVpfUEFTU1NDT1JFIiB2YWx1ZT0iVm9sZG9lbmRlIHNjb3JlOiIvPg0KCQk8dWl0ZXh0IG5hbWU9IlFVSVpQT0RfUVVJWl9NQVhTQ09SRSIgdmFsdWU9Ik1heGltYWFsIGhhYWxiYXJlIHNjb3JlOiIvPg0KCQk8dWl0ZXh0IG5hbWU9IlFVSVpQT0RfUVVFU0FUTVBUX1NUUiIgdmFsdWU9IlBvZ2luZzogJW4gdmFuICV0Ii8+DQoJCTx1aXRleHQgbmFtZT0iUVVJWlBPRF9RVUVTVFlQRV9TVFIiIHZhbHVlPSJUeXBlOiAlcyIvPg0KCQk8dWl0ZXh0IG5hbWU9IlFVSVpQT0RfUVVFU1RZUEVfR1JEIiB2YWx1ZT0iVGVsdCB2b29yIHNjb3JlIi8+DQoJCTx1aXRleHQgbmFtZT0iUVVJWlBPRF9RVUVTVFlQRV9TVlkiIHZhbHVlPSJFbnF1w6p0ZSIvPg0KCQk8dWl0ZXh0IG5hbWU9IlFVSVpQT0RfUVVJWkFUTVBUX0lORiIgdmFsdWU9Ik9uYmVwZXJrdCIvPg0KCQk8dWl0ZXh0IG5hbWU9IlFVSVpQT0RfUVVFU0FUTVBUX0lORiIgdmFsdWU9Ik9uYmVwZXJrdCIvPg0KCQk8dWl0ZXh0IG5hbWU9IldBUk5JTkdNU0dfWUVTU1RSSU5HIiB2YWx1ZT0iSmEiLz4NCgkJPHVpdGV4dCBuYW1lPSJXQVJOSU5HTVNHX05PU1RSSU5HIiB2YWx1ZT0iTmVlIi8+DQoJCTx1aXRleHQgbmFtZT0iV0FSTklOR01TR19USVRMRVNUUklORyIgdmFsdWU9IldhYXJzY2h1d2luZyBtZXQgYmV0cmVra2luZyB0b3QgcXVpem5hdmlnYXRpZSIvPg0KCQk8dWl0ZXh0IG5hbWU9IldBUk5JTkdNU0dfTVNHU1RSSU5HIiB2YWx1ZT0iVSBoZWJ0IG5pZXQgYWxsZSB2cmFnZW4gaW4gZGV6ZSBxdWl6IGJlYW50d29vcmQuJiN4QTsmI3hBO0tsaWsgb3AgSmEgb20gZGUgcXVpeiBhZiB0ZSBzbHVpdGVuLiBLbGlrIG9wIE5lZSBvbSBkZSBxdWl6IHZvb3J0IHRlIHpldHRlbi4iLz4NCgkJPHVpdGV4dCBuYW1lPSJJTkZPUk1BVElPTl9IMjY0X0ZMQVNIUExBWUVSIiB2YWx1ZT0iRGV6ZSB2aWRlbyB3b3JkdCBuaWV0IG9uZGVyc3RldW5kIGRvb3IgZGUgdmVyc2llIHZhbiBGbGFzaCBQbGF5ZXIgZGllIG1vbWVudGVlbCBvcCB1dyBjb21wdXRlciBpcyBnZcOvbnN0YWxsZWVyZC4gS2xpayBpbiBkZSB2aWRlbyBvbSBkZSBuaWV1d3N0ZSBGbGFzaCBQbGF5ZXIgdGUgZG93bmxv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WmlqcGFuZWVsIGFhbiBkZWVsbmVtZXJzIHdlZXJnZXZlbiIvPg0KCQk8dWl0ZXh0IG5hbWU9Ik1VVEUiIHZhbHVlPSJEZW1wZW4iLz4NCgkJPHVpdGV4dCBuYW1lPSJET0NXUkFQX1RJVExFIiB2YWx1ZT0iUHJlc2VudGVyLWJlc3RhbmRzYmlqbGFnZSIvPg0KCQk8dWl0ZXh0IG5hbWU9IkRPQ1dSQVBfTVNHIiB2YWx1ZT0iT3BzbGFhbiBpbiBEZXplIGNvbXB1dGVyIi8+DQoJCTx1aXRleHQgbmFtZT0iRE9DV1JBUF9QUk9NUFQiIHZhbHVlPSJLbGlrIG9tIHRlIGRvd25sb2FkZW4iLz4NCgk8L2xhbmd1YWdlPg0KCTxsYW5ndWFnZSBpZD0iY24iPg0KCQk8IS0tIGZvcm1hdCBmb3IgdWlmb250IHZhbHVlIGlzICJmb250LHNpemUsaXNib2xkLGlzaXRhbGljLGlzc2hhZG93ZWQiIC0tPg0KCQk8dWlmb250IG5hbWU9IkZPTlRfUVVJWlpJTkciIHZhbHVlPSLlrovkvZMtMTgwMzAsMTAsZmFsc2UsZmFsc2UsZmFsc2UiLz4NCgkJPHVpZm9udCBuYW1lPSJGT05UX1NDUlVCU1RBVFVTIiB2YWx1ZT0i5a6L5L2TLTE4MDMwLDEwLHRydWUsZmFsc2UsdHJ1ZSIvPg0KCQk8dWlmb250IG5hbWU9IkZPTlRfU0NSVUJUSU1FIiB2YWx1ZT0i5a6L5L2TLTE4MDMwLDEwLGZhbHNlLGZhbHNlLHRydWUiLz4NCgkJPHVpZm9udCBuYW1lPSJGT05UX0VMQVBTRURUSU1FIiB2YWx1ZT0i5a6L5L2TLTE4MDMwLDEwLHRydWUsZmFsc2UsdHJ1ZSIvPg0KCQk8dWlmb250IG5hbWU9IkZPTlRfVVRJTFNNRU5VIiB2YWx1ZT0i5a6L5L2TLTE4MDMwLDEwLHRydWUsZmFsc2UsZmFsc2UiLz4NCgkJPHVpZm9udCBuYW1lPSJGT05UX1RBQlMiIHZhbHVlPSLlrovkvZMtMTgwMzAsMTQsdHJ1ZSxmYWxzZSx0cnVlIi8+DQoJCTx1aWZvbnQgbmFtZT0iRk9OVF9QUkVTRU5UQVRJT05OQU1FIiB2YWx1ZT0i5a6L5L2TLTE4MDMwLDE0LGZhbHNlLGZhbHNlLHRydWUiLz4NCgkJPHVpZm9udCBuYW1lPSJGT05UX1BSRVNFTlRFUk5BTUUiIHZhbHVlPSLlrovkvZMtMTgwMzAsMTQsdHJ1ZSxmYWxzZSx0cnVlIi8+DQoJCTx1aWZvbnQgbmFtZT0iRk9OVF9QUkVTRU5URVJUSVRMRSIgdmFsdWU9IuWui+S9ky0xODAzMCwxMyxmYWxzZSxmYWxzZSx0cnVlIi8+DQoJCTx1aWZvbnQgbmFtZT0iRk9OVF9CSU9CVE4iIHZhbHVlPSLlrovkvZMtMTgwMzAsMTAsZmFsc2UsZmFsc2UsdHJ1ZSIvPg0KCQk8dWlmb250IG5hbWU9IkZPTlRfTk9URVMiIHZhbHVlPSLlrovkvZMtMTgwMzAsMTIsZmFsc2UsZmFsc2UsZmFsc2UiLz4NCgkJPHVpZm9udCBuYW1lPSJGT05UX09VVExJTkUiIHZhbHVlPSLlrovkvZMtMTgwMzAsMTIsZmFsc2UsZmFsc2UsdHJ1ZSIvPg0KCQk8dWlmb250IG5hbWU9IkZPTlRfU0VBUkNIIiB2YWx1ZT0i5a6L5L2TLTE4MDMwLDEyLGZhbHNlLGZhbHNlLHRydWUiLz4NCgkJPHVpZm9udCBuYW1lPSJGT05UX1RIVU1CIiB2YWx1ZT0i5a6L5L2TLTE4MDMwLDEwLGZhbHNlLGZhbHNlLHRydWUiLz4NCgkJPHVpZm9udCBuYW1lPSJGT05UX0JJT1dJTiIgdmFsdWU9IuWui+S9ky0xODAzMCwxMixmYWxzZSxmYWxzZSxmYWxzZSIvPg0KCQk8dWlmb250IG5hbWU9IkZPTlRfTElTVEhFQURJTkciIHZhbHVlPSLlrovkvZMtMTgwMzAsMTAsZmFsc2UsZmFsc2UsZmFsc2UiLz4NCgkJPHVpZm9udCBuYW1lPSJGT05UX1dJTlRJVExFIiB2YWx1ZT0i5a6L5L2TLTE4MDMwLDEwLGZhbHNlLGZhbHNlLHRydWUiLz4NCgkJPHVpZm9udCBuYW1lPSJGT05UX0FUVEFDSE1FTlRTIiB2YWx1ZT0i5a6L5L2TLTE4MDMwLDEyLGZhbHNlLGZhbHNlLHRydWUiLz4NCgkJPCEtLXF1aXogcG9kIGFuZCBtZXNzYWdlIGJveCB0ZXh0IGZvbnRzLS0+DQoJCTx1aWZvbnQgbmFtZT0iRk9OVF9NU0dCT1hfV0lOVElUTEUiIHZhbHVlPSLlrovkvZMtMTgwMzAsMTIsdHJ1ZSxmYWxzZSx0cnVlIi8+DQoJCTx1aWZvbnQgbmFtZT0iRk9OVF9NU0dCT1hfTVNHIiB2YWx1ZT0i5a6L5L2TLTE4MDMwLDEyLGZhbHNlLGZhbHNlLHRydWUiLz4NCgkJPHVpZm9udCBuYW1lPSJGT05UX01TR0JPWF9PUFRJT05TIiB2YWx1ZT0i5a6L5L2TLTE4MDMwLDEwLHRydWUsZmFsc2UsdHJ1ZSIvPg0KCQk8dWlmb250IG5hbWU9IkZPTlRfUVVJWlBPRF9RVUlaX1RJVExFIiB2YWx1ZT0i5a6L5L2TLTE4MDMwLDEyLHRydWUsZmFsc2UsdHJ1ZSIvPg0KCQk8dWlmb250IG5hbWU9IkZPTlRfUVVJWlBPRF9RVUlaX0FUVEVNUFQiIHZhbHVlPSLlrovkvZMtMTgwMzAsMTAsZmFsc2UsZmFsc2UsdHJ1ZSIvPg0KCQk8dWlmb250IG5hbWU9IkZPTlRfUVVJWlBPRF9RVUlaX0FUVEVNUFRfVkFMVUUiIHZhbHVlPSLlrovkvZMtMTgwMzAsMTAsdHJ1ZSxmYWxzZSx0cnVlIi8+DQoJCTx1aWZvbnQgbmFtZT0iRk9OVF9RVUlaUE9EX1FVRVNUSU9OX1NDT1JFIiB2YWx1ZT0i5a6L5L2TLTE4MDMwLDEwLGZhbHNlLGZhbHNlLHRydWUiLz4NCgkJPHVpZm9udCBuYW1lPSJGT05UX1FVSVpQT0RfUVVFU1RJT05fU0NPUkVfVkFMVUUiIHZhbHVlPSLlrovkvZMtMTgwMzAsMTAsdHJ1ZSxmYWxzZSx0cnVlIi8+DQoJCTx1aWZvbnQgbmFtZT0iRk9OVF9RVUlaUE9EX1FVRVNUSU9OX0FUVEVNUFQiIHZhbHVlPSLlrovkvZMtMTgwMzAsMTAsZmFsc2UsZmFsc2UsdHJ1ZSIvPg0KCQk8dWlmb250IG5hbWU9IkZPTlRfUVVJWlBPRF9RVUVTVElPTl9BVFRFTVBUX1ZBTFVFIiB2YWx1ZT0i5a6L5L2TLTE4MDMwLDEwLHRydWUsZmFsc2UsdHJ1ZSIvPg0KCQk8dWlmb250IG5hbWU9IkZPTlRfUVVJWlBPRF9RVUVTVElPTl9UQUciIHZhbHVlPSLlrovkvZMtMTgwMzAsMTIsdHJ1ZSxmYWxzZSx0cnVlIi8+DQoJCTx1aWZvbnQgbmFtZT0iRk9OVF9RVUlaUE9EX1FVSVpfUVVFU1RJT05fQ09VTlQiIHZhbHVlPSLlrovkvZMtMTgwMzAsMTAsZmFsc2UsZmFsc2UsdHJ1ZSIvPg0KCQk8dWlmb250IG5hbWU9IkZPTlRfUVVJWlBPRF9RVUlaX1FVRVNUSU9OX0NPVU5UX1ZBTFVFIiB2YWx1ZT0i5a6L5L2TLTE4MDMwLDEwLHRydWUsZmFsc2UsdHJ1ZSIvPg0KCQk8dWlmb250IG5hbWU9IkZPTlRfUVVJWlBPRF9RVUlaX1FVRVNUSU9OX0FUVEVNUFRFRCIgdmFsdWU9IuWui+S9ky0xODAzMCwxMCxmYWxzZSxmYWxzZSx0cnVlIi8+DQoJCTx1aWZvbnQgbmFtZT0iRk9OVF9RVUlaUE9EX1FVSVpfUVVFU1RJT05fQVRURU1QVEVEX1ZBTFVFIiB2YWx1ZT0i5a6L5L2TLTE4MDMwLDEwLHRydWUsZmFsc2UsdHJ1ZSIvPg0KCQk8dWlmb250IG5hbWU9IkZPTlRfUVVJWlBPRF9RVUlaX1NDT1JFX1RBRyIgdmFsdWU9IuWui+S9ky0xODAzMCwxMix0cnVlLGZhbHNlLHRydWUiLz4NCgkJPHVpZm9udCBuYW1lPSJGT05UX1FVSVpQT0RfUVVJWl9TQ09SRSIgdmFsdWU9IuWui+S9ky0xODAzMCwxMCxmYWxzZSxmYWxzZSx0cnVlIi8+DQoJCTx1aWZvbnQgbmFtZT0iRk9OVF9RVUlaUE9EX1FVSVpfU0NPUkVfVkFMVUUiIHZhbHVlPSLlrovkvZMtMTgwMzAsMTAsdHJ1ZSxmYWxzZSx0cnVlIi8+DQoJCTx1aWZvbnQgbmFtZT0iRk9OVF9RVUlaUE9EX1FVSVpfTUFYU0NPUkUiIHZhbHVlPSLlrovkvZMtMTgwMzAsMTAsZmFsc2UsZmFsc2UsdHJ1ZSIvPg0KCQk8dWlmb250IG5hbWU9IkZPTlRfUVVJWlBPRF9RVUlaX01BWFNDT1JFX1ZBTFVFIiB2YWx1ZT0i5a6L5L2TLTE4MDMwLDEwLHRydWUsZmFsc2UsdHJ1ZSIvPg0KCQk8dWlmb250IG5hbWU9IkZPTlRfUVVJWlBPRF9RVUlaX1BBU1NTQ09SRSIgdmFsdWU9IuWui+S9ky0xODAzMCwxMCxmYWxzZSxmYWxzZSx0cnVlIi8+DQoJCTx1aWZvbnQgbmFtZT0iRk9OVF9RVUlaUE9EX1FVSVpfUEFTU1NDT1JFX1ZBTFVFIiB2YWx1ZT0i5a6L5L2TLTE4MDMwLDEwLHRydWUsZmFsc2UsdHJ1ZSIvPg0KCQk8IS0tIHVpdGV4dCAtLT4NCgkJPCEtLSBzdWJzdGl0dXRpb246ICVuID09IHNsaWRlIG51bWJlciAtLT4NCgkJPHVpdGV4dCBuYW1lPSJVTk5BTUVEU0xJREVUSVRMRSIgdmFsdWU9IuW5u+eBr+eJhyAlbiIvPg0KCQk8IS0tIHN1YnN0aXR1dGlvbjogJW4gPT0gc2xpZGUgbnVtYmVyIC0tPg0KCQk8IS0tIHN1YnN0aXR1dGlvbjogJXQgPT0gdG90YWwgc2xpZGUgY291bnQgLS0+DQoJCTx1aXRleHQgbmFtZT0iU0NSVUJCQVJTVEFUVVNfU0xJREVJTkZPIiB2YWx1ZT0i5bm754Gv54mHICVuIC8gJXQgfCAiLz4NCgkJPHVpdGV4dCBuYW1lPSJTQ1JVQkJBUlNUQVRVU19TVE9QUEVEIiB2YWx1ZT0i5bey5YGc5q2iIi8+DQoJCTx1aXRleHQgbmFtZT0iU0NSVUJCQVJTVEFUVVNfUExBWUlORyIgdmFsdWU9Iuato+WcqOaSreaUviIvPg0KCQk8dWl0ZXh0IG5hbWU9IlNDUlVCQkFSU1RBVFVTX05PQVVESU8iIHZhbHVlPSLml6Dpn7PpopEiLz4NCgkJPHVpdGV4dCBuYW1lPSJTQ1JVQkJBUlNUQVRVU19WSURQTEFZSU5HIiB2YWx1ZT0i6KeG6aKR5pKt5pS+Ii8+DQoJCTx1aXRleHQgbmFtZT0iU0NSVUJCQVJTVEFUVVNfTE9BRElORyIgdmFsdWU9Iuato+WcqOi9veWFpSIvPg0KCQk8dWl0ZXh0IG5hbWU9IlNDUlVCQkFSU1RBVFVTX0JVRkZFUklORyIgdmFsdWU9Iuato+WcqOi/m+ihjOe8k+WGsuWkhOeQhiIvPg0KCQk8dWl0ZXh0IG5hbWU9IlNDUlVCQkFSU1RBVFVTX1FVRVNUSU9OIiB2YWx1ZT0i5Zue562U6Zeu6aKYIi8+DQoJCTx1aXRleHQgbmFtZT0iU0NSVUJCQVJTVEFUVVNfUkVWSUVXUVVJWiIgdmFsdWU9Iuato+WcqOWuoemYhea1i+mqjCIvPg0KCQk8IS0tIHN1YnN0aXR1dGlvbjogJW0gPT0gbWludXRlcyByZW1haW5pbmcgLS0+DQoJCTwhLS0gc3Vic3RpdHV0aW9uOiAlcyA9PSBzZWNvbmRzIHJlbWFpbmluZyAtLT4NCgkJPHVpdGV4dCBuYW1lPSJFTEFQU0VEIiB2YWx1ZT0i5Ymp5L2ZICVtIOWIhumSnyAlcyDnp5IiLz4NCgkJPHVpdGV4dCBuYW1lPSJOT1RGT1VORCIgdmFsdWU9IuacquaJvuWIsOS7u+S9leWGheWuuSIvPg0KCQk8dWl0ZXh0IG5hbWU9IkFUVEFDSE1FTlRTIiB2YWx1ZT0i6ZmE5Lu2Ii8+DQoJCTwhLS0gc3Vic3RpdHV0aW9uOiAlcCA9PSBjdXJyZW50IHNwZWFrZXIncyB0aXRsZSAtLT4NCgkJPHVpdGV4dCBuYW1lPSJCSU9XSU5fVElUTEUiIHZhbHVlPSLkuKrkurrnroDku4s6ICVwIi8+DQoJCTx1aXRleHQgbmFtZT0iQklPQlROX1RJVExFIiB2YWx1ZT0i5Liq5Lq6566A5LuLIi8+DQoJCTx1aXRleHQgbmFtZT0iRElWSURFUkJUTl9USVRMRSIgdmFsdWU9InwiLz4NCgkJPHVpdGV4dCBuYW1lPSJDT05UQUNUQlROX1RJVExFIiB2YWx1ZT0i6IGU57O75pa55byPIi8+DQoJCTx1aXRleHQgbmFtZT0iVEFCX1FVSVoiIHZhbHVlPSLmtYvpqowiLz4NCgkJPHVpdGV4dCBuYW1lPSJUQUJfT1VUTElORSIgdmFsdWU9IuWkp+e6siIvPg0KCQk8dWl0ZXh0IG5hbWU9IlRBQl9USFVNQiIgdmFsdWU9Iue8qeeVpeWbviIvPg0KCQk8dWl0ZXh0IG5hbWU9IlRBQl9OT1RFUyIgdmFsdWU9IuWkh+azqCIvPg0KCQk8dWl0ZXh0IG5hbWU9IlRBQl9TRUFSQ0giIHZhbHVlPSLmkJzntKIiLz4NCgkJPHVpdGV4dCBuYW1lPSJTTElERV9IRUFESU5HIiB2YWx1ZT0i5bm754Gv54mH5qCH6aKYIi8+DQoJCTx1aXRleHQgbmFtZT0iRFVSQVRJT05fSEVBRElORyIgdmFsdWU9IuaMgee7reaXtumXtCIvPg0KCQk8dWl0ZXh0IG5hbWU9IlNFQVJDSF9IRUFESU5HIiB2YWx1ZT0i5pCc57Si5paH5pysOiIvPg0KCQk8dWl0ZXh0IG5hbWU9IlRIVU1CX0hFQURJTkciIHZhbHVlPSLlubvnga/niYciLz4NCgkJPHVpdGV4dCBuYW1lPSJUSFVNQl9JTkZPIiB2YWx1ZT0i5bm754Gv54mH5qCH6aKYL+aMgee7reaXtumXtCIvPg0KCQk8dWl0ZXh0IG5hbWU9IkFUVEFDSE5BTUVfSEVBRElORyIgdmFsdWU9IuaWh+S7tuWQjSIvPg0KCQk8dWl0ZXh0IG5hbWU9IkFUVEFDSFNJWkVfSEVBRElORyIgdmFsdWU9IuWkp+WwjyIvPg0KCQk8dWl0ZXh0IG5hbWU9IlNMSURFX05PVEVTIiB2YWx1ZT0i5bm754Gv54mH5aSH5rOoIi8+DQoJCTwhLS1xdWl6IHBvZCBhbmQgbWVzc2FnZSBib3ggdGV4dHMtLT4NCgkJPHVpdGV4dCBuYW1lPSJRVUlaUE9EX1FVSVpfQVRURU1QVCIgdmFsdWU9Iua1i+mqjOWwneivleasoeaVsDoiLz4NCgkJPHVpdGV4dCBuYW1lPSJRVUlaUE9EX1FVSVpfQVRURU1QVF9WQUxVRSIgdmFsdWU9IuesrCAlbiDmrKHvvIzlhbEgJXQg5qyhIi8+DQoJCTx1aXRleHQgbmFtZT0iUVVJWlBPRF9RVUlaX1NDT1JFIiB2YWx1ZT0i5b6X5YiGOiIvPg0KCQk8dWl0ZXh0IG5hbWU9IlFVSVpQT0RfUVVJWl9QQVNTU0NPUkUiIHZhbHVlPSLlj4rmoLzliIbmlbA6Ii8+DQoJCTx1aXRleHQgbmFtZT0iUVVJWlBPRF9RVUlaX01BWFNDT1JFIiB2YWx1ZT0i5pyA6auY5YiG5pWwOiIvPg0KCQk8dWl0ZXh0IG5hbWU9IlFVSVpQT0RfUVVFU0FUTVBUX1NUUiIgdmFsdWU9IuWwneivleasoeaVsDog56ysICVuIOasoe+8jOWFsSAldCDmrKEiLz4NCgkJPHVpdGV4dCBuYW1lPSJRVUlaUE9EX1FVRVNUWVBFX1NUUiIgdmFsdWU9Iuexu+WeizogJXMiLz4NCgkJPHVpdGV4dCBuYW1lPSJRVUlaUE9EX1FVRVNUWVBFX0dSRCIgdmFsdWU9IuivhOe6pyIvPg0KCQk8dWl0ZXh0IG5hbWU9IlFVSVpQT0RfUVVFU1RZUEVfU1ZZIiB2YWx1ZT0i6LCD5p+lIi8+DQoJCTx1aXRleHQgbmFtZT0iUVVJWlBPRF9RVUlaQVRNUFRfSU5GIiB2YWx1ZT0i5peg6ZmQIi8+DQoJCTx1aXRleHQgbmFtZT0iUVVJWlBPRF9RVUVTQVRNUFRfSU5GIiB2YWx1ZT0i5peg6ZmQIi8+DQoJCTx1aXRleHQgbmFtZT0iV0FSTklOR01TR19ZRVNTVFJJTkciIHZhbHVlPSLmmK8iLz4NCgkJPHVpdGV4dCBuYW1lPSJXQVJOSU5HTVNHX05PU1RSSU5HIiB2YWx1ZT0i5ZCmIi8+DQoJCTx1aXRleHQgbmFtZT0iV0FSTklOR01TR19USVRMRVNUUklORyIgdmFsdWU9Iua1i+mqjOWvvOiIquitpuWRiiIvPg0KCQk8dWl0ZXh0IG5hbWU9IldBUk5JTkdNU0dfTVNHU1RSSU5HIiB2YWx1ZT0i5q2k5rWL6aqM5Lit5pyJ5pyq5bCd6K+V5L2c562U55qE6Zeu6aKY44CCJiN4QTsmI3hBO+WNleWHu+KAnOaYr+KAnemAgOWHuuatpOa1i+mqjOOAguWNleWHu+KAnOWQpuKAnee7p+e7rea1i+mqjOOAgiIvPg0KCQk8dWl0ZXh0IG5hbWU9IklORk9STUFUSU9OX0gyNjRfRkxBU0hQTEFZRVIiIHZhbHVlPSLlvZPliY3lronoo4XlnKjmgqjnmoTorqHnrpfmnLrkuIrnmoQgRmxhc2ggUGxheWVyIOeJiOacrOS4jeaUr+aMgeivpeinhumikeOAguWNleWHu+inhumikeWMuuWfn+S4i+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C5Yqg6ICF5pi+56S65o+Q6KaB5qCPIi8+DQoJCTx1aXRleHQgbmFtZT0iTVVURSIgdmFsdWU9IumdmemfsyIvPg0KCQk8dWl0ZXh0IG5hbWU9IkRPQ1dSQVBfVElUTEUiIHZhbHVlPSJQcmVzZW50ZXIg5paH5Lu26ZmE5Lu2Ii8+DQoJCTx1aXRleHQgbmFtZT0iRE9DV1JBUF9NU0ciIHZhbHVlPSLkv53lrZjliLDmiJHnmoTorqHnrpfmnLoiLz4NCgkJPHVpdGV4dCBuYW1lPSJET0NXUkFQX1BST01QVCIgdmFsdWU9IuWNleWHu+S7peS4i+i9vSIvPg0KCTwvbGFuZ3VhZ2U+DQo8L2NvbmZpZ3VyYXRpb24+DQo="/>
  <p:tag name="MMPROD_UIDATA" val="&lt;database version=&quot;7.0&quot;&gt;&lt;object type=&quot;1&quot; unique_id=&quot;10001&quot;&gt;&lt;property id=&quot;20141&quot; value=&quot;incomesubsteffects-animated&quot;/&gt;&lt;property id=&quot;20148&quot; value=&quot;5&quot;/&gt;&lt;property id=&quot;20184&quot; value=&quot;7&quot;/&gt;&lt;property id=&quot;20224&quot; value=&quot;C:\Documents and Settings\khb\My Documents\My Adobe Presentations\incomesubsteffects-animated&quot;/&gt;&lt;property id=&quot;20250&quot; value=&quot;0&quot;/&gt;&lt;property id=&quot;20251&quot; value=&quot;1&quot;/&gt;&lt;property id=&quot;20259&quot; value=&quot;0&quot;/&gt;&lt;object type=&quot;8&quot; unique_id=&quot;10002&quot;&gt;&lt;/object&gt;&lt;object type=&quot;2&quot; unique_id=&quot;10003&quot;&gt;&lt;object type=&quot;3&quot; unique_id=&quot;10004&quot;&gt;&lt;property id=&quot;20148&quot; value=&quot;5&quot;/&gt;&lt;property id=&quot;20300&quot; value=&quot;Slide 1 - &amp;quot;Income and Substitution Effects&amp;quot;&quot;/&gt;&lt;property id=&quot;20303&quot; value=&quot;-1&quot;/&gt;&lt;property id=&quot;20307&quot; value=&quot;261&quot;/&gt;&lt;property id=&quot;20309&quot; value=&quot;-1&quot;/&gt;&lt;/object&gt;&lt;object type=&quot;3&quot; unique_id=&quot;10005&quot;&gt;&lt;property id=&quot;20148&quot; value=&quot;5&quot;/&gt;&lt;property id=&quot;20300&quot; value=&quot;Slide 2&quot;/&gt;&lt;property id=&quot;20303&quot; value=&quot;-1&quot;/&gt;&lt;property id=&quot;20307&quot; value=&quot;256&quot;/&gt;&lt;property id=&quot;20309&quot; value=&quot;-1&quot;/&gt;&lt;/object&gt;&lt;object type=&quot;3&quot; unique_id=&quot;10006&quot;&gt;&lt;property id=&quot;20148&quot; value=&quot;5&quot;/&gt;&lt;property id=&quot;20300&quot; value=&quot;Slide 3&quot;/&gt;&lt;property id=&quot;20303&quot; value=&quot;-1&quot;/&gt;&lt;property id=&quot;20307&quot; value=&quot;257&quot;/&gt;&lt;property id=&quot;20309&quot; value=&quot;-1&quot;/&gt;&lt;/object&gt;&lt;object type=&quot;3&quot; unique_id=&quot;10007&quot;&gt;&lt;property id=&quot;20148&quot; value=&quot;5&quot;/&gt;&lt;property id=&quot;20300&quot; value=&quot;Slide 4&quot;/&gt;&lt;property id=&quot;20303&quot; value=&quot;-1&quot;/&gt;&lt;property id=&quot;20307&quot; value=&quot;258&quot;/&gt;&lt;property id=&quot;20309&quot; value=&quot;-1&quot;/&gt;&lt;/object&gt;&lt;object type=&quot;3&quot; unique_id=&quot;10008&quot;&gt;&lt;property id=&quot;20148&quot; value=&quot;5&quot;/&gt;&lt;property id=&quot;20300&quot; value=&quot;Slide 5&quot;/&gt;&lt;property id=&quot;20303&quot; value=&quot;-1&quot;/&gt;&lt;property id=&quot;20307&quot; value=&quot;259&quot;/&gt;&lt;property id=&quot;20309&quot; value=&quot;-1&quot;/&gt;&lt;/object&gt;&lt;object type=&quot;3&quot; unique_id=&quot;10009&quot;&gt;&lt;property id=&quot;20148&quot; value=&quot;5&quot;/&gt;&lt;property id=&quot;20300&quot; value=&quot;Slide 6 - &amp;quot;Inferior goods (decrease in price)&amp;quot;&quot;/&gt;&lt;property id=&quot;20303&quot; value=&quot;-1&quot;/&gt;&lt;property id=&quot;20307&quot; value=&quot;262&quot;/&gt;&lt;property id=&quot;20309&quot; value=&quot;-1&quot;/&gt;&lt;/object&gt;&lt;object type=&quot;3&quot; unique_id=&quot;10098&quot;&gt;&lt;property id=&quot;20148&quot; value=&quot;5&quot;/&gt;&lt;property id=&quot;20300&quot; value=&quot;Slide 7 - &amp;quot;Giffen goods (decrease in price)&amp;quot;&quot;/&gt;&lt;property id=&quot;20303&quot; value=&quot;-1&quot;/&gt;&lt;property id=&quot;20307&quot; value=&quot;263&quot;/&gt;&lt;property id=&quot;20309&quot; value=&quot;-1&quot;/&gt;&lt;/object&gt;&lt;/object&gt;&lt;object type=&quot;10&quot; unique_id=&quot;10099&quot;&gt;&lt;object type=&quot;11&quot; unique_id=&quot;10100&quot;&gt;&lt;/object&gt;&lt;/object&gt;&lt;object type=&quot;4&quot; unique_id=&quot;10101&quot;&gt;&lt;/object&gt;&lt;/object&gt;&lt;/database&gt;"/>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424</TotalTime>
  <Words>690</Words>
  <Application>Microsoft Office PowerPoint</Application>
  <PresentationFormat>On-screen Show (4:3)</PresentationFormat>
  <Paragraphs>62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Default Design</vt:lpstr>
      <vt:lpstr>Income and Substitution Effects</vt:lpstr>
      <vt:lpstr>Slide 2</vt:lpstr>
      <vt:lpstr>Slide 3</vt:lpstr>
      <vt:lpstr>Slide 4</vt:lpstr>
      <vt:lpstr>Slide 5</vt:lpstr>
      <vt:lpstr>Inferior goods (decrease in price)</vt:lpstr>
      <vt:lpstr>Giffen goods (decrease in price)</vt:lpstr>
    </vt:vector>
  </TitlesOfParts>
  <Company>Krannert Computing Center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khb</dc:creator>
  <cp:lastModifiedBy>khb</cp:lastModifiedBy>
  <cp:revision>37</cp:revision>
  <dcterms:created xsi:type="dcterms:W3CDTF">2007-03-05T15:08:41Z</dcterms:created>
  <dcterms:modified xsi:type="dcterms:W3CDTF">2013-02-26T19:30:23Z</dcterms:modified>
</cp:coreProperties>
</file>