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8404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3824" userDrawn="1">
          <p15:clr>
            <a:srgbClr val="A4A3A4"/>
          </p15:clr>
        </p15:guide>
        <p15:guide id="2" orient="horz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" d="100"/>
          <a:sy n="12" d="100"/>
        </p:scale>
        <p:origin x="1548" y="128"/>
      </p:cViewPr>
      <p:guideLst>
        <p:guide pos="13824"/>
        <p:guide orient="horz"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291839" y="6285232"/>
            <a:ext cx="37307518" cy="1337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486400" y="20171412"/>
            <a:ext cx="32918400" cy="92722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60" marR="0" lvl="1" indent="-10160" algn="ctr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120" marR="0" lvl="2" indent="-7620" algn="ctr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80" marR="0" lvl="3" indent="-5080" algn="ctr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240" marR="0" lvl="4" indent="-2540" algn="ctr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800" marR="0" lvl="5" indent="0" algn="ctr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361" marR="0" lvl="6" indent="-10160" algn="ctr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920" marR="0" lvl="7" indent="-7619" algn="ctr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480" marR="0" lvl="8" indent="-5080" algn="ctr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017519" y="2044708"/>
            <a:ext cx="37856160" cy="7423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11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9761854" y="3479166"/>
            <a:ext cx="24367492" cy="37856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7280" lvl="0" indent="-243840" algn="l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Font typeface="Arial"/>
              <a:buChar char="•"/>
              <a:defRPr sz="134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lvl="1" indent="-37592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1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lvl="2" indent="-4953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lvl="3" indent="-55371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lvl="4" indent="-55117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lvl="5" indent="-54864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lvl="6" indent="-5588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lvl="7" indent="-55626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lvl="8" indent="-553721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9868514" y="13585826"/>
            <a:ext cx="32546293" cy="94640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11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66115" y="4396106"/>
            <a:ext cx="32546293" cy="27843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7280" lvl="0" indent="-243840" algn="l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Font typeface="Arial"/>
              <a:buChar char="•"/>
              <a:defRPr sz="134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lvl="1" indent="-37592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1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lvl="2" indent="-4953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lvl="3" indent="-55371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lvl="4" indent="-55117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lvl="5" indent="-54864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lvl="6" indent="-5588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lvl="7" indent="-55626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lvl="8" indent="-553721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17519" y="2044708"/>
            <a:ext cx="37856160" cy="7423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11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17519" y="10223500"/>
            <a:ext cx="37856160" cy="24367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7280" lvl="0" indent="-243840" algn="l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Font typeface="Arial"/>
              <a:buChar char="•"/>
              <a:defRPr sz="134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lvl="1" indent="-37592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1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lvl="2" indent="-4953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lvl="3" indent="-55371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lvl="4" indent="-55117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lvl="5" indent="-54864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lvl="6" indent="-5588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lvl="7" indent="-55626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lvl="8" indent="-553721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94661" y="9574540"/>
            <a:ext cx="37856160" cy="15975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288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94661" y="25701001"/>
            <a:ext cx="37856160" cy="84010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1520">
                <a:solidFill>
                  <a:schemeClr val="dk1"/>
                </a:solidFill>
              </a:defRPr>
            </a:lvl1pPr>
            <a:lvl2pPr marL="2194560" lvl="1" indent="-1016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9600">
                <a:solidFill>
                  <a:srgbClr val="888888"/>
                </a:solidFill>
              </a:defRPr>
            </a:lvl2pPr>
            <a:lvl3pPr marL="4389120" lvl="2" indent="-762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8640">
                <a:solidFill>
                  <a:srgbClr val="888888"/>
                </a:solidFill>
              </a:defRPr>
            </a:lvl3pPr>
            <a:lvl4pPr marL="6583680" lvl="3" indent="-508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7680">
                <a:solidFill>
                  <a:srgbClr val="888888"/>
                </a:solidFill>
              </a:defRPr>
            </a:lvl4pPr>
            <a:lvl5pPr marL="8778240" lvl="4" indent="-254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7680">
                <a:solidFill>
                  <a:srgbClr val="888888"/>
                </a:solidFill>
              </a:defRPr>
            </a:lvl5pPr>
            <a:lvl6pPr marL="109728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7680">
                <a:solidFill>
                  <a:srgbClr val="888888"/>
                </a:solidFill>
              </a:defRPr>
            </a:lvl6pPr>
            <a:lvl7pPr marL="13167361" lvl="6" indent="-1016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7680">
                <a:solidFill>
                  <a:srgbClr val="888888"/>
                </a:solidFill>
              </a:defRPr>
            </a:lvl7pPr>
            <a:lvl8pPr marL="15361920" lvl="7" indent="-7619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7680">
                <a:solidFill>
                  <a:srgbClr val="888888"/>
                </a:solidFill>
              </a:defRPr>
            </a:lvl8pPr>
            <a:lvl9pPr marL="17556480" lvl="8" indent="-508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017519" y="2044708"/>
            <a:ext cx="37856160" cy="7423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11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017519" y="10223500"/>
            <a:ext cx="18653759" cy="24367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7280" lvl="0" indent="-243840" algn="l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Font typeface="Arial"/>
              <a:buChar char="•"/>
              <a:defRPr sz="134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lvl="1" indent="-37592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1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lvl="2" indent="-4953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lvl="3" indent="-55371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lvl="4" indent="-55117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lvl="5" indent="-54864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lvl="6" indent="-5588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lvl="7" indent="-55626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lvl="8" indent="-553721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22219920" y="10223500"/>
            <a:ext cx="18653759" cy="24367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7280" lvl="0" indent="-243840" algn="l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Font typeface="Arial"/>
              <a:buChar char="•"/>
              <a:defRPr sz="134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lvl="1" indent="-37592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1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lvl="2" indent="-4953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lvl="3" indent="-55371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lvl="4" indent="-55117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lvl="5" indent="-54864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lvl="6" indent="-5588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lvl="7" indent="-55626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lvl="8" indent="-553721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23236" y="2044708"/>
            <a:ext cx="37856160" cy="7423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11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023241" y="9414513"/>
            <a:ext cx="18568031" cy="46139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1520" b="1"/>
            </a:lvl1pPr>
            <a:lvl2pPr marL="2194560" lvl="1" indent="-10160" rtl="0">
              <a:spcBef>
                <a:spcPts val="0"/>
              </a:spcBef>
              <a:buFont typeface="Calibri"/>
              <a:buNone/>
              <a:defRPr sz="9600" b="1"/>
            </a:lvl2pPr>
            <a:lvl3pPr marL="4389120" lvl="2" indent="-7620" rtl="0">
              <a:spcBef>
                <a:spcPts val="0"/>
              </a:spcBef>
              <a:buFont typeface="Calibri"/>
              <a:buNone/>
              <a:defRPr sz="8640" b="1"/>
            </a:lvl3pPr>
            <a:lvl4pPr marL="6583680" lvl="3" indent="-5080" rtl="0">
              <a:spcBef>
                <a:spcPts val="0"/>
              </a:spcBef>
              <a:buFont typeface="Calibri"/>
              <a:buNone/>
              <a:defRPr sz="7680" b="1"/>
            </a:lvl4pPr>
            <a:lvl5pPr marL="8778240" lvl="4" indent="-2540" rtl="0">
              <a:spcBef>
                <a:spcPts val="0"/>
              </a:spcBef>
              <a:buFont typeface="Calibri"/>
              <a:buNone/>
              <a:defRPr sz="7680" b="1"/>
            </a:lvl5pPr>
            <a:lvl6pPr marL="10972800" lvl="5" indent="0" rtl="0">
              <a:spcBef>
                <a:spcPts val="0"/>
              </a:spcBef>
              <a:buFont typeface="Calibri"/>
              <a:buNone/>
              <a:defRPr sz="7680" b="1"/>
            </a:lvl6pPr>
            <a:lvl7pPr marL="13167361" lvl="6" indent="-10160" rtl="0">
              <a:spcBef>
                <a:spcPts val="0"/>
              </a:spcBef>
              <a:buFont typeface="Calibri"/>
              <a:buNone/>
              <a:defRPr sz="7680" b="1"/>
            </a:lvl7pPr>
            <a:lvl8pPr marL="15361920" lvl="7" indent="-7619" rtl="0">
              <a:spcBef>
                <a:spcPts val="0"/>
              </a:spcBef>
              <a:buFont typeface="Calibri"/>
              <a:buNone/>
              <a:defRPr sz="7680" b="1"/>
            </a:lvl8pPr>
            <a:lvl9pPr marL="17556480" lvl="8" indent="-5080" rtl="0">
              <a:spcBef>
                <a:spcPts val="0"/>
              </a:spcBef>
              <a:buFont typeface="Calibri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023241" y="14028420"/>
            <a:ext cx="18568031" cy="20633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7280" lvl="0" indent="-243840" algn="l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Font typeface="Arial"/>
              <a:buChar char="•"/>
              <a:defRPr sz="134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lvl="1" indent="-37592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1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lvl="2" indent="-4953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lvl="3" indent="-55371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lvl="4" indent="-55117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lvl="5" indent="-54864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lvl="6" indent="-5588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lvl="7" indent="-55626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lvl="8" indent="-553721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22219921" y="9414513"/>
            <a:ext cx="18659477" cy="46139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1520" b="1"/>
            </a:lvl1pPr>
            <a:lvl2pPr marL="2194560" lvl="1" indent="-10160" rtl="0">
              <a:spcBef>
                <a:spcPts val="0"/>
              </a:spcBef>
              <a:buFont typeface="Calibri"/>
              <a:buNone/>
              <a:defRPr sz="9600" b="1"/>
            </a:lvl2pPr>
            <a:lvl3pPr marL="4389120" lvl="2" indent="-7620" rtl="0">
              <a:spcBef>
                <a:spcPts val="0"/>
              </a:spcBef>
              <a:buFont typeface="Calibri"/>
              <a:buNone/>
              <a:defRPr sz="8640" b="1"/>
            </a:lvl3pPr>
            <a:lvl4pPr marL="6583680" lvl="3" indent="-5080" rtl="0">
              <a:spcBef>
                <a:spcPts val="0"/>
              </a:spcBef>
              <a:buFont typeface="Calibri"/>
              <a:buNone/>
              <a:defRPr sz="7680" b="1"/>
            </a:lvl4pPr>
            <a:lvl5pPr marL="8778240" lvl="4" indent="-2540" rtl="0">
              <a:spcBef>
                <a:spcPts val="0"/>
              </a:spcBef>
              <a:buFont typeface="Calibri"/>
              <a:buNone/>
              <a:defRPr sz="7680" b="1"/>
            </a:lvl5pPr>
            <a:lvl6pPr marL="10972800" lvl="5" indent="0" rtl="0">
              <a:spcBef>
                <a:spcPts val="0"/>
              </a:spcBef>
              <a:buFont typeface="Calibri"/>
              <a:buNone/>
              <a:defRPr sz="7680" b="1"/>
            </a:lvl6pPr>
            <a:lvl7pPr marL="13167361" lvl="6" indent="-10160" rtl="0">
              <a:spcBef>
                <a:spcPts val="0"/>
              </a:spcBef>
              <a:buFont typeface="Calibri"/>
              <a:buNone/>
              <a:defRPr sz="7680" b="1"/>
            </a:lvl7pPr>
            <a:lvl8pPr marL="15361920" lvl="7" indent="-7619" rtl="0">
              <a:spcBef>
                <a:spcPts val="0"/>
              </a:spcBef>
              <a:buFont typeface="Calibri"/>
              <a:buNone/>
              <a:defRPr sz="7680" b="1"/>
            </a:lvl8pPr>
            <a:lvl9pPr marL="17556480" lvl="8" indent="-5080" rtl="0">
              <a:spcBef>
                <a:spcPts val="0"/>
              </a:spcBef>
              <a:buFont typeface="Calibri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22219921" y="14028420"/>
            <a:ext cx="18659477" cy="20633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7280" lvl="0" indent="-243840" algn="l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Font typeface="Arial"/>
              <a:buChar char="•"/>
              <a:defRPr sz="1343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lvl="1" indent="-37592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115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lvl="2" indent="-4953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lvl="3" indent="-55371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lvl="4" indent="-55117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lvl="5" indent="-54864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lvl="6" indent="-5588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lvl="7" indent="-55626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lvl="8" indent="-553721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017519" y="2044708"/>
            <a:ext cx="37856160" cy="7423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11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23236" y="2560319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1536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8659476" y="5529587"/>
            <a:ext cx="22219920" cy="2729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15360"/>
            </a:lvl1pPr>
            <a:lvl2pPr lvl="1" rtl="0">
              <a:spcBef>
                <a:spcPts val="0"/>
              </a:spcBef>
              <a:defRPr sz="13439"/>
            </a:lvl2pPr>
            <a:lvl3pPr lvl="2" rtl="0">
              <a:spcBef>
                <a:spcPts val="0"/>
              </a:spcBef>
              <a:defRPr sz="11520"/>
            </a:lvl3pPr>
            <a:lvl4pPr lvl="3" rtl="0">
              <a:spcBef>
                <a:spcPts val="0"/>
              </a:spcBef>
              <a:defRPr sz="9600"/>
            </a:lvl4pPr>
            <a:lvl5pPr lvl="4" rtl="0">
              <a:spcBef>
                <a:spcPts val="0"/>
              </a:spcBef>
              <a:defRPr sz="9600"/>
            </a:lvl5pPr>
            <a:lvl6pPr lvl="5" rtl="0">
              <a:spcBef>
                <a:spcPts val="0"/>
              </a:spcBef>
              <a:defRPr sz="9600"/>
            </a:lvl6pPr>
            <a:lvl7pPr lvl="6" rtl="0">
              <a:spcBef>
                <a:spcPts val="0"/>
              </a:spcBef>
              <a:defRPr sz="9600"/>
            </a:lvl7pPr>
            <a:lvl8pPr lvl="7" rtl="0">
              <a:spcBef>
                <a:spcPts val="0"/>
              </a:spcBef>
              <a:defRPr sz="9600"/>
            </a:lvl8pPr>
            <a:lvl9pPr lvl="8" rtl="0">
              <a:spcBef>
                <a:spcPts val="0"/>
              </a:spcBef>
              <a:defRPr sz="9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3023236" y="11521439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7680"/>
            </a:lvl1pPr>
            <a:lvl2pPr marL="2194560" lvl="1" indent="-10160" rtl="0">
              <a:spcBef>
                <a:spcPts val="0"/>
              </a:spcBef>
              <a:buFont typeface="Calibri"/>
              <a:buNone/>
              <a:defRPr sz="6719"/>
            </a:lvl2pPr>
            <a:lvl3pPr marL="4389120" lvl="2" indent="-7620" rtl="0">
              <a:spcBef>
                <a:spcPts val="0"/>
              </a:spcBef>
              <a:buFont typeface="Calibri"/>
              <a:buNone/>
              <a:defRPr sz="5760"/>
            </a:lvl3pPr>
            <a:lvl4pPr marL="6583680" lvl="3" indent="-5080" rtl="0">
              <a:spcBef>
                <a:spcPts val="0"/>
              </a:spcBef>
              <a:buFont typeface="Calibri"/>
              <a:buNone/>
              <a:defRPr sz="4800"/>
            </a:lvl4pPr>
            <a:lvl5pPr marL="8778240" lvl="4" indent="-2540" rtl="0">
              <a:spcBef>
                <a:spcPts val="0"/>
              </a:spcBef>
              <a:buFont typeface="Calibri"/>
              <a:buNone/>
              <a:defRPr sz="4800"/>
            </a:lvl5pPr>
            <a:lvl6pPr marL="10972800" lvl="5" indent="0" rtl="0">
              <a:spcBef>
                <a:spcPts val="0"/>
              </a:spcBef>
              <a:buFont typeface="Calibri"/>
              <a:buNone/>
              <a:defRPr sz="4800"/>
            </a:lvl6pPr>
            <a:lvl7pPr marL="13167361" lvl="6" indent="-10160" rtl="0">
              <a:spcBef>
                <a:spcPts val="0"/>
              </a:spcBef>
              <a:buFont typeface="Calibri"/>
              <a:buNone/>
              <a:defRPr sz="4800"/>
            </a:lvl7pPr>
            <a:lvl8pPr marL="15361920" lvl="7" indent="-7619" rtl="0">
              <a:spcBef>
                <a:spcPts val="0"/>
              </a:spcBef>
              <a:buFont typeface="Calibri"/>
              <a:buNone/>
              <a:defRPr sz="4800"/>
            </a:lvl8pPr>
            <a:lvl9pPr marL="17556480" lvl="8" indent="-5080" rtl="0">
              <a:spcBef>
                <a:spcPts val="0"/>
              </a:spcBef>
              <a:buFont typeface="Calibri"/>
              <a:buNone/>
              <a:defRPr sz="4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023236" y="2560319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 sz="1536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8659476" y="5529587"/>
            <a:ext cx="22219920" cy="2729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5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60" marR="0" lvl="1" indent="-1016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120" marR="0" lvl="2" indent="-762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80" marR="0" lvl="3" indent="-508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240" marR="0" lvl="4" indent="-254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8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361" marR="0" lvl="6" indent="-1016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920" marR="0" lvl="7" indent="-761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480" marR="0" lvl="8" indent="-508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023236" y="11521439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7680"/>
            </a:lvl1pPr>
            <a:lvl2pPr marL="2194560" lvl="1" indent="-10160" rtl="0">
              <a:spcBef>
                <a:spcPts val="0"/>
              </a:spcBef>
              <a:buFont typeface="Calibri"/>
              <a:buNone/>
              <a:defRPr sz="6719"/>
            </a:lvl2pPr>
            <a:lvl3pPr marL="4389120" lvl="2" indent="-7620" rtl="0">
              <a:spcBef>
                <a:spcPts val="0"/>
              </a:spcBef>
              <a:buFont typeface="Calibri"/>
              <a:buNone/>
              <a:defRPr sz="5760"/>
            </a:lvl3pPr>
            <a:lvl4pPr marL="6583680" lvl="3" indent="-5080" rtl="0">
              <a:spcBef>
                <a:spcPts val="0"/>
              </a:spcBef>
              <a:buFont typeface="Calibri"/>
              <a:buNone/>
              <a:defRPr sz="4800"/>
            </a:lvl4pPr>
            <a:lvl5pPr marL="8778240" lvl="4" indent="-2540" rtl="0">
              <a:spcBef>
                <a:spcPts val="0"/>
              </a:spcBef>
              <a:buFont typeface="Calibri"/>
              <a:buNone/>
              <a:defRPr sz="4800"/>
            </a:lvl5pPr>
            <a:lvl6pPr marL="10972800" lvl="5" indent="0" rtl="0">
              <a:spcBef>
                <a:spcPts val="0"/>
              </a:spcBef>
              <a:buFont typeface="Calibri"/>
              <a:buNone/>
              <a:defRPr sz="4800"/>
            </a:lvl6pPr>
            <a:lvl7pPr marL="13167361" lvl="6" indent="-10160" rtl="0">
              <a:spcBef>
                <a:spcPts val="0"/>
              </a:spcBef>
              <a:buFont typeface="Calibri"/>
              <a:buNone/>
              <a:defRPr sz="4800"/>
            </a:lvl7pPr>
            <a:lvl8pPr marL="15361920" lvl="7" indent="-7619" rtl="0">
              <a:spcBef>
                <a:spcPts val="0"/>
              </a:spcBef>
              <a:buFont typeface="Calibri"/>
              <a:buNone/>
              <a:defRPr sz="4800"/>
            </a:lvl8pPr>
            <a:lvl9pPr marL="17556480" lvl="8" indent="-5080" rtl="0">
              <a:spcBef>
                <a:spcPts val="0"/>
              </a:spcBef>
              <a:buFont typeface="Calibri"/>
              <a:buNone/>
              <a:defRPr sz="4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017519" y="2044708"/>
            <a:ext cx="37856160" cy="7423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17519" y="10223500"/>
            <a:ext cx="37856160" cy="243674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097280" marR="0" lvl="0" indent="-243840" algn="l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291840" marR="0" lvl="1" indent="-37592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486400" marR="0" lvl="2" indent="-4953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680960" marR="0" lvl="3" indent="-55371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875520" marR="0" lvl="4" indent="-551179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070080" marR="0" lvl="5" indent="-54864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264639" marR="0" lvl="6" indent="-55880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459200" marR="0" lvl="7" indent="-556260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653760" marR="0" lvl="8" indent="-553721" algn="l" rtl="0">
              <a:lnSpc>
                <a:spcPct val="90000"/>
              </a:lnSpc>
              <a:spcBef>
                <a:spcPts val="2400"/>
              </a:spcBef>
              <a:buClr>
                <a:schemeClr val="dk1"/>
              </a:buClr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301751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4538959" y="35595568"/>
            <a:ext cx="14813279" cy="204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975104" marR="0" lvl="1" indent="-6604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950208" marR="0" lvl="2" indent="-50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5925312" marR="0" lvl="3" indent="-7111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7900416" marR="0" lvl="4" indent="-1016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9875520" marR="0" lvl="5" indent="-7619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1850624" marR="0" lvl="6" indent="-1523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825728" marR="0" lvl="7" indent="-8128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800832" marR="0" lvl="8" indent="-2032" algn="l" rtl="0">
              <a:spcBef>
                <a:spcPts val="0"/>
              </a:spcBef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30998159" y="35595568"/>
            <a:ext cx="9875520" cy="2044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57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930441" y="15937441"/>
            <a:ext cx="10817352" cy="2862124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914400" y="7123510"/>
            <a:ext cx="10820400" cy="143039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776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914400" y="1422400"/>
            <a:ext cx="41757599" cy="487679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776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4389119" y="1422400"/>
            <a:ext cx="35112959" cy="18757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of an Autonomous Car</a:t>
            </a:r>
            <a:endParaRPr lang="en-US"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5486400" y="4017012"/>
            <a:ext cx="32918400" cy="2282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Kathryn Atherton, Joshua Hahn, Hannah </a:t>
            </a:r>
            <a:r>
              <a:rPr lang="en-US" sz="4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Mackin</a:t>
            </a: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Schenck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Purdue University, Purdue </a:t>
            </a:r>
            <a:r>
              <a:rPr lang="en-US" sz="4800" dirty="0" smtClean="0"/>
              <a:t>College of Engineering</a:t>
            </a:r>
            <a:endParaRPr lang="en-US"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0560" y="2146459"/>
            <a:ext cx="8830743" cy="36157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912294" y="8545521"/>
            <a:ext cx="10817352" cy="5669011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685800" algn="l" rtl="0">
              <a:spcBef>
                <a:spcPts val="0"/>
              </a:spcBef>
              <a:buClr>
                <a:schemeClr val="bg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Autonomous control of cars has been vision of engineers </a:t>
            </a:r>
          </a:p>
          <a:p>
            <a:pPr marL="685800" marR="0" lvl="0" indent="-685800" algn="l" rtl="0">
              <a:spcBef>
                <a:spcPts val="0"/>
              </a:spcBef>
              <a:buClr>
                <a:schemeClr val="bg1"/>
              </a:buClr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Currently, cruise control allows for control of speed</a:t>
            </a:r>
          </a:p>
          <a:p>
            <a:pPr marL="685800" marR="0" lvl="0" indent="-685800" algn="l" rtl="0">
              <a:spcBef>
                <a:spcPts val="0"/>
              </a:spcBef>
              <a:buClr>
                <a:schemeClr val="bg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Driver still needs to monitor distance from other cars and facilitate passing of other vehicles</a:t>
            </a:r>
          </a:p>
          <a:p>
            <a:pPr marL="685800" marR="0" lvl="0" indent="-685800" algn="l" rtl="0">
              <a:spcBef>
                <a:spcPts val="0"/>
              </a:spcBef>
              <a:buClr>
                <a:schemeClr val="bg1"/>
              </a:buClr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Sensors allow for proximity warnings when another car is passing in blind spots and may even apply brakes, if needed</a:t>
            </a:r>
          </a:p>
          <a:p>
            <a:pPr marL="685800" marR="0" lvl="0" indent="-685800" algn="l" rtl="0">
              <a:spcBef>
                <a:spcPts val="0"/>
              </a:spcBef>
              <a:buClr>
                <a:schemeClr val="bg1"/>
              </a:buClr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Still no perfectly “autonomous” vehicle </a:t>
            </a:r>
          </a:p>
          <a:p>
            <a:pPr marL="685800" marR="0" lvl="0" indent="-685800" algn="l" rtl="0">
              <a:spcBef>
                <a:spcPts val="0"/>
              </a:spcBef>
              <a:buClr>
                <a:schemeClr val="bg1"/>
              </a:buClr>
              <a:buSzPct val="100000"/>
              <a:buFont typeface="Arial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Grand Challenge of Engineering to enhance mass transit in urban areas. 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982369" y="7292736"/>
            <a:ext cx="5385500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600" b="0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81546" y="16184758"/>
            <a:ext cx="10748100" cy="181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 smtClean="0">
                <a:solidFill>
                  <a:schemeClr val="bg1"/>
                </a:solidFill>
                <a:sym typeface="Arial"/>
              </a:rPr>
              <a:t>Monitor speed and distance of vehicles</a:t>
            </a:r>
          </a:p>
          <a:p>
            <a:pPr marL="4572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Maintain vehicle speed limit of 10cm / sec</a:t>
            </a:r>
          </a:p>
          <a:p>
            <a:pPr marL="4572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 smtClean="0">
                <a:solidFill>
                  <a:schemeClr val="bg1"/>
                </a:solidFill>
                <a:sym typeface="Arial"/>
              </a:rPr>
              <a:t>Maintain buffer distance of 15 cm between vehicles</a:t>
            </a:r>
          </a:p>
          <a:p>
            <a:pPr marL="4572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Minimize correction times (&lt; 1 second)</a:t>
            </a:r>
          </a:p>
          <a:p>
            <a:pPr marL="457200" lvl="1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Never surpass 10 cm/s</a:t>
            </a:r>
            <a:endParaRPr lang="en-US" sz="3200" b="0" i="0" u="none" strike="noStrike" cap="none" dirty="0" smtClean="0">
              <a:solidFill>
                <a:schemeClr val="bg1"/>
              </a:solidFill>
              <a:sym typeface="Arial"/>
            </a:endParaRPr>
          </a:p>
          <a:p>
            <a:pPr marL="457200" lvl="1" indent="-457200">
              <a:buSzPct val="100000"/>
              <a:buFont typeface="Arial" panose="020B0604020202020204" pitchFamily="34" charset="0"/>
              <a:buChar char="•"/>
            </a:pPr>
            <a:endParaRPr lang="en-US" sz="32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930009" y="14664104"/>
            <a:ext cx="10817352" cy="13008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77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2801598" y="7153006"/>
            <a:ext cx="18937224" cy="142646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77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20266" y="14767925"/>
            <a:ext cx="10817352" cy="11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 b="0" i="0" u="none" strike="noStrike" cap="none" dirty="0" smtClean="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endParaRPr lang="en-US" sz="6600" b="0" i="0" u="none" strike="noStrike" cap="none" dirty="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2801599" y="8518720"/>
            <a:ext cx="18936317" cy="6731113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The design team began by making a flowchart of the logic required to meet all of the criteria for the vehicle, as seen in the bottom left corner.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Then, testing began to determine the accuracy of the sensors, mainly the ultrasonic sensor.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Simultaneously, the robot parts were analyzed to brainstorm the structure of the vehicle.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As the vehicle does not need to turn, only one motor was needed to operate the vehicle.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Due to the limited building resources, only one front wheel was </a:t>
            </a:r>
            <a:r>
              <a:rPr lang="en-US" sz="32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</a:t>
            </a:r>
            <a:r>
              <a:rPr lang="en-US" sz="320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ncorporated into the design, and the vehicle has a rear-wheel drive design.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Various placements of the ultrasonic sensor were considered, but the team determined that having it in the very front over the front wheel was the best position for its function.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An equation was derived to determine the power required to operate the vehicle at various distances from the car ahead of it.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Finally, a code was created from the flow chart and equation, and a framework for the final car design was built. </a:t>
            </a:r>
            <a:endParaRPr sz="32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2801598" y="7204245"/>
            <a:ext cx="18937224" cy="14264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 b="0" i="0" u="none" strike="noStrike" cap="none" dirty="0" smtClean="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Design Process &amp; Testing </a:t>
            </a:r>
            <a:endParaRPr lang="en-US" sz="6600" b="0" i="0" u="none" strike="noStrike" cap="none" dirty="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2755225" y="24359364"/>
            <a:ext cx="9916774" cy="111765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77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4978623" y="24420320"/>
            <a:ext cx="6188874" cy="11079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600" b="0" i="0" u="none" strike="noStrike" cap="none" dirty="0" smtClean="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lang="en-US" sz="6600" b="0" i="0" u="none" strike="noStrike" cap="none" dirty="0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2755225" y="25477021"/>
            <a:ext cx="9916774" cy="558209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 order to improve this prototype, the design team recommends improving the ultrasonic sensor implementation.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placement of the sensor should be tested again in order to maximize its functionality.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battery level affects the power of the motors, so the power needs to be constantl</a:t>
            </a:r>
            <a:r>
              <a:rPr lang="en-US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y adjusted in order to maintain the speed limit.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Otherwise, the three-wheeled vehicle design worked well and the vehicle was structurally sound.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32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2717870" y="7146324"/>
            <a:ext cx="9954129" cy="133031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77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2382590" y="7214731"/>
            <a:ext cx="10786871" cy="118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6600" dirty="0" smtClean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Final Design &amp; Performance</a:t>
            </a:r>
            <a:endParaRPr lang="en-US" sz="6600" b="0" i="0" u="none" strike="noStrike" cap="none" dirty="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2717871" y="8408976"/>
            <a:ext cx="9954128" cy="6021374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The final design consisted of a single front wheel, with rear wheel drive.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The ultrasonic sensor was placed at the front of the vehicle and an index card was placed on the back so as to provide a surface for the vehicles behind it to sense its presence. 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Immediately prior to testing, team had problems with the ultrasonic sensor controlling the deceleration of the vehicle</a:t>
            </a:r>
          </a:p>
          <a:p>
            <a:pPr marL="457200" marR="0" lvl="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 smtClean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During the final performance, the vehicle continued to have this problem. </a:t>
            </a:r>
            <a:endParaRPr sz="3200" b="0" i="0" u="none" strike="noStrike" cap="none" dirty="0">
              <a:solidFill>
                <a:schemeClr val="bg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2755225" y="31942809"/>
            <a:ext cx="9916774" cy="1107995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77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4165575" y="31942809"/>
            <a:ext cx="7093362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600" b="0" i="0" u="none" strike="noStrike" cap="non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Acknowledgments</a:t>
            </a:r>
          </a:p>
        </p:txBody>
      </p:sp>
      <p:sp>
        <p:nvSpPr>
          <p:cNvPr id="119" name="Shape 119"/>
          <p:cNvSpPr/>
          <p:nvPr/>
        </p:nvSpPr>
        <p:spPr>
          <a:xfrm>
            <a:off x="32755225" y="33050806"/>
            <a:ext cx="9916774" cy="2032015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77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32755225" y="33204788"/>
            <a:ext cx="9916774" cy="19389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We would like to thank </a:t>
            </a:r>
            <a:r>
              <a:rPr lang="en-US" sz="3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our professor, Dr. </a:t>
            </a:r>
            <a:r>
              <a:rPr lang="en-US" sz="3200" b="0" i="0" u="none" strike="noStrike" cap="none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Nauman</a:t>
            </a:r>
            <a:r>
              <a:rPr lang="en-US" sz="3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and Graduate TA, Michael, </a:t>
            </a: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US" sz="3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guidance and support throughout this process</a:t>
            </a:r>
            <a:r>
              <a:rPr lang="en-US" sz="32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32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engineering.purdue.edu/AAE/AboutUs/News/college-of-engineering-2m-future-purdue-challenge-match-/Purdue_Engineering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23" y="1529976"/>
            <a:ext cx="8833104" cy="470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1539" y="19213562"/>
            <a:ext cx="10817352" cy="14264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BF9000"/>
                </a:solidFill>
                <a:latin typeface="Arial"/>
                <a:ea typeface="Arial"/>
                <a:cs typeface="Arial"/>
              </a:rPr>
              <a:t>Logic Flowchart</a:t>
            </a:r>
            <a:endParaRPr lang="en-US" sz="6600" dirty="0">
              <a:solidFill>
                <a:srgbClr val="BF9000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50528"/>
              </p:ext>
            </p:extLst>
          </p:nvPr>
        </p:nvGraphicFramePr>
        <p:xfrm>
          <a:off x="12801597" y="15289160"/>
          <a:ext cx="18936316" cy="104824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4079">
                  <a:extLst>
                    <a:ext uri="{9D8B030D-6E8A-4147-A177-3AD203B41FA5}">
                      <a16:colId xmlns:a16="http://schemas.microsoft.com/office/drawing/2014/main" val="3335730189"/>
                    </a:ext>
                  </a:extLst>
                </a:gridCol>
                <a:gridCol w="4734079">
                  <a:extLst>
                    <a:ext uri="{9D8B030D-6E8A-4147-A177-3AD203B41FA5}">
                      <a16:colId xmlns:a16="http://schemas.microsoft.com/office/drawing/2014/main" val="3013584930"/>
                    </a:ext>
                  </a:extLst>
                </a:gridCol>
                <a:gridCol w="4734079">
                  <a:extLst>
                    <a:ext uri="{9D8B030D-6E8A-4147-A177-3AD203B41FA5}">
                      <a16:colId xmlns:a16="http://schemas.microsoft.com/office/drawing/2014/main" val="2517924781"/>
                    </a:ext>
                  </a:extLst>
                </a:gridCol>
                <a:gridCol w="4734079">
                  <a:extLst>
                    <a:ext uri="{9D8B030D-6E8A-4147-A177-3AD203B41FA5}">
                      <a16:colId xmlns:a16="http://schemas.microsoft.com/office/drawing/2014/main" val="1763925583"/>
                    </a:ext>
                  </a:extLst>
                </a:gridCol>
              </a:tblGrid>
              <a:tr h="952954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ULTRASONIC</a:t>
                      </a:r>
                      <a:r>
                        <a:rPr lang="en-US" sz="3200" baseline="0" dirty="0" smtClean="0"/>
                        <a:t> SENSOR TESTING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591970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Trial Number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Distance Sensed (cm)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Actual Distance (cm)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Change (cm)27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019183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27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998579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234611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766821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139053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17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673626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69490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848512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01252"/>
                  </a:ext>
                </a:extLst>
              </a:tr>
              <a:tr h="9529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18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80753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81514"/>
              </p:ext>
            </p:extLst>
          </p:nvPr>
        </p:nvGraphicFramePr>
        <p:xfrm>
          <a:off x="12801597" y="26276703"/>
          <a:ext cx="18936315" cy="88061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12105">
                  <a:extLst>
                    <a:ext uri="{9D8B030D-6E8A-4147-A177-3AD203B41FA5}">
                      <a16:colId xmlns:a16="http://schemas.microsoft.com/office/drawing/2014/main" val="2672516955"/>
                    </a:ext>
                  </a:extLst>
                </a:gridCol>
                <a:gridCol w="6312105">
                  <a:extLst>
                    <a:ext uri="{9D8B030D-6E8A-4147-A177-3AD203B41FA5}">
                      <a16:colId xmlns:a16="http://schemas.microsoft.com/office/drawing/2014/main" val="3924261708"/>
                    </a:ext>
                  </a:extLst>
                </a:gridCol>
                <a:gridCol w="6312105">
                  <a:extLst>
                    <a:ext uri="{9D8B030D-6E8A-4147-A177-3AD203B41FA5}">
                      <a16:colId xmlns:a16="http://schemas.microsoft.com/office/drawing/2014/main" val="1386582921"/>
                    </a:ext>
                  </a:extLst>
                </a:gridCol>
              </a:tblGrid>
              <a:tr h="1306576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MOTOR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SPEED TESTING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987401"/>
                  </a:ext>
                </a:extLst>
              </a:tr>
              <a:tr h="130657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Trial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Number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Motor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</a:rPr>
                        <a:t> Speed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Robot Speed (cm/s)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19634"/>
                  </a:ext>
                </a:extLst>
              </a:tr>
              <a:tr h="130657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21.0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4262"/>
                  </a:ext>
                </a:extLst>
              </a:tr>
              <a:tr h="130657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13.6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357843"/>
                  </a:ext>
                </a:extLst>
              </a:tr>
              <a:tr h="227323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5.97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857387"/>
                  </a:ext>
                </a:extLst>
              </a:tr>
              <a:tr h="130657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25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11.5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5821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0" r="29163" b="13552"/>
          <a:stretch/>
        </p:blipFill>
        <p:spPr>
          <a:xfrm>
            <a:off x="981546" y="20640026"/>
            <a:ext cx="10748100" cy="14442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 descr="https://i.groupme.com/1334x1000.jpeg.49bb3661ab1445e3b2dc93632433f112.lar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869" y="14689719"/>
            <a:ext cx="10015091" cy="88469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588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Development of an Autonomous 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Autonomous Car</dc:title>
  <dc:creator>Kathryn Atherton</dc:creator>
  <cp:lastModifiedBy>Kathryn Atherton</cp:lastModifiedBy>
  <cp:revision>12</cp:revision>
  <dcterms:modified xsi:type="dcterms:W3CDTF">2016-02-29T20:19:06Z</dcterms:modified>
</cp:coreProperties>
</file>