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3323298-7282-49DF-8D14-8F951F877C7E}">
  <a:tblStyle styleId="{13323298-7282-49DF-8D14-8F951F877C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00207BF-4DBD-4F0B-A385-580BAE9B7E7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Katie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cddd4b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cddd4b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cddd4b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cddd4b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65f194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65f194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cddd4b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cddd4b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cddd4bb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cddd4bb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cddd4bb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cddd4bb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Katie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c621e8ae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c621e8ae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Katie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c621e8ae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c621e8ae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Katie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c621e8a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c621e8a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Katie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c621e8ae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c621e8ae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c621e8ae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c621e8ae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c621e8ae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c621e8ae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c621e8a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c621e8a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c621e8ae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c621e8ae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2.gif"/><Relationship Id="rId5" Type="http://schemas.openxmlformats.org/officeDocument/2006/relationships/image" Target="../media/image5.jp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2.jpg"/><Relationship Id="rId5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Lunar Vehicle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45</a:t>
            </a:r>
            <a:endParaRPr/>
          </a:p>
        </p:txBody>
      </p:sp>
      <p:pic>
        <p:nvPicPr>
          <p:cNvPr descr="Resultado de imagen para purdue honors college"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73" y="430192"/>
            <a:ext cx="2881140" cy="89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8405" y="397738"/>
            <a:ext cx="2867772" cy="95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827" y="3174875"/>
            <a:ext cx="2476626" cy="1548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Harris Company"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3973" y="3499650"/>
            <a:ext cx="2476625" cy="8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Design Process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389600"/>
            <a:ext cx="3236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Robot Movement and  Turning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Time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Encoder Counts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Gyro Sensor</a:t>
            </a:r>
            <a:endParaRPr b="1"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Determining Robot’s Location on Lunar Surface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GPS coordinates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Environmental cues and ultrasonic sensor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Assume robot stays on path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Path Navigation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Wavefront Search Algorithm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Hard code path to follow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29571" l="3470" r="3480" t="9366"/>
          <a:stretch/>
        </p:blipFill>
        <p:spPr>
          <a:xfrm>
            <a:off x="4146576" y="2291825"/>
            <a:ext cx="4872799" cy="114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4907550" y="1683500"/>
            <a:ext cx="373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Sample Wavefront Map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5015" l="0" r="5060" t="0"/>
          <a:stretch/>
        </p:blipFill>
        <p:spPr>
          <a:xfrm>
            <a:off x="3261100" y="0"/>
            <a:ext cx="45076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of Robot Logic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Path Navigation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Can navigate to each checkpoint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Can overcome rough terrain up to 20 mm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Bluetooth Communication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Receive correct coordinates 100% of time using manual application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Antenna Dropping Accuracy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66% in correct orientation, 100% in correct place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 vs. Performance in Final Demonstration</a:t>
            </a:r>
            <a:endParaRPr/>
          </a:p>
        </p:txBody>
      </p:sp>
      <p:sp>
        <p:nvSpPr>
          <p:cNvPr id="143" name="Google Shape;143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Path Navigation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Made it to checkpoint A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Not an issue with terrain but with bluetooth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Bluetooth Communication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Did not receive correct coordinates due to an error in the height being sent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Antenna Dropping Accuracy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66% in correct orientation, 100% in correct place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of Design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Pros</a:t>
            </a:r>
            <a:endParaRPr b="1"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Compact design for storage in shuttle and maneuverability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Accurate turning system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Easily traverses rough terrain of course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accurately determine location using Bluetooth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Adaptable to real life mission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Consistent navigation</a:t>
            </a:r>
            <a:endParaRPr sz="1800"/>
          </a:p>
        </p:txBody>
      </p:sp>
      <p:sp>
        <p:nvSpPr>
          <p:cNvPr id="150" name="Google Shape;150;p25"/>
          <p:cNvSpPr txBox="1"/>
          <p:nvPr>
            <p:ph idx="2" type="body"/>
          </p:nvPr>
        </p:nvSpPr>
        <p:spPr>
          <a:xfrm>
            <a:off x="49086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Cons</a:t>
            </a:r>
            <a:endParaRPr b="1"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Reliant on GPS coordinates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Bluetooth communication slows down the robot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Wavefront search uses lots of memory and is not super efficient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Antenna units are dropped with 66% accuracy and depend on weight of antenna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Encounters issues if turned away from a cardinal direction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of Improvement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Determine causes of abnormal behavior in robot performance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Improve accuracy of antenna dropping system by changing length of slide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Improve navigation to be able to move in any direction for any distance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Speed up program execution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--Team 45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9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Harris requested the team design an Autonomous Lunar Vehicle (ALV)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Autonomous navigation to specific locations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Accurately place radio antenna units at locations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Easily re-programmable to store mission information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 unknown hazards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Execute mission in under 10 minutes</a:t>
            </a:r>
            <a:endParaRPr/>
          </a:p>
        </p:txBody>
      </p:sp>
      <p:pic>
        <p:nvPicPr>
          <p:cNvPr descr="Resultado de imagen para Harris Company"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2973" y="3625775"/>
            <a:ext cx="2476625" cy="8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984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Team Strategies</a:t>
            </a:r>
            <a:endParaRPr sz="30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7038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team focused on a different aspect during different months of the project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February: Robot design and building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March: Solidifying logic and code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April: Obtaining and reporting data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Additionally, each member focused on a portion of the project to optimize each individual’s skills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Robot Build: Hannah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Coding Logic: Joshua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Notebook: Kathryn</a:t>
            </a:r>
            <a:endParaRPr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Members took the lead on their assigned task, but all members contributed to and made decisions on all deliverables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17092" l="0" r="14588" t="13817"/>
          <a:stretch/>
        </p:blipFill>
        <p:spPr>
          <a:xfrm>
            <a:off x="3290925" y="155475"/>
            <a:ext cx="5513174" cy="250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36467" l="0" r="13621" t="19942"/>
          <a:stretch/>
        </p:blipFill>
        <p:spPr>
          <a:xfrm>
            <a:off x="3290925" y="2816325"/>
            <a:ext cx="5513174" cy="21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03200"/>
            <a:ext cx="3508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Mechanical Design Process</a:t>
            </a:r>
            <a:endParaRPr sz="3000"/>
          </a:p>
        </p:txBody>
      </p:sp>
      <p:pic>
        <p:nvPicPr>
          <p:cNvPr descr="Blank Flowchart - New Page.png" id="85" name="Google Shape;85;p16"/>
          <p:cNvPicPr preferRelativeResize="0"/>
          <p:nvPr/>
        </p:nvPicPr>
        <p:blipFill rotWithShape="1">
          <a:blip r:embed="rId3">
            <a:alphaModFix/>
          </a:blip>
          <a:srcRect b="61074" l="9373" r="30116" t="0"/>
          <a:stretch/>
        </p:blipFill>
        <p:spPr>
          <a:xfrm>
            <a:off x="4123238" y="866559"/>
            <a:ext cx="4096374" cy="34103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0848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Defined problem based on description, created design specification based on requirements to determine success of design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Researched designs for wheeled robots, GPS code logic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Brainstormed ideas in the form of a morphological chart for designing subcomponents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Created prototypes based on ideas from morphological chart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Tested prototypes against design specifications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Decided upon the most successful prototype based on performance and overall rating in a House of Quality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Design Specifications and Goals of Project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952500" y="70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{13323298-7282-49DF-8D14-8F951F877C7E}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Technical Need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Target Value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Velocity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2 feet / second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Stopping Distance from Given Specific Location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&lt; 3 cm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Difference in Location from where Robot is to where it thinks it is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&lt; 5 cm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Difference in Direction from where Robot is facing to where it thinks it is facing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&lt; 10 degrees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Height of Hazards Able to Overcome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&gt; 20 mm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Weight able to Carry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&gt; 600 grams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Distance from edge of antenna to edge of beacon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 cm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Number of antenna placed with the correct side facing up 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3/3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Value of errors ALV can handle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&gt;= 32 (i.e. 2, 4, 8, 16, 32)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Morphological Chart</a:t>
            </a:r>
            <a:endParaRPr/>
          </a:p>
        </p:txBody>
      </p:sp>
      <p:graphicFrame>
        <p:nvGraphicFramePr>
          <p:cNvPr id="98" name="Google Shape;98;p18"/>
          <p:cNvGraphicFramePr/>
          <p:nvPr/>
        </p:nvGraphicFramePr>
        <p:xfrm>
          <a:off x="532600" y="123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{A00207BF-4DBD-4F0B-A385-580BAE9B7E7D}</a:tableStyleId>
              </a:tblPr>
              <a:tblGrid>
                <a:gridCol w="1960575"/>
                <a:gridCol w="1986050"/>
                <a:gridCol w="1986050"/>
                <a:gridCol w="1986050"/>
              </a:tblGrid>
              <a:tr h="35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System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Means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</a:tr>
              <a:tr h="57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Body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Tank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Multi-wheel design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Wheels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treads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big wheels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small wheels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805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Drop-off system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bed with treads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separate container for each antenna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5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Drop-off location w/ respect to robot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behind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 the side(s)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Overcome obstacles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snow plow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drive over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1 Description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Multi-wheel design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Small wheels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Conveyor belt-style drop-off system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Antenna dropped behind ALV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Antenna protected within body of robot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Rejected due to lack of space above conveyor belt</a:t>
            </a:r>
            <a:endParaRPr sz="1400"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30015" l="0" r="0" t="18551"/>
          <a:stretch/>
        </p:blipFill>
        <p:spPr>
          <a:xfrm>
            <a:off x="3331725" y="263775"/>
            <a:ext cx="3278831" cy="301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 b="25944" l="0" r="0" t="10104"/>
          <a:stretch/>
        </p:blipFill>
        <p:spPr>
          <a:xfrm>
            <a:off x="6172800" y="1917252"/>
            <a:ext cx="2637825" cy="3016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2 Description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Basic framework for NXT robot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Multi-wheeled design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Small wheels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Conveyor belt-style drop-off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Cage over conveyor belt</a:t>
            </a:r>
            <a:endParaRPr b="1"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3D printed slide behind conveyor belt</a:t>
            </a:r>
            <a:endParaRPr b="1"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Final design decided upon by team</a:t>
            </a:r>
            <a:endParaRPr sz="140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725" y="176700"/>
            <a:ext cx="200025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6175" y="181450"/>
            <a:ext cx="199072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4650" y="2256825"/>
            <a:ext cx="201930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984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of Quality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4435825"/>
            <a:ext cx="79386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Prototype 1 -- Total Score 15/ 455 = 3.30%</a:t>
            </a:r>
            <a:endParaRPr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Prototype 2 -- Total Score 405/455 = 89.01%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7833" l="1510" r="46392" t="27961"/>
          <a:stretch/>
        </p:blipFill>
        <p:spPr>
          <a:xfrm>
            <a:off x="2970800" y="305685"/>
            <a:ext cx="5881848" cy="407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