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8404800"/>
  <p:notesSz cx="6858000" cy="9144000"/>
  <p:defaultTextStyle>
    <a:defPPr>
      <a:defRPr lang="en-US"/>
    </a:defPPr>
    <a:lvl1pPr marL="0" algn="l" defTabSz="3950208" rtl="0" eaLnBrk="1" latinLnBrk="0" hangingPunct="1">
      <a:defRPr sz="7776" kern="1200">
        <a:solidFill>
          <a:schemeClr val="tx1"/>
        </a:solidFill>
        <a:latin typeface="+mn-lt"/>
        <a:ea typeface="+mn-ea"/>
        <a:cs typeface="+mn-cs"/>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3" d="100"/>
          <a:sy n="13" d="100"/>
        </p:scale>
        <p:origin x="169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285233"/>
            <a:ext cx="37307520" cy="1337056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0171413"/>
            <a:ext cx="32918400" cy="927226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710222-A8C5-475B-9308-6CDD40337877}"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12032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10222-A8C5-475B-9308-6CDD40337877}"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60732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044700"/>
            <a:ext cx="9464040"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044700"/>
            <a:ext cx="27843480"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10222-A8C5-475B-9308-6CDD40337877}"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51371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10222-A8C5-475B-9308-6CDD40337877}"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14860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9574541"/>
            <a:ext cx="37856160" cy="1597532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5701001"/>
            <a:ext cx="37856160" cy="840104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710222-A8C5-475B-9308-6CDD40337877}" type="datetimeFigureOut">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404581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0223500"/>
            <a:ext cx="1865376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0223500"/>
            <a:ext cx="1865376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10222-A8C5-475B-9308-6CDD40337877}"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367140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044708"/>
            <a:ext cx="3785616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9414513"/>
            <a:ext cx="18568032"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4028420"/>
            <a:ext cx="18568032"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9414513"/>
            <a:ext cx="18659477" cy="461390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4028420"/>
            <a:ext cx="18659477"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710222-A8C5-475B-9308-6CDD40337877}" type="datetimeFigureOut">
              <a:rPr lang="en-US" smtClean="0"/>
              <a:t>10/14/2015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78968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710222-A8C5-475B-9308-6CDD40337877}" type="datetimeFigureOut">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4123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0222-A8C5-475B-9308-6CDD40337877}" type="datetimeFigureOut">
              <a:rPr lang="en-US" smtClean="0"/>
              <a:t>10/14/2015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275489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5529588"/>
            <a:ext cx="22219920" cy="272923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1521440"/>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0222-A8C5-475B-9308-6CDD40337877}"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67733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560320"/>
            <a:ext cx="14156054" cy="896112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5529588"/>
            <a:ext cx="22219920" cy="272923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11521440"/>
            <a:ext cx="14156054" cy="2134489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710222-A8C5-475B-9308-6CDD40337877}" type="datetimeFigureOut">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BE8FD-A691-4E36-A9C8-1B83B87C2757}" type="slidenum">
              <a:rPr lang="en-US" smtClean="0"/>
              <a:t>‹#›</a:t>
            </a:fld>
            <a:endParaRPr lang="en-US"/>
          </a:p>
        </p:txBody>
      </p:sp>
    </p:spTree>
    <p:extLst>
      <p:ext uri="{BB962C8B-B14F-4D97-AF65-F5344CB8AC3E}">
        <p14:creationId xmlns:p14="http://schemas.microsoft.com/office/powerpoint/2010/main" val="12666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044708"/>
            <a:ext cx="3785616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0223500"/>
            <a:ext cx="3785616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5595568"/>
            <a:ext cx="9875520" cy="2044700"/>
          </a:xfrm>
          <a:prstGeom prst="rect">
            <a:avLst/>
          </a:prstGeom>
        </p:spPr>
        <p:txBody>
          <a:bodyPr vert="horz" lIns="91440" tIns="45720" rIns="91440" bIns="45720" rtlCol="0" anchor="ctr"/>
          <a:lstStyle>
            <a:lvl1pPr algn="l">
              <a:defRPr sz="5760">
                <a:solidFill>
                  <a:schemeClr val="tx1">
                    <a:tint val="75000"/>
                  </a:schemeClr>
                </a:solidFill>
              </a:defRPr>
            </a:lvl1pPr>
          </a:lstStyle>
          <a:p>
            <a:fld id="{ED710222-A8C5-475B-9308-6CDD40337877}" type="datetimeFigureOut">
              <a:rPr lang="en-US" smtClean="0"/>
              <a:t>10/14/2015</a:t>
            </a:fld>
            <a:endParaRPr lang="en-US"/>
          </a:p>
        </p:txBody>
      </p:sp>
      <p:sp>
        <p:nvSpPr>
          <p:cNvPr id="5" name="Footer Placeholder 4"/>
          <p:cNvSpPr>
            <a:spLocks noGrp="1"/>
          </p:cNvSpPr>
          <p:nvPr>
            <p:ph type="ftr" sz="quarter" idx="3"/>
          </p:nvPr>
        </p:nvSpPr>
        <p:spPr>
          <a:xfrm>
            <a:off x="14538960" y="35595568"/>
            <a:ext cx="14813280" cy="20447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5595568"/>
            <a:ext cx="9875520" cy="2044700"/>
          </a:xfrm>
          <a:prstGeom prst="rect">
            <a:avLst/>
          </a:prstGeom>
        </p:spPr>
        <p:txBody>
          <a:bodyPr vert="horz" lIns="91440" tIns="45720" rIns="91440" bIns="45720" rtlCol="0" anchor="ctr"/>
          <a:lstStyle>
            <a:lvl1pPr algn="r">
              <a:defRPr sz="5760">
                <a:solidFill>
                  <a:schemeClr val="tx1">
                    <a:tint val="75000"/>
                  </a:schemeClr>
                </a:solidFill>
              </a:defRPr>
            </a:lvl1pPr>
          </a:lstStyle>
          <a:p>
            <a:fld id="{EBEBE8FD-A691-4E36-A9C8-1B83B87C2757}" type="slidenum">
              <a:rPr lang="en-US" smtClean="0"/>
              <a:t>‹#›</a:t>
            </a:fld>
            <a:endParaRPr lang="en-US"/>
          </a:p>
        </p:txBody>
      </p:sp>
    </p:spTree>
    <p:extLst>
      <p:ext uri="{BB962C8B-B14F-4D97-AF65-F5344CB8AC3E}">
        <p14:creationId xmlns:p14="http://schemas.microsoft.com/office/powerpoint/2010/main" val="3647641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914400" y="19441819"/>
            <a:ext cx="11199495" cy="40587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4400" y="7123510"/>
            <a:ext cx="11199495" cy="14304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914400" y="1422400"/>
            <a:ext cx="41757600" cy="4876800"/>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9120" y="1422400"/>
            <a:ext cx="35112960" cy="1875792"/>
          </a:xfrm>
        </p:spPr>
        <p:txBody>
          <a:bodyPr>
            <a:normAutofit/>
          </a:bodyPr>
          <a:lstStyle/>
          <a:p>
            <a:r>
              <a:rPr lang="en-US" sz="7200" dirty="0" smtClean="0">
                <a:latin typeface="Arial" panose="020B0604020202020204" pitchFamily="34" charset="0"/>
                <a:cs typeface="Arial" panose="020B0604020202020204" pitchFamily="34" charset="0"/>
              </a:rPr>
              <a:t>Parental THC Usage Leads to Drug Seeking Behavior in Subsequent Generations</a:t>
            </a:r>
            <a:endParaRPr lang="en-US" sz="7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486400" y="4017013"/>
            <a:ext cx="32918400" cy="2282187"/>
          </a:xfrm>
        </p:spPr>
        <p:txBody>
          <a:bodyPr>
            <a:normAutofit/>
          </a:bodyPr>
          <a:lstStyle/>
          <a:p>
            <a:r>
              <a:rPr lang="en-US" sz="4800" dirty="0" smtClean="0"/>
              <a:t>Kate Adams, Kathryn Atherton, Jared Boyden, Margaret Christy, </a:t>
            </a:r>
            <a:r>
              <a:rPr lang="en-US" sz="4800" dirty="0" err="1" smtClean="0"/>
              <a:t>Chrishan</a:t>
            </a:r>
            <a:r>
              <a:rPr lang="en-US" sz="4800" dirty="0" smtClean="0"/>
              <a:t> Fernando, </a:t>
            </a:r>
            <a:r>
              <a:rPr lang="en-US" sz="4800" dirty="0" err="1" smtClean="0"/>
              <a:t>Mekenzie</a:t>
            </a:r>
            <a:r>
              <a:rPr lang="en-US" sz="4800" dirty="0" smtClean="0"/>
              <a:t> Gear, Madison Smith</a:t>
            </a:r>
          </a:p>
          <a:p>
            <a:r>
              <a:rPr lang="en-US" sz="4800" dirty="0" smtClean="0"/>
              <a:t>Purdue University, Purdue Honors College</a:t>
            </a:r>
            <a:endParaRPr lang="en-US" sz="4800" dirty="0"/>
          </a:p>
        </p:txBody>
      </p:sp>
      <p:sp>
        <p:nvSpPr>
          <p:cNvPr id="6" name="Rectangle 5"/>
          <p:cNvSpPr/>
          <p:nvPr/>
        </p:nvSpPr>
        <p:spPr>
          <a:xfrm>
            <a:off x="1671145" y="4017013"/>
            <a:ext cx="5360276" cy="1942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4089083"/>
            <a:ext cx="4572000" cy="14192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2256" y="3390007"/>
            <a:ext cx="4507799" cy="2817375"/>
          </a:xfrm>
          <a:prstGeom prst="rect">
            <a:avLst/>
          </a:prstGeom>
        </p:spPr>
      </p:pic>
      <p:sp>
        <p:nvSpPr>
          <p:cNvPr id="13" name="TextBox 12"/>
          <p:cNvSpPr txBox="1"/>
          <p:nvPr/>
        </p:nvSpPr>
        <p:spPr>
          <a:xfrm>
            <a:off x="992505" y="8593648"/>
            <a:ext cx="11199495" cy="8956298"/>
          </a:xfrm>
          <a:prstGeom prst="rect">
            <a:avLst/>
          </a:prstGeom>
          <a:solidFill>
            <a:schemeClr val="accent4">
              <a:lumMod val="75000"/>
            </a:schemeClr>
          </a:solidFill>
          <a:ln>
            <a:solidFill>
              <a:schemeClr val="tx1"/>
            </a:solidFill>
          </a:ln>
        </p:spPr>
        <p:txBody>
          <a:bodyPr wrap="square" rtlCol="0">
            <a:spAutoFit/>
          </a:bodyPr>
          <a:lstStyle/>
          <a:p>
            <a:pPr marL="685800" indent="-6858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Classical genetics is marked by genetic determinism – the idea that each generation’s genetic expression is unaffected by the experiences of prior generations.</a:t>
            </a:r>
          </a:p>
          <a:p>
            <a:pPr marL="685800" indent="-6858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Epigenetics is the study of changes in gene expression that do not involve alterations to the DNA sequence but are still passed down to subsequent generations.</a:t>
            </a:r>
          </a:p>
          <a:p>
            <a:pPr marL="685800" indent="-6858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Chemical tags (methyl and acetyl groups) can be attached to or removed from segments of DNA. These tags cause DNA to be expressed at a lower or higher levels, respectively. Methyl groups cause DNA to coil and prevent it from being read. On the other hand, acetyl groups cause DNA to unwind and make it easier to be read. These chemical tags together make up what is known as the epigenome. </a:t>
            </a:r>
          </a:p>
          <a:p>
            <a:pPr marL="685800" indent="-6858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Various studies have examined the long-term impact of drug use on an individual; however, this study researched the effects on subsequent generations and found drug exposure in adult rats negatively affected their offspring.</a:t>
            </a:r>
            <a:endParaRPr lang="en-US" sz="3200" dirty="0">
              <a:latin typeface="Arial" panose="020B0604020202020204" pitchFamily="34" charset="0"/>
              <a:cs typeface="Arial" panose="020B0604020202020204" pitchFamily="34" charset="0"/>
            </a:endParaRPr>
          </a:p>
        </p:txBody>
      </p:sp>
      <p:sp>
        <p:nvSpPr>
          <p:cNvPr id="15" name="TextBox 14"/>
          <p:cNvSpPr txBox="1"/>
          <p:nvPr/>
        </p:nvSpPr>
        <p:spPr>
          <a:xfrm>
            <a:off x="3982369" y="7292737"/>
            <a:ext cx="5385501" cy="1107996"/>
          </a:xfrm>
          <a:prstGeom prst="rect">
            <a:avLst/>
          </a:prstGeom>
          <a:noFill/>
        </p:spPr>
        <p:txBody>
          <a:bodyPr wrap="square" rtlCol="0">
            <a:spAutoFit/>
          </a:bodyPr>
          <a:lstStyle/>
          <a:p>
            <a:r>
              <a:rPr lang="en-US" sz="6600" dirty="0" smtClean="0">
                <a:solidFill>
                  <a:schemeClr val="accent4">
                    <a:lumMod val="75000"/>
                  </a:schemeClr>
                </a:solidFill>
                <a:latin typeface="Arial" panose="020B0604020202020204" pitchFamily="34" charset="0"/>
                <a:cs typeface="Arial" panose="020B0604020202020204" pitchFamily="34" charset="0"/>
              </a:rPr>
              <a:t>Background</a:t>
            </a:r>
            <a:endParaRPr lang="en-US" sz="6600" dirty="0">
              <a:solidFill>
                <a:schemeClr val="accent4">
                  <a:lumMod val="75000"/>
                </a:schemeClr>
              </a:solidFill>
              <a:latin typeface="Arial" panose="020B0604020202020204" pitchFamily="34" charset="0"/>
              <a:cs typeface="Arial" panose="020B0604020202020204" pitchFamily="34" charset="0"/>
            </a:endParaRPr>
          </a:p>
        </p:txBody>
      </p:sp>
      <p:sp>
        <p:nvSpPr>
          <p:cNvPr id="19" name="TextBox 18"/>
          <p:cNvSpPr txBox="1"/>
          <p:nvPr/>
        </p:nvSpPr>
        <p:spPr>
          <a:xfrm>
            <a:off x="1062070" y="20334371"/>
            <a:ext cx="10748010" cy="1815882"/>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Does transmission of cannabis-use epigenetic changes contribute to the development of drug-seeking behaviors in the following generations</a:t>
            </a:r>
            <a:r>
              <a:rPr lang="en-US" sz="4800" dirty="0" smtClean="0">
                <a:latin typeface="Arial" panose="020B0604020202020204" pitchFamily="34" charset="0"/>
                <a:cs typeface="Arial" panose="020B0604020202020204" pitchFamily="34" charset="0"/>
              </a:rPr>
              <a:t>?</a:t>
            </a:r>
            <a:endParaRPr lang="en-US" sz="4800" dirty="0">
              <a:latin typeface="Arial" panose="020B0604020202020204" pitchFamily="34" charset="0"/>
              <a:cs typeface="Arial" panose="020B0604020202020204" pitchFamily="34" charset="0"/>
            </a:endParaRPr>
          </a:p>
        </p:txBody>
      </p:sp>
      <p:sp>
        <p:nvSpPr>
          <p:cNvPr id="20" name="Rectangle 19"/>
          <p:cNvSpPr/>
          <p:nvPr/>
        </p:nvSpPr>
        <p:spPr>
          <a:xfrm>
            <a:off x="986790" y="18101495"/>
            <a:ext cx="11127105" cy="13006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864758" y="7123511"/>
            <a:ext cx="18574968" cy="12273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72829" y="18096918"/>
            <a:ext cx="6827520" cy="1107996"/>
          </a:xfrm>
          <a:prstGeom prst="rect">
            <a:avLst/>
          </a:prstGeom>
          <a:noFill/>
        </p:spPr>
        <p:txBody>
          <a:bodyPr wrap="square" rtlCol="0">
            <a:spAutoFit/>
          </a:bodyPr>
          <a:lstStyle/>
          <a:p>
            <a:r>
              <a:rPr lang="en-US" sz="6600" dirty="0" smtClean="0">
                <a:solidFill>
                  <a:schemeClr val="accent4">
                    <a:lumMod val="75000"/>
                  </a:schemeClr>
                </a:solidFill>
                <a:latin typeface="Arial" panose="020B0604020202020204" pitchFamily="34" charset="0"/>
                <a:cs typeface="Arial" panose="020B0604020202020204" pitchFamily="34" charset="0"/>
              </a:rPr>
              <a:t>Main Question</a:t>
            </a:r>
            <a:endParaRPr lang="en-US" sz="6600" dirty="0">
              <a:solidFill>
                <a:schemeClr val="accent4">
                  <a:lumMod val="75000"/>
                </a:schemeClr>
              </a:solidFill>
              <a:latin typeface="Arial" panose="020B0604020202020204" pitchFamily="34" charset="0"/>
              <a:cs typeface="Arial" panose="020B0604020202020204" pitchFamily="34" charset="0"/>
            </a:endParaRPr>
          </a:p>
        </p:txBody>
      </p:sp>
      <p:sp>
        <p:nvSpPr>
          <p:cNvPr id="26" name="Rectangle 25"/>
          <p:cNvSpPr/>
          <p:nvPr/>
        </p:nvSpPr>
        <p:spPr>
          <a:xfrm>
            <a:off x="12864758" y="8400733"/>
            <a:ext cx="18574968" cy="2786605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189961" y="7263330"/>
            <a:ext cx="5486400" cy="1107996"/>
          </a:xfrm>
          <a:prstGeom prst="rect">
            <a:avLst/>
          </a:prstGeom>
          <a:noFill/>
        </p:spPr>
        <p:txBody>
          <a:bodyPr wrap="square" rtlCol="0">
            <a:spAutoFit/>
          </a:bodyPr>
          <a:lstStyle/>
          <a:p>
            <a:r>
              <a:rPr lang="en-US" sz="6600" dirty="0" smtClean="0">
                <a:solidFill>
                  <a:schemeClr val="accent4">
                    <a:lumMod val="75000"/>
                  </a:schemeClr>
                </a:solidFill>
                <a:latin typeface="Arial" panose="020B0604020202020204" pitchFamily="34" charset="0"/>
                <a:cs typeface="Arial" panose="020B0604020202020204" pitchFamily="34" charset="0"/>
              </a:rPr>
              <a:t>Results</a:t>
            </a:r>
            <a:endParaRPr lang="en-US" sz="6600" dirty="0">
              <a:solidFill>
                <a:schemeClr val="accent4">
                  <a:lumMod val="75000"/>
                </a:schemeClr>
              </a:solidFill>
              <a:latin typeface="Arial" panose="020B0604020202020204" pitchFamily="34" charset="0"/>
              <a:cs typeface="Arial" panose="020B0604020202020204" pitchFamily="34" charset="0"/>
            </a:endParaRPr>
          </a:p>
        </p:txBody>
      </p:sp>
      <p:pic>
        <p:nvPicPr>
          <p:cNvPr id="1029" name="Picture 5" descr="https://lh4.googleusercontent.com/0bi4BKnAo1r7jNV6qxXdJJ8Dcte1TnpQVNfFN7QxWAJawo2BKY8fwkrHmaKeOuJdN1Cq3tKkuTJQIeCmwL9gq5LWxSPKfxnWCTYInPSpjGTmP0uZP4UH7sCgiklwM6ZsHGU-_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0440" y="9335456"/>
            <a:ext cx="10147560" cy="544888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3.googleusercontent.com/Wd9Dt5bBqH_Jc_BDoTjLC9Iv0PFjxbAuqd3fAevLYOnQiKKgAg-QE4g99snYzT59IPK6GRiVJ-pNlQ2FIA2Q_jWQZPjnRizzOKN5Ji8oG7voOkq3U7ZzrIinxpwEpzfPXn3uUkv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6969" y="9335456"/>
            <a:ext cx="9535547" cy="544888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3394526" y="15419262"/>
            <a:ext cx="17515431" cy="1569660"/>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“Amount of Work put in for Heroin” These two figures show how many times the vehicle mice and offspring and THC mice pulled a lever  which administered heroin. The second figure shows how the THC mice would press the lever much more than their VEH counterparts. </a:t>
            </a:r>
            <a:endParaRPr lang="en-US" sz="3200" dirty="0">
              <a:latin typeface="Arial" panose="020B0604020202020204" pitchFamily="34" charset="0"/>
              <a:cs typeface="Arial" panose="020B0604020202020204" pitchFamily="34" charset="0"/>
            </a:endParaRPr>
          </a:p>
        </p:txBody>
      </p:sp>
      <p:pic>
        <p:nvPicPr>
          <p:cNvPr id="1033" name="Picture 9" descr="https://lh6.googleusercontent.com/udrTnGfOZzWEC1UVmFfsigFsIRNcymEoymPYXuBaYXh2hkX90H6nQHYCDdNQM5f28pm8ZirJrwu6CtZHS17IcO92mLRA0Z4bUK-Lv4zX-y7fJum8t4Dd0z9FCmUAJWkAwwSEGb4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489" y="17522272"/>
            <a:ext cx="14476938" cy="85757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3394526" y="26623200"/>
            <a:ext cx="15790074" cy="2800767"/>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a:t>
            </a:r>
            <a:r>
              <a:rPr lang="en-US" sz="3200" dirty="0" smtClean="0">
                <a:latin typeface="Arial" panose="020B0604020202020204" pitchFamily="34" charset="0"/>
                <a:cs typeface="Arial" panose="020B0604020202020204" pitchFamily="34" charset="0"/>
              </a:rPr>
              <a:t>F1 Protein Level in VEH vs THC Rats”</a:t>
            </a:r>
          </a:p>
          <a:p>
            <a:r>
              <a:rPr lang="en-US" sz="3200" dirty="0" smtClean="0">
                <a:latin typeface="Arial" panose="020B0604020202020204" pitchFamily="34" charset="0"/>
                <a:cs typeface="Arial" panose="020B0604020202020204" pitchFamily="34" charset="0"/>
              </a:rPr>
              <a:t>These two figures show the relative amounts of tested proteins in the offspring of the control rats and THC-given rats. The figures show that the amount of protein is significantly less in the rats whose parents were exposed to THC as opposed to their vehicle counterparts. </a:t>
            </a:r>
            <a:endParaRPr lang="en-US" sz="3200" dirty="0">
              <a:latin typeface="Arial" panose="020B0604020202020204" pitchFamily="34" charset="0"/>
              <a:cs typeface="Arial" panose="020B0604020202020204" pitchFamily="34" charset="0"/>
            </a:endParaRPr>
          </a:p>
        </p:txBody>
      </p:sp>
      <p:sp>
        <p:nvSpPr>
          <p:cNvPr id="30" name="Rectangle 29"/>
          <p:cNvSpPr/>
          <p:nvPr/>
        </p:nvSpPr>
        <p:spPr>
          <a:xfrm>
            <a:off x="1280015" y="24289403"/>
            <a:ext cx="10058400" cy="12273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671145" y="24349076"/>
            <a:ext cx="9081332" cy="1107996"/>
          </a:xfrm>
          <a:prstGeom prst="rect">
            <a:avLst/>
          </a:prstGeom>
          <a:noFill/>
        </p:spPr>
        <p:txBody>
          <a:bodyPr wrap="none" rtlCol="0">
            <a:spAutoFit/>
          </a:bodyPr>
          <a:lstStyle/>
          <a:p>
            <a:r>
              <a:rPr lang="en-US" sz="6600" dirty="0" smtClean="0">
                <a:solidFill>
                  <a:schemeClr val="accent4">
                    <a:lumMod val="75000"/>
                  </a:schemeClr>
                </a:solidFill>
                <a:latin typeface="Arial" panose="020B0604020202020204" pitchFamily="34" charset="0"/>
                <a:cs typeface="Arial" panose="020B0604020202020204" pitchFamily="34" charset="0"/>
              </a:rPr>
              <a:t>Significance to Humans</a:t>
            </a:r>
            <a:endParaRPr lang="en-US" sz="6600" dirty="0">
              <a:solidFill>
                <a:schemeClr val="accent4">
                  <a:lumMod val="75000"/>
                </a:schemeClr>
              </a:solidFill>
              <a:latin typeface="Arial" panose="020B0604020202020204" pitchFamily="34" charset="0"/>
              <a:cs typeface="Arial" panose="020B0604020202020204" pitchFamily="34" charset="0"/>
            </a:endParaRPr>
          </a:p>
        </p:txBody>
      </p:sp>
      <p:sp>
        <p:nvSpPr>
          <p:cNvPr id="31" name="Rectangle 30"/>
          <p:cNvSpPr/>
          <p:nvPr/>
        </p:nvSpPr>
        <p:spPr>
          <a:xfrm>
            <a:off x="1349645" y="25575219"/>
            <a:ext cx="9919139" cy="914921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580033" y="26098053"/>
            <a:ext cx="9263555" cy="9202519"/>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Although </a:t>
            </a:r>
            <a:r>
              <a:rPr lang="en-US" sz="3200" dirty="0">
                <a:latin typeface="Arial" panose="020B0604020202020204" pitchFamily="34" charset="0"/>
                <a:cs typeface="Arial" panose="020B0604020202020204" pitchFamily="34" charset="0"/>
              </a:rPr>
              <a:t>experiments such as these cannot be tested on humans, their results are still applicable to humans. If use of drugs such as marijuana and cocaine hold effects on offspring, the social and medical results alone are extreme. Perhaps younger generations could sue their fathers for their past mistakes. If citizens face drug addiction or weight gain due to their parents or grandparents using drugs, the users could be held responsible. The overall effects of epigenetics could lead the human race down a slippery slope. Certain triggers could be set off in order to create the perfect combination of gene expressions. Fatal or life changing diseases or conditions could be treated. However, the implications of changing these genomes would carry could create more problems than the medical field is ready to face.</a:t>
            </a:r>
            <a:r>
              <a:rPr lang="en-US" sz="4800" b="0" dirty="0" smtClean="0">
                <a:effectLst/>
                <a:latin typeface="Arial" panose="020B0604020202020204" pitchFamily="34" charset="0"/>
                <a:cs typeface="Arial" panose="020B0604020202020204" pitchFamily="34" charset="0"/>
              </a:rPr>
              <a:t/>
            </a:r>
            <a:br>
              <a:rPr lang="en-US" sz="4800" b="0" dirty="0" smtClean="0">
                <a:effectLst/>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sp>
        <p:nvSpPr>
          <p:cNvPr id="1025" name="Rectangle 1024"/>
          <p:cNvSpPr/>
          <p:nvPr/>
        </p:nvSpPr>
        <p:spPr>
          <a:xfrm>
            <a:off x="32755226" y="22439120"/>
            <a:ext cx="9464829" cy="10567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TextBox 1023"/>
          <p:cNvSpPr txBox="1"/>
          <p:nvPr/>
        </p:nvSpPr>
        <p:spPr>
          <a:xfrm>
            <a:off x="35370498" y="22387825"/>
            <a:ext cx="6188875" cy="1107997"/>
          </a:xfrm>
          <a:prstGeom prst="rect">
            <a:avLst/>
          </a:prstGeom>
          <a:noFill/>
        </p:spPr>
        <p:txBody>
          <a:bodyPr wrap="square" rtlCol="0">
            <a:spAutoFit/>
          </a:bodyPr>
          <a:lstStyle/>
          <a:p>
            <a:r>
              <a:rPr lang="en-US" sz="6600" dirty="0" smtClean="0">
                <a:solidFill>
                  <a:schemeClr val="accent4">
                    <a:lumMod val="75000"/>
                  </a:schemeClr>
                </a:solidFill>
                <a:latin typeface="Arial" panose="020B0604020202020204" pitchFamily="34" charset="0"/>
                <a:cs typeface="Arial" panose="020B0604020202020204" pitchFamily="34" charset="0"/>
              </a:rPr>
              <a:t>References</a:t>
            </a:r>
            <a:endParaRPr lang="en-US" sz="6600" dirty="0">
              <a:solidFill>
                <a:schemeClr val="accent4">
                  <a:lumMod val="75000"/>
                </a:schemeClr>
              </a:solidFill>
              <a:latin typeface="Arial" panose="020B0604020202020204" pitchFamily="34" charset="0"/>
              <a:cs typeface="Arial" panose="020B0604020202020204" pitchFamily="34" charset="0"/>
            </a:endParaRPr>
          </a:p>
        </p:txBody>
      </p:sp>
      <p:sp>
        <p:nvSpPr>
          <p:cNvPr id="17" name="Rectangle 16"/>
          <p:cNvSpPr/>
          <p:nvPr/>
        </p:nvSpPr>
        <p:spPr>
          <a:xfrm>
            <a:off x="32755226" y="23495822"/>
            <a:ext cx="9464829" cy="7978789"/>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TextBox 1025"/>
          <p:cNvSpPr txBox="1"/>
          <p:nvPr/>
        </p:nvSpPr>
        <p:spPr>
          <a:xfrm>
            <a:off x="32717872" y="23964020"/>
            <a:ext cx="9393433" cy="8675580"/>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Ellgren</a:t>
            </a:r>
            <a:r>
              <a:rPr lang="en-US" sz="2000" dirty="0">
                <a:latin typeface="Arial" panose="020B0604020202020204" pitchFamily="34" charset="0"/>
                <a:cs typeface="Arial" panose="020B0604020202020204" pitchFamily="34" charset="0"/>
              </a:rPr>
              <a:t>, M., </a:t>
            </a:r>
            <a:r>
              <a:rPr lang="en-US" sz="2000" dirty="0" err="1">
                <a:latin typeface="Arial" panose="020B0604020202020204" pitchFamily="34" charset="0"/>
                <a:cs typeface="Arial" panose="020B0604020202020204" pitchFamily="34" charset="0"/>
              </a:rPr>
              <a:t>Spano</a:t>
            </a:r>
            <a:r>
              <a:rPr lang="en-US" sz="2000" dirty="0">
                <a:latin typeface="Arial" panose="020B0604020202020204" pitchFamily="34" charset="0"/>
                <a:cs typeface="Arial" panose="020B0604020202020204" pitchFamily="34" charset="0"/>
              </a:rPr>
              <a:t>, S., &amp; Hurd, Y. (2007). Adolescent Cannabis Exposure Alters Opiate Intake And Opioid Limbic Neuronal Populations In Adult Rats. </a:t>
            </a:r>
            <a:r>
              <a:rPr lang="en-US" sz="2000" dirty="0" err="1">
                <a:latin typeface="Arial" panose="020B0604020202020204" pitchFamily="34" charset="0"/>
                <a:cs typeface="Arial" panose="020B0604020202020204" pitchFamily="34" charset="0"/>
              </a:rPr>
              <a:t>Neuropsychopharmacology</a:t>
            </a:r>
            <a:r>
              <a:rPr lang="en-US" sz="2000" dirty="0">
                <a:latin typeface="Arial" panose="020B0604020202020204" pitchFamily="34" charset="0"/>
                <a:cs typeface="Arial" panose="020B0604020202020204" pitchFamily="34" charset="0"/>
              </a:rPr>
              <a:t>, 607-615</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Everitt</a:t>
            </a:r>
            <a:r>
              <a:rPr lang="en-US" sz="2000" dirty="0">
                <a:latin typeface="Arial" panose="020B0604020202020204" pitchFamily="34" charset="0"/>
                <a:cs typeface="Arial" panose="020B0604020202020204" pitchFamily="34" charset="0"/>
              </a:rPr>
              <a:t> BJ, Robbins TW (2013). From the ventral to the dorsal striatum: devolving views of their roles in drug addiction. </a:t>
            </a:r>
            <a:r>
              <a:rPr lang="en-US" sz="2000" dirty="0" err="1">
                <a:latin typeface="Arial" panose="020B0604020202020204" pitchFamily="34" charset="0"/>
                <a:cs typeface="Arial" panose="020B0604020202020204" pitchFamily="34" charset="0"/>
              </a:rPr>
              <a:t>Neursci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Biobehav</a:t>
            </a:r>
            <a:r>
              <a:rPr lang="en-US" sz="2000" dirty="0">
                <a:latin typeface="Arial" panose="020B0604020202020204" pitchFamily="34" charset="0"/>
                <a:cs typeface="Arial" panose="020B0604020202020204" pitchFamily="34" charset="0"/>
              </a:rPr>
              <a:t> Rev 37 (Pt A): 1946-1954</a:t>
            </a:r>
            <a:r>
              <a:rPr lang="en-US" sz="2000" b="0" dirty="0" smtClean="0">
                <a:effectLst/>
                <a:latin typeface="Arial" panose="020B0604020202020204" pitchFamily="34" charset="0"/>
                <a:cs typeface="Arial" panose="020B0604020202020204" pitchFamily="34" charset="0"/>
              </a:rPr>
              <a:t/>
            </a:r>
            <a:br>
              <a:rPr lang="en-US" sz="2000" b="0" dirty="0" smtClean="0">
                <a:effectLst/>
                <a:latin typeface="Arial" panose="020B0604020202020204" pitchFamily="34" charset="0"/>
                <a:cs typeface="Arial" panose="020B0604020202020204" pitchFamily="34" charset="0"/>
              </a:rPr>
            </a:br>
            <a:endParaRPr lang="en-US" sz="2000" b="0" dirty="0" smtClean="0">
              <a:effectLst/>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Szutorisz</a:t>
            </a:r>
            <a:r>
              <a:rPr lang="en-US" sz="2000" dirty="0">
                <a:latin typeface="Arial" panose="020B0604020202020204" pitchFamily="34" charset="0"/>
                <a:cs typeface="Arial" panose="020B0604020202020204" pitchFamily="34" charset="0"/>
              </a:rPr>
              <a:t>, H., </a:t>
            </a:r>
            <a:r>
              <a:rPr lang="en-US" sz="2000" dirty="0" err="1">
                <a:latin typeface="Arial" panose="020B0604020202020204" pitchFamily="34" charset="0"/>
                <a:cs typeface="Arial" panose="020B0604020202020204" pitchFamily="34" charset="0"/>
              </a:rPr>
              <a:t>Dinieri</a:t>
            </a:r>
            <a:r>
              <a:rPr lang="en-US" sz="2000" dirty="0">
                <a:latin typeface="Arial" panose="020B0604020202020204" pitchFamily="34" charset="0"/>
                <a:cs typeface="Arial" panose="020B0604020202020204" pitchFamily="34" charset="0"/>
              </a:rPr>
              <a:t>, J., Sweet, E., </a:t>
            </a:r>
            <a:r>
              <a:rPr lang="en-US" sz="2000" dirty="0" err="1">
                <a:latin typeface="Arial" panose="020B0604020202020204" pitchFamily="34" charset="0"/>
                <a:cs typeface="Arial" panose="020B0604020202020204" pitchFamily="34" charset="0"/>
              </a:rPr>
              <a:t>Egervari</a:t>
            </a:r>
            <a:r>
              <a:rPr lang="en-US" sz="2000" dirty="0">
                <a:latin typeface="Arial" panose="020B0604020202020204" pitchFamily="34" charset="0"/>
                <a:cs typeface="Arial" panose="020B0604020202020204" pitchFamily="34" charset="0"/>
              </a:rPr>
              <a:t>, G., </a:t>
            </a:r>
            <a:r>
              <a:rPr lang="en-US" sz="2000" dirty="0" err="1">
                <a:latin typeface="Arial" panose="020B0604020202020204" pitchFamily="34" charset="0"/>
                <a:cs typeface="Arial" panose="020B0604020202020204" pitchFamily="34" charset="0"/>
              </a:rPr>
              <a:t>Michaelides</a:t>
            </a:r>
            <a:r>
              <a:rPr lang="en-US" sz="2000" dirty="0">
                <a:latin typeface="Arial" panose="020B0604020202020204" pitchFamily="34" charset="0"/>
                <a:cs typeface="Arial" panose="020B0604020202020204" pitchFamily="34" charset="0"/>
              </a:rPr>
              <a:t>, M., Carter, J., . . . Hurd, Y. (2014). Parental THC Exposure Leads to Compulsive Heroin-Seeking and Altered Striatal Synaptic Plasticity in the Subsequent Generation. </a:t>
            </a:r>
            <a:r>
              <a:rPr lang="en-US" sz="2000" dirty="0" err="1">
                <a:latin typeface="Arial" panose="020B0604020202020204" pitchFamily="34" charset="0"/>
                <a:cs typeface="Arial" panose="020B0604020202020204" pitchFamily="34" charset="0"/>
              </a:rPr>
              <a:t>Neuropsychopharmacology</a:t>
            </a:r>
            <a:r>
              <a:rPr lang="en-US" sz="2000" dirty="0">
                <a:latin typeface="Arial" panose="020B0604020202020204" pitchFamily="34" charset="0"/>
                <a:cs typeface="Arial" panose="020B0604020202020204" pitchFamily="34" charset="0"/>
              </a:rPr>
              <a:t>. </a:t>
            </a:r>
            <a:r>
              <a:rPr lang="en-US" sz="2000" b="0" dirty="0" smtClean="0">
                <a:effectLst/>
                <a:latin typeface="Arial" panose="020B0604020202020204" pitchFamily="34" charset="0"/>
                <a:cs typeface="Arial" panose="020B0604020202020204" pitchFamily="34" charset="0"/>
              </a:rPr>
              <a:t/>
            </a:r>
            <a:br>
              <a:rPr lang="en-US" sz="2000" b="0" dirty="0" smtClean="0">
                <a:effectLst/>
                <a:latin typeface="Arial" panose="020B0604020202020204" pitchFamily="34" charset="0"/>
                <a:cs typeface="Arial" panose="020B0604020202020204" pitchFamily="34" charset="0"/>
              </a:rPr>
            </a:br>
            <a:endParaRPr lang="en-US" sz="2000" b="0" dirty="0" smtClean="0">
              <a:effectLst/>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Vassoler</a:t>
            </a:r>
            <a:r>
              <a:rPr lang="en-US" sz="2000" dirty="0">
                <a:latin typeface="Arial" panose="020B0604020202020204" pitchFamily="34" charset="0"/>
                <a:cs typeface="Arial" panose="020B0604020202020204" pitchFamily="34" charset="0"/>
              </a:rPr>
              <a:t>, F., Johnson, N., &amp; Byrnes, E. (2013). Female adolescent exposure to cannabinoids causes transgenerational effects on morphine sensitization in female offspring in the absence of in utero exposure. Journal of Psychopharmacology, 1015-1022.</a:t>
            </a:r>
            <a:r>
              <a:rPr lang="en-US" sz="2000" b="0" dirty="0" smtClean="0">
                <a:effectLst/>
                <a:latin typeface="Arial" panose="020B0604020202020204" pitchFamily="34" charset="0"/>
                <a:cs typeface="Arial" panose="020B0604020202020204" pitchFamily="34" charset="0"/>
              </a:rPr>
              <a:t/>
            </a:r>
            <a:br>
              <a:rPr lang="en-US" sz="2000" b="0" dirty="0" smtClean="0">
                <a:effectLst/>
                <a:latin typeface="Arial" panose="020B0604020202020204" pitchFamily="34" charset="0"/>
                <a:cs typeface="Arial" panose="020B0604020202020204" pitchFamily="34" charset="0"/>
              </a:rPr>
            </a:br>
            <a:endParaRPr lang="en-US" sz="2000" b="0" dirty="0" smtClean="0">
              <a:effectLst/>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Vassoler</a:t>
            </a:r>
            <a:r>
              <a:rPr lang="en-US" sz="2000" dirty="0">
                <a:latin typeface="Arial" panose="020B0604020202020204" pitchFamily="34" charset="0"/>
                <a:cs typeface="Arial" panose="020B0604020202020204" pitchFamily="34" charset="0"/>
              </a:rPr>
              <a:t> FM, White SL, Schmidt HD, Sadri-</a:t>
            </a:r>
            <a:r>
              <a:rPr lang="en-US" sz="2000" dirty="0" err="1">
                <a:latin typeface="Arial" panose="020B0604020202020204" pitchFamily="34" charset="0"/>
                <a:cs typeface="Arial" panose="020B0604020202020204" pitchFamily="34" charset="0"/>
              </a:rPr>
              <a:t>Vakili</a:t>
            </a:r>
            <a:r>
              <a:rPr lang="en-US" sz="2000" dirty="0">
                <a:latin typeface="Arial" panose="020B0604020202020204" pitchFamily="34" charset="0"/>
                <a:cs typeface="Arial" panose="020B0604020202020204" pitchFamily="34" charset="0"/>
              </a:rPr>
              <a:t> G, Pierce RC (2013). Epigenetic inheritance of a cocaine-resistance phenotype. </a:t>
            </a:r>
            <a:r>
              <a:rPr lang="en-US" sz="2000" i="1" dirty="0">
                <a:latin typeface="Arial" panose="020B0604020202020204" pitchFamily="34" charset="0"/>
                <a:cs typeface="Arial" panose="020B0604020202020204" pitchFamily="34" charset="0"/>
              </a:rPr>
              <a:t>Nat </a:t>
            </a:r>
            <a:r>
              <a:rPr lang="en-US" sz="2000" i="1" dirty="0" err="1">
                <a:latin typeface="Arial" panose="020B0604020202020204" pitchFamily="34" charset="0"/>
                <a:cs typeface="Arial" panose="020B0604020202020204" pitchFamily="34" charset="0"/>
              </a:rPr>
              <a:t>Neursci</a:t>
            </a:r>
            <a:r>
              <a:rPr lang="en-US" sz="2000" dirty="0">
                <a:latin typeface="Arial" panose="020B0604020202020204" pitchFamily="34" charset="0"/>
                <a:cs typeface="Arial" panose="020B0604020202020204" pitchFamily="34" charset="0"/>
              </a:rPr>
              <a:t> 16: 42-47.</a:t>
            </a:r>
            <a:r>
              <a:rPr lang="en-US" sz="2000" b="0" dirty="0" smtClean="0">
                <a:effectLst/>
                <a:latin typeface="Arial" panose="020B0604020202020204" pitchFamily="34" charset="0"/>
                <a:cs typeface="Arial" panose="020B0604020202020204" pitchFamily="34" charset="0"/>
              </a:rPr>
              <a:t/>
            </a:r>
            <a:br>
              <a:rPr lang="en-US" sz="2000" b="0" dirty="0" smtClean="0">
                <a:effectLst/>
                <a:latin typeface="Arial" panose="020B0604020202020204" pitchFamily="34" charset="0"/>
                <a:cs typeface="Arial" panose="020B0604020202020204" pitchFamily="34" charset="0"/>
              </a:rPr>
            </a:br>
            <a:endParaRPr lang="en-US" sz="2000" b="0" dirty="0" smtClean="0">
              <a:effectLst/>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Whan</a:t>
            </a:r>
            <a:r>
              <a:rPr lang="en-US" sz="2000" dirty="0">
                <a:latin typeface="Arial" panose="020B0604020202020204" pitchFamily="34" charset="0"/>
                <a:cs typeface="Arial" panose="020B0604020202020204" pitchFamily="34" charset="0"/>
              </a:rPr>
              <a:t>, L., West, M., </a:t>
            </a:r>
            <a:r>
              <a:rPr lang="en-US" sz="2000" dirty="0" err="1">
                <a:latin typeface="Arial" panose="020B0604020202020204" pitchFamily="34" charset="0"/>
                <a:cs typeface="Arial" panose="020B0604020202020204" pitchFamily="34" charset="0"/>
              </a:rPr>
              <a:t>Mcclure</a:t>
            </a:r>
            <a:r>
              <a:rPr lang="en-US" sz="2000" dirty="0">
                <a:latin typeface="Arial" panose="020B0604020202020204" pitchFamily="34" charset="0"/>
                <a:cs typeface="Arial" panose="020B0604020202020204" pitchFamily="34" charset="0"/>
              </a:rPr>
              <a:t>, N., &amp; Lewis, S. (2006). Effects Of Delta-9-tetrahydrocannabinol, The Primary Psychoactive Cannabinoid In Marijuana, On Human Sperm Function In Vitro. Fertility and Sterility, 653-660. </a:t>
            </a:r>
            <a:r>
              <a:rPr lang="en-US" sz="2000" b="0" dirty="0" smtClean="0">
                <a:effectLst/>
                <a:latin typeface="Arial" panose="020B0604020202020204" pitchFamily="34" charset="0"/>
                <a:cs typeface="Arial" panose="020B0604020202020204" pitchFamily="34" charset="0"/>
              </a:rPr>
              <a:t/>
            </a:r>
            <a:br>
              <a:rPr lang="en-US" sz="2000" b="0" dirty="0" smtClean="0">
                <a:effectLst/>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b="0" dirty="0" smtClean="0">
                <a:effectLst/>
              </a:rPr>
              <a:t/>
            </a:r>
            <a:br>
              <a:rPr lang="en-US" b="0" dirty="0" smtClean="0">
                <a:effectLst/>
              </a:rPr>
            </a:br>
            <a:endParaRPr lang="en-US" dirty="0"/>
          </a:p>
        </p:txBody>
      </p:sp>
      <p:sp>
        <p:nvSpPr>
          <p:cNvPr id="10" name="Rectangle 9"/>
          <p:cNvSpPr/>
          <p:nvPr/>
        </p:nvSpPr>
        <p:spPr>
          <a:xfrm>
            <a:off x="32717871" y="7263330"/>
            <a:ext cx="9502184" cy="13303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322372" y="7252656"/>
            <a:ext cx="5041020" cy="1107996"/>
          </a:xfrm>
          <a:prstGeom prst="rect">
            <a:avLst/>
          </a:prstGeom>
          <a:noFill/>
        </p:spPr>
        <p:txBody>
          <a:bodyPr wrap="square" rtlCol="0">
            <a:spAutoFit/>
          </a:bodyPr>
          <a:lstStyle/>
          <a:p>
            <a:r>
              <a:rPr lang="en-US" sz="6600" dirty="0" smtClean="0">
                <a:solidFill>
                  <a:schemeClr val="accent4">
                    <a:lumMod val="75000"/>
                  </a:schemeClr>
                </a:solidFill>
              </a:rPr>
              <a:t>Conclusion</a:t>
            </a:r>
            <a:endParaRPr lang="en-US" sz="6600" dirty="0">
              <a:solidFill>
                <a:schemeClr val="accent4">
                  <a:lumMod val="75000"/>
                </a:schemeClr>
              </a:solidFill>
            </a:endParaRPr>
          </a:p>
        </p:txBody>
      </p:sp>
      <p:sp>
        <p:nvSpPr>
          <p:cNvPr id="14" name="Rectangle 13"/>
          <p:cNvSpPr/>
          <p:nvPr/>
        </p:nvSpPr>
        <p:spPr>
          <a:xfrm>
            <a:off x="32717871" y="8593648"/>
            <a:ext cx="9502184" cy="1337727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313205" y="9080374"/>
            <a:ext cx="8798100" cy="12817185"/>
          </a:xfrm>
          <a:prstGeom prst="rect">
            <a:avLst/>
          </a:prstGeom>
          <a:noFill/>
        </p:spPr>
        <p:txBody>
          <a:bodyPr wrap="square" rtlCol="0">
            <a:spAutoFit/>
          </a:bodyPr>
          <a:lstStyle/>
          <a:p>
            <a:r>
              <a:rPr lang="en-US" sz="3200" dirty="0"/>
              <a:t>While the F1 THC and F1 VEH groups responded roughly the same for the FR-1 level tests. The F1 THC group pressed the level much more than the F1 VEH group on the FR-5 schedule. These results demonstrate that the offspring of the F0 THC rats were more willing to work for heroin which suggests that adolescent THC usage in the F0 THC rats likely contributed to drug-seeking behavior in their offspring.</a:t>
            </a:r>
            <a:endParaRPr lang="en-US" sz="3200" dirty="0"/>
          </a:p>
          <a:p>
            <a:r>
              <a:rPr lang="en-US" sz="3200" dirty="0"/>
              <a:t/>
            </a:r>
            <a:br>
              <a:rPr lang="en-US" sz="3200" dirty="0"/>
            </a:br>
            <a:r>
              <a:rPr lang="en-US" sz="3200" dirty="0"/>
              <a:t>While the study did not examine methylation and acetylation patterns directly, the authors looked at protein levels to examine the potential for epigenetic effects as a cause for the increased drug-seeking behavior in offspring. The study found lower levels of the glutamate receptor subunits GluN1, GluN2B, and </a:t>
            </a:r>
            <a:r>
              <a:rPr lang="en-US" sz="3200" dirty="0" err="1"/>
              <a:t>Gapdh</a:t>
            </a:r>
            <a:r>
              <a:rPr lang="en-US" sz="3200" dirty="0"/>
              <a:t> in the F1 THC group than the F1 VEH group. Glutamate receptors are implicated in drug addiction. Furthermore, decreased levels of these proteins suggest that the genes that code for them are being inhibited. This means that the F0 THC rats may have passed drug-seeking behavior to the F1 rats via epigenetic effects.</a:t>
            </a:r>
            <a:r>
              <a:rPr lang="en-US" sz="3200" dirty="0"/>
              <a:t/>
            </a:r>
            <a:br>
              <a:rPr lang="en-US" sz="3200" dirty="0"/>
            </a:br>
            <a:endParaRPr lang="en-US" sz="3200" dirty="0"/>
          </a:p>
        </p:txBody>
      </p:sp>
      <p:sp>
        <p:nvSpPr>
          <p:cNvPr id="1027" name="Rectangle 1026"/>
          <p:cNvSpPr/>
          <p:nvPr/>
        </p:nvSpPr>
        <p:spPr>
          <a:xfrm>
            <a:off x="32755225" y="31942809"/>
            <a:ext cx="9356079" cy="11079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4165574" y="31942809"/>
            <a:ext cx="7093363" cy="1107996"/>
          </a:xfrm>
          <a:prstGeom prst="rect">
            <a:avLst/>
          </a:prstGeom>
          <a:noFill/>
        </p:spPr>
        <p:txBody>
          <a:bodyPr wrap="square" rtlCol="0">
            <a:spAutoFit/>
          </a:bodyPr>
          <a:lstStyle/>
          <a:p>
            <a:r>
              <a:rPr lang="en-US" sz="6600" dirty="0" smtClean="0">
                <a:solidFill>
                  <a:schemeClr val="accent4">
                    <a:lumMod val="75000"/>
                  </a:schemeClr>
                </a:solidFill>
              </a:rPr>
              <a:t>Acknowledgments</a:t>
            </a:r>
            <a:endParaRPr lang="en-US" sz="6600" dirty="0">
              <a:solidFill>
                <a:schemeClr val="accent4">
                  <a:lumMod val="75000"/>
                </a:schemeClr>
              </a:solidFill>
            </a:endParaRPr>
          </a:p>
        </p:txBody>
      </p:sp>
      <p:sp>
        <p:nvSpPr>
          <p:cNvPr id="1030" name="Rectangle 1029"/>
          <p:cNvSpPr/>
          <p:nvPr/>
        </p:nvSpPr>
        <p:spPr>
          <a:xfrm>
            <a:off x="32755225" y="33050805"/>
            <a:ext cx="9356079" cy="2032016"/>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TextBox 1027"/>
          <p:cNvSpPr txBox="1"/>
          <p:nvPr/>
        </p:nvSpPr>
        <p:spPr>
          <a:xfrm>
            <a:off x="32755225" y="33143829"/>
            <a:ext cx="9356079" cy="1938992"/>
          </a:xfrm>
          <a:prstGeom prst="rect">
            <a:avLst/>
          </a:prstGeom>
          <a:noFill/>
        </p:spPr>
        <p:txBody>
          <a:bodyPr wrap="square" rtlCol="0">
            <a:spAutoFit/>
          </a:bodyPr>
          <a:lstStyle/>
          <a:p>
            <a:r>
              <a:rPr lang="en-US" sz="2000" dirty="0" smtClean="0"/>
              <a:t>We would like to thank our mentor Jake </a:t>
            </a:r>
            <a:r>
              <a:rPr lang="en-US" sz="2000" dirty="0" err="1" smtClean="0"/>
              <a:t>Brosius</a:t>
            </a:r>
            <a:r>
              <a:rPr lang="en-US" sz="2000" dirty="0" smtClean="0"/>
              <a:t> for his guidance and support throughout this process.</a:t>
            </a:r>
          </a:p>
          <a:p>
            <a:r>
              <a:rPr lang="en-US" sz="2000" dirty="0" smtClean="0"/>
              <a:t>We would also like to thank Dr. Tehrani for providing this opportunity and help throughout her busy schedule.</a:t>
            </a:r>
          </a:p>
          <a:p>
            <a:r>
              <a:rPr lang="en-US" sz="2000" dirty="0" smtClean="0"/>
              <a:t>We would lastly like to thank the Purdue Honor’s College for making this learning opportunity and poster possible, along with funding for the poster.</a:t>
            </a:r>
            <a:endParaRPr lang="en-US" sz="2000" dirty="0"/>
          </a:p>
        </p:txBody>
      </p:sp>
    </p:spTree>
    <p:extLst>
      <p:ext uri="{BB962C8B-B14F-4D97-AF65-F5344CB8AC3E}">
        <p14:creationId xmlns:p14="http://schemas.microsoft.com/office/powerpoint/2010/main" val="3930783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1455</TotalTime>
  <Words>692</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Parental THC Usage Leads to Drug Seeking Behavior in Subsequent Generations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Parental THC Usage Leads to Drug Seeking Behavior in Subsequent Generations</dc:title>
  <dc:creator>Kate Adams</dc:creator>
  <cp:lastModifiedBy>Kate Adams</cp:lastModifiedBy>
  <cp:revision>12</cp:revision>
  <dcterms:created xsi:type="dcterms:W3CDTF">2015-10-10T23:43:29Z</dcterms:created>
  <dcterms:modified xsi:type="dcterms:W3CDTF">2015-10-14T18:00:42Z</dcterms:modified>
</cp:coreProperties>
</file>