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74" r:id="rId3"/>
    <p:sldId id="278" r:id="rId4"/>
    <p:sldId id="279" r:id="rId5"/>
    <p:sldId id="280" r:id="rId6"/>
    <p:sldId id="282" r:id="rId7"/>
    <p:sldId id="283" r:id="rId8"/>
    <p:sldId id="289" r:id="rId9"/>
    <p:sldId id="290" r:id="rId10"/>
    <p:sldId id="292" r:id="rId11"/>
    <p:sldId id="288" r:id="rId12"/>
    <p:sldId id="294" r:id="rId13"/>
    <p:sldId id="295" r:id="rId14"/>
    <p:sldId id="293" r:id="rId15"/>
    <p:sldId id="285" r:id="rId16"/>
    <p:sldId id="287"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45"/>
    <p:restoredTop sz="94630"/>
  </p:normalViewPr>
  <p:slideViewPr>
    <p:cSldViewPr snapToGrid="0" snapToObjects="1">
      <p:cViewPr varScale="1">
        <p:scale>
          <a:sx n="55" d="100"/>
          <a:sy n="55" d="100"/>
        </p:scale>
        <p:origin x="10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3A6F56-9524-CC45-A30A-B63902D04476}" type="datetimeFigureOut">
              <a:rPr lang="en-US" smtClean="0"/>
              <a:t>9/11/2016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2B50396-EEDF-4241-9D8B-E6A099FFA20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668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A6F56-9524-CC45-A30A-B63902D04476}"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0396-EEDF-4241-9D8B-E6A099FFA20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71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A6F56-9524-CC45-A30A-B63902D04476}"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0396-EEDF-4241-9D8B-E6A099FFA20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104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A6F56-9524-CC45-A30A-B63902D04476}"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0396-EEDF-4241-9D8B-E6A099FFA20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48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3A6F56-9524-CC45-A30A-B63902D04476}"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50396-EEDF-4241-9D8B-E6A099FFA20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A6F56-9524-CC45-A30A-B63902D04476}"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50396-EEDF-4241-9D8B-E6A099FFA20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701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3A6F56-9524-CC45-A30A-B63902D04476}" type="datetimeFigureOut">
              <a:rPr lang="en-US" smtClean="0"/>
              <a:t>9/11/2016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50396-EEDF-4241-9D8B-E6A099FFA20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408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3A6F56-9524-CC45-A30A-B63902D04476}" type="datetimeFigureOut">
              <a:rPr lang="en-US" smtClean="0"/>
              <a:t>9/11/2016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50396-EEDF-4241-9D8B-E6A099FFA20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543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A6F56-9524-CC45-A30A-B63902D04476}" type="datetimeFigureOut">
              <a:rPr lang="en-US" smtClean="0"/>
              <a:t>9/11/2016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50396-EEDF-4241-9D8B-E6A099FFA202}" type="slidenum">
              <a:rPr lang="en-US" smtClean="0"/>
              <a:t>‹#›</a:t>
            </a:fld>
            <a:endParaRPr lang="en-US"/>
          </a:p>
        </p:txBody>
      </p:sp>
    </p:spTree>
    <p:extLst>
      <p:ext uri="{BB962C8B-B14F-4D97-AF65-F5344CB8AC3E}">
        <p14:creationId xmlns:p14="http://schemas.microsoft.com/office/powerpoint/2010/main" val="5177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A6F56-9524-CC45-A30A-B63902D04476}"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50396-EEDF-4241-9D8B-E6A099FFA20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02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3A6F56-9524-CC45-A30A-B63902D04476}" type="datetimeFigureOut">
              <a:rPr lang="en-US" smtClean="0"/>
              <a:t>9/11/2016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2B50396-EEDF-4241-9D8B-E6A099FFA20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31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3A6F56-9524-CC45-A30A-B63902D04476}" type="datetimeFigureOut">
              <a:rPr lang="en-US" smtClean="0"/>
              <a:t>9/11/2016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B50396-EEDF-4241-9D8B-E6A099FFA20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742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40645" y="794435"/>
            <a:ext cx="4453466" cy="2541431"/>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dirty="0" smtClean="0"/>
              <a:t>Evolution OF IDEAS: </a:t>
            </a:r>
            <a:r>
              <a:rPr lang="en-US" sz="5400" dirty="0" smtClean="0">
                <a:solidFill>
                  <a:srgbClr val="C00000"/>
                </a:solidFill>
              </a:rPr>
              <a:t>Slang </a:t>
            </a:r>
            <a:endParaRPr lang="en-US" sz="5400" dirty="0">
              <a:solidFill>
                <a:srgbClr val="C00000"/>
              </a:solidFill>
            </a:endParaRPr>
          </a:p>
        </p:txBody>
      </p:sp>
      <p:sp>
        <p:nvSpPr>
          <p:cNvPr id="4" name="Subtitle 2"/>
          <p:cNvSpPr txBox="1">
            <a:spLocks/>
          </p:cNvSpPr>
          <p:nvPr/>
        </p:nvSpPr>
        <p:spPr>
          <a:xfrm>
            <a:off x="1640645" y="3598937"/>
            <a:ext cx="4624688" cy="1553414"/>
          </a:xfrm>
          <a:prstGeom prst="rect">
            <a:avLst/>
          </a:prstGeom>
        </p:spPr>
        <p:txBody>
          <a:bodyPr>
            <a:normAutofit fontScale="2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7200" b="1" u="sng" dirty="0" smtClean="0"/>
              <a:t>Agenda:</a:t>
            </a:r>
          </a:p>
          <a:p>
            <a:r>
              <a:rPr lang="en-US" sz="7200" dirty="0" smtClean="0"/>
              <a:t>Overview </a:t>
            </a:r>
            <a:r>
              <a:rPr lang="en-US" sz="7200" dirty="0"/>
              <a:t>of the Class Thus Far</a:t>
            </a:r>
          </a:p>
          <a:p>
            <a:r>
              <a:rPr lang="en-US" sz="7200" dirty="0"/>
              <a:t>Demonstration of the Slang Map Process </a:t>
            </a:r>
          </a:p>
          <a:p>
            <a:r>
              <a:rPr lang="en-US" sz="7200" dirty="0"/>
              <a:t>Conversation about </a:t>
            </a:r>
            <a:r>
              <a:rPr lang="en-US" sz="7200" dirty="0" smtClean="0"/>
              <a:t>reading</a:t>
            </a:r>
            <a:endParaRPr lang="en-US" sz="7200" dirty="0"/>
          </a:p>
          <a:p>
            <a:endParaRPr lang="en-US" dirty="0"/>
          </a:p>
        </p:txBody>
      </p:sp>
      <p:sp>
        <p:nvSpPr>
          <p:cNvPr id="5" name="TextBox 4"/>
          <p:cNvSpPr txBox="1"/>
          <p:nvPr/>
        </p:nvSpPr>
        <p:spPr>
          <a:xfrm rot="16200000">
            <a:off x="9531065" y="2828179"/>
            <a:ext cx="3267561" cy="646331"/>
          </a:xfrm>
          <a:prstGeom prst="rect">
            <a:avLst/>
          </a:prstGeom>
          <a:noFill/>
        </p:spPr>
        <p:txBody>
          <a:bodyPr wrap="none" rtlCol="0">
            <a:spAutoFit/>
          </a:bodyPr>
          <a:lstStyle/>
          <a:p>
            <a:r>
              <a:rPr lang="en-US" dirty="0" smtClean="0"/>
              <a:t>Soundtrack: “</a:t>
            </a:r>
            <a:r>
              <a:rPr lang="en-US" dirty="0" smtClean="0"/>
              <a:t>Ebonics</a:t>
            </a:r>
            <a:r>
              <a:rPr lang="en-US" dirty="0" smtClean="0"/>
              <a:t>” Big L 1999</a:t>
            </a:r>
            <a:endParaRPr lang="en-US" dirty="0"/>
          </a:p>
          <a:p>
            <a:endParaRPr lang="en-US" dirty="0"/>
          </a:p>
        </p:txBody>
      </p:sp>
      <p:sp>
        <p:nvSpPr>
          <p:cNvPr id="6" name="TextBox 5"/>
          <p:cNvSpPr txBox="1"/>
          <p:nvPr/>
        </p:nvSpPr>
        <p:spPr>
          <a:xfrm rot="16200000">
            <a:off x="7680288" y="2914260"/>
            <a:ext cx="5794856" cy="369332"/>
          </a:xfrm>
          <a:prstGeom prst="rect">
            <a:avLst/>
          </a:prstGeom>
          <a:noFill/>
        </p:spPr>
        <p:txBody>
          <a:bodyPr wrap="none" rtlCol="0">
            <a:spAutoFit/>
          </a:bodyPr>
          <a:lstStyle/>
          <a:p>
            <a:r>
              <a:rPr lang="en-US" dirty="0" smtClean="0"/>
              <a:t>Ad Campaign: Speak Out Against Ebonics, 1998 NY Times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899" y="196513"/>
            <a:ext cx="3596801" cy="5799841"/>
          </a:xfrm>
          <a:prstGeom prst="rect">
            <a:avLst/>
          </a:prstGeom>
        </p:spPr>
      </p:pic>
    </p:spTree>
    <p:extLst>
      <p:ext uri="{BB962C8B-B14F-4D97-AF65-F5344CB8AC3E}">
        <p14:creationId xmlns:p14="http://schemas.microsoft.com/office/powerpoint/2010/main" val="71182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lstStyle/>
          <a:p>
            <a:r>
              <a:rPr lang="en-US" dirty="0"/>
              <a:t>Discussion:  African American Vernacular English….A Short History</a:t>
            </a:r>
          </a:p>
        </p:txBody>
      </p:sp>
      <p:sp>
        <p:nvSpPr>
          <p:cNvPr id="3" name="Content Placeholder 2"/>
          <p:cNvSpPr>
            <a:spLocks noGrp="1"/>
          </p:cNvSpPr>
          <p:nvPr>
            <p:ph idx="1"/>
          </p:nvPr>
        </p:nvSpPr>
        <p:spPr>
          <a:xfrm>
            <a:off x="1451580" y="2015732"/>
            <a:ext cx="4914052" cy="3450613"/>
          </a:xfrm>
        </p:spPr>
        <p:txBody>
          <a:bodyPr>
            <a:noAutofit/>
          </a:bodyPr>
          <a:lstStyle/>
          <a:p>
            <a:pPr marL="457200" lvl="1" indent="0">
              <a:buNone/>
            </a:pPr>
            <a:r>
              <a:rPr lang="en-US" sz="2400" dirty="0" smtClean="0"/>
              <a:t>Heterogeneous African Languages</a:t>
            </a:r>
          </a:p>
          <a:p>
            <a:pPr lvl="1"/>
            <a:r>
              <a:rPr lang="en-US" sz="2400" dirty="0"/>
              <a:t>Caribbean</a:t>
            </a:r>
          </a:p>
          <a:p>
            <a:pPr lvl="1"/>
            <a:r>
              <a:rPr lang="en-US" sz="2400" dirty="0"/>
              <a:t>Africa </a:t>
            </a:r>
            <a:endParaRPr lang="en-US" sz="2400" dirty="0" smtClean="0"/>
          </a:p>
          <a:p>
            <a:pPr marL="457200" lvl="1" indent="0">
              <a:buNone/>
            </a:pPr>
            <a:r>
              <a:rPr lang="en-US" sz="2400" dirty="0" smtClean="0"/>
              <a:t>	West Central: Ivory Coast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216" y="2186118"/>
            <a:ext cx="5442743" cy="3476127"/>
          </a:xfrm>
          <a:prstGeom prst="rect">
            <a:avLst/>
          </a:prstGeom>
        </p:spPr>
      </p:pic>
    </p:spTree>
    <p:extLst>
      <p:ext uri="{BB962C8B-B14F-4D97-AF65-F5344CB8AC3E}">
        <p14:creationId xmlns:p14="http://schemas.microsoft.com/office/powerpoint/2010/main" val="316340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lstStyle/>
          <a:p>
            <a:r>
              <a:rPr lang="en-US" dirty="0"/>
              <a:t>Discussion:  African American Vernacular English….A Short History</a:t>
            </a:r>
          </a:p>
        </p:txBody>
      </p:sp>
      <p:sp>
        <p:nvSpPr>
          <p:cNvPr id="3" name="Content Placeholder 2"/>
          <p:cNvSpPr>
            <a:spLocks noGrp="1"/>
          </p:cNvSpPr>
          <p:nvPr>
            <p:ph idx="1"/>
          </p:nvPr>
        </p:nvSpPr>
        <p:spPr/>
        <p:txBody>
          <a:bodyPr>
            <a:normAutofit fontScale="85000" lnSpcReduction="10000"/>
          </a:bodyPr>
          <a:lstStyle/>
          <a:p>
            <a:r>
              <a:rPr lang="en-US" sz="3200" dirty="0" smtClean="0"/>
              <a:t>Peer Education </a:t>
            </a:r>
          </a:p>
          <a:p>
            <a:pPr lvl="1"/>
            <a:r>
              <a:rPr lang="en-US" sz="3200" dirty="0" smtClean="0"/>
              <a:t>After </a:t>
            </a:r>
            <a:r>
              <a:rPr lang="en-US" sz="3200" dirty="0"/>
              <a:t>the first generation, contrary to accepted dogma, most new Negroes learned the local language not from Englishmen but from other slaves, a fact which reinforced the distinctiveness of the dialect. </a:t>
            </a:r>
            <a:endParaRPr lang="en-US" sz="3200" dirty="0" smtClean="0"/>
          </a:p>
          <a:p>
            <a:pPr lvl="1"/>
            <a:r>
              <a:rPr lang="en-US" sz="3200" dirty="0" smtClean="0"/>
              <a:t>Pidgin: blend</a:t>
            </a:r>
          </a:p>
          <a:p>
            <a:pPr lvl="1"/>
            <a:r>
              <a:rPr lang="en-US" sz="3200" dirty="0" smtClean="0"/>
              <a:t>Creole: birth </a:t>
            </a:r>
            <a:endParaRPr lang="en-US" sz="3200" dirty="0"/>
          </a:p>
          <a:p>
            <a:pPr marL="457200" lvl="1" indent="0">
              <a:buNone/>
            </a:pPr>
            <a:endParaRPr lang="en-US" dirty="0" smtClean="0"/>
          </a:p>
        </p:txBody>
      </p:sp>
    </p:spTree>
    <p:extLst>
      <p:ext uri="{BB962C8B-B14F-4D97-AF65-F5344CB8AC3E}">
        <p14:creationId xmlns:p14="http://schemas.microsoft.com/office/powerpoint/2010/main" val="303766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lstStyle/>
          <a:p>
            <a:r>
              <a:rPr lang="en-US" dirty="0"/>
              <a:t>Discussion:  African American Vernacular English….A Short History</a:t>
            </a:r>
          </a:p>
        </p:txBody>
      </p:sp>
      <p:sp>
        <p:nvSpPr>
          <p:cNvPr id="3" name="Content Placeholder 2"/>
          <p:cNvSpPr>
            <a:spLocks noGrp="1"/>
          </p:cNvSpPr>
          <p:nvPr>
            <p:ph idx="1"/>
          </p:nvPr>
        </p:nvSpPr>
        <p:spPr>
          <a:xfrm>
            <a:off x="1451579" y="2015732"/>
            <a:ext cx="9603275" cy="3998206"/>
          </a:xfrm>
        </p:spPr>
        <p:txBody>
          <a:bodyPr>
            <a:normAutofit fontScale="77500" lnSpcReduction="20000"/>
          </a:bodyPr>
          <a:lstStyle/>
          <a:p>
            <a:r>
              <a:rPr lang="en-US" sz="3200" dirty="0"/>
              <a:t>Slave Code (1705)</a:t>
            </a:r>
          </a:p>
          <a:p>
            <a:pPr lvl="1"/>
            <a:r>
              <a:rPr lang="en-US" sz="3200" dirty="0"/>
              <a:t>Whites feeling threatened and wanting to ensure their economic and social dominance, passed increasingly hard laws restricting the rights of blacks, stipulating their status as property for life, and prescribing draconian punishments for them. </a:t>
            </a:r>
            <a:endParaRPr lang="en-US" sz="3200" dirty="0" smtClean="0"/>
          </a:p>
          <a:p>
            <a:pPr lvl="3"/>
            <a:r>
              <a:rPr lang="en-US" sz="2800" dirty="0" smtClean="0"/>
              <a:t>Whipping, Maiming, Branding, Ear Nailing, Castration</a:t>
            </a:r>
          </a:p>
          <a:p>
            <a:pPr lvl="1"/>
            <a:r>
              <a:rPr lang="en-US" sz="3200" dirty="0" smtClean="0"/>
              <a:t>These laws erected and reinforced socio-psychological barriers between blacks and whites, leading to the crystallization of a black identity, expressed through a distinctive vernacular.</a:t>
            </a:r>
            <a:endParaRPr lang="en-US" sz="3200" dirty="0"/>
          </a:p>
          <a:p>
            <a:pPr marL="457200" lvl="1" indent="0">
              <a:buNone/>
            </a:pPr>
            <a:endParaRPr lang="en-US" dirty="0" smtClean="0"/>
          </a:p>
        </p:txBody>
      </p:sp>
    </p:spTree>
    <p:extLst>
      <p:ext uri="{BB962C8B-B14F-4D97-AF65-F5344CB8AC3E}">
        <p14:creationId xmlns:p14="http://schemas.microsoft.com/office/powerpoint/2010/main" val="8663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lstStyle/>
          <a:p>
            <a:r>
              <a:rPr lang="en-US" dirty="0"/>
              <a:t>Discussion:  African American Vernacular English….A Short History</a:t>
            </a:r>
          </a:p>
        </p:txBody>
      </p:sp>
      <p:sp>
        <p:nvSpPr>
          <p:cNvPr id="3" name="Content Placeholder 2"/>
          <p:cNvSpPr>
            <a:spLocks noGrp="1"/>
          </p:cNvSpPr>
          <p:nvPr>
            <p:ph idx="1"/>
          </p:nvPr>
        </p:nvSpPr>
        <p:spPr>
          <a:xfrm>
            <a:off x="1451579" y="2015732"/>
            <a:ext cx="9603275" cy="3998206"/>
          </a:xfrm>
        </p:spPr>
        <p:txBody>
          <a:bodyPr>
            <a:normAutofit fontScale="92500" lnSpcReduction="10000"/>
          </a:bodyPr>
          <a:lstStyle/>
          <a:p>
            <a:r>
              <a:rPr lang="en-US" sz="3200" dirty="0"/>
              <a:t>Prohibition of Slave Education </a:t>
            </a:r>
          </a:p>
          <a:p>
            <a:pPr lvl="1"/>
            <a:r>
              <a:rPr lang="en-US" sz="3200" dirty="0" smtClean="0"/>
              <a:t>South Carolina </a:t>
            </a:r>
            <a:r>
              <a:rPr lang="en-US" sz="3200" dirty="0"/>
              <a:t>passed the first laws prohibiting slave education in 1740. </a:t>
            </a:r>
            <a:endParaRPr lang="en-US" sz="3200" dirty="0" smtClean="0"/>
          </a:p>
          <a:p>
            <a:pPr lvl="1"/>
            <a:r>
              <a:rPr lang="en-US" sz="3200" dirty="0" smtClean="0"/>
              <a:t>No </a:t>
            </a:r>
            <a:r>
              <a:rPr lang="en-US" sz="3200" dirty="0"/>
              <a:t>limitations on reading or drawing</a:t>
            </a:r>
            <a:r>
              <a:rPr lang="en-US" sz="3200" dirty="0" smtClean="0"/>
              <a:t>, but </a:t>
            </a:r>
            <a:r>
              <a:rPr lang="en-US" sz="3200" dirty="0"/>
              <a:t>it became illegal to teach slaves to write. </a:t>
            </a:r>
            <a:endParaRPr lang="en-US" sz="3200" dirty="0" smtClean="0"/>
          </a:p>
          <a:p>
            <a:pPr lvl="1"/>
            <a:r>
              <a:rPr lang="en-US" sz="3200" dirty="0" smtClean="0"/>
              <a:t>Fears over the spread of abolitionist materials and plans for slave rebellions (Nat Turner) </a:t>
            </a:r>
          </a:p>
        </p:txBody>
      </p:sp>
    </p:spTree>
    <p:extLst>
      <p:ext uri="{BB962C8B-B14F-4D97-AF65-F5344CB8AC3E}">
        <p14:creationId xmlns:p14="http://schemas.microsoft.com/office/powerpoint/2010/main" val="64953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73796"/>
            <a:ext cx="9603275" cy="1049235"/>
          </a:xfrm>
        </p:spPr>
        <p:txBody>
          <a:bodyPr/>
          <a:lstStyle/>
          <a:p>
            <a:r>
              <a:rPr lang="en-US" dirty="0" err="1" smtClean="0"/>
              <a:t>Rickford</a:t>
            </a:r>
            <a:r>
              <a:rPr lang="en-US" dirty="0" smtClean="0"/>
              <a:t> on the Ebonics Controversy </a:t>
            </a:r>
            <a:endParaRPr lang="en-US" dirty="0"/>
          </a:p>
        </p:txBody>
      </p:sp>
      <p:sp>
        <p:nvSpPr>
          <p:cNvPr id="3" name="Content Placeholder 2"/>
          <p:cNvSpPr>
            <a:spLocks noGrp="1"/>
          </p:cNvSpPr>
          <p:nvPr>
            <p:ph idx="1"/>
          </p:nvPr>
        </p:nvSpPr>
        <p:spPr>
          <a:xfrm>
            <a:off x="1451579" y="2015732"/>
            <a:ext cx="9603275" cy="3945453"/>
          </a:xfrm>
        </p:spPr>
        <p:txBody>
          <a:bodyPr>
            <a:normAutofit lnSpcReduction="10000"/>
          </a:bodyPr>
          <a:lstStyle/>
          <a:p>
            <a:r>
              <a:rPr lang="en-US" sz="2400" dirty="0" smtClean="0"/>
              <a:t>What </a:t>
            </a:r>
            <a:r>
              <a:rPr lang="en-US" sz="2400" dirty="0"/>
              <a:t>information did you glean about the Ebonics controversy? How do you view </a:t>
            </a:r>
            <a:r>
              <a:rPr lang="en-US" sz="2400" dirty="0" smtClean="0"/>
              <a:t>the controversy?</a:t>
            </a:r>
          </a:p>
          <a:p>
            <a:pPr lvl="1"/>
            <a:r>
              <a:rPr lang="en-US" sz="2400" dirty="0" smtClean="0"/>
              <a:t>When </a:t>
            </a:r>
          </a:p>
          <a:p>
            <a:pPr lvl="1"/>
            <a:r>
              <a:rPr lang="en-US" sz="2400" dirty="0" smtClean="0"/>
              <a:t>Where </a:t>
            </a:r>
          </a:p>
          <a:p>
            <a:pPr lvl="1"/>
            <a:r>
              <a:rPr lang="en-US" sz="2400" dirty="0" smtClean="0"/>
              <a:t>The Reported Purpose </a:t>
            </a:r>
          </a:p>
          <a:p>
            <a:pPr lvl="1"/>
            <a:r>
              <a:rPr lang="en-US" sz="2400" dirty="0" smtClean="0"/>
              <a:t>The Assumed Purpose </a:t>
            </a:r>
          </a:p>
          <a:p>
            <a:pPr lvl="1"/>
            <a:r>
              <a:rPr lang="en-US" sz="2400" dirty="0" smtClean="0"/>
              <a:t>Controversy</a:t>
            </a:r>
          </a:p>
          <a:p>
            <a:pPr lvl="1"/>
            <a:r>
              <a:rPr lang="en-US" sz="2400" dirty="0" smtClean="0"/>
              <a:t>Your thoughts/Experiences? </a:t>
            </a:r>
            <a:endParaRPr lang="en-US" sz="2400" dirty="0"/>
          </a:p>
          <a:p>
            <a:endParaRPr lang="en-US" dirty="0"/>
          </a:p>
        </p:txBody>
      </p:sp>
    </p:spTree>
    <p:extLst>
      <p:ext uri="{BB962C8B-B14F-4D97-AF65-F5344CB8AC3E}">
        <p14:creationId xmlns:p14="http://schemas.microsoft.com/office/powerpoint/2010/main" val="275222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73796"/>
            <a:ext cx="9603275" cy="1049235"/>
          </a:xfrm>
        </p:spPr>
        <p:txBody>
          <a:bodyPr/>
          <a:lstStyle/>
          <a:p>
            <a:r>
              <a:rPr lang="en-US" dirty="0" err="1" smtClean="0"/>
              <a:t>Rickford’s</a:t>
            </a:r>
            <a:r>
              <a:rPr lang="en-US" dirty="0" smtClean="0"/>
              <a:t> Choice of Spoken Soul</a:t>
            </a:r>
            <a:endParaRPr lang="en-US" dirty="0"/>
          </a:p>
        </p:txBody>
      </p:sp>
      <p:sp>
        <p:nvSpPr>
          <p:cNvPr id="3" name="Content Placeholder 2"/>
          <p:cNvSpPr>
            <a:spLocks noGrp="1"/>
          </p:cNvSpPr>
          <p:nvPr>
            <p:ph idx="1"/>
          </p:nvPr>
        </p:nvSpPr>
        <p:spPr>
          <a:xfrm>
            <a:off x="1451579" y="2015732"/>
            <a:ext cx="9603275" cy="4244391"/>
          </a:xfrm>
        </p:spPr>
        <p:txBody>
          <a:bodyPr>
            <a:normAutofit/>
          </a:bodyPr>
          <a:lstStyle/>
          <a:p>
            <a:pPr lvl="1"/>
            <a:r>
              <a:rPr lang="en-US" sz="2800" dirty="0" smtClean="0"/>
              <a:t>Why </a:t>
            </a:r>
            <a:r>
              <a:rPr lang="en-US" sz="2800" dirty="0"/>
              <a:t>do you think </a:t>
            </a:r>
            <a:r>
              <a:rPr lang="en-US" sz="2800" dirty="0" err="1"/>
              <a:t>Rickford</a:t>
            </a:r>
            <a:r>
              <a:rPr lang="en-US" sz="2800" dirty="0"/>
              <a:t> uses the term "Spoken Soul" instead of one of the more </a:t>
            </a:r>
            <a:r>
              <a:rPr lang="en-US" sz="2800" dirty="0" smtClean="0"/>
              <a:t>common terms </a:t>
            </a:r>
            <a:r>
              <a:rPr lang="en-US" sz="2800" dirty="0"/>
              <a:t>for African American Vernacular English? </a:t>
            </a:r>
            <a:endParaRPr lang="en-US" sz="2800" dirty="0" smtClean="0"/>
          </a:p>
          <a:p>
            <a:pPr lvl="1"/>
            <a:r>
              <a:rPr lang="en-US" sz="2800" dirty="0" smtClean="0"/>
              <a:t>What </a:t>
            </a:r>
            <a:r>
              <a:rPr lang="en-US" sz="2800" dirty="0"/>
              <a:t>is the meaning behind the term?</a:t>
            </a:r>
          </a:p>
          <a:p>
            <a:pPr lvl="1"/>
            <a:r>
              <a:rPr lang="en-US" sz="2800" dirty="0" smtClean="0"/>
              <a:t>How does African American slang reflect African American culture?</a:t>
            </a:r>
          </a:p>
          <a:p>
            <a:pPr lvl="1"/>
            <a:r>
              <a:rPr lang="en-US" sz="2800" dirty="0" smtClean="0"/>
              <a:t>What about appropriation?  </a:t>
            </a:r>
            <a:endParaRPr lang="en-US" sz="2800" dirty="0"/>
          </a:p>
        </p:txBody>
      </p:sp>
    </p:spTree>
    <p:extLst>
      <p:ext uri="{BB962C8B-B14F-4D97-AF65-F5344CB8AC3E}">
        <p14:creationId xmlns:p14="http://schemas.microsoft.com/office/powerpoint/2010/main" val="11475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9136"/>
            <a:ext cx="9603275" cy="1049235"/>
          </a:xfrm>
        </p:spPr>
        <p:txBody>
          <a:bodyPr/>
          <a:lstStyle/>
          <a:p>
            <a:r>
              <a:rPr lang="en-US" dirty="0" smtClean="0"/>
              <a:t>Grossman &amp; Tucker, Sexism and Slang </a:t>
            </a:r>
            <a:endParaRPr lang="en-US" dirty="0"/>
          </a:p>
        </p:txBody>
      </p:sp>
      <p:sp>
        <p:nvSpPr>
          <p:cNvPr id="3" name="Content Placeholder 2"/>
          <p:cNvSpPr>
            <a:spLocks noGrp="1"/>
          </p:cNvSpPr>
          <p:nvPr>
            <p:ph idx="1"/>
          </p:nvPr>
        </p:nvSpPr>
        <p:spPr>
          <a:xfrm>
            <a:off x="1451579" y="2015732"/>
            <a:ext cx="9603275" cy="3857530"/>
          </a:xfrm>
        </p:spPr>
        <p:txBody>
          <a:bodyPr>
            <a:normAutofit/>
          </a:bodyPr>
          <a:lstStyle/>
          <a:p>
            <a:r>
              <a:rPr lang="en-US" sz="3200" dirty="0" smtClean="0"/>
              <a:t>What </a:t>
            </a:r>
            <a:r>
              <a:rPr lang="en-US" sz="3200" dirty="0"/>
              <a:t>is the assumption that the article establishes in the first couple of pages</a:t>
            </a:r>
            <a:r>
              <a:rPr lang="en-US" sz="3200" dirty="0" smtClean="0"/>
              <a:t>?</a:t>
            </a:r>
          </a:p>
          <a:p>
            <a:r>
              <a:rPr lang="en-US" sz="3200" dirty="0" smtClean="0"/>
              <a:t>What evidence does it show to establish this assumption? </a:t>
            </a:r>
          </a:p>
          <a:p>
            <a:r>
              <a:rPr lang="en-US" sz="3200" dirty="0" smtClean="0"/>
              <a:t>What do you think about this assumption? Consistent with your experience? </a:t>
            </a:r>
            <a:endParaRPr lang="en-US" sz="3200" dirty="0"/>
          </a:p>
        </p:txBody>
      </p:sp>
    </p:spTree>
    <p:extLst>
      <p:ext uri="{BB962C8B-B14F-4D97-AF65-F5344CB8AC3E}">
        <p14:creationId xmlns:p14="http://schemas.microsoft.com/office/powerpoint/2010/main" val="204670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29136"/>
            <a:ext cx="9603275" cy="1049235"/>
          </a:xfrm>
        </p:spPr>
        <p:txBody>
          <a:bodyPr/>
          <a:lstStyle/>
          <a:p>
            <a:r>
              <a:rPr lang="en-US" dirty="0" smtClean="0"/>
              <a:t>Grossman &amp; Tucker, Sexism and Slang </a:t>
            </a:r>
            <a:endParaRPr lang="en-US" dirty="0"/>
          </a:p>
        </p:txBody>
      </p:sp>
      <p:sp>
        <p:nvSpPr>
          <p:cNvPr id="3" name="Content Placeholder 2"/>
          <p:cNvSpPr>
            <a:spLocks noGrp="1"/>
          </p:cNvSpPr>
          <p:nvPr>
            <p:ph idx="1"/>
          </p:nvPr>
        </p:nvSpPr>
        <p:spPr/>
        <p:txBody>
          <a:bodyPr>
            <a:normAutofit/>
          </a:bodyPr>
          <a:lstStyle/>
          <a:p>
            <a:r>
              <a:rPr lang="en-US" sz="3200" dirty="0" smtClean="0"/>
              <a:t>What is the argument of the study?</a:t>
            </a:r>
          </a:p>
          <a:p>
            <a:r>
              <a:rPr lang="en-US" sz="3200" dirty="0" smtClean="0"/>
              <a:t>Describe the methods? </a:t>
            </a:r>
          </a:p>
          <a:p>
            <a:r>
              <a:rPr lang="en-US" sz="3200" dirty="0" smtClean="0"/>
              <a:t>Do you agree with the argument? What about the methods? </a:t>
            </a:r>
            <a:endParaRPr lang="en-US" sz="3200" dirty="0"/>
          </a:p>
        </p:txBody>
      </p:sp>
    </p:spTree>
    <p:extLst>
      <p:ext uri="{BB962C8B-B14F-4D97-AF65-F5344CB8AC3E}">
        <p14:creationId xmlns:p14="http://schemas.microsoft.com/office/powerpoint/2010/main" val="352389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8" y="1177052"/>
            <a:ext cx="9603275" cy="1049235"/>
          </a:xfrm>
        </p:spPr>
        <p:txBody>
          <a:bodyPr/>
          <a:lstStyle/>
          <a:p>
            <a:r>
              <a:rPr lang="en-US" dirty="0" smtClean="0"/>
              <a:t>Overview of Class Thus Far: Definition </a:t>
            </a:r>
            <a:endParaRPr lang="en-US" dirty="0"/>
          </a:p>
        </p:txBody>
      </p:sp>
      <p:sp>
        <p:nvSpPr>
          <p:cNvPr id="4" name="Content Placeholder 3"/>
          <p:cNvSpPr>
            <a:spLocks noGrp="1"/>
          </p:cNvSpPr>
          <p:nvPr>
            <p:ph idx="1"/>
          </p:nvPr>
        </p:nvSpPr>
        <p:spPr/>
        <p:txBody>
          <a:bodyPr>
            <a:normAutofit fontScale="77500" lnSpcReduction="20000"/>
          </a:bodyPr>
          <a:lstStyle/>
          <a:p>
            <a:pPr marL="0" indent="0">
              <a:buNone/>
            </a:pPr>
            <a:r>
              <a:rPr lang="en-US" sz="2400" dirty="0"/>
              <a:t>Slang is a component of language that even </a:t>
            </a:r>
            <a:r>
              <a:rPr lang="en-US" sz="2400" b="1" u="sng" dirty="0"/>
              <a:t>the most accomplished linguists struggle to</a:t>
            </a:r>
          </a:p>
          <a:p>
            <a:pPr marL="0" indent="0">
              <a:buNone/>
            </a:pPr>
            <a:r>
              <a:rPr lang="en-US" sz="2400" b="1" u="sng" dirty="0"/>
              <a:t>define</a:t>
            </a:r>
            <a:r>
              <a:rPr lang="en-US" sz="2400" dirty="0"/>
              <a:t>. Perhaps by not defining slang, we can approach a meaning that best describes it.</a:t>
            </a:r>
          </a:p>
          <a:p>
            <a:pPr marL="0" indent="0">
              <a:buNone/>
            </a:pPr>
            <a:r>
              <a:rPr lang="en-US" sz="2400" dirty="0"/>
              <a:t>Contrary to vernacular or jargon, slang was not created for one specific purpose; rather, it is</a:t>
            </a:r>
          </a:p>
          <a:p>
            <a:pPr marL="0" indent="0">
              <a:buNone/>
            </a:pPr>
            <a:r>
              <a:rPr lang="en-US" sz="2400" dirty="0"/>
              <a:t>multipurpose and highly situational such that there seems to be no real rhyme or reason as to</a:t>
            </a:r>
          </a:p>
          <a:p>
            <a:pPr marL="0" indent="0">
              <a:buNone/>
            </a:pPr>
            <a:r>
              <a:rPr lang="en-US" sz="2400" dirty="0"/>
              <a:t>what truly constitutes slang. For this reason we must consider slang as something entirely</a:t>
            </a:r>
          </a:p>
          <a:p>
            <a:pPr marL="0" indent="0">
              <a:buNone/>
            </a:pPr>
            <a:r>
              <a:rPr lang="en-US" sz="2400" b="1" u="sng" dirty="0"/>
              <a:t>different from language intended for use amongst an entire populace</a:t>
            </a:r>
            <a:r>
              <a:rPr lang="en-US" sz="2400" dirty="0"/>
              <a:t>. Slang is a </a:t>
            </a:r>
            <a:r>
              <a:rPr lang="en-US" sz="2400" b="1" u="sng" dirty="0"/>
              <a:t>relaxed </a:t>
            </a:r>
            <a:r>
              <a:rPr lang="en-US" sz="2400" b="1" u="sng" dirty="0" smtClean="0"/>
              <a:t>yet creative </a:t>
            </a:r>
            <a:r>
              <a:rPr lang="en-US" sz="2400" b="1" u="sng" dirty="0"/>
              <a:t>language</a:t>
            </a:r>
            <a:r>
              <a:rPr lang="en-US" sz="2400" dirty="0"/>
              <a:t>, that varies and evolves depending on the context of its use. </a:t>
            </a:r>
            <a:endParaRPr lang="en-US" sz="2400" dirty="0"/>
          </a:p>
        </p:txBody>
      </p:sp>
    </p:spTree>
    <p:extLst>
      <p:ext uri="{BB962C8B-B14F-4D97-AF65-F5344CB8AC3E}">
        <p14:creationId xmlns:p14="http://schemas.microsoft.com/office/powerpoint/2010/main" val="819363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8" y="1177052"/>
            <a:ext cx="9603275" cy="1049235"/>
          </a:xfrm>
        </p:spPr>
        <p:txBody>
          <a:bodyPr/>
          <a:lstStyle/>
          <a:p>
            <a:r>
              <a:rPr lang="en-US" dirty="0" smtClean="0"/>
              <a:t>Overview of Class Thus Far: New Slang </a:t>
            </a:r>
            <a:endParaRPr lang="en-US" dirty="0"/>
          </a:p>
        </p:txBody>
      </p:sp>
      <p:sp>
        <p:nvSpPr>
          <p:cNvPr id="4" name="Content Placeholder 3"/>
          <p:cNvSpPr>
            <a:spLocks noGrp="1"/>
          </p:cNvSpPr>
          <p:nvPr>
            <p:ph idx="1"/>
          </p:nvPr>
        </p:nvSpPr>
        <p:spPr>
          <a:xfrm>
            <a:off x="1451577" y="1980563"/>
            <a:ext cx="10171854" cy="3804776"/>
          </a:xfrm>
        </p:spPr>
        <p:txBody>
          <a:bodyPr>
            <a:normAutofit fontScale="85000" lnSpcReduction="20000"/>
          </a:bodyPr>
          <a:lstStyle/>
          <a:p>
            <a:pPr marL="0" indent="0">
              <a:buNone/>
            </a:pPr>
            <a:r>
              <a:rPr lang="en-US" sz="2400" b="1" u="sng" dirty="0" err="1"/>
              <a:t>Narn</a:t>
            </a:r>
            <a:r>
              <a:rPr lang="en-US" sz="2400" b="1" u="sng" dirty="0"/>
              <a:t>, or </a:t>
            </a:r>
            <a:r>
              <a:rPr lang="en-US" sz="2400" b="1" u="sng" dirty="0" err="1"/>
              <a:t>Narn</a:t>
            </a:r>
            <a:r>
              <a:rPr lang="en-US" sz="2400" b="1" u="sng" dirty="0"/>
              <a:t> Away </a:t>
            </a:r>
            <a:r>
              <a:rPr lang="en-US" sz="2400" dirty="0"/>
              <a:t>: something far away; a great distance so far that one could </a:t>
            </a:r>
            <a:r>
              <a:rPr lang="en-US" sz="2400" dirty="0" smtClean="0"/>
              <a:t>travel to </a:t>
            </a:r>
            <a:r>
              <a:rPr lang="en-US" sz="2400" dirty="0"/>
              <a:t>the </a:t>
            </a:r>
            <a:r>
              <a:rPr lang="en-US" sz="2400" dirty="0" smtClean="0"/>
              <a:t>mystical </a:t>
            </a:r>
            <a:r>
              <a:rPr lang="en-US" sz="2400" dirty="0"/>
              <a:t>land of Narnia in the same amount of time. </a:t>
            </a:r>
            <a:r>
              <a:rPr lang="en-US" sz="2400" dirty="0" smtClean="0"/>
              <a:t>[borrowing</a:t>
            </a:r>
            <a:r>
              <a:rPr lang="en-US" sz="2400" dirty="0"/>
              <a:t>, blending, and </a:t>
            </a:r>
            <a:r>
              <a:rPr lang="en-US" sz="2400" dirty="0" smtClean="0"/>
              <a:t>functional shift]</a:t>
            </a:r>
            <a:endParaRPr lang="en-US" sz="2400" dirty="0"/>
          </a:p>
          <a:p>
            <a:pPr marL="0" indent="0">
              <a:buNone/>
            </a:pPr>
            <a:endParaRPr lang="en-US" sz="2400" dirty="0" smtClean="0"/>
          </a:p>
          <a:p>
            <a:pPr marL="0" indent="0">
              <a:buNone/>
            </a:pPr>
            <a:r>
              <a:rPr lang="en-US" sz="2400" dirty="0" smtClean="0"/>
              <a:t>We </a:t>
            </a:r>
            <a:r>
              <a:rPr lang="en-US" sz="2400" dirty="0"/>
              <a:t>started our process with a concept that we felt needed a slang term. Many of us</a:t>
            </a:r>
          </a:p>
          <a:p>
            <a:pPr marL="0" indent="0">
              <a:buNone/>
            </a:pPr>
            <a:r>
              <a:rPr lang="en-US" sz="2400" dirty="0"/>
              <a:t>have classes that are ten minutes apart from each other but take more than ten minutes</a:t>
            </a:r>
          </a:p>
          <a:p>
            <a:pPr marL="0" indent="0">
              <a:buNone/>
            </a:pPr>
            <a:r>
              <a:rPr lang="en-US" sz="2400" dirty="0"/>
              <a:t>to get to. These classes feel like they are in a mystical, unreachable location. There</a:t>
            </a:r>
          </a:p>
          <a:p>
            <a:pPr marL="0" indent="0">
              <a:buNone/>
            </a:pPr>
            <a:r>
              <a:rPr lang="en-US" sz="2400" dirty="0"/>
              <a:t>aren’t many slang synonyms for “far away” that are in modern usage. To come up with a</a:t>
            </a:r>
          </a:p>
          <a:p>
            <a:pPr marL="0" indent="0">
              <a:buNone/>
            </a:pPr>
            <a:r>
              <a:rPr lang="en-US" sz="2400" dirty="0"/>
              <a:t>word to fit this description, our team brainstormed places that hyperbolized the distance</a:t>
            </a:r>
          </a:p>
          <a:p>
            <a:pPr marL="0" indent="0">
              <a:buNone/>
            </a:pPr>
            <a:r>
              <a:rPr lang="en-US" sz="2400" dirty="0"/>
              <a:t>and then shortened it to create a simple word that rolls off the tongue</a:t>
            </a:r>
            <a:r>
              <a:rPr lang="en-US" sz="2400" dirty="0" smtClean="0"/>
              <a:t>.</a:t>
            </a:r>
          </a:p>
        </p:txBody>
      </p:sp>
    </p:spTree>
    <p:extLst>
      <p:ext uri="{BB962C8B-B14F-4D97-AF65-F5344CB8AC3E}">
        <p14:creationId xmlns:p14="http://schemas.microsoft.com/office/powerpoint/2010/main" val="185258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8" y="1177052"/>
            <a:ext cx="9603275" cy="1049235"/>
          </a:xfrm>
        </p:spPr>
        <p:txBody>
          <a:bodyPr/>
          <a:lstStyle/>
          <a:p>
            <a:r>
              <a:rPr lang="en-US" dirty="0" smtClean="0"/>
              <a:t>Overview of Class Thus Far: New Slang </a:t>
            </a:r>
            <a:endParaRPr lang="en-US" dirty="0"/>
          </a:p>
        </p:txBody>
      </p:sp>
      <p:sp>
        <p:nvSpPr>
          <p:cNvPr id="4" name="Content Placeholder 3"/>
          <p:cNvSpPr>
            <a:spLocks noGrp="1"/>
          </p:cNvSpPr>
          <p:nvPr>
            <p:ph idx="1"/>
          </p:nvPr>
        </p:nvSpPr>
        <p:spPr>
          <a:xfrm>
            <a:off x="1451578" y="2226287"/>
            <a:ext cx="10171854" cy="3804776"/>
          </a:xfrm>
        </p:spPr>
        <p:txBody>
          <a:bodyPr>
            <a:normAutofit fontScale="85000" lnSpcReduction="20000"/>
          </a:bodyPr>
          <a:lstStyle/>
          <a:p>
            <a:pPr marL="0" indent="0">
              <a:buNone/>
            </a:pPr>
            <a:r>
              <a:rPr lang="en-US" sz="2400" dirty="0" smtClean="0"/>
              <a:t>(</a:t>
            </a:r>
            <a:r>
              <a:rPr lang="en-US" sz="2400" dirty="0"/>
              <a:t>to) </a:t>
            </a:r>
            <a:r>
              <a:rPr lang="en-US" sz="2400" b="1" u="sng" dirty="0"/>
              <a:t>Twix, </a:t>
            </a:r>
            <a:r>
              <a:rPr lang="en-US" sz="2400" b="1" u="sng" dirty="0" err="1"/>
              <a:t>Twixin</a:t>
            </a:r>
            <a:r>
              <a:rPr lang="en-US" sz="2400" b="1" u="sng" dirty="0"/>
              <a:t>’ </a:t>
            </a:r>
            <a:r>
              <a:rPr lang="en-US" sz="2400" dirty="0" smtClean="0"/>
              <a:t>[functional </a:t>
            </a:r>
            <a:r>
              <a:rPr lang="en-US" sz="2400" dirty="0"/>
              <a:t>shift, affixation, and </a:t>
            </a:r>
            <a:r>
              <a:rPr lang="en-US" sz="2400" dirty="0" smtClean="0"/>
              <a:t>shortening]</a:t>
            </a:r>
            <a:endParaRPr lang="en-US" sz="2400" dirty="0"/>
          </a:p>
          <a:p>
            <a:pPr marL="0" indent="0">
              <a:buNone/>
            </a:pPr>
            <a:r>
              <a:rPr lang="en-US" sz="2400" dirty="0"/>
              <a:t>Definition (v): Being unable to decide between two or more options; unable to make a clear choice or intentional avoidance </a:t>
            </a:r>
            <a:r>
              <a:rPr lang="en-US" sz="2400" dirty="0" smtClean="0"/>
              <a:t>of a </a:t>
            </a:r>
            <a:r>
              <a:rPr lang="en-US" sz="2400" dirty="0"/>
              <a:t>choice; actively indecisive</a:t>
            </a:r>
            <a:r>
              <a:rPr lang="en-US" sz="2400" dirty="0" smtClean="0"/>
              <a:t>.</a:t>
            </a:r>
          </a:p>
          <a:p>
            <a:pPr marL="0" indent="0">
              <a:buNone/>
            </a:pPr>
            <a:r>
              <a:rPr lang="en-US" sz="2400" dirty="0" smtClean="0"/>
              <a:t>(</a:t>
            </a:r>
            <a:r>
              <a:rPr lang="en-US" sz="2400" dirty="0"/>
              <a:t>a) </a:t>
            </a:r>
            <a:r>
              <a:rPr lang="en-US" sz="2400" b="1" u="sng" dirty="0"/>
              <a:t>Twix</a:t>
            </a:r>
          </a:p>
          <a:p>
            <a:pPr marL="0" indent="0">
              <a:buNone/>
            </a:pPr>
            <a:r>
              <a:rPr lang="en-US" sz="2400" dirty="0"/>
              <a:t>Definition (n): an individual that is often unable to decide, one that wavers from decision to </a:t>
            </a:r>
            <a:r>
              <a:rPr lang="en-US" sz="2400" dirty="0" smtClean="0"/>
              <a:t>decision.</a:t>
            </a:r>
          </a:p>
          <a:p>
            <a:pPr marL="0" indent="0">
              <a:buNone/>
            </a:pPr>
            <a:r>
              <a:rPr lang="en-US" sz="2400" dirty="0"/>
              <a:t>Examples:</a:t>
            </a:r>
          </a:p>
          <a:p>
            <a:pPr marL="0" indent="0">
              <a:buNone/>
            </a:pPr>
            <a:r>
              <a:rPr lang="en-US" sz="2400" dirty="0"/>
              <a:t>He can’t decide what party he’s </a:t>
            </a:r>
            <a:r>
              <a:rPr lang="en-US" sz="2400" dirty="0" err="1"/>
              <a:t>gonna</a:t>
            </a:r>
            <a:r>
              <a:rPr lang="en-US" sz="2400" dirty="0"/>
              <a:t> go to. He’s </a:t>
            </a:r>
            <a:r>
              <a:rPr lang="en-US" sz="2400" dirty="0" err="1"/>
              <a:t>twixin</a:t>
            </a:r>
            <a:r>
              <a:rPr lang="en-US" sz="2400" dirty="0"/>
              <a:t>’.</a:t>
            </a:r>
          </a:p>
          <a:p>
            <a:pPr marL="0" indent="0">
              <a:buNone/>
            </a:pPr>
            <a:r>
              <a:rPr lang="en-US" sz="2400" dirty="0"/>
              <a:t>Hillary Clinton is such a </a:t>
            </a:r>
            <a:r>
              <a:rPr lang="en-US" sz="2400" dirty="0" err="1"/>
              <a:t>twix</a:t>
            </a:r>
            <a:r>
              <a:rPr lang="en-US" sz="2400" dirty="0"/>
              <a:t>; she always goes back and forth between sides.</a:t>
            </a:r>
            <a:endParaRPr lang="en-US" sz="2400" dirty="0" smtClean="0"/>
          </a:p>
        </p:txBody>
      </p:sp>
    </p:spTree>
    <p:extLst>
      <p:ext uri="{BB962C8B-B14F-4D97-AF65-F5344CB8AC3E}">
        <p14:creationId xmlns:p14="http://schemas.microsoft.com/office/powerpoint/2010/main" val="120398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8" y="1177052"/>
            <a:ext cx="9603275" cy="1049235"/>
          </a:xfrm>
        </p:spPr>
        <p:txBody>
          <a:bodyPr/>
          <a:lstStyle/>
          <a:p>
            <a:r>
              <a:rPr lang="en-US" dirty="0" smtClean="0"/>
              <a:t>Overview of Class Thus Far: New Slang </a:t>
            </a:r>
            <a:endParaRPr lang="en-US" dirty="0"/>
          </a:p>
        </p:txBody>
      </p:sp>
      <p:sp>
        <p:nvSpPr>
          <p:cNvPr id="4" name="Content Placeholder 3"/>
          <p:cNvSpPr>
            <a:spLocks noGrp="1"/>
          </p:cNvSpPr>
          <p:nvPr>
            <p:ph idx="1"/>
          </p:nvPr>
        </p:nvSpPr>
        <p:spPr>
          <a:xfrm>
            <a:off x="1451577" y="2226287"/>
            <a:ext cx="10171854" cy="3804776"/>
          </a:xfrm>
        </p:spPr>
        <p:txBody>
          <a:bodyPr>
            <a:normAutofit/>
          </a:bodyPr>
          <a:lstStyle/>
          <a:p>
            <a:pPr marL="0" indent="0">
              <a:buNone/>
            </a:pPr>
            <a:r>
              <a:rPr lang="en-US" sz="2400" b="1" u="sng" dirty="0"/>
              <a:t>SKYV</a:t>
            </a:r>
            <a:r>
              <a:rPr lang="en-US" sz="2400" dirty="0"/>
              <a:t> (</a:t>
            </a:r>
            <a:r>
              <a:rPr lang="en-US" sz="2400" dirty="0" err="1"/>
              <a:t>skiv</a:t>
            </a:r>
            <a:r>
              <a:rPr lang="en-US" sz="2400" dirty="0"/>
              <a:t>) noun. Someone Killing Your Vibe; one who intentionally or</a:t>
            </a:r>
          </a:p>
          <a:p>
            <a:pPr marL="0" indent="0">
              <a:buNone/>
            </a:pPr>
            <a:r>
              <a:rPr lang="en-US" sz="2400" dirty="0"/>
              <a:t>unintentionally disrupts the flow of conversation in order to have their opinions heard, </a:t>
            </a:r>
            <a:r>
              <a:rPr lang="en-US" sz="2400" dirty="0" smtClean="0"/>
              <a:t>often without </a:t>
            </a:r>
            <a:r>
              <a:rPr lang="en-US" sz="2400" dirty="0"/>
              <a:t>contributing anything </a:t>
            </a:r>
            <a:r>
              <a:rPr lang="en-US" sz="2400" dirty="0" smtClean="0"/>
              <a:t>meaningful.</a:t>
            </a:r>
          </a:p>
          <a:p>
            <a:pPr marL="0" indent="0">
              <a:buNone/>
            </a:pPr>
            <a:r>
              <a:rPr lang="en-US" sz="2400" dirty="0"/>
              <a:t>acronym </a:t>
            </a:r>
            <a:r>
              <a:rPr lang="en-US" sz="2400" dirty="0" smtClean="0"/>
              <a:t>as a </a:t>
            </a:r>
            <a:r>
              <a:rPr lang="en-US" sz="2400" dirty="0"/>
              <a:t>form of shortening</a:t>
            </a:r>
            <a:endParaRPr lang="en-US" sz="2400" dirty="0" smtClean="0"/>
          </a:p>
        </p:txBody>
      </p:sp>
    </p:spTree>
    <p:extLst>
      <p:ext uri="{BB962C8B-B14F-4D97-AF65-F5344CB8AC3E}">
        <p14:creationId xmlns:p14="http://schemas.microsoft.com/office/powerpoint/2010/main" val="2632843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578" y="1177052"/>
            <a:ext cx="9603275" cy="1049235"/>
          </a:xfrm>
        </p:spPr>
        <p:txBody>
          <a:bodyPr/>
          <a:lstStyle/>
          <a:p>
            <a:r>
              <a:rPr lang="en-US" dirty="0" smtClean="0"/>
              <a:t>Overview of Class Thus Far: Slang Template</a:t>
            </a:r>
            <a:endParaRPr lang="en-US" dirty="0"/>
          </a:p>
        </p:txBody>
      </p:sp>
      <p:sp>
        <p:nvSpPr>
          <p:cNvPr id="4" name="Content Placeholder 3"/>
          <p:cNvSpPr>
            <a:spLocks noGrp="1"/>
          </p:cNvSpPr>
          <p:nvPr>
            <p:ph idx="1"/>
          </p:nvPr>
        </p:nvSpPr>
        <p:spPr>
          <a:xfrm>
            <a:off x="1451577" y="2226287"/>
            <a:ext cx="10171854" cy="3804776"/>
          </a:xfrm>
        </p:spPr>
        <p:txBody>
          <a:bodyPr>
            <a:normAutofit/>
          </a:bodyPr>
          <a:lstStyle/>
          <a:p>
            <a:r>
              <a:rPr lang="en-US" sz="2400" dirty="0" smtClean="0"/>
              <a:t>Alternative Spelling</a:t>
            </a:r>
          </a:p>
          <a:p>
            <a:r>
              <a:rPr lang="en-US" sz="2400" dirty="0" smtClean="0"/>
              <a:t>Tone</a:t>
            </a:r>
          </a:p>
          <a:p>
            <a:r>
              <a:rPr lang="en-US" sz="2400" dirty="0" smtClean="0"/>
              <a:t>Consent (REQUIRED)</a:t>
            </a:r>
          </a:p>
          <a:p>
            <a:r>
              <a:rPr lang="en-US" sz="2400" dirty="0" smtClean="0"/>
              <a:t>Race/Gender (If Apparent)</a:t>
            </a:r>
          </a:p>
          <a:p>
            <a:r>
              <a:rPr lang="en-US" sz="2400" dirty="0" smtClean="0"/>
              <a:t>Population: people who appear to be students on Purdue’s Campus</a:t>
            </a:r>
          </a:p>
        </p:txBody>
      </p:sp>
    </p:spTree>
    <p:extLst>
      <p:ext uri="{BB962C8B-B14F-4D97-AF65-F5344CB8AC3E}">
        <p14:creationId xmlns:p14="http://schemas.microsoft.com/office/powerpoint/2010/main" val="2391547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86934"/>
            <a:ext cx="9603275" cy="1049235"/>
          </a:xfrm>
        </p:spPr>
        <p:txBody>
          <a:bodyPr>
            <a:normAutofit/>
          </a:bodyPr>
          <a:lstStyle/>
          <a:p>
            <a:r>
              <a:rPr lang="en-US" dirty="0" smtClean="0"/>
              <a:t>Discussion:  African American Vernacular English….A Short History</a:t>
            </a:r>
            <a:endParaRPr lang="en-US" dirty="0"/>
          </a:p>
        </p:txBody>
      </p:sp>
      <p:sp>
        <p:nvSpPr>
          <p:cNvPr id="3" name="Content Placeholder 2"/>
          <p:cNvSpPr>
            <a:spLocks noGrp="1"/>
          </p:cNvSpPr>
          <p:nvPr>
            <p:ph idx="1"/>
          </p:nvPr>
        </p:nvSpPr>
        <p:spPr>
          <a:xfrm>
            <a:off x="1451580" y="2015732"/>
            <a:ext cx="4861298" cy="3450613"/>
          </a:xfrm>
        </p:spPr>
        <p:txBody>
          <a:bodyPr>
            <a:normAutofit/>
          </a:bodyPr>
          <a:lstStyle/>
          <a:p>
            <a:r>
              <a:rPr lang="en-US" sz="2400" dirty="0" smtClean="0"/>
              <a:t>William </a:t>
            </a:r>
            <a:r>
              <a:rPr lang="en-US" sz="2400" dirty="0" err="1" smtClean="0"/>
              <a:t>Labov</a:t>
            </a:r>
            <a:r>
              <a:rPr lang="en-US" sz="2400" dirty="0" smtClean="0"/>
              <a:t>, late 1960s and the rise of sociolinguistics. </a:t>
            </a:r>
          </a:p>
          <a:p>
            <a:r>
              <a:rPr lang="en-US" sz="2400" dirty="0" smtClean="0"/>
              <a:t>Famous Publications: </a:t>
            </a:r>
          </a:p>
          <a:p>
            <a:pPr lvl="1"/>
            <a:r>
              <a:rPr lang="en-US" sz="2400" dirty="0" smtClean="0"/>
              <a:t>“The Logic of Nonstandard English”</a:t>
            </a:r>
          </a:p>
          <a:p>
            <a:pPr lvl="1"/>
            <a:r>
              <a:rPr lang="en-US" sz="2400" i="1" dirty="0" smtClean="0"/>
              <a:t>Language in the Inner City </a:t>
            </a:r>
            <a:endParaRPr lang="en-US" sz="24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254" y="2015732"/>
            <a:ext cx="2573876" cy="4002975"/>
          </a:xfrm>
          <a:prstGeom prst="rect">
            <a:avLst/>
          </a:prstGeom>
        </p:spPr>
      </p:pic>
    </p:spTree>
    <p:extLst>
      <p:ext uri="{BB962C8B-B14F-4D97-AF65-F5344CB8AC3E}">
        <p14:creationId xmlns:p14="http://schemas.microsoft.com/office/powerpoint/2010/main" val="225657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lstStyle/>
          <a:p>
            <a:r>
              <a:rPr lang="en-US" dirty="0"/>
              <a:t>Discussion:  African American Vernacular English….A Short History</a:t>
            </a:r>
          </a:p>
        </p:txBody>
      </p:sp>
      <p:sp>
        <p:nvSpPr>
          <p:cNvPr id="3" name="Content Placeholder 2"/>
          <p:cNvSpPr>
            <a:spLocks noGrp="1"/>
          </p:cNvSpPr>
          <p:nvPr>
            <p:ph idx="1"/>
          </p:nvPr>
        </p:nvSpPr>
        <p:spPr/>
        <p:txBody>
          <a:bodyPr>
            <a:normAutofit/>
          </a:bodyPr>
          <a:lstStyle/>
          <a:p>
            <a:r>
              <a:rPr lang="en-US" sz="3200" dirty="0" smtClean="0"/>
              <a:t>American Slavery (1607-1865)</a:t>
            </a:r>
          </a:p>
          <a:p>
            <a:pPr lvl="1"/>
            <a:r>
              <a:rPr lang="en-US" sz="3000" dirty="0" smtClean="0"/>
              <a:t>Heterogeneous African Languages</a:t>
            </a:r>
          </a:p>
          <a:p>
            <a:pPr lvl="1"/>
            <a:r>
              <a:rPr lang="en-US" sz="3200" dirty="0" smtClean="0"/>
              <a:t>Peer Education </a:t>
            </a:r>
          </a:p>
          <a:p>
            <a:pPr lvl="1"/>
            <a:r>
              <a:rPr lang="en-US" sz="3200" dirty="0" smtClean="0"/>
              <a:t>Slave Code (1705)</a:t>
            </a:r>
          </a:p>
          <a:p>
            <a:pPr lvl="1"/>
            <a:r>
              <a:rPr lang="en-US" sz="3200" dirty="0" smtClean="0"/>
              <a:t>Prohibition of Slave Education </a:t>
            </a:r>
          </a:p>
          <a:p>
            <a:pPr marL="457200" lvl="1" indent="0">
              <a:buNone/>
            </a:pPr>
            <a:endParaRPr lang="en-US" dirty="0" smtClean="0"/>
          </a:p>
        </p:txBody>
      </p:sp>
    </p:spTree>
    <p:extLst>
      <p:ext uri="{BB962C8B-B14F-4D97-AF65-F5344CB8AC3E}">
        <p14:creationId xmlns:p14="http://schemas.microsoft.com/office/powerpoint/2010/main" val="91042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lstStyle/>
          <a:p>
            <a:r>
              <a:rPr lang="en-US" dirty="0"/>
              <a:t>Discussion:  African American Vernacular English….A Short History</a:t>
            </a:r>
          </a:p>
        </p:txBody>
      </p:sp>
      <p:sp>
        <p:nvSpPr>
          <p:cNvPr id="3" name="Content Placeholder 2"/>
          <p:cNvSpPr>
            <a:spLocks noGrp="1"/>
          </p:cNvSpPr>
          <p:nvPr>
            <p:ph idx="1"/>
          </p:nvPr>
        </p:nvSpPr>
        <p:spPr/>
        <p:txBody>
          <a:bodyPr>
            <a:noAutofit/>
          </a:bodyPr>
          <a:lstStyle/>
          <a:p>
            <a:pPr marL="457200" lvl="1" indent="0">
              <a:buNone/>
            </a:pPr>
            <a:r>
              <a:rPr lang="en-US" sz="2400" dirty="0" smtClean="0"/>
              <a:t>Heterogeneous African Languages</a:t>
            </a:r>
          </a:p>
          <a:p>
            <a:pPr lvl="1"/>
            <a:r>
              <a:rPr lang="en-US" sz="2400" dirty="0" smtClean="0"/>
              <a:t>Jamestown colony,  Virginia (1607), 20 Africans indentured. </a:t>
            </a:r>
          </a:p>
          <a:p>
            <a:pPr lvl="1"/>
            <a:r>
              <a:rPr lang="en-US" sz="2400" dirty="0"/>
              <a:t>1750: </a:t>
            </a:r>
            <a:r>
              <a:rPr lang="en-US" sz="2400" dirty="0" smtClean="0"/>
              <a:t>blacks represented </a:t>
            </a:r>
            <a:r>
              <a:rPr lang="en-US" sz="2400" dirty="0"/>
              <a:t>3 percent of the population in New England, 7 percent of the population in the Middle colonies, but nearly 40 percent in the plantation economy of the South</a:t>
            </a:r>
            <a:r>
              <a:rPr lang="en-US" sz="2400" dirty="0" smtClean="0"/>
              <a:t>.</a:t>
            </a:r>
          </a:p>
          <a:p>
            <a:pPr lvl="1"/>
            <a:r>
              <a:rPr lang="en-US" sz="2400" dirty="0"/>
              <a:t>1793 invention of the cotton </a:t>
            </a:r>
            <a:r>
              <a:rPr lang="en-US" sz="2400" dirty="0" smtClean="0"/>
              <a:t>gin: </a:t>
            </a:r>
            <a:r>
              <a:rPr lang="en-US" sz="2200" dirty="0"/>
              <a:t>f</a:t>
            </a:r>
            <a:r>
              <a:rPr lang="en-US" sz="2200" dirty="0" smtClean="0"/>
              <a:t>ueled </a:t>
            </a:r>
            <a:r>
              <a:rPr lang="en-US" sz="2200" dirty="0"/>
              <a:t>the development of new states</a:t>
            </a:r>
            <a:r>
              <a:rPr lang="en-US" sz="2200" dirty="0" smtClean="0"/>
              <a:t>: 		(Alabama</a:t>
            </a:r>
            <a:r>
              <a:rPr lang="en-US" sz="2200" dirty="0"/>
              <a:t>, Arkansas, </a:t>
            </a:r>
            <a:r>
              <a:rPr lang="en-US" sz="2200" dirty="0" smtClean="0"/>
              <a:t>Louisiana, </a:t>
            </a:r>
            <a:r>
              <a:rPr lang="en-US" sz="2200" dirty="0"/>
              <a:t>Mississippi, Missouri, Ohio and </a:t>
            </a:r>
            <a:r>
              <a:rPr lang="en-US" sz="2200" dirty="0" smtClean="0"/>
              <a:t>Texas)</a:t>
            </a:r>
            <a:endParaRPr lang="en-US" sz="2200" dirty="0"/>
          </a:p>
          <a:p>
            <a:pPr lvl="1"/>
            <a:r>
              <a:rPr lang="en-US" sz="2400" dirty="0"/>
              <a:t>Slave population increases from 700,000 in 1790 to 4,000,000 in 1860. </a:t>
            </a:r>
          </a:p>
          <a:p>
            <a:pPr marL="457200" lvl="1" indent="0">
              <a:buNone/>
            </a:pPr>
            <a:endParaRPr lang="en-US" sz="2400" dirty="0"/>
          </a:p>
          <a:p>
            <a:pPr lvl="1"/>
            <a:endParaRPr lang="en-US" sz="2400" dirty="0" smtClean="0"/>
          </a:p>
          <a:p>
            <a:pPr lvl="1"/>
            <a:endParaRPr lang="en-US" sz="2400" dirty="0"/>
          </a:p>
          <a:p>
            <a:pPr marL="914400" lvl="2" indent="0">
              <a:buNone/>
            </a:pPr>
            <a:endParaRPr lang="en-US" sz="2400" dirty="0" smtClean="0"/>
          </a:p>
        </p:txBody>
      </p:sp>
    </p:spTree>
    <p:extLst>
      <p:ext uri="{BB962C8B-B14F-4D97-AF65-F5344CB8AC3E}">
        <p14:creationId xmlns:p14="http://schemas.microsoft.com/office/powerpoint/2010/main" val="13668402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3227</TotalTime>
  <Words>1020</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PowerPoint Presentation</vt:lpstr>
      <vt:lpstr>Overview of Class Thus Far: Definition </vt:lpstr>
      <vt:lpstr>Overview of Class Thus Far: New Slang </vt:lpstr>
      <vt:lpstr>Overview of Class Thus Far: New Slang </vt:lpstr>
      <vt:lpstr>Overview of Class Thus Far: New Slang </vt:lpstr>
      <vt:lpstr>Overview of Class Thus Far: Slang Template</vt:lpstr>
      <vt:lpstr>Discussion:  African American Vernacular English….A Short History</vt:lpstr>
      <vt:lpstr>Discussion:  African American Vernacular English….A Short History</vt:lpstr>
      <vt:lpstr>Discussion:  African American Vernacular English….A Short History</vt:lpstr>
      <vt:lpstr>Discussion:  African American Vernacular English….A Short History</vt:lpstr>
      <vt:lpstr>Discussion:  African American Vernacular English….A Short History</vt:lpstr>
      <vt:lpstr>Discussion:  African American Vernacular English….A Short History</vt:lpstr>
      <vt:lpstr>Discussion:  African American Vernacular English….A Short History</vt:lpstr>
      <vt:lpstr>Rickford on the Ebonics Controversy </vt:lpstr>
      <vt:lpstr>Rickford’s Choice of Spoken Soul</vt:lpstr>
      <vt:lpstr>Grossman &amp; Tucker, Sexism and Slang </vt:lpstr>
      <vt:lpstr>Grossman &amp; Tucker, Sexism and Slang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 Moore</dc:creator>
  <cp:lastModifiedBy>Moore, Jonathan Peter</cp:lastModifiedBy>
  <cp:revision>44</cp:revision>
  <dcterms:created xsi:type="dcterms:W3CDTF">2016-08-28T00:13:35Z</dcterms:created>
  <dcterms:modified xsi:type="dcterms:W3CDTF">2016-09-12T15:50:18Z</dcterms:modified>
</cp:coreProperties>
</file>