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A2B7D-5AA8-49EB-B58C-5BE20DA5A538}" type="doc">
      <dgm:prSet loTypeId="urn:microsoft.com/office/officeart/2008/layout/PictureLineup" loCatId="picture" qsTypeId="urn:microsoft.com/office/officeart/2005/8/quickstyle/simple1" qsCatId="simple" csTypeId="urn:microsoft.com/office/officeart/2005/8/colors/accent1_2" csCatId="accent1" phldr="1"/>
      <dgm:spPr/>
      <dgm:t>
        <a:bodyPr/>
        <a:lstStyle/>
        <a:p>
          <a:endParaRPr lang="en-US"/>
        </a:p>
      </dgm:t>
    </dgm:pt>
    <dgm:pt modelId="{D87B6B17-DB92-40F4-A1D0-8FAA9C12DE2C}">
      <dgm:prSet phldrT="[Text]" custT="1"/>
      <dgm:spPr/>
      <dgm:t>
        <a:bodyPr/>
        <a:lstStyle/>
        <a:p>
          <a:r>
            <a:rPr lang="en-US" sz="1600" b="1" dirty="0"/>
            <a:t>Addition of a Feature: </a:t>
          </a:r>
          <a:r>
            <a:rPr lang="en-US" sz="1600" dirty="0"/>
            <a:t>There was a region in the genome that had a high amount of coding potential and an area in which a feasible start and stop site could be added. </a:t>
          </a:r>
        </a:p>
      </dgm:t>
    </dgm:pt>
    <dgm:pt modelId="{48AF4C69-C538-4103-A23A-08333BAC7DB7}" type="parTrans" cxnId="{E9EF3EC2-376B-421E-8E77-13542FD4019F}">
      <dgm:prSet/>
      <dgm:spPr/>
      <dgm:t>
        <a:bodyPr/>
        <a:lstStyle/>
        <a:p>
          <a:endParaRPr lang="en-US"/>
        </a:p>
      </dgm:t>
    </dgm:pt>
    <dgm:pt modelId="{40A858C1-0FB0-4DC8-928C-C92122743AB6}" type="sibTrans" cxnId="{E9EF3EC2-376B-421E-8E77-13542FD4019F}">
      <dgm:prSet/>
      <dgm:spPr/>
      <dgm:t>
        <a:bodyPr/>
        <a:lstStyle/>
        <a:p>
          <a:endParaRPr lang="en-US"/>
        </a:p>
      </dgm:t>
    </dgm:pt>
    <dgm:pt modelId="{FD0A442D-B27A-426F-B819-74B3395B9348}">
      <dgm:prSet phldrT="[Text]" custT="1"/>
      <dgm:spPr>
        <a:ln w="12700"/>
      </dgm:spPr>
      <dgm:t>
        <a:bodyPr/>
        <a:lstStyle/>
        <a:p>
          <a:r>
            <a:rPr lang="en-US" sz="1600" b="1" dirty="0"/>
            <a:t>Lengthening a Feature: </a:t>
          </a:r>
          <a:r>
            <a:rPr lang="en-US" sz="1600" b="0" dirty="0"/>
            <a:t>Feature 75 (top left corner of above picture) showed an ability to be lengthened to cover  more coding potential, but the program called to cut it short. Despite the elongation causing a larger-than-usual overlap with the next gene, enough evidence existed to allow for this bending of the rule.</a:t>
          </a:r>
          <a:endParaRPr lang="en-US" sz="1600" b="1" dirty="0"/>
        </a:p>
      </dgm:t>
    </dgm:pt>
    <dgm:pt modelId="{896C57D5-893E-4CDA-A520-1E25C2287D51}" type="parTrans" cxnId="{5B99174B-E56C-4A4A-920B-E31999BA5AAE}">
      <dgm:prSet/>
      <dgm:spPr/>
      <dgm:t>
        <a:bodyPr/>
        <a:lstStyle/>
        <a:p>
          <a:endParaRPr lang="en-US"/>
        </a:p>
      </dgm:t>
    </dgm:pt>
    <dgm:pt modelId="{762BAA71-99FA-4B22-8882-CE55B3000A0A}" type="sibTrans" cxnId="{5B99174B-E56C-4A4A-920B-E31999BA5AAE}">
      <dgm:prSet/>
      <dgm:spPr/>
      <dgm:t>
        <a:bodyPr/>
        <a:lstStyle/>
        <a:p>
          <a:endParaRPr lang="en-US"/>
        </a:p>
      </dgm:t>
    </dgm:pt>
    <dgm:pt modelId="{B5F9ADEE-9136-4104-AEE9-20C11048991B}">
      <dgm:prSet phldrT="[Text]"/>
      <dgm:spPr/>
      <dgm:t>
        <a:bodyPr/>
        <a:lstStyle/>
        <a:p>
          <a:r>
            <a:rPr lang="en-US" b="1" dirty="0"/>
            <a:t>Deletion of Two Features: </a:t>
          </a:r>
          <a:r>
            <a:rPr lang="en-US" b="0" dirty="0"/>
            <a:t>Two forward-running genes at the very end of the gene were out of place (a change in direction requires a 50 </a:t>
          </a:r>
          <a:r>
            <a:rPr lang="en-US" b="0" dirty="0" err="1"/>
            <a:t>bp</a:t>
          </a:r>
          <a:r>
            <a:rPr lang="en-US" b="0" dirty="0"/>
            <a:t> gap on either side of the gene) and thus were deleted, as they had very little evidence supporting their existence</a:t>
          </a:r>
          <a:endParaRPr lang="en-US" b="1" dirty="0"/>
        </a:p>
      </dgm:t>
    </dgm:pt>
    <dgm:pt modelId="{389124EA-FF9C-4DBD-BC90-FAFCA64B0A7B}" type="parTrans" cxnId="{54FF63A3-C41A-4A01-A991-5DB7AAD33636}">
      <dgm:prSet/>
      <dgm:spPr/>
      <dgm:t>
        <a:bodyPr/>
        <a:lstStyle/>
        <a:p>
          <a:endParaRPr lang="en-US"/>
        </a:p>
      </dgm:t>
    </dgm:pt>
    <dgm:pt modelId="{B234FE59-EAE9-446F-8F9B-0CDEF6C60591}" type="sibTrans" cxnId="{54FF63A3-C41A-4A01-A991-5DB7AAD33636}">
      <dgm:prSet/>
      <dgm:spPr/>
      <dgm:t>
        <a:bodyPr/>
        <a:lstStyle/>
        <a:p>
          <a:endParaRPr lang="en-US"/>
        </a:p>
      </dgm:t>
    </dgm:pt>
    <dgm:pt modelId="{DDAE2106-5A64-4E80-A678-3108933977C2}" type="pres">
      <dgm:prSet presAssocID="{ABFA2B7D-5AA8-49EB-B58C-5BE20DA5A538}" presName="Name0" presStyleCnt="0">
        <dgm:presLayoutVars>
          <dgm:chMax/>
          <dgm:chPref/>
          <dgm:dir/>
          <dgm:animLvl val="lvl"/>
          <dgm:resizeHandles val="exact"/>
        </dgm:presLayoutVars>
      </dgm:prSet>
      <dgm:spPr/>
    </dgm:pt>
    <dgm:pt modelId="{6AAB2D95-3F51-45D5-8BAF-BA78ED9D0E1E}" type="pres">
      <dgm:prSet presAssocID="{D87B6B17-DB92-40F4-A1D0-8FAA9C12DE2C}" presName="composite" presStyleCnt="0"/>
      <dgm:spPr/>
    </dgm:pt>
    <dgm:pt modelId="{0876C94E-6299-4EC4-8288-A49363D6BE0E}" type="pres">
      <dgm:prSet presAssocID="{D87B6B17-DB92-40F4-A1D0-8FAA9C12DE2C}" presName="Image" presStyleLbl="alignNode1" presStyleIdx="0" presStyleCnt="3"/>
      <dgm:spPr>
        <a:blipFill dpi="0" rotWithShape="1">
          <a:blip xmlns:r="http://schemas.openxmlformats.org/officeDocument/2006/relationships" r:embed="rId1"/>
          <a:srcRect/>
          <a:stretch>
            <a:fillRect l="-100227" t="-106577" r="-165139" b="-110931"/>
          </a:stretch>
        </a:blipFill>
        <a:ln w="57150">
          <a:solidFill>
            <a:schemeClr val="accent1"/>
          </a:solidFill>
        </a:ln>
      </dgm:spPr>
    </dgm:pt>
    <dgm:pt modelId="{40988A34-177D-4E1C-A81E-7A0109DDF07C}" type="pres">
      <dgm:prSet presAssocID="{D87B6B17-DB92-40F4-A1D0-8FAA9C12DE2C}" presName="Accent" presStyleLbl="parChTrans1D1" presStyleIdx="0" presStyleCnt="3"/>
      <dgm:spPr>
        <a:ln w="12700">
          <a:solidFill>
            <a:schemeClr val="accent1"/>
          </a:solidFill>
        </a:ln>
      </dgm:spPr>
    </dgm:pt>
    <dgm:pt modelId="{1558848C-BAEC-4E3A-B3A9-79B14008A208}" type="pres">
      <dgm:prSet presAssocID="{D87B6B17-DB92-40F4-A1D0-8FAA9C12DE2C}" presName="Parent" presStyleLbl="revTx" presStyleIdx="0" presStyleCnt="3">
        <dgm:presLayoutVars>
          <dgm:chMax val="0"/>
          <dgm:chPref val="0"/>
          <dgm:bulletEnabled val="1"/>
        </dgm:presLayoutVars>
      </dgm:prSet>
      <dgm:spPr/>
    </dgm:pt>
    <dgm:pt modelId="{42519CED-E64F-4E26-B93D-701F1BE02E3B}" type="pres">
      <dgm:prSet presAssocID="{40A858C1-0FB0-4DC8-928C-C92122743AB6}" presName="sibTrans" presStyleCnt="0"/>
      <dgm:spPr/>
    </dgm:pt>
    <dgm:pt modelId="{AA435D82-EA6B-4FE9-9D93-4A2EE1BEA2B1}" type="pres">
      <dgm:prSet presAssocID="{FD0A442D-B27A-426F-B819-74B3395B9348}" presName="composite" presStyleCnt="0"/>
      <dgm:spPr/>
    </dgm:pt>
    <dgm:pt modelId="{6672039A-61DC-4FF0-A467-F78B007D7AD3}" type="pres">
      <dgm:prSet presAssocID="{FD0A442D-B27A-426F-B819-74B3395B9348}" presName="Image" presStyleLbl="alignNode1" presStyleIdx="1" presStyleCnt="3"/>
      <dgm:spPr>
        <a:blipFill dpi="0" rotWithShape="1">
          <a:blip xmlns:r="http://schemas.openxmlformats.org/officeDocument/2006/relationships" r:embed="rId2"/>
          <a:srcRect/>
          <a:stretch>
            <a:fillRect l="-111556" t="-105836" r="-141626" b="-88844"/>
          </a:stretch>
        </a:blipFill>
        <a:ln w="57150">
          <a:solidFill>
            <a:schemeClr val="accent1"/>
          </a:solidFill>
        </a:ln>
      </dgm:spPr>
    </dgm:pt>
    <dgm:pt modelId="{567590DA-CD71-49DF-B389-3010D36A890A}" type="pres">
      <dgm:prSet presAssocID="{FD0A442D-B27A-426F-B819-74B3395B9348}" presName="Accent" presStyleLbl="parChTrans1D1" presStyleIdx="1" presStyleCnt="3"/>
      <dgm:spPr>
        <a:ln w="19050">
          <a:solidFill>
            <a:schemeClr val="accent1"/>
          </a:solidFill>
        </a:ln>
      </dgm:spPr>
    </dgm:pt>
    <dgm:pt modelId="{7F5CD4D0-D660-4A00-8FD9-4E68584F873B}" type="pres">
      <dgm:prSet presAssocID="{FD0A442D-B27A-426F-B819-74B3395B9348}" presName="Parent" presStyleLbl="revTx" presStyleIdx="1" presStyleCnt="3">
        <dgm:presLayoutVars>
          <dgm:chMax val="0"/>
          <dgm:chPref val="0"/>
          <dgm:bulletEnabled val="1"/>
        </dgm:presLayoutVars>
      </dgm:prSet>
      <dgm:spPr/>
    </dgm:pt>
    <dgm:pt modelId="{A9E90D56-511F-467A-95FC-D83568FF77F3}" type="pres">
      <dgm:prSet presAssocID="{762BAA71-99FA-4B22-8882-CE55B3000A0A}" presName="sibTrans" presStyleCnt="0"/>
      <dgm:spPr/>
    </dgm:pt>
    <dgm:pt modelId="{2694936A-B2D4-402E-8E72-70C2631C5909}" type="pres">
      <dgm:prSet presAssocID="{B5F9ADEE-9136-4104-AEE9-20C11048991B}" presName="composite" presStyleCnt="0"/>
      <dgm:spPr/>
    </dgm:pt>
    <dgm:pt modelId="{94B78794-2A87-4A72-A64C-F60D0C8017C2}" type="pres">
      <dgm:prSet presAssocID="{B5F9ADEE-9136-4104-AEE9-20C11048991B}" presName="Image" presStyleLbl="alignNode1" presStyleIdx="2" presStyleCnt="3"/>
      <dgm:spPr>
        <a:blipFill dpi="0" rotWithShape="1">
          <a:blip xmlns:r="http://schemas.openxmlformats.org/officeDocument/2006/relationships" r:embed="rId3"/>
          <a:srcRect/>
          <a:stretch>
            <a:fillRect l="-73650" t="-192746" r="-190214" b="-69812"/>
          </a:stretch>
        </a:blipFill>
        <a:ln w="57150">
          <a:solidFill>
            <a:schemeClr val="accent1"/>
          </a:solidFill>
        </a:ln>
      </dgm:spPr>
    </dgm:pt>
    <dgm:pt modelId="{F59BE1C1-E5D0-4F82-B502-DB3E07E9C3BB}" type="pres">
      <dgm:prSet presAssocID="{B5F9ADEE-9136-4104-AEE9-20C11048991B}" presName="Accent" presStyleLbl="parChTrans1D1" presStyleIdx="2" presStyleCnt="3"/>
      <dgm:spPr>
        <a:ln w="12700">
          <a:solidFill>
            <a:schemeClr val="accent1"/>
          </a:solidFill>
        </a:ln>
      </dgm:spPr>
    </dgm:pt>
    <dgm:pt modelId="{EE37A78C-5B44-4502-B634-7EDFE14EE18C}" type="pres">
      <dgm:prSet presAssocID="{B5F9ADEE-9136-4104-AEE9-20C11048991B}" presName="Parent" presStyleLbl="revTx" presStyleIdx="2" presStyleCnt="3">
        <dgm:presLayoutVars>
          <dgm:chMax val="0"/>
          <dgm:chPref val="0"/>
          <dgm:bulletEnabled val="1"/>
        </dgm:presLayoutVars>
      </dgm:prSet>
      <dgm:spPr/>
    </dgm:pt>
  </dgm:ptLst>
  <dgm:cxnLst>
    <dgm:cxn modelId="{C86FD173-CF6E-4B12-BC03-DA117BD79964}" type="presOf" srcId="{D87B6B17-DB92-40F4-A1D0-8FAA9C12DE2C}" destId="{1558848C-BAEC-4E3A-B3A9-79B14008A208}" srcOrd="0" destOrd="0" presId="urn:microsoft.com/office/officeart/2008/layout/PictureLineup"/>
    <dgm:cxn modelId="{8A14A876-C89C-4E64-A6DD-4E6689F9FC53}" type="presOf" srcId="{B5F9ADEE-9136-4104-AEE9-20C11048991B}" destId="{EE37A78C-5B44-4502-B634-7EDFE14EE18C}" srcOrd="0" destOrd="0" presId="urn:microsoft.com/office/officeart/2008/layout/PictureLineup"/>
    <dgm:cxn modelId="{C59ED98D-5AA9-4E03-9C6F-4B7445F6617C}" type="presOf" srcId="{ABFA2B7D-5AA8-49EB-B58C-5BE20DA5A538}" destId="{DDAE2106-5A64-4E80-A678-3108933977C2}" srcOrd="0" destOrd="0" presId="urn:microsoft.com/office/officeart/2008/layout/PictureLineup"/>
    <dgm:cxn modelId="{54FF63A3-C41A-4A01-A991-5DB7AAD33636}" srcId="{ABFA2B7D-5AA8-49EB-B58C-5BE20DA5A538}" destId="{B5F9ADEE-9136-4104-AEE9-20C11048991B}" srcOrd="2" destOrd="0" parTransId="{389124EA-FF9C-4DBD-BC90-FAFCA64B0A7B}" sibTransId="{B234FE59-EAE9-446F-8F9B-0CDEF6C60591}"/>
    <dgm:cxn modelId="{E9EF3EC2-376B-421E-8E77-13542FD4019F}" srcId="{ABFA2B7D-5AA8-49EB-B58C-5BE20DA5A538}" destId="{D87B6B17-DB92-40F4-A1D0-8FAA9C12DE2C}" srcOrd="0" destOrd="0" parTransId="{48AF4C69-C538-4103-A23A-08333BAC7DB7}" sibTransId="{40A858C1-0FB0-4DC8-928C-C92122743AB6}"/>
    <dgm:cxn modelId="{03FFDCC5-2A73-43BB-B57B-6D503268C00A}" type="presOf" srcId="{FD0A442D-B27A-426F-B819-74B3395B9348}" destId="{7F5CD4D0-D660-4A00-8FD9-4E68584F873B}" srcOrd="0" destOrd="0" presId="urn:microsoft.com/office/officeart/2008/layout/PictureLineup"/>
    <dgm:cxn modelId="{5B99174B-E56C-4A4A-920B-E31999BA5AAE}" srcId="{ABFA2B7D-5AA8-49EB-B58C-5BE20DA5A538}" destId="{FD0A442D-B27A-426F-B819-74B3395B9348}" srcOrd="1" destOrd="0" parTransId="{896C57D5-893E-4CDA-A520-1E25C2287D51}" sibTransId="{762BAA71-99FA-4B22-8882-CE55B3000A0A}"/>
    <dgm:cxn modelId="{FBCAA324-7B9B-408B-8492-EC378B48DD7D}" type="presParOf" srcId="{DDAE2106-5A64-4E80-A678-3108933977C2}" destId="{6AAB2D95-3F51-45D5-8BAF-BA78ED9D0E1E}" srcOrd="0" destOrd="0" presId="urn:microsoft.com/office/officeart/2008/layout/PictureLineup"/>
    <dgm:cxn modelId="{21A45118-593F-4C0B-AF6C-C375569525F2}" type="presParOf" srcId="{6AAB2D95-3F51-45D5-8BAF-BA78ED9D0E1E}" destId="{0876C94E-6299-4EC4-8288-A49363D6BE0E}" srcOrd="0" destOrd="0" presId="urn:microsoft.com/office/officeart/2008/layout/PictureLineup"/>
    <dgm:cxn modelId="{9BC51ED4-1418-42D4-8EA8-CCEF97BD9BD6}" type="presParOf" srcId="{6AAB2D95-3F51-45D5-8BAF-BA78ED9D0E1E}" destId="{40988A34-177D-4E1C-A81E-7A0109DDF07C}" srcOrd="1" destOrd="0" presId="urn:microsoft.com/office/officeart/2008/layout/PictureLineup"/>
    <dgm:cxn modelId="{3E2280DE-AB0B-4FFB-839A-4E59BBB18915}" type="presParOf" srcId="{6AAB2D95-3F51-45D5-8BAF-BA78ED9D0E1E}" destId="{1558848C-BAEC-4E3A-B3A9-79B14008A208}" srcOrd="2" destOrd="0" presId="urn:microsoft.com/office/officeart/2008/layout/PictureLineup"/>
    <dgm:cxn modelId="{CDAC0301-A2FD-46D4-8BA7-A937CA994E80}" type="presParOf" srcId="{DDAE2106-5A64-4E80-A678-3108933977C2}" destId="{42519CED-E64F-4E26-B93D-701F1BE02E3B}" srcOrd="1" destOrd="0" presId="urn:microsoft.com/office/officeart/2008/layout/PictureLineup"/>
    <dgm:cxn modelId="{5B2BDD2A-6F81-4340-A352-F49C99243266}" type="presParOf" srcId="{DDAE2106-5A64-4E80-A678-3108933977C2}" destId="{AA435D82-EA6B-4FE9-9D93-4A2EE1BEA2B1}" srcOrd="2" destOrd="0" presId="urn:microsoft.com/office/officeart/2008/layout/PictureLineup"/>
    <dgm:cxn modelId="{415FD023-AEFF-4085-94CB-C7F6F220632E}" type="presParOf" srcId="{AA435D82-EA6B-4FE9-9D93-4A2EE1BEA2B1}" destId="{6672039A-61DC-4FF0-A467-F78B007D7AD3}" srcOrd="0" destOrd="0" presId="urn:microsoft.com/office/officeart/2008/layout/PictureLineup"/>
    <dgm:cxn modelId="{B2BAE13E-FE1A-4C84-931B-FD62CC72EA6D}" type="presParOf" srcId="{AA435D82-EA6B-4FE9-9D93-4A2EE1BEA2B1}" destId="{567590DA-CD71-49DF-B389-3010D36A890A}" srcOrd="1" destOrd="0" presId="urn:microsoft.com/office/officeart/2008/layout/PictureLineup"/>
    <dgm:cxn modelId="{8EDCC310-B9A1-4974-8B12-0A4A6E08D8CA}" type="presParOf" srcId="{AA435D82-EA6B-4FE9-9D93-4A2EE1BEA2B1}" destId="{7F5CD4D0-D660-4A00-8FD9-4E68584F873B}" srcOrd="2" destOrd="0" presId="urn:microsoft.com/office/officeart/2008/layout/PictureLineup"/>
    <dgm:cxn modelId="{D1BC0213-9297-4E48-8396-F1DEF79A3CAB}" type="presParOf" srcId="{DDAE2106-5A64-4E80-A678-3108933977C2}" destId="{A9E90D56-511F-467A-95FC-D83568FF77F3}" srcOrd="3" destOrd="0" presId="urn:microsoft.com/office/officeart/2008/layout/PictureLineup"/>
    <dgm:cxn modelId="{A75E0C48-B5A8-41DB-A908-098FC875E052}" type="presParOf" srcId="{DDAE2106-5A64-4E80-A678-3108933977C2}" destId="{2694936A-B2D4-402E-8E72-70C2631C5909}" srcOrd="4" destOrd="0" presId="urn:microsoft.com/office/officeart/2008/layout/PictureLineup"/>
    <dgm:cxn modelId="{043BD19F-ECE7-486C-9EC0-14F83CA0C5BF}" type="presParOf" srcId="{2694936A-B2D4-402E-8E72-70C2631C5909}" destId="{94B78794-2A87-4A72-A64C-F60D0C8017C2}" srcOrd="0" destOrd="0" presId="urn:microsoft.com/office/officeart/2008/layout/PictureLineup"/>
    <dgm:cxn modelId="{F40F88F0-C01D-44D0-94FB-DC573A691E9D}" type="presParOf" srcId="{2694936A-B2D4-402E-8E72-70C2631C5909}" destId="{F59BE1C1-E5D0-4F82-B502-DB3E07E9C3BB}" srcOrd="1" destOrd="0" presId="urn:microsoft.com/office/officeart/2008/layout/PictureLineup"/>
    <dgm:cxn modelId="{37B01E8D-4547-4B37-821E-A415B97C2904}" type="presParOf" srcId="{2694936A-B2D4-402E-8E72-70C2631C5909}" destId="{EE37A78C-5B44-4502-B634-7EDFE14EE18C}" srcOrd="2" destOrd="0" presId="urn:microsoft.com/office/officeart/2008/layout/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6C94E-6299-4EC4-8288-A49363D6BE0E}">
      <dsp:nvSpPr>
        <dsp:cNvPr id="0" name=""/>
        <dsp:cNvSpPr/>
      </dsp:nvSpPr>
      <dsp:spPr>
        <a:xfrm>
          <a:off x="2368" y="576738"/>
          <a:ext cx="2436426" cy="2436426"/>
        </a:xfrm>
        <a:prstGeom prst="rect">
          <a:avLst/>
        </a:prstGeom>
        <a:blipFill dpi="0" rotWithShape="1">
          <a:blip xmlns:r="http://schemas.openxmlformats.org/officeDocument/2006/relationships" r:embed="rId1"/>
          <a:srcRect/>
          <a:stretch>
            <a:fillRect l="-100227" t="-106577" r="-165139" b="-110931"/>
          </a:stretch>
        </a:blipFill>
        <a:ln w="5715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40988A34-177D-4E1C-A81E-7A0109DDF07C}">
      <dsp:nvSpPr>
        <dsp:cNvPr id="0" name=""/>
        <dsp:cNvSpPr/>
      </dsp:nvSpPr>
      <dsp:spPr>
        <a:xfrm>
          <a:off x="2368" y="576738"/>
          <a:ext cx="243" cy="4872853"/>
        </a:xfrm>
        <a:prstGeom prst="line">
          <a:avLst/>
        </a:prstGeom>
        <a:noFill/>
        <a:ln w="127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1558848C-BAEC-4E3A-B3A9-79B14008A208}">
      <dsp:nvSpPr>
        <dsp:cNvPr id="0" name=""/>
        <dsp:cNvSpPr/>
      </dsp:nvSpPr>
      <dsp:spPr>
        <a:xfrm>
          <a:off x="2368" y="3013165"/>
          <a:ext cx="2436426" cy="2436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Addition of a Feature: </a:t>
          </a:r>
          <a:r>
            <a:rPr lang="en-US" sz="1600" kern="1200" dirty="0"/>
            <a:t>There was a region in the genome that had a high amount of coding potential and an area in which a feasible start and stop site could be added. </a:t>
          </a:r>
        </a:p>
      </dsp:txBody>
      <dsp:txXfrm>
        <a:off x="2368" y="3013165"/>
        <a:ext cx="2436426" cy="2436426"/>
      </dsp:txXfrm>
    </dsp:sp>
    <dsp:sp modelId="{6672039A-61DC-4FF0-A467-F78B007D7AD3}">
      <dsp:nvSpPr>
        <dsp:cNvPr id="0" name=""/>
        <dsp:cNvSpPr/>
      </dsp:nvSpPr>
      <dsp:spPr>
        <a:xfrm>
          <a:off x="2439386" y="576738"/>
          <a:ext cx="2436426" cy="2436426"/>
        </a:xfrm>
        <a:prstGeom prst="rect">
          <a:avLst/>
        </a:prstGeom>
        <a:blipFill dpi="0" rotWithShape="1">
          <a:blip xmlns:r="http://schemas.openxmlformats.org/officeDocument/2006/relationships" r:embed="rId2"/>
          <a:srcRect/>
          <a:stretch>
            <a:fillRect l="-111556" t="-105836" r="-141626" b="-88844"/>
          </a:stretch>
        </a:blipFill>
        <a:ln w="5715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567590DA-CD71-49DF-B389-3010D36A890A}">
      <dsp:nvSpPr>
        <dsp:cNvPr id="0" name=""/>
        <dsp:cNvSpPr/>
      </dsp:nvSpPr>
      <dsp:spPr>
        <a:xfrm>
          <a:off x="2439386" y="576738"/>
          <a:ext cx="243" cy="4872853"/>
        </a:xfrm>
        <a:prstGeom prst="line">
          <a:avLst/>
        </a:prstGeom>
        <a:noFill/>
        <a:ln w="1905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7F5CD4D0-D660-4A00-8FD9-4E68584F873B}">
      <dsp:nvSpPr>
        <dsp:cNvPr id="0" name=""/>
        <dsp:cNvSpPr/>
      </dsp:nvSpPr>
      <dsp:spPr>
        <a:xfrm>
          <a:off x="2439386" y="3013165"/>
          <a:ext cx="2436426" cy="2436426"/>
        </a:xfrm>
        <a:prstGeom prst="rect">
          <a:avLst/>
        </a:prstGeom>
        <a:noFill/>
        <a:ln w="12700">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Lengthening a Feature: </a:t>
          </a:r>
          <a:r>
            <a:rPr lang="en-US" sz="1600" b="0" kern="1200" dirty="0"/>
            <a:t>Feature 75 (top left corner of above picture) showed an ability to be lengthened to cover  more coding potential, but the program called to cut it short. Despite the elongation causing a larger-than-usual overlap with the next gene, enough evidence existed to allow for this bending of the rule.</a:t>
          </a:r>
          <a:endParaRPr lang="en-US" sz="1600" b="1" kern="1200" dirty="0"/>
        </a:p>
      </dsp:txBody>
      <dsp:txXfrm>
        <a:off x="2439386" y="3013165"/>
        <a:ext cx="2436426" cy="2436426"/>
      </dsp:txXfrm>
    </dsp:sp>
    <dsp:sp modelId="{94B78794-2A87-4A72-A64C-F60D0C8017C2}">
      <dsp:nvSpPr>
        <dsp:cNvPr id="0" name=""/>
        <dsp:cNvSpPr/>
      </dsp:nvSpPr>
      <dsp:spPr>
        <a:xfrm>
          <a:off x="4876404" y="576738"/>
          <a:ext cx="2436426" cy="2436426"/>
        </a:xfrm>
        <a:prstGeom prst="rect">
          <a:avLst/>
        </a:prstGeom>
        <a:blipFill dpi="0" rotWithShape="1">
          <a:blip xmlns:r="http://schemas.openxmlformats.org/officeDocument/2006/relationships" r:embed="rId3"/>
          <a:srcRect/>
          <a:stretch>
            <a:fillRect l="-73650" t="-192746" r="-190214" b="-69812"/>
          </a:stretch>
        </a:blipFill>
        <a:ln w="5715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F59BE1C1-E5D0-4F82-B502-DB3E07E9C3BB}">
      <dsp:nvSpPr>
        <dsp:cNvPr id="0" name=""/>
        <dsp:cNvSpPr/>
      </dsp:nvSpPr>
      <dsp:spPr>
        <a:xfrm>
          <a:off x="4876404" y="576738"/>
          <a:ext cx="243" cy="4872853"/>
        </a:xfrm>
        <a:prstGeom prst="line">
          <a:avLst/>
        </a:prstGeom>
        <a:noFill/>
        <a:ln w="127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EE37A78C-5B44-4502-B634-7EDFE14EE18C}">
      <dsp:nvSpPr>
        <dsp:cNvPr id="0" name=""/>
        <dsp:cNvSpPr/>
      </dsp:nvSpPr>
      <dsp:spPr>
        <a:xfrm>
          <a:off x="4876404" y="3013165"/>
          <a:ext cx="2436426" cy="2436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Deletion of Two Features: </a:t>
          </a:r>
          <a:r>
            <a:rPr lang="en-US" sz="1600" b="0" kern="1200" dirty="0"/>
            <a:t>Two forward-running genes at the very end of the gene were out of place (a change in direction requires a 50 </a:t>
          </a:r>
          <a:r>
            <a:rPr lang="en-US" sz="1600" b="0" kern="1200" dirty="0" err="1"/>
            <a:t>bp</a:t>
          </a:r>
          <a:r>
            <a:rPr lang="en-US" sz="1600" b="0" kern="1200" dirty="0"/>
            <a:t> gap on either side of the gene) and thus were deleted, as they had very little evidence supporting their existence</a:t>
          </a:r>
          <a:endParaRPr lang="en-US" sz="1600" b="1" kern="1200" dirty="0"/>
        </a:p>
      </dsp:txBody>
      <dsp:txXfrm>
        <a:off x="4876404" y="3013165"/>
        <a:ext cx="2436426" cy="2436426"/>
      </dsp:txXfrm>
    </dsp:sp>
  </dsp:spTree>
</dsp:drawing>
</file>

<file path=ppt/diagrams/layout1.xml><?xml version="1.0" encoding="utf-8"?>
<dgm:layoutDef xmlns:dgm="http://schemas.openxmlformats.org/drawingml/2006/diagram" xmlns:a="http://schemas.openxmlformats.org/drawingml/2006/main" uniqueId="urn:microsoft.com/office/officeart/2008/layout/PictureLineup">
  <dgm:title val=""/>
  <dgm:desc val=""/>
  <dgm:catLst>
    <dgm:cat type="picture" pri="19000"/>
    <dgm:cat type="pictureconvert" pri="19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3" destOrd="0"/>
        <dgm:cxn modelId="42" srcId="30" destId="41" srcOrd="0" destOrd="0"/>
      </dgm:cxnLst>
      <dgm:bg/>
      <dgm:whole/>
    </dgm:dataModel>
  </dgm:clrData>
  <dgm:layoutNode name="Name0">
    <dgm:varLst>
      <dgm:chMax/>
      <dgm:chPref/>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op="equ" val="65"/>
      <dgm:constr type="primFontSz" for="des" forName="Parent" refType="primFontSz" refFor="des" refForName="Parent" op="lte"/>
      <dgm:constr type="w" for="ch" forName="composite" refType="w"/>
      <dgm:constr type="h" for="ch" forName="composite" refType="h"/>
      <dgm:constr type="sp" refType="w" refFor="ch" refForName="composite" op="equ" fact="0"/>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h" fact="0.5"/>
              <dgm:constr type="h" for="ch" forName="Image" refType="w"/>
              <dgm:constr type="l" for="ch" forName="Accent" refType="w" fact="0"/>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if>
          <dgm:else name="Name6">
            <dgm:constrLst>
              <dgm:constr type="l" for="ch" forName="Image" refType="w" fact="0"/>
              <dgm:constr type="t" for="ch" forName="Image" refType="h" fact="0"/>
              <dgm:constr type="w" for="ch" forName="Image" refType="h" fact="0.5"/>
              <dgm:constr type="h" for="ch" forName="Image" refType="w"/>
              <dgm:constr type="r" for="ch" forName="Accent" refType="w"/>
              <dgm:constr type="t" for="ch" forName="Accent" refType="h" fact="0"/>
              <dgm:constr type="w" for="ch" forName="Accent" refType="w" fact="0.0001"/>
              <dgm:constr type="h" for="ch" forName="Accent" refType="h"/>
              <dgm:constr type="l" for="ch" forName="Parent" refType="w" fact="0"/>
              <dgm:constr type="t" for="ch" forName="Parent" refType="h" fact="0.5"/>
              <dgm:constr type="w" for="ch" forName="Parent" refType="w"/>
            </dgm:constrLst>
          </dgm:else>
        </dgm:choose>
        <dgm:layoutNode name="Image" styleLbl="alignNode1">
          <dgm:alg type="sp"/>
          <dgm:shape xmlns:r="http://schemas.openxmlformats.org/officeDocument/2006/relationships" type="rect" r:blip="" blipPhldr="1">
            <dgm:adjLst/>
          </dgm:shape>
          <dgm:presOf/>
        </dgm:layoutNode>
        <dgm:layoutNode name="Accent" styleLbl="parChTrans1D1">
          <dgm:alg type="sp"/>
          <dgm:shape xmlns:r="http://schemas.openxmlformats.org/officeDocument/2006/relationships" type="line" r:blip="">
            <dgm:adjLst/>
          </dgm:shape>
          <dgm:presOf/>
        </dgm:layoutNode>
        <dgm:layoutNode name="Paren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3/22/2017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3/22/2017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onodon.com/sitebuilder/images/lambda_1-650x747.jpg"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24"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5608255"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p:cNvPicPr>
            <a:picLocks noGrp="1" noChangeAspect="1"/>
          </p:cNvPicPr>
          <p:nvPr>
            <p:ph idx="1"/>
          </p:nvPr>
        </p:nvPicPr>
        <p:blipFill>
          <a:blip r:embed="rId2"/>
          <a:stretch>
            <a:fillRect/>
          </a:stretch>
        </p:blipFill>
        <p:spPr>
          <a:xfrm>
            <a:off x="6393227" y="759599"/>
            <a:ext cx="4637665" cy="5330650"/>
          </a:xfrm>
          <a:prstGeom prst="rect">
            <a:avLst/>
          </a:prstGeom>
        </p:spPr>
      </p:pic>
      <p:sp>
        <p:nvSpPr>
          <p:cNvPr id="28"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p:cNvSpPr>
            <a:spLocks noGrp="1"/>
          </p:cNvSpPr>
          <p:nvPr>
            <p:ph type="title"/>
          </p:nvPr>
        </p:nvSpPr>
        <p:spPr>
          <a:xfrm>
            <a:off x="289248" y="1123837"/>
            <a:ext cx="4998963" cy="1255469"/>
          </a:xfrm>
        </p:spPr>
        <p:txBody>
          <a:bodyPr vert="horz" lIns="91440" tIns="45720" rIns="91440" bIns="45720" rtlCol="0" anchor="ctr">
            <a:normAutofit/>
          </a:bodyPr>
          <a:lstStyle/>
          <a:p>
            <a:r>
              <a:rPr lang="en-US" sz="4800" dirty="0"/>
              <a:t>Expected Results</a:t>
            </a:r>
          </a:p>
        </p:txBody>
      </p:sp>
      <p:sp>
        <p:nvSpPr>
          <p:cNvPr id="6" name="Text Placeholder 5"/>
          <p:cNvSpPr>
            <a:spLocks noGrp="1"/>
          </p:cNvSpPr>
          <p:nvPr>
            <p:ph type="body" sz="half" idx="2"/>
          </p:nvPr>
        </p:nvSpPr>
        <p:spPr>
          <a:xfrm>
            <a:off x="289249" y="2510395"/>
            <a:ext cx="4998962" cy="3274586"/>
          </a:xfrm>
        </p:spPr>
        <p:txBody>
          <a:bodyPr vert="horz" lIns="91440" tIns="45720" rIns="91440" bIns="45720" rtlCol="0" anchor="t">
            <a:normAutofit lnSpcReduction="10000"/>
          </a:bodyPr>
          <a:lstStyle/>
          <a:p>
            <a:pPr marL="285750" indent="-285750">
              <a:lnSpc>
                <a:spcPct val="90000"/>
              </a:lnSpc>
              <a:buFont typeface="Arial" panose="020B0604020202020204" pitchFamily="34" charset="0"/>
              <a:buChar char="•"/>
            </a:pPr>
            <a:r>
              <a:rPr lang="en-US" sz="2000" dirty="0"/>
              <a:t>Known locations of genes; no need to debate about start site locations.</a:t>
            </a:r>
          </a:p>
          <a:p>
            <a:pPr marL="285750" indent="-285750">
              <a:lnSpc>
                <a:spcPct val="90000"/>
              </a:lnSpc>
              <a:buFont typeface="Arial" panose="020B0604020202020204" pitchFamily="34" charset="0"/>
              <a:buChar char="•"/>
            </a:pPr>
            <a:r>
              <a:rPr lang="en-US" sz="2000" dirty="0"/>
              <a:t>Process would mostly be related to finding evidence for functions and protein products of various genes. </a:t>
            </a:r>
          </a:p>
          <a:p>
            <a:pPr marL="285750" indent="-285750">
              <a:lnSpc>
                <a:spcPct val="90000"/>
              </a:lnSpc>
              <a:buFont typeface="Arial" panose="020B0604020202020204" pitchFamily="34" charset="0"/>
              <a:buChar char="•"/>
            </a:pPr>
            <a:r>
              <a:rPr lang="en-US" sz="2000" dirty="0"/>
              <a:t>Functions of genes would be related to placement in genome; not many would have unknown functions. </a:t>
            </a:r>
          </a:p>
          <a:p>
            <a:pPr marL="285750" indent="-285750">
              <a:lnSpc>
                <a:spcPct val="90000"/>
              </a:lnSpc>
              <a:buFont typeface="Arial" panose="020B0604020202020204" pitchFamily="34" charset="0"/>
              <a:buChar char="•"/>
            </a:pPr>
            <a:r>
              <a:rPr lang="en-US" dirty="0"/>
              <a:t>Photo from </a:t>
            </a:r>
            <a:r>
              <a:rPr lang="en-US" dirty="0">
                <a:solidFill>
                  <a:schemeClr val="accent1">
                    <a:lumMod val="20000"/>
                    <a:lumOff val="80000"/>
                  </a:schemeClr>
                </a:solidFill>
                <a:hlinkClick r:id="rId3"/>
              </a:rPr>
              <a:t>http://cronodon.com/sitebuilder/images/lambda_1-650x747.jpg</a:t>
            </a:r>
            <a:r>
              <a:rPr lang="en-US" dirty="0">
                <a:solidFill>
                  <a:schemeClr val="accent1">
                    <a:lumMod val="20000"/>
                    <a:lumOff val="80000"/>
                  </a:schemeClr>
                </a:solidFill>
              </a:rPr>
              <a:t> </a:t>
            </a:r>
            <a:endParaRPr lang="en-US" dirty="0">
              <a:solidFill>
                <a:schemeClr val="accent1">
                  <a:lumMod val="20000"/>
                  <a:lumOff val="80000"/>
                </a:schemeClr>
              </a:solidFill>
            </a:endParaRPr>
          </a:p>
        </p:txBody>
      </p:sp>
    </p:spTree>
    <p:extLst>
      <p:ext uri="{BB962C8B-B14F-4D97-AF65-F5344CB8AC3E}">
        <p14:creationId xmlns:p14="http://schemas.microsoft.com/office/powerpoint/2010/main" val="152843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t>Results of Project</a:t>
            </a:r>
          </a:p>
        </p:txBody>
      </p:sp>
      <p:sp>
        <p:nvSpPr>
          <p:cNvPr id="7" name="Text Placeholder 6"/>
          <p:cNvSpPr>
            <a:spLocks noGrp="1"/>
          </p:cNvSpPr>
          <p:nvPr>
            <p:ph type="body" sz="half" idx="2"/>
          </p:nvPr>
        </p:nvSpPr>
        <p:spPr/>
        <p:txBody>
          <a:bodyPr>
            <a:normAutofit/>
          </a:bodyPr>
          <a:lstStyle/>
          <a:p>
            <a:r>
              <a:rPr lang="en-US" sz="2400" dirty="0"/>
              <a:t>A story of changing the ending. </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103951509"/>
              </p:ext>
            </p:extLst>
          </p:nvPr>
        </p:nvGraphicFramePr>
        <p:xfrm>
          <a:off x="4145283" y="330926"/>
          <a:ext cx="7315200" cy="602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494695"/>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53</TotalTime>
  <Words>210</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Corbel</vt:lpstr>
      <vt:lpstr>Wingdings 2</vt:lpstr>
      <vt:lpstr>Frame</vt:lpstr>
      <vt:lpstr>Expected Results</vt:lpstr>
      <vt:lpstr>Results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Expected Results</dc:title>
  <dc:creator>Kathryn Frances Atherton</dc:creator>
  <cp:lastModifiedBy>Kathryn Frances Atherton</cp:lastModifiedBy>
  <cp:revision>5</cp:revision>
  <dcterms:created xsi:type="dcterms:W3CDTF">2017-03-22T20:19:59Z</dcterms:created>
  <dcterms:modified xsi:type="dcterms:W3CDTF">2017-03-22T21:13:06Z</dcterms:modified>
</cp:coreProperties>
</file>