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TSansNarrow-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209433b29b_1_17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Google Shape;135;g209433b29b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209433b29b_1_1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Google Shape;142;g209433b29b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09403ef13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209403ef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09403ef13_1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Google Shape;155;g209403ef1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09403ef13_1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Google Shape;161;g209403ef1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09403ef13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209403ef1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209433b29b_0_20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Google Shape;78;g209433b29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209433b29b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Google Shape;84;g209433b29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209433b29b_1_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Google Shape;102;g209433b29b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09433b29b_1_18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Google Shape;108;g209433b29b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209403ef13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209403e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209403ef13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Google Shape;122;g209403ef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209433b29b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Google Shape;128;g209433b2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56471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Group 3, Final Presentation</a:t>
            </a:r>
            <a:endParaRPr/>
          </a:p>
        </p:txBody>
      </p:sp>
      <p:sp>
        <p:nvSpPr>
          <p:cNvPr id="67" name="Google Shape;67;p13"/>
          <p:cNvSpPr txBox="1"/>
          <p:nvPr>
            <p:ph idx="1" type="subTitle"/>
          </p:nvPr>
        </p:nvSpPr>
        <p:spPr>
          <a:xfrm>
            <a:off x="2137250" y="2640564"/>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Madalyn Alm, Kathryn Atherton, Barbara McAnulty, Sarah McGinness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Improvements from auto-annotation</a:t>
            </a:r>
            <a:endParaRPr/>
          </a:p>
        </p:txBody>
      </p:sp>
      <p:sp>
        <p:nvSpPr>
          <p:cNvPr id="138" name="Google Shape;138;p22"/>
          <p:cNvSpPr txBox="1"/>
          <p:nvPr>
            <p:ph idx="1" type="body"/>
          </p:nvPr>
        </p:nvSpPr>
        <p:spPr>
          <a:xfrm>
            <a:off x="311700" y="1993425"/>
            <a:ext cx="3726900" cy="1785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By moving a few start sites, the team was able to improve the length of genes by 5.7%, which reduces the gap between genes. </a:t>
            </a:r>
            <a:endParaRPr/>
          </a:p>
        </p:txBody>
      </p:sp>
      <p:pic>
        <p:nvPicPr>
          <p:cNvPr id="139" name="Google Shape;139;p22"/>
          <p:cNvPicPr preferRelativeResize="0"/>
          <p:nvPr/>
        </p:nvPicPr>
        <p:blipFill>
          <a:blip r:embed="rId3">
            <a:alphaModFix/>
          </a:blip>
          <a:stretch>
            <a:fillRect/>
          </a:stretch>
        </p:blipFill>
        <p:spPr>
          <a:xfrm>
            <a:off x="4750153" y="1263025"/>
            <a:ext cx="4203450" cy="282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Improvements from auto-annotation</a:t>
            </a:r>
            <a:endParaRPr/>
          </a:p>
        </p:txBody>
      </p:sp>
      <p:sp>
        <p:nvSpPr>
          <p:cNvPr id="145" name="Google Shape;145;p23"/>
          <p:cNvSpPr txBox="1"/>
          <p:nvPr>
            <p:ph idx="1" type="body"/>
          </p:nvPr>
        </p:nvSpPr>
        <p:spPr>
          <a:xfrm>
            <a:off x="311700" y="1967575"/>
            <a:ext cx="3726900" cy="2082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400">
                <a:solidFill>
                  <a:srgbClr val="666666"/>
                </a:solidFill>
              </a:rPr>
              <a:t>By moving a few start sites, the team was able to improve Shine Dalgarno scores, </a:t>
            </a:r>
            <a:r>
              <a:rPr lang="en" sz="1400">
                <a:solidFill>
                  <a:srgbClr val="666666"/>
                </a:solidFill>
              </a:rPr>
              <a:t>a measure of the ability of ribosomes to initiate protein synthesis. The SD scores became 2.5% less negative. Although SD scores are not the most important measure, the guiding principles do call for a score closer to zero. </a:t>
            </a:r>
            <a:endParaRPr sz="1400">
              <a:solidFill>
                <a:srgbClr val="666666"/>
              </a:solidFill>
            </a:endParaRPr>
          </a:p>
        </p:txBody>
      </p:sp>
      <p:pic>
        <p:nvPicPr>
          <p:cNvPr id="146" name="Google Shape;146;p23"/>
          <p:cNvPicPr preferRelativeResize="0"/>
          <p:nvPr/>
        </p:nvPicPr>
        <p:blipFill>
          <a:blip r:embed="rId3">
            <a:alphaModFix/>
          </a:blip>
          <a:stretch>
            <a:fillRect/>
          </a:stretch>
        </p:blipFill>
        <p:spPr>
          <a:xfrm>
            <a:off x="4634850" y="1547927"/>
            <a:ext cx="4281551" cy="264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Conclusions</a:t>
            </a:r>
            <a:endParaRPr/>
          </a:p>
        </p:txBody>
      </p:sp>
      <p:sp>
        <p:nvSpPr>
          <p:cNvPr id="152" name="Google Shape;152;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auto-annotation by DNAMaster utilizing GeneMark and Glimmer gene call algorithms required several revisions including two gene deletions, one gene addition, and many start adjustments on its 40900 - 50341 base pair section.</a:t>
            </a:r>
            <a:endParaRPr/>
          </a:p>
          <a:p>
            <a:pPr indent="-342900" lvl="0" marL="457200">
              <a:spcBef>
                <a:spcPts val="0"/>
              </a:spcBef>
              <a:spcAft>
                <a:spcPts val="0"/>
              </a:spcAft>
              <a:buSzPts val="1800"/>
              <a:buChar char="●"/>
            </a:pPr>
            <a:r>
              <a:rPr lang="en"/>
              <a:t>Wet lab evidence suggests that the JewelBug is a temperate phage. If this is the case, the genes found in this section of the genome are likely instrumental in the regulation of the JewelBug’s life cycle as well as determining its host range.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Work</a:t>
            </a:r>
            <a:endParaRPr/>
          </a:p>
        </p:txBody>
      </p:sp>
      <p:sp>
        <p:nvSpPr>
          <p:cNvPr id="158" name="Google Shape;15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Send the completed annotation to University of Pittsburgh Howard Hughes Medical Institute quality control for wet lab verification of the gene calls</a:t>
            </a:r>
            <a:endParaRPr/>
          </a:p>
          <a:p>
            <a:pPr indent="-342900" lvl="0" marL="457200" rtl="0">
              <a:spcBef>
                <a:spcPts val="0"/>
              </a:spcBef>
              <a:spcAft>
                <a:spcPts val="0"/>
              </a:spcAft>
              <a:buSzPts val="1800"/>
              <a:buChar char="●"/>
            </a:pPr>
            <a:r>
              <a:rPr lang="en"/>
              <a:t>Determine the function of the proteins that currently do not have a known function</a:t>
            </a:r>
            <a:endParaRPr/>
          </a:p>
          <a:p>
            <a:pPr indent="-342900" lvl="0" marL="457200" rtl="0">
              <a:spcBef>
                <a:spcPts val="0"/>
              </a:spcBef>
              <a:spcAft>
                <a:spcPts val="0"/>
              </a:spcAft>
              <a:buSzPts val="1800"/>
              <a:buChar char="●"/>
            </a:pPr>
            <a:r>
              <a:rPr lang="en"/>
              <a:t>Determine the host range of JewelBug</a:t>
            </a:r>
            <a:endParaRPr/>
          </a:p>
          <a:p>
            <a:pPr indent="-342900" lvl="0" marL="457200" rtl="0">
              <a:spcBef>
                <a:spcPts val="0"/>
              </a:spcBef>
              <a:spcAft>
                <a:spcPts val="0"/>
              </a:spcAft>
              <a:buSzPts val="1800"/>
              <a:buChar char="●"/>
            </a:pPr>
            <a:r>
              <a:rPr lang="en"/>
              <a:t>Compare to the rest of the A6 cluster to determine possible evolutionary path</a:t>
            </a:r>
            <a:br>
              <a:rPr lang="en"/>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ctrTitle"/>
          </p:nvPr>
        </p:nvSpPr>
        <p:spPr>
          <a:xfrm>
            <a:off x="623150" y="1412325"/>
            <a:ext cx="7813200" cy="1022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Thanks for a Great Semester!</a:t>
            </a:r>
            <a:endParaRPr/>
          </a:p>
        </p:txBody>
      </p:sp>
      <p:sp>
        <p:nvSpPr>
          <p:cNvPr id="164" name="Google Shape;164;p26"/>
          <p:cNvSpPr txBox="1"/>
          <p:nvPr>
            <p:ph idx="1" type="subTitle"/>
          </p:nvPr>
        </p:nvSpPr>
        <p:spPr>
          <a:xfrm>
            <a:off x="2136750" y="2714214"/>
            <a:ext cx="48705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Special Thanks to Dr. Clase and Yi!!!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73" name="Google Shape;73;p14"/>
          <p:cNvSpPr txBox="1"/>
          <p:nvPr>
            <p:ph idx="1" type="body"/>
          </p:nvPr>
        </p:nvSpPr>
        <p:spPr>
          <a:xfrm>
            <a:off x="311700" y="1266325"/>
            <a:ext cx="6162600" cy="33027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000000"/>
              </a:buClr>
              <a:buSzPts val="2000"/>
              <a:buChar char="●"/>
            </a:pPr>
            <a:r>
              <a:rPr lang="en" sz="2000">
                <a:solidFill>
                  <a:srgbClr val="000000"/>
                </a:solidFill>
              </a:rPr>
              <a:t>This research aims to produce an annotated genome of JewelBug, a newly discovered species of mycobacteriophage, for the SEA-PHAGES project. </a:t>
            </a:r>
            <a:endParaRPr sz="2000">
              <a:solidFill>
                <a:srgbClr val="000000"/>
              </a:solidFill>
            </a:endParaRPr>
          </a:p>
          <a:p>
            <a:pPr indent="-355600" lvl="0" marL="457200" rtl="0">
              <a:spcBef>
                <a:spcPts val="0"/>
              </a:spcBef>
              <a:spcAft>
                <a:spcPts val="0"/>
              </a:spcAft>
              <a:buClr>
                <a:srgbClr val="000000"/>
              </a:buClr>
              <a:buSzPts val="2000"/>
              <a:buChar char="●"/>
            </a:pPr>
            <a:r>
              <a:rPr lang="en" sz="2000">
                <a:solidFill>
                  <a:srgbClr val="000000"/>
                </a:solidFill>
              </a:rPr>
              <a:t>Mycobacteriophage are virions that infect mycobacteria in order to replicate. </a:t>
            </a:r>
            <a:endParaRPr sz="2000">
              <a:solidFill>
                <a:srgbClr val="000000"/>
              </a:solidFill>
            </a:endParaRPr>
          </a:p>
          <a:p>
            <a:pPr indent="-355600" lvl="0" marL="457200" rtl="0">
              <a:spcBef>
                <a:spcPts val="0"/>
              </a:spcBef>
              <a:spcAft>
                <a:spcPts val="0"/>
              </a:spcAft>
              <a:buClr>
                <a:srgbClr val="000000"/>
              </a:buClr>
              <a:buSzPts val="2000"/>
              <a:buChar char="●"/>
            </a:pPr>
            <a:r>
              <a:rPr lang="en" sz="2000">
                <a:solidFill>
                  <a:srgbClr val="000000"/>
                </a:solidFill>
              </a:rPr>
              <a:t>The SEA-PHAGES project is an international effort of students characterizing mycobacteriophage found in the environment to discover new genes and their functions. </a:t>
            </a:r>
            <a:endParaRPr sz="2000">
              <a:solidFill>
                <a:srgbClr val="000000"/>
              </a:solidFill>
            </a:endParaRPr>
          </a:p>
          <a:p>
            <a:pPr indent="0" lvl="0" marL="0" rtl="0">
              <a:spcBef>
                <a:spcPts val="0"/>
              </a:spcBef>
              <a:spcAft>
                <a:spcPts val="0"/>
              </a:spcAft>
              <a:buNone/>
            </a:pPr>
            <a:r>
              <a:t/>
            </a:r>
            <a:endParaRPr sz="1400">
              <a:solidFill>
                <a:srgbClr val="000000"/>
              </a:solidFill>
            </a:endParaRPr>
          </a:p>
          <a:p>
            <a:pPr indent="0" lvl="0" marL="0">
              <a:spcBef>
                <a:spcPts val="0"/>
              </a:spcBef>
              <a:spcAft>
                <a:spcPts val="1600"/>
              </a:spcAft>
              <a:buNone/>
            </a:pPr>
            <a:r>
              <a:t/>
            </a:r>
            <a:endParaRPr/>
          </a:p>
        </p:txBody>
      </p:sp>
      <p:pic>
        <p:nvPicPr>
          <p:cNvPr descr="JewelBug_Plaque.jpg" id="74" name="Google Shape;74;p14"/>
          <p:cNvPicPr preferRelativeResize="0"/>
          <p:nvPr/>
        </p:nvPicPr>
        <p:blipFill rotWithShape="1">
          <a:blip r:embed="rId3">
            <a:alphaModFix/>
          </a:blip>
          <a:srcRect b="1780" l="13770" r="16503" t="8316"/>
          <a:stretch/>
        </p:blipFill>
        <p:spPr>
          <a:xfrm>
            <a:off x="6235625" y="954650"/>
            <a:ext cx="2822775" cy="2717775"/>
          </a:xfrm>
          <a:prstGeom prst="rect">
            <a:avLst/>
          </a:prstGeom>
          <a:noFill/>
          <a:ln>
            <a:noFill/>
          </a:ln>
        </p:spPr>
      </p:pic>
      <p:sp>
        <p:nvSpPr>
          <p:cNvPr id="75" name="Google Shape;75;p14"/>
          <p:cNvSpPr txBox="1"/>
          <p:nvPr/>
        </p:nvSpPr>
        <p:spPr>
          <a:xfrm>
            <a:off x="6282275" y="3716525"/>
            <a:ext cx="2776200" cy="707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200"/>
              <a:t>JewelBug’s plaques after infecting mycobacterium smegmatis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this annotation is important</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Viruses are the most genetically diverse group of biological material as well as the least studied. Therefore, they contain the largest number of novel genes.</a:t>
            </a:r>
            <a:endParaRPr/>
          </a:p>
          <a:p>
            <a:pPr indent="-342900" lvl="0" marL="457200" rtl="0">
              <a:spcBef>
                <a:spcPts val="0"/>
              </a:spcBef>
              <a:spcAft>
                <a:spcPts val="0"/>
              </a:spcAft>
              <a:buSzPts val="1800"/>
              <a:buChar char="●"/>
            </a:pPr>
            <a:r>
              <a:rPr lang="en"/>
              <a:t>Expanding the databases of viral genomes allows for more efficient and higher-quality future annotations. </a:t>
            </a:r>
            <a:endParaRPr/>
          </a:p>
          <a:p>
            <a:pPr indent="-342900" lvl="0" marL="457200" rtl="0">
              <a:spcBef>
                <a:spcPts val="0"/>
              </a:spcBef>
              <a:spcAft>
                <a:spcPts val="0"/>
              </a:spcAft>
              <a:buSzPts val="1800"/>
              <a:buChar char="●"/>
            </a:pPr>
            <a:r>
              <a:rPr lang="en"/>
              <a:t>The databases provide the groundwork for research into the evolution and adaptation of viruses which also provides information about evolution, adaptation, and susceptibility of bacteria. Two paramount concerns for human medicine.  </a:t>
            </a:r>
            <a:endParaRPr/>
          </a:p>
          <a:p>
            <a:pPr indent="-342900" lvl="0" marL="457200" rtl="0">
              <a:spcBef>
                <a:spcPts val="0"/>
              </a:spcBef>
              <a:spcAft>
                <a:spcPts val="0"/>
              </a:spcAft>
              <a:buSzPts val="1800"/>
              <a:buChar char="●"/>
            </a:pPr>
            <a:r>
              <a:rPr lang="en"/>
              <a:t>Mycobacteriophages have specific applications in human medicine since their hosts include M. tuberculosis.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Genes 67-90: 40900-50341bp </a:t>
            </a:r>
            <a:endParaRPr/>
          </a:p>
        </p:txBody>
      </p:sp>
      <p:sp>
        <p:nvSpPr>
          <p:cNvPr id="87" name="Google Shape;87;p16"/>
          <p:cNvSpPr txBox="1"/>
          <p:nvPr>
            <p:ph idx="1" type="body"/>
          </p:nvPr>
        </p:nvSpPr>
        <p:spPr>
          <a:xfrm>
            <a:off x="1200150" y="3659425"/>
            <a:ext cx="7632000" cy="90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24 genes originally called                     23 genes in final annotation</a:t>
            </a:r>
            <a:endParaRPr/>
          </a:p>
          <a:p>
            <a:pPr indent="0" lvl="0" marL="0" rtl="0">
              <a:spcBef>
                <a:spcPts val="1600"/>
              </a:spcBef>
              <a:spcAft>
                <a:spcPts val="1600"/>
              </a:spcAft>
              <a:buNone/>
            </a:pPr>
            <a:r>
              <a:rPr lang="en"/>
              <a:t>                         (two deletions and one addition)</a:t>
            </a:r>
            <a:endParaRPr>
              <a:highlight>
                <a:srgbClr val="FFFF00"/>
              </a:highlight>
            </a:endParaRPr>
          </a:p>
        </p:txBody>
      </p:sp>
      <p:sp>
        <p:nvSpPr>
          <p:cNvPr id="88" name="Google Shape;88;p16"/>
          <p:cNvSpPr/>
          <p:nvPr/>
        </p:nvSpPr>
        <p:spPr>
          <a:xfrm>
            <a:off x="4121100" y="3715900"/>
            <a:ext cx="901800" cy="370200"/>
          </a:xfrm>
          <a:prstGeom prst="rightArrow">
            <a:avLst>
              <a:gd fmla="val 50000" name="adj1"/>
              <a:gd fmla="val 50000" name="adj2"/>
            </a:avLst>
          </a:prstGeom>
          <a:solidFill>
            <a:srgbClr val="000000"/>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WhitePhamerator.JPG" id="89" name="Google Shape;89;p16"/>
          <p:cNvPicPr preferRelativeResize="0"/>
          <p:nvPr/>
        </p:nvPicPr>
        <p:blipFill>
          <a:blip r:embed="rId3">
            <a:alphaModFix/>
          </a:blip>
          <a:stretch>
            <a:fillRect/>
          </a:stretch>
        </p:blipFill>
        <p:spPr>
          <a:xfrm>
            <a:off x="151475" y="1179400"/>
            <a:ext cx="8734251" cy="1838775"/>
          </a:xfrm>
          <a:prstGeom prst="rect">
            <a:avLst/>
          </a:prstGeom>
          <a:noFill/>
          <a:ln>
            <a:noFill/>
          </a:ln>
        </p:spPr>
      </p:pic>
      <p:sp>
        <p:nvSpPr>
          <p:cNvPr id="90" name="Google Shape;90;p16"/>
          <p:cNvSpPr txBox="1"/>
          <p:nvPr/>
        </p:nvSpPr>
        <p:spPr>
          <a:xfrm>
            <a:off x="26499750" y="4663050"/>
            <a:ext cx="6324600" cy="70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600"/>
              <a:t>In the manually validated </a:t>
            </a:r>
            <a:br>
              <a:rPr lang="en" sz="3600"/>
            </a:br>
            <a:r>
              <a:rPr lang="en" sz="3600"/>
              <a:t>draft these two forward- reading genes are eliminated.</a:t>
            </a:r>
            <a:endParaRPr sz="3600"/>
          </a:p>
        </p:txBody>
      </p:sp>
      <p:pic>
        <p:nvPicPr>
          <p:cNvPr id="91" name="Google Shape;91;p16"/>
          <p:cNvPicPr preferRelativeResize="0"/>
          <p:nvPr/>
        </p:nvPicPr>
        <p:blipFill rotWithShape="1">
          <a:blip r:embed="rId4">
            <a:alphaModFix/>
          </a:blip>
          <a:srcRect b="2140" l="46675" r="25269" t="67545"/>
          <a:stretch/>
        </p:blipFill>
        <p:spPr>
          <a:xfrm>
            <a:off x="2197050" y="2251425"/>
            <a:ext cx="160400" cy="309000"/>
          </a:xfrm>
          <a:prstGeom prst="rect">
            <a:avLst/>
          </a:prstGeom>
          <a:noFill/>
          <a:ln>
            <a:noFill/>
          </a:ln>
        </p:spPr>
      </p:pic>
      <p:cxnSp>
        <p:nvCxnSpPr>
          <p:cNvPr id="92" name="Google Shape;92;p16"/>
          <p:cNvCxnSpPr>
            <a:endCxn id="91" idx="0"/>
          </p:cNvCxnSpPr>
          <p:nvPr/>
        </p:nvCxnSpPr>
        <p:spPr>
          <a:xfrm flipH="1">
            <a:off x="2277250" y="1403325"/>
            <a:ext cx="3900" cy="848100"/>
          </a:xfrm>
          <a:prstGeom prst="straightConnector1">
            <a:avLst/>
          </a:prstGeom>
          <a:noFill/>
          <a:ln cap="flat" cmpd="sng" w="38100">
            <a:solidFill>
              <a:srgbClr val="000000"/>
            </a:solidFill>
            <a:prstDash val="solid"/>
            <a:round/>
            <a:headEnd len="med" w="med" type="none"/>
            <a:tailEnd len="med" w="med" type="triangle"/>
          </a:ln>
        </p:spPr>
      </p:cxnSp>
      <p:sp>
        <p:nvSpPr>
          <p:cNvPr id="93" name="Google Shape;93;p16"/>
          <p:cNvSpPr/>
          <p:nvPr/>
        </p:nvSpPr>
        <p:spPr>
          <a:xfrm>
            <a:off x="7764600" y="1179400"/>
            <a:ext cx="1379400" cy="568800"/>
          </a:xfrm>
          <a:prstGeom prst="mathMultiply">
            <a:avLst>
              <a:gd fmla="val 23520" name="adj1"/>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16"/>
          <p:cNvSpPr/>
          <p:nvPr/>
        </p:nvSpPr>
        <p:spPr>
          <a:xfrm>
            <a:off x="4500575" y="2250275"/>
            <a:ext cx="618300" cy="309000"/>
          </a:xfrm>
          <a:prstGeom prst="rect">
            <a:avLst/>
          </a:prstGeom>
          <a:solidFill>
            <a:srgbClr val="FF00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200"/>
              <a:t>78</a:t>
            </a:r>
            <a:endParaRPr sz="1200"/>
          </a:p>
        </p:txBody>
      </p:sp>
      <p:cxnSp>
        <p:nvCxnSpPr>
          <p:cNvPr id="95" name="Google Shape;95;p16"/>
          <p:cNvCxnSpPr/>
          <p:nvPr/>
        </p:nvCxnSpPr>
        <p:spPr>
          <a:xfrm>
            <a:off x="6577750" y="1461250"/>
            <a:ext cx="1359900" cy="5100"/>
          </a:xfrm>
          <a:prstGeom prst="straightConnector1">
            <a:avLst/>
          </a:prstGeom>
          <a:noFill/>
          <a:ln cap="flat" cmpd="sng" w="38100">
            <a:solidFill>
              <a:srgbClr val="000000"/>
            </a:solidFill>
            <a:prstDash val="solid"/>
            <a:round/>
            <a:headEnd len="med" w="med" type="none"/>
            <a:tailEnd len="med" w="med" type="triangle"/>
          </a:ln>
        </p:spPr>
      </p:cxnSp>
      <p:cxnSp>
        <p:nvCxnSpPr>
          <p:cNvPr id="96" name="Google Shape;96;p16"/>
          <p:cNvCxnSpPr/>
          <p:nvPr/>
        </p:nvCxnSpPr>
        <p:spPr>
          <a:xfrm flipH="1">
            <a:off x="5020975" y="1403350"/>
            <a:ext cx="3900" cy="848100"/>
          </a:xfrm>
          <a:prstGeom prst="straightConnector1">
            <a:avLst/>
          </a:prstGeom>
          <a:noFill/>
          <a:ln cap="flat" cmpd="sng" w="38100">
            <a:solidFill>
              <a:srgbClr val="000000"/>
            </a:solidFill>
            <a:prstDash val="solid"/>
            <a:round/>
            <a:headEnd len="med" w="med" type="none"/>
            <a:tailEnd len="med" w="med" type="triangle"/>
          </a:ln>
        </p:spPr>
      </p:cxnSp>
      <p:sp>
        <p:nvSpPr>
          <p:cNvPr id="97" name="Google Shape;97;p16"/>
          <p:cNvSpPr txBox="1"/>
          <p:nvPr/>
        </p:nvSpPr>
        <p:spPr>
          <a:xfrm>
            <a:off x="1853625" y="1094350"/>
            <a:ext cx="1379400" cy="30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Gene Inserted</a:t>
            </a:r>
            <a:endParaRPr/>
          </a:p>
        </p:txBody>
      </p:sp>
      <p:sp>
        <p:nvSpPr>
          <p:cNvPr id="98" name="Google Shape;98;p16"/>
          <p:cNvSpPr txBox="1"/>
          <p:nvPr/>
        </p:nvSpPr>
        <p:spPr>
          <a:xfrm>
            <a:off x="3808438" y="1094350"/>
            <a:ext cx="2430600" cy="30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Gene Extended Significantly</a:t>
            </a:r>
            <a:endParaRPr/>
          </a:p>
        </p:txBody>
      </p:sp>
      <p:sp>
        <p:nvSpPr>
          <p:cNvPr id="99" name="Google Shape;99;p16"/>
          <p:cNvSpPr txBox="1"/>
          <p:nvPr/>
        </p:nvSpPr>
        <p:spPr>
          <a:xfrm>
            <a:off x="6090775" y="1466350"/>
            <a:ext cx="1786500" cy="30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Two Genes Deleted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General Characteristics</a:t>
            </a:r>
            <a:endParaRPr/>
          </a:p>
        </p:txBody>
      </p:sp>
      <p:sp>
        <p:nvSpPr>
          <p:cNvPr id="105" name="Google Shape;105;p17"/>
          <p:cNvSpPr txBox="1"/>
          <p:nvPr>
            <p:ph idx="1" type="body"/>
          </p:nvPr>
        </p:nvSpPr>
        <p:spPr>
          <a:xfrm>
            <a:off x="311700" y="1584950"/>
            <a:ext cx="8520600" cy="2870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All features were read in the backward direction in the complementary strand</a:t>
            </a:r>
            <a:endParaRPr/>
          </a:p>
          <a:p>
            <a:pPr indent="-342900" lvl="0" marL="457200" rtl="0">
              <a:spcBef>
                <a:spcPts val="0"/>
              </a:spcBef>
              <a:spcAft>
                <a:spcPts val="0"/>
              </a:spcAft>
              <a:buSzPts val="1800"/>
              <a:buChar char="●"/>
            </a:pPr>
            <a:r>
              <a:rPr lang="en"/>
              <a:t>61.6% GC</a:t>
            </a:r>
            <a:endParaRPr/>
          </a:p>
          <a:p>
            <a:pPr indent="-342900" lvl="0" marL="457200" rtl="0">
              <a:spcBef>
                <a:spcPts val="0"/>
              </a:spcBef>
              <a:spcAft>
                <a:spcPts val="0"/>
              </a:spcAft>
              <a:buSzPts val="1800"/>
              <a:buChar char="●"/>
            </a:pPr>
            <a:r>
              <a:rPr lang="en"/>
              <a:t>Start codon frequency: 8.7% TTG, 37.1% ATG, 52.2% GTG </a:t>
            </a:r>
            <a:endParaRPr/>
          </a:p>
          <a:p>
            <a:pPr indent="-317500" lvl="1" marL="914400" rtl="0">
              <a:spcBef>
                <a:spcPts val="0"/>
              </a:spcBef>
              <a:spcAft>
                <a:spcPts val="0"/>
              </a:spcAft>
              <a:buSzPts val="1400"/>
              <a:buChar char="○"/>
            </a:pPr>
            <a:r>
              <a:rPr lang="en" sz="1100"/>
              <a:t>According to the Annotation Guide, TTG should be around 7% and GTG and ATG should be about 46.5% each</a:t>
            </a:r>
            <a:endParaRPr sz="1100"/>
          </a:p>
          <a:p>
            <a:pPr indent="-342900" lvl="0" marL="457200" rtl="0">
              <a:spcBef>
                <a:spcPts val="0"/>
              </a:spcBef>
              <a:spcAft>
                <a:spcPts val="0"/>
              </a:spcAft>
              <a:buSzPts val="1800"/>
              <a:buChar char="●"/>
            </a:pPr>
            <a:r>
              <a:rPr lang="en"/>
              <a:t>Most BLAST results were hypothetical proteins</a:t>
            </a:r>
            <a:endParaRPr>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General Characteristics</a:t>
            </a:r>
            <a:endParaRPr/>
          </a:p>
        </p:txBody>
      </p:sp>
      <p:sp>
        <p:nvSpPr>
          <p:cNvPr id="111" name="Google Shape;111;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A6 phages most closely related to JewelBug based on BLAST and Phamerator:</a:t>
            </a:r>
            <a:endParaRPr sz="2400"/>
          </a:p>
          <a:p>
            <a:pPr indent="-381000" lvl="1" marL="914400" rtl="0">
              <a:spcBef>
                <a:spcPts val="0"/>
              </a:spcBef>
              <a:spcAft>
                <a:spcPts val="0"/>
              </a:spcAft>
              <a:buSzPts val="2400"/>
              <a:buChar char="○"/>
            </a:pPr>
            <a:r>
              <a:rPr lang="en" sz="2400"/>
              <a:t>VOHMINGHAZI</a:t>
            </a:r>
            <a:endParaRPr sz="2400"/>
          </a:p>
          <a:p>
            <a:pPr indent="-381000" lvl="1" marL="914400" rtl="0">
              <a:spcBef>
                <a:spcPts val="0"/>
              </a:spcBef>
              <a:spcAft>
                <a:spcPts val="0"/>
              </a:spcAft>
              <a:buSzPts val="2400"/>
              <a:buChar char="○"/>
            </a:pPr>
            <a:r>
              <a:rPr lang="en" sz="2400"/>
              <a:t>ISIPHIWO</a:t>
            </a:r>
            <a:endParaRPr sz="2400"/>
          </a:p>
          <a:p>
            <a:pPr indent="-381000" lvl="1" marL="914400" rtl="0">
              <a:spcBef>
                <a:spcPts val="0"/>
              </a:spcBef>
              <a:spcAft>
                <a:spcPts val="0"/>
              </a:spcAft>
              <a:buSzPts val="2400"/>
              <a:buChar char="○"/>
            </a:pPr>
            <a:r>
              <a:rPr lang="en" sz="2400"/>
              <a:t>MCFLY</a:t>
            </a:r>
            <a:endParaRPr sz="2400"/>
          </a:p>
          <a:p>
            <a:pPr indent="-381000" lvl="1" marL="914400" rtl="0">
              <a:spcBef>
                <a:spcPts val="0"/>
              </a:spcBef>
              <a:spcAft>
                <a:spcPts val="0"/>
              </a:spcAft>
              <a:buSzPts val="2400"/>
              <a:buChar char="○"/>
            </a:pPr>
            <a:r>
              <a:rPr lang="en" sz="2400"/>
              <a:t>KAZAN</a:t>
            </a:r>
            <a:endParaRPr sz="2400"/>
          </a:p>
          <a:p>
            <a:pPr indent="-381000" lvl="1" marL="914400" rtl="0">
              <a:spcBef>
                <a:spcPts val="0"/>
              </a:spcBef>
              <a:spcAft>
                <a:spcPts val="0"/>
              </a:spcAft>
              <a:buSzPts val="2400"/>
              <a:buChar char="○"/>
            </a:pPr>
            <a:r>
              <a:rPr lang="en" sz="2400"/>
              <a:t>CLOUDWANG9</a:t>
            </a:r>
            <a:endParaRPr sz="2400"/>
          </a:p>
          <a:p>
            <a:pPr indent="-381000" lvl="1" marL="914400" rtl="0">
              <a:spcBef>
                <a:spcPts val="0"/>
              </a:spcBef>
              <a:spcAft>
                <a:spcPts val="0"/>
              </a:spcAft>
              <a:buSzPts val="2400"/>
              <a:buChar char="○"/>
            </a:pPr>
            <a:r>
              <a:rPr lang="en" sz="2400"/>
              <a:t>ARTEMIS2UCLA</a:t>
            </a:r>
            <a:endParaRPr sz="2400">
              <a:highlight>
                <a:srgbClr val="FFFF00"/>
              </a:highlight>
            </a:endParaRPr>
          </a:p>
          <a:p>
            <a:pPr indent="0" lvl="0" marL="0">
              <a:spcBef>
                <a:spcPts val="1600"/>
              </a:spcBef>
              <a:spcAft>
                <a:spcPts val="0"/>
              </a:spcAft>
              <a:buNone/>
            </a:pPr>
            <a:r>
              <a:t/>
            </a:r>
            <a:endParaRPr>
              <a:highlight>
                <a:srgbClr val="FFFF00"/>
              </a:highlight>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36300" y="203175"/>
            <a:ext cx="5445300" cy="755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Major Changes in the Genome</a:t>
            </a:r>
            <a:endParaRPr sz="3600"/>
          </a:p>
        </p:txBody>
      </p:sp>
      <p:sp>
        <p:nvSpPr>
          <p:cNvPr id="117" name="Google Shape;117;p19"/>
          <p:cNvSpPr txBox="1"/>
          <p:nvPr>
            <p:ph idx="1" type="body"/>
          </p:nvPr>
        </p:nvSpPr>
        <p:spPr>
          <a:xfrm>
            <a:off x="292650" y="1045925"/>
            <a:ext cx="4831800" cy="3179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Adding a gene between features 72 and 73</a:t>
            </a:r>
            <a:endParaRPr sz="1400"/>
          </a:p>
          <a:p>
            <a:pPr indent="-317500" lvl="1" marL="914400" rtl="0">
              <a:spcBef>
                <a:spcPts val="0"/>
              </a:spcBef>
              <a:spcAft>
                <a:spcPts val="0"/>
              </a:spcAft>
              <a:buSzPts val="1400"/>
              <a:buChar char="○"/>
            </a:pPr>
            <a:r>
              <a:rPr lang="en" sz="1400"/>
              <a:t>There was a large 119 bp gap, GeneMark coding potential, and significant blast results once this feature was added</a:t>
            </a:r>
            <a:endParaRPr sz="1400"/>
          </a:p>
          <a:p>
            <a:pPr indent="-317500" lvl="0" marL="457200" rtl="0">
              <a:spcBef>
                <a:spcPts val="0"/>
              </a:spcBef>
              <a:spcAft>
                <a:spcPts val="0"/>
              </a:spcAft>
              <a:buSzPts val="1400"/>
              <a:buChar char="●"/>
            </a:pPr>
            <a:r>
              <a:rPr lang="en" sz="1400"/>
              <a:t>Deleting features 87 and 89</a:t>
            </a:r>
            <a:endParaRPr sz="1400"/>
          </a:p>
          <a:p>
            <a:pPr indent="-317500" lvl="1" marL="914400" rtl="0">
              <a:lnSpc>
                <a:spcPct val="100000"/>
              </a:lnSpc>
              <a:spcBef>
                <a:spcPts val="0"/>
              </a:spcBef>
              <a:spcAft>
                <a:spcPts val="0"/>
              </a:spcAft>
              <a:buSzPts val="1400"/>
              <a:buChar char="○"/>
            </a:pPr>
            <a:r>
              <a:rPr lang="en" sz="1400"/>
              <a:t>Both features 87 and 89 were in the forward direction, even though all of the other features in this part of the genome were in the reverse direction</a:t>
            </a:r>
            <a:endParaRPr sz="1400"/>
          </a:p>
          <a:p>
            <a:pPr indent="-317500" lvl="1" marL="914400" rtl="0">
              <a:lnSpc>
                <a:spcPct val="100000"/>
              </a:lnSpc>
              <a:spcBef>
                <a:spcPts val="0"/>
              </a:spcBef>
              <a:spcAft>
                <a:spcPts val="1600"/>
              </a:spcAft>
              <a:buSzPts val="1400"/>
              <a:buChar char="○"/>
            </a:pPr>
            <a:r>
              <a:rPr lang="en" sz="1400"/>
              <a:t>The features did not have strong BLAST results, if any, and there is not enough space between the surrounding genes to suggest a reversal of direction. Features 86, 88, and 90, on the other hand, have stronger evidence supporting their existence</a:t>
            </a:r>
            <a:endParaRPr sz="1400"/>
          </a:p>
        </p:txBody>
      </p:sp>
      <p:pic>
        <p:nvPicPr>
          <p:cNvPr id="118" name="Google Shape;118;p19"/>
          <p:cNvPicPr preferRelativeResize="0"/>
          <p:nvPr/>
        </p:nvPicPr>
        <p:blipFill rotWithShape="1">
          <a:blip r:embed="rId3">
            <a:alphaModFix/>
          </a:blip>
          <a:srcRect b="10378" l="0" r="0" t="37257"/>
          <a:stretch/>
        </p:blipFill>
        <p:spPr>
          <a:xfrm>
            <a:off x="5418675" y="1045913"/>
            <a:ext cx="3503000" cy="1228125"/>
          </a:xfrm>
          <a:prstGeom prst="rect">
            <a:avLst/>
          </a:prstGeom>
          <a:noFill/>
          <a:ln>
            <a:noFill/>
          </a:ln>
        </p:spPr>
      </p:pic>
      <p:pic>
        <p:nvPicPr>
          <p:cNvPr id="119" name="Google Shape;119;p19"/>
          <p:cNvPicPr preferRelativeResize="0"/>
          <p:nvPr/>
        </p:nvPicPr>
        <p:blipFill rotWithShape="1">
          <a:blip r:embed="rId4">
            <a:alphaModFix/>
          </a:blip>
          <a:srcRect b="7412" l="0" r="0" t="10955"/>
          <a:stretch/>
        </p:blipFill>
        <p:spPr>
          <a:xfrm>
            <a:off x="5376750" y="2629250"/>
            <a:ext cx="3586851" cy="158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Noteable Functions</a:t>
            </a:r>
            <a:endParaRPr/>
          </a:p>
        </p:txBody>
      </p:sp>
      <p:sp>
        <p:nvSpPr>
          <p:cNvPr id="125" name="Google Shape;125;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significant proportion of our features had no known function after </a:t>
            </a:r>
            <a:r>
              <a:rPr lang="en"/>
              <a:t>thorough</a:t>
            </a:r>
            <a:r>
              <a:rPr lang="en"/>
              <a:t> analysis of the </a:t>
            </a:r>
            <a:r>
              <a:rPr lang="en"/>
              <a:t>available</a:t>
            </a:r>
            <a:r>
              <a:rPr lang="en"/>
              <a:t> evidence. </a:t>
            </a:r>
            <a:endParaRPr/>
          </a:p>
          <a:p>
            <a:pPr indent="-342900" lvl="0" marL="457200" rtl="0">
              <a:spcBef>
                <a:spcPts val="0"/>
              </a:spcBef>
              <a:spcAft>
                <a:spcPts val="0"/>
              </a:spcAft>
              <a:buSzPts val="1800"/>
              <a:buChar char="●"/>
            </a:pPr>
            <a:r>
              <a:rPr lang="en"/>
              <a:t>The genes in our sections that did have supported putative functions were regulatory proteins (</a:t>
            </a:r>
            <a:r>
              <a:rPr lang="en"/>
              <a:t>promoters</a:t>
            </a:r>
            <a:r>
              <a:rPr lang="en"/>
              <a:t> and </a:t>
            </a:r>
            <a:r>
              <a:rPr lang="en"/>
              <a:t>anti-repressors</a:t>
            </a:r>
            <a:r>
              <a:rPr lang="en"/>
              <a:t>) or associated with DNA (DNA methylase and a helix-turn-helix domain). </a:t>
            </a:r>
            <a:endParaRPr/>
          </a:p>
          <a:p>
            <a:pPr indent="-342900" lvl="0" marL="457200">
              <a:spcBef>
                <a:spcPts val="0"/>
              </a:spcBef>
              <a:spcAft>
                <a:spcPts val="0"/>
              </a:spcAft>
              <a:buSzPts val="1800"/>
              <a:buChar char="●"/>
            </a:pPr>
            <a:r>
              <a:rPr lang="en"/>
              <a:t>The majority of our features were similar with to features of other phages found within the A6 cluster with a few exceptions.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Improvements from auto-annotation</a:t>
            </a:r>
            <a:endParaRPr/>
          </a:p>
        </p:txBody>
      </p:sp>
      <p:sp>
        <p:nvSpPr>
          <p:cNvPr id="131" name="Google Shape;131;p21"/>
          <p:cNvSpPr txBox="1"/>
          <p:nvPr>
            <p:ph idx="1" type="body"/>
          </p:nvPr>
        </p:nvSpPr>
        <p:spPr>
          <a:xfrm>
            <a:off x="311700" y="2177125"/>
            <a:ext cx="3726900" cy="1362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By moving a few start sites, the team was able to improve identity of JewelBug’s proteins with proteins in the BLAST database by 4.7%.</a:t>
            </a:r>
            <a:endParaRPr/>
          </a:p>
        </p:txBody>
      </p:sp>
      <p:pic>
        <p:nvPicPr>
          <p:cNvPr id="132" name="Google Shape;132;p21"/>
          <p:cNvPicPr preferRelativeResize="0"/>
          <p:nvPr/>
        </p:nvPicPr>
        <p:blipFill>
          <a:blip r:embed="rId3">
            <a:alphaModFix/>
          </a:blip>
          <a:stretch>
            <a:fillRect/>
          </a:stretch>
        </p:blipFill>
        <p:spPr>
          <a:xfrm>
            <a:off x="4286250" y="1314551"/>
            <a:ext cx="4698450" cy="308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