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8404800"/>
  <p:notesSz cx="6858000" cy="9144000"/>
  <p:defaultTextStyle>
    <a:defPPr>
      <a:defRPr lang="en-US"/>
    </a:defPPr>
    <a:lvl1pPr marL="0" algn="l" defTabSz="5120640" rtl="0" eaLnBrk="1" latinLnBrk="0" hangingPunct="1">
      <a:defRPr sz="10100" kern="1200">
        <a:solidFill>
          <a:schemeClr val="tx1"/>
        </a:solidFill>
        <a:latin typeface="+mn-lt"/>
        <a:ea typeface="+mn-ea"/>
        <a:cs typeface="+mn-cs"/>
      </a:defRPr>
    </a:lvl1pPr>
    <a:lvl2pPr marL="2560320" algn="l" defTabSz="5120640" rtl="0" eaLnBrk="1" latinLnBrk="0" hangingPunct="1">
      <a:defRPr sz="10100" kern="1200">
        <a:solidFill>
          <a:schemeClr val="tx1"/>
        </a:solidFill>
        <a:latin typeface="+mn-lt"/>
        <a:ea typeface="+mn-ea"/>
        <a:cs typeface="+mn-cs"/>
      </a:defRPr>
    </a:lvl2pPr>
    <a:lvl3pPr marL="5120640" algn="l" defTabSz="5120640" rtl="0" eaLnBrk="1" latinLnBrk="0" hangingPunct="1">
      <a:defRPr sz="10100" kern="1200">
        <a:solidFill>
          <a:schemeClr val="tx1"/>
        </a:solidFill>
        <a:latin typeface="+mn-lt"/>
        <a:ea typeface="+mn-ea"/>
        <a:cs typeface="+mn-cs"/>
      </a:defRPr>
    </a:lvl3pPr>
    <a:lvl4pPr marL="7680960" algn="l" defTabSz="5120640" rtl="0" eaLnBrk="1" latinLnBrk="0" hangingPunct="1">
      <a:defRPr sz="10100" kern="1200">
        <a:solidFill>
          <a:schemeClr val="tx1"/>
        </a:solidFill>
        <a:latin typeface="+mn-lt"/>
        <a:ea typeface="+mn-ea"/>
        <a:cs typeface="+mn-cs"/>
      </a:defRPr>
    </a:lvl4pPr>
    <a:lvl5pPr marL="10241280" algn="l" defTabSz="5120640" rtl="0" eaLnBrk="1" latinLnBrk="0" hangingPunct="1">
      <a:defRPr sz="10100" kern="1200">
        <a:solidFill>
          <a:schemeClr val="tx1"/>
        </a:solidFill>
        <a:latin typeface="+mn-lt"/>
        <a:ea typeface="+mn-ea"/>
        <a:cs typeface="+mn-cs"/>
      </a:defRPr>
    </a:lvl5pPr>
    <a:lvl6pPr marL="12801600" algn="l" defTabSz="5120640" rtl="0" eaLnBrk="1" latinLnBrk="0" hangingPunct="1">
      <a:defRPr sz="10100" kern="1200">
        <a:solidFill>
          <a:schemeClr val="tx1"/>
        </a:solidFill>
        <a:latin typeface="+mn-lt"/>
        <a:ea typeface="+mn-ea"/>
        <a:cs typeface="+mn-cs"/>
      </a:defRPr>
    </a:lvl6pPr>
    <a:lvl7pPr marL="15361920" algn="l" defTabSz="5120640" rtl="0" eaLnBrk="1" latinLnBrk="0" hangingPunct="1">
      <a:defRPr sz="10100" kern="1200">
        <a:solidFill>
          <a:schemeClr val="tx1"/>
        </a:solidFill>
        <a:latin typeface="+mn-lt"/>
        <a:ea typeface="+mn-ea"/>
        <a:cs typeface="+mn-cs"/>
      </a:defRPr>
    </a:lvl7pPr>
    <a:lvl8pPr marL="17922240" algn="l" defTabSz="5120640" rtl="0" eaLnBrk="1" latinLnBrk="0" hangingPunct="1">
      <a:defRPr sz="10100" kern="1200">
        <a:solidFill>
          <a:schemeClr val="tx1"/>
        </a:solidFill>
        <a:latin typeface="+mn-lt"/>
        <a:ea typeface="+mn-ea"/>
        <a:cs typeface="+mn-cs"/>
      </a:defRPr>
    </a:lvl8pPr>
    <a:lvl9pPr marL="20482560" algn="l" defTabSz="5120640"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p:cViewPr>
        <p:scale>
          <a:sx n="20" d="100"/>
          <a:sy n="20" d="100"/>
        </p:scale>
        <p:origin x="1704" y="144"/>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F06F69-56F3-437A-A9BB-7B73863D41F7}"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383756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06F69-56F3-437A-A9BB-7B73863D41F7}"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66685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8614416"/>
            <a:ext cx="64514733"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8614416"/>
            <a:ext cx="192708527"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06F69-56F3-437A-A9BB-7B73863D41F7}"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139044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06F69-56F3-437A-A9BB-7B73863D41F7}"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254921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06F69-56F3-437A-A9BB-7B73863D41F7}"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38099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3" y="50184056"/>
            <a:ext cx="128611627"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3" y="50184056"/>
            <a:ext cx="128611633"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F06F69-56F3-437A-A9BB-7B73863D41F7}"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28636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F06F69-56F3-437A-A9BB-7B73863D41F7}" type="datetimeFigureOut">
              <a:rPr lang="en-US" smtClean="0"/>
              <a:t>3/22/17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245758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F06F69-56F3-437A-A9BB-7B73863D41F7}" type="datetimeFigureOut">
              <a:rPr lang="en-US" smtClean="0"/>
              <a:t>3/22/17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309631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06F69-56F3-437A-A9BB-7B73863D41F7}" type="datetimeFigureOut">
              <a:rPr lang="en-US" smtClean="0"/>
              <a:t>3/22/17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109235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06F69-56F3-437A-A9BB-7B73863D41F7}"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345394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06F69-56F3-437A-A9BB-7B73863D41F7}"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5273D-A486-43F7-8FE2-0638BADF794A}" type="slidenum">
              <a:rPr lang="en-US" smtClean="0"/>
              <a:t>‹#›</a:t>
            </a:fld>
            <a:endParaRPr lang="en-US"/>
          </a:p>
        </p:txBody>
      </p:sp>
    </p:spTree>
    <p:extLst>
      <p:ext uri="{BB962C8B-B14F-4D97-AF65-F5344CB8AC3E}">
        <p14:creationId xmlns:p14="http://schemas.microsoft.com/office/powerpoint/2010/main" val="2162837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4EF06F69-56F3-437A-A9BB-7B73863D41F7}" type="datetimeFigureOut">
              <a:rPr lang="en-US" smtClean="0"/>
              <a:t>3/22/17</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F7E5273D-A486-43F7-8FE2-0638BADF794A}" type="slidenum">
              <a:rPr lang="en-US" smtClean="0"/>
              <a:t>‹#›</a:t>
            </a:fld>
            <a:endParaRPr lang="en-US"/>
          </a:p>
        </p:txBody>
      </p:sp>
    </p:spTree>
    <p:extLst>
      <p:ext uri="{BB962C8B-B14F-4D97-AF65-F5344CB8AC3E}">
        <p14:creationId xmlns:p14="http://schemas.microsoft.com/office/powerpoint/2010/main" val="155519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2064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5120640" rtl="0" eaLnBrk="1" latinLnBrk="0" hangingPunct="1">
        <a:spcBef>
          <a:spcPct val="20000"/>
        </a:spcBef>
        <a:buFont typeface="Arial" panose="020B0604020202020204" pitchFamily="34" charset="0"/>
        <a:buChar char="•"/>
        <a:defRPr sz="17900" kern="1200">
          <a:solidFill>
            <a:schemeClr val="tx1"/>
          </a:solidFill>
          <a:latin typeface="+mn-lt"/>
          <a:ea typeface="+mn-ea"/>
          <a:cs typeface="+mn-cs"/>
        </a:defRPr>
      </a:lvl1pPr>
      <a:lvl2pPr marL="4160520" indent="-1600200" algn="l" defTabSz="5120640" rtl="0" eaLnBrk="1" latinLnBrk="0" hangingPunct="1">
        <a:spcBef>
          <a:spcPct val="20000"/>
        </a:spcBef>
        <a:buFont typeface="Arial" panose="020B0604020202020204" pitchFamily="34" charset="0"/>
        <a:buChar char="–"/>
        <a:defRPr sz="15700" kern="1200">
          <a:solidFill>
            <a:schemeClr val="tx1"/>
          </a:solidFill>
          <a:latin typeface="+mn-lt"/>
          <a:ea typeface="+mn-ea"/>
          <a:cs typeface="+mn-cs"/>
        </a:defRPr>
      </a:lvl2pPr>
      <a:lvl3pPr marL="6400800" indent="-1280160" algn="l" defTabSz="512064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3pPr>
      <a:lvl4pPr marL="896112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4pPr>
      <a:lvl5pPr marL="1152144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5pPr>
      <a:lvl6pPr marL="1408176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6pPr>
      <a:lvl7pPr marL="1664208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7pPr>
      <a:lvl8pPr marL="1920240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8pPr>
      <a:lvl9pPr marL="2176272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9pPr>
    </p:bodyStyle>
    <p:otherStyle>
      <a:defPPr>
        <a:defRPr lang="en-US"/>
      </a:defPPr>
      <a:lvl1pPr marL="0" algn="l" defTabSz="5120640" rtl="0" eaLnBrk="1" latinLnBrk="0" hangingPunct="1">
        <a:defRPr sz="10100" kern="1200">
          <a:solidFill>
            <a:schemeClr val="tx1"/>
          </a:solidFill>
          <a:latin typeface="+mn-lt"/>
          <a:ea typeface="+mn-ea"/>
          <a:cs typeface="+mn-cs"/>
        </a:defRPr>
      </a:lvl1pPr>
      <a:lvl2pPr marL="2560320" algn="l" defTabSz="5120640" rtl="0" eaLnBrk="1" latinLnBrk="0" hangingPunct="1">
        <a:defRPr sz="10100" kern="1200">
          <a:solidFill>
            <a:schemeClr val="tx1"/>
          </a:solidFill>
          <a:latin typeface="+mn-lt"/>
          <a:ea typeface="+mn-ea"/>
          <a:cs typeface="+mn-cs"/>
        </a:defRPr>
      </a:lvl2pPr>
      <a:lvl3pPr marL="5120640" algn="l" defTabSz="5120640" rtl="0" eaLnBrk="1" latinLnBrk="0" hangingPunct="1">
        <a:defRPr sz="10100" kern="1200">
          <a:solidFill>
            <a:schemeClr val="tx1"/>
          </a:solidFill>
          <a:latin typeface="+mn-lt"/>
          <a:ea typeface="+mn-ea"/>
          <a:cs typeface="+mn-cs"/>
        </a:defRPr>
      </a:lvl3pPr>
      <a:lvl4pPr marL="7680960" algn="l" defTabSz="5120640" rtl="0" eaLnBrk="1" latinLnBrk="0" hangingPunct="1">
        <a:defRPr sz="10100" kern="1200">
          <a:solidFill>
            <a:schemeClr val="tx1"/>
          </a:solidFill>
          <a:latin typeface="+mn-lt"/>
          <a:ea typeface="+mn-ea"/>
          <a:cs typeface="+mn-cs"/>
        </a:defRPr>
      </a:lvl4pPr>
      <a:lvl5pPr marL="10241280" algn="l" defTabSz="5120640" rtl="0" eaLnBrk="1" latinLnBrk="0" hangingPunct="1">
        <a:defRPr sz="10100" kern="1200">
          <a:solidFill>
            <a:schemeClr val="tx1"/>
          </a:solidFill>
          <a:latin typeface="+mn-lt"/>
          <a:ea typeface="+mn-ea"/>
          <a:cs typeface="+mn-cs"/>
        </a:defRPr>
      </a:lvl5pPr>
      <a:lvl6pPr marL="12801600" algn="l" defTabSz="5120640" rtl="0" eaLnBrk="1" latinLnBrk="0" hangingPunct="1">
        <a:defRPr sz="10100" kern="1200">
          <a:solidFill>
            <a:schemeClr val="tx1"/>
          </a:solidFill>
          <a:latin typeface="+mn-lt"/>
          <a:ea typeface="+mn-ea"/>
          <a:cs typeface="+mn-cs"/>
        </a:defRPr>
      </a:lvl6pPr>
      <a:lvl7pPr marL="15361920" algn="l" defTabSz="5120640" rtl="0" eaLnBrk="1" latinLnBrk="0" hangingPunct="1">
        <a:defRPr sz="10100" kern="1200">
          <a:solidFill>
            <a:schemeClr val="tx1"/>
          </a:solidFill>
          <a:latin typeface="+mn-lt"/>
          <a:ea typeface="+mn-ea"/>
          <a:cs typeface="+mn-cs"/>
        </a:defRPr>
      </a:lvl7pPr>
      <a:lvl8pPr marL="17922240" algn="l" defTabSz="5120640" rtl="0" eaLnBrk="1" latinLnBrk="0" hangingPunct="1">
        <a:defRPr sz="10100" kern="1200">
          <a:solidFill>
            <a:schemeClr val="tx1"/>
          </a:solidFill>
          <a:latin typeface="+mn-lt"/>
          <a:ea typeface="+mn-ea"/>
          <a:cs typeface="+mn-cs"/>
        </a:defRPr>
      </a:lvl8pPr>
      <a:lvl9pPr marL="20482560" algn="l" defTabSz="512064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mweaver@purdue.edu" TargetMode="External"/><Relationship Id="rId4" Type="http://schemas.openxmlformats.org/officeDocument/2006/relationships/image" Target="../media/image1.jpeg"/><Relationship Id="rId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hyperlink" Target="https://engineering.purdue.edu/ABE/Undergr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1"/>
          <p:cNvSpPr>
            <a:spLocks noChangeArrowheads="1"/>
          </p:cNvSpPr>
          <p:nvPr/>
        </p:nvSpPr>
        <p:spPr bwMode="auto">
          <a:xfrm>
            <a:off x="24231600" y="7010400"/>
            <a:ext cx="25893977" cy="19199423"/>
          </a:xfrm>
          <a:prstGeom prst="rect">
            <a:avLst/>
          </a:prstGeom>
          <a:solidFill>
            <a:schemeClr val="bg1"/>
          </a:solidFill>
          <a:ln w="190500">
            <a:solidFill>
              <a:schemeClr val="tx1"/>
            </a:solidFill>
            <a:miter lim="800000"/>
            <a:headEnd/>
            <a:tailEnd/>
          </a:ln>
        </p:spPr>
        <p:txBody>
          <a:bodyPr wrap="none" lIns="457200" anchor="ctr"/>
          <a:lstStyle/>
          <a:p>
            <a:pPr marL="800100" indent="-800100" algn="l">
              <a:tabLst>
                <a:tab pos="800100" algn="l"/>
              </a:tabLst>
            </a:pPr>
            <a:endParaRPr lang="en-US" sz="4000"/>
          </a:p>
        </p:txBody>
      </p:sp>
      <p:sp>
        <p:nvSpPr>
          <p:cNvPr id="5" name="TextBox 17"/>
          <p:cNvSpPr txBox="1">
            <a:spLocks noChangeArrowheads="1"/>
          </p:cNvSpPr>
          <p:nvPr/>
        </p:nvSpPr>
        <p:spPr bwMode="auto">
          <a:xfrm>
            <a:off x="24841200" y="7924800"/>
            <a:ext cx="24841200" cy="17327820"/>
          </a:xfrm>
          <a:prstGeom prst="rect">
            <a:avLst/>
          </a:prstGeom>
          <a:noFill/>
          <a:ln w="9525">
            <a:noFill/>
            <a:miter lim="800000"/>
            <a:headEnd/>
            <a:tailEnd/>
          </a:ln>
        </p:spPr>
        <p:txBody>
          <a:bodyPr wrap="square">
            <a:spAutoFit/>
          </a:bodyPr>
          <a:lstStyle/>
          <a:p>
            <a:pPr marL="800100" indent="-800100" algn="l">
              <a:tabLst>
                <a:tab pos="800100" algn="l"/>
              </a:tabLst>
            </a:pPr>
            <a:r>
              <a:rPr lang="en-US" sz="4000" b="1" i="1" dirty="0">
                <a:latin typeface="Arial" pitchFamily="34" charset="0"/>
                <a:cs typeface="Arial" pitchFamily="34" charset="0"/>
              </a:rPr>
              <a:t>Design and printing instructions:</a:t>
            </a:r>
            <a:endParaRPr lang="en-US" sz="4000" dirty="0">
              <a:latin typeface="Arial" pitchFamily="34" charset="0"/>
              <a:cs typeface="Arial" pitchFamily="34" charset="0"/>
            </a:endParaRPr>
          </a:p>
          <a:p>
            <a:pPr marL="800100" indent="-800100" algn="l">
              <a:tabLst>
                <a:tab pos="800100" algn="l"/>
              </a:tabLst>
            </a:pPr>
            <a:endParaRPr lang="en-US" sz="4000" dirty="0">
              <a:latin typeface="Arial" pitchFamily="34" charset="0"/>
              <a:cs typeface="Arial" pitchFamily="34" charset="0"/>
            </a:endParaRPr>
          </a:p>
          <a:p>
            <a:pPr marL="800100" indent="-800100" algn="l">
              <a:spcAft>
                <a:spcPct val="50000"/>
              </a:spcAft>
              <a:buFontTx/>
              <a:buChar char="•"/>
              <a:tabLst>
                <a:tab pos="800100" algn="l"/>
              </a:tabLst>
            </a:pPr>
            <a:r>
              <a:rPr lang="en-US" sz="4000" dirty="0" smtClean="0">
                <a:latin typeface="Arial" pitchFamily="34" charset="0"/>
                <a:cs typeface="Arial" pitchFamily="34" charset="0"/>
              </a:rPr>
              <a:t>This document is set to the correct size - </a:t>
            </a:r>
            <a:r>
              <a:rPr lang="en-US" sz="4000" dirty="0">
                <a:latin typeface="Arial" pitchFamily="34" charset="0"/>
                <a:cs typeface="Arial" pitchFamily="34" charset="0"/>
              </a:rPr>
              <a:t>please do not change the dimensions on the File/Page Setup menu. Finished panels must be </a:t>
            </a:r>
            <a:r>
              <a:rPr lang="en-US" sz="4000" dirty="0" smtClean="0">
                <a:latin typeface="Arial" pitchFamily="34" charset="0"/>
                <a:cs typeface="Arial" pitchFamily="34" charset="0"/>
              </a:rPr>
              <a:t>no larger than 42” x 56”. </a:t>
            </a:r>
            <a:r>
              <a:rPr lang="en-US" sz="4000" dirty="0">
                <a:latin typeface="Arial" pitchFamily="34" charset="0"/>
                <a:cs typeface="Arial" pitchFamily="34" charset="0"/>
              </a:rPr>
              <a:t>The page size is set as the paper size. </a:t>
            </a:r>
            <a:r>
              <a:rPr lang="en-US" sz="4000" dirty="0" smtClean="0">
                <a:latin typeface="Arial" pitchFamily="34" charset="0"/>
                <a:cs typeface="Arial" pitchFamily="34" charset="0"/>
              </a:rPr>
              <a:t>The printer will not print to the edges, so please leave at least a ½” margin.</a:t>
            </a:r>
            <a:endParaRPr lang="en-US" sz="4000" dirty="0">
              <a:latin typeface="Arial" pitchFamily="34" charset="0"/>
              <a:cs typeface="Arial" pitchFamily="34" charset="0"/>
            </a:endParaRPr>
          </a:p>
          <a:p>
            <a:pPr marL="800100" indent="-800100" algn="l">
              <a:spcAft>
                <a:spcPct val="50000"/>
              </a:spcAft>
              <a:buFontTx/>
              <a:buChar char="•"/>
              <a:tabLst>
                <a:tab pos="800100" algn="l"/>
              </a:tabLst>
            </a:pPr>
            <a:r>
              <a:rPr lang="en-US" sz="4000" dirty="0">
                <a:latin typeface="Arial" pitchFamily="34" charset="0"/>
                <a:cs typeface="Arial" pitchFamily="34" charset="0"/>
              </a:rPr>
              <a:t>Text on the template can be highlighted and replaced – avoid the use of too many different fonts. The printer does not support all </a:t>
            </a:r>
            <a:r>
              <a:rPr lang="en-US" sz="4000" dirty="0" smtClean="0">
                <a:latin typeface="Arial" pitchFamily="34" charset="0"/>
                <a:cs typeface="Arial" pitchFamily="34" charset="0"/>
              </a:rPr>
              <a:t>fonts (</a:t>
            </a:r>
            <a:r>
              <a:rPr lang="en-US" sz="4000" dirty="0">
                <a:latin typeface="Arial" pitchFamily="34" charset="0"/>
                <a:cs typeface="Arial" pitchFamily="34" charset="0"/>
              </a:rPr>
              <a:t>i.e., fonts that are named “Technical”). It is best to use a </a:t>
            </a:r>
            <a:r>
              <a:rPr lang="en-US" sz="4000" dirty="0" smtClean="0">
                <a:latin typeface="Arial" pitchFamily="34" charset="0"/>
                <a:cs typeface="Arial" pitchFamily="34" charset="0"/>
              </a:rPr>
              <a:t>40-point </a:t>
            </a:r>
            <a:r>
              <a:rPr lang="en-US" sz="4000" dirty="0">
                <a:latin typeface="Arial" pitchFamily="34" charset="0"/>
                <a:cs typeface="Arial" pitchFamily="34" charset="0"/>
              </a:rPr>
              <a:t>font or larger (this text box is in 40 point font).</a:t>
            </a:r>
          </a:p>
          <a:p>
            <a:pPr marL="800100" indent="-800100" algn="l">
              <a:spcAft>
                <a:spcPct val="50000"/>
              </a:spcAft>
              <a:buFontTx/>
              <a:buChar char="•"/>
              <a:tabLst>
                <a:tab pos="800100" algn="l"/>
              </a:tabLst>
            </a:pPr>
            <a:r>
              <a:rPr lang="en-US" sz="4000" dirty="0">
                <a:latin typeface="Arial" pitchFamily="34" charset="0"/>
                <a:cs typeface="Arial" pitchFamily="34" charset="0"/>
              </a:rPr>
              <a:t>The text boxes on the template are suggested placements only – they can be moved and changed (color, line thickness, etc) as necessary.</a:t>
            </a:r>
          </a:p>
          <a:p>
            <a:pPr marL="800100" indent="-800100" algn="l">
              <a:spcAft>
                <a:spcPct val="50000"/>
              </a:spcAft>
              <a:buFontTx/>
              <a:buChar char="•"/>
              <a:tabLst>
                <a:tab pos="800100" algn="l"/>
              </a:tabLst>
            </a:pPr>
            <a:r>
              <a:rPr lang="en-US" sz="4000" dirty="0" smtClean="0">
                <a:latin typeface="Arial" pitchFamily="34" charset="0"/>
                <a:cs typeface="Arial" pitchFamily="34" charset="0"/>
              </a:rPr>
              <a:t>Background color must be white.  AutoCAD </a:t>
            </a:r>
            <a:r>
              <a:rPr lang="en-US" sz="4000" dirty="0">
                <a:latin typeface="Arial" pitchFamily="34" charset="0"/>
                <a:cs typeface="Arial" pitchFamily="34" charset="0"/>
              </a:rPr>
              <a:t>drawings need to have the black background changed prior to inserting (Under “Tools,” “Options,” “Display” click on the background and select a different color – preferably white or something else VERY light</a:t>
            </a:r>
            <a:r>
              <a:rPr lang="en-US" sz="4000" dirty="0" smtClean="0">
                <a:latin typeface="Arial" pitchFamily="34" charset="0"/>
                <a:cs typeface="Arial" pitchFamily="34" charset="0"/>
              </a:rPr>
              <a:t>).</a:t>
            </a:r>
          </a:p>
          <a:p>
            <a:pPr marL="800100" indent="-800100">
              <a:spcAft>
                <a:spcPct val="50000"/>
              </a:spcAft>
              <a:buFontTx/>
              <a:buChar char="•"/>
              <a:tabLst>
                <a:tab pos="800100" algn="l"/>
              </a:tabLst>
            </a:pPr>
            <a:r>
              <a:rPr lang="en-US" sz="4000" dirty="0" smtClean="0">
                <a:latin typeface="Arial" pitchFamily="34" charset="0"/>
                <a:cs typeface="Arial" pitchFamily="34" charset="0"/>
              </a:rPr>
              <a:t>The deadline for submitting your project is a firm deadline, independent of other activities you may be participating in outside the department. There are several groups printing projects and late submissions will be queued behind the other classes and printed on an as-available basis. Our printer is very efficient; things still go wrong. We want to be able to have all posters printed before the videotaping begins.</a:t>
            </a:r>
          </a:p>
          <a:p>
            <a:pPr marL="800100" indent="-800100">
              <a:spcAft>
                <a:spcPct val="50000"/>
              </a:spcAft>
              <a:buFontTx/>
              <a:buChar char="•"/>
              <a:tabLst>
                <a:tab pos="800100" algn="l"/>
              </a:tabLst>
            </a:pPr>
            <a:r>
              <a:rPr lang="en-US" sz="4000" dirty="0" smtClean="0">
                <a:latin typeface="Arial" pitchFamily="34" charset="0"/>
                <a:cs typeface="Arial" pitchFamily="34" charset="0"/>
              </a:rPr>
              <a:t>Reprints will not be available except for catastrophic disaster. Reprints for any reason other than hardware or software failure will cost $50 (prepaid). Please print a scaled-down version of your project to the color printer ABE208H1 or ABE201H2 prior to submitting it to me for printing (to check for spacing, perspective, etc.). You can choose “Scale to fit paper” in the print dialogue box. Ask me if you have any questions. Please bring me a copy of the scaled version with the Instructor AND Technical Advisors’ signatures on it as “approved.” I will be delighted to print projects once I have the signed version. </a:t>
            </a:r>
          </a:p>
          <a:p>
            <a:pPr marL="800100" indent="-800100">
              <a:spcAft>
                <a:spcPct val="50000"/>
              </a:spcAft>
              <a:buFontTx/>
              <a:buChar char="•"/>
              <a:tabLst>
                <a:tab pos="800100" algn="l"/>
              </a:tabLst>
            </a:pPr>
            <a:r>
              <a:rPr lang="en-US" sz="4000" dirty="0" smtClean="0">
                <a:latin typeface="Arial" pitchFamily="34" charset="0"/>
                <a:cs typeface="Arial" pitchFamily="34" charset="0"/>
              </a:rPr>
              <a:t>Do </a:t>
            </a:r>
            <a:r>
              <a:rPr lang="en-US" sz="4000" b="1" dirty="0" smtClean="0">
                <a:latin typeface="Arial" pitchFamily="34" charset="0"/>
                <a:cs typeface="Arial" pitchFamily="34" charset="0"/>
              </a:rPr>
              <a:t>not</a:t>
            </a:r>
            <a:r>
              <a:rPr lang="en-US" sz="4000" dirty="0" smtClean="0">
                <a:latin typeface="Arial" pitchFamily="34" charset="0"/>
                <a:cs typeface="Arial" pitchFamily="34" charset="0"/>
              </a:rPr>
              <a:t> try to print your own job on the department poster printer. The risk is very high that your job will be deleted from the queue.</a:t>
            </a:r>
            <a:endParaRPr lang="en-US" sz="4000" dirty="0">
              <a:latin typeface="Arial" pitchFamily="34" charset="0"/>
              <a:cs typeface="Arial" pitchFamily="34" charset="0"/>
            </a:endParaRPr>
          </a:p>
        </p:txBody>
      </p:sp>
      <p:sp>
        <p:nvSpPr>
          <p:cNvPr id="6" name="Text Box 59"/>
          <p:cNvSpPr txBox="1">
            <a:spLocks noChangeArrowheads="1"/>
          </p:cNvSpPr>
          <p:nvPr/>
        </p:nvSpPr>
        <p:spPr bwMode="auto">
          <a:xfrm>
            <a:off x="1600200" y="6324600"/>
            <a:ext cx="20726400" cy="8402300"/>
          </a:xfrm>
          <a:prstGeom prst="rect">
            <a:avLst/>
          </a:prstGeom>
          <a:noFill/>
          <a:ln w="190500">
            <a:noFill/>
            <a:miter lim="800000"/>
            <a:headEnd/>
            <a:tailEnd/>
          </a:ln>
        </p:spPr>
        <p:txBody>
          <a:bodyPr wrap="square" lIns="457200">
            <a:spAutoFit/>
          </a:bodyPr>
          <a:lstStyle/>
          <a:p>
            <a:pPr algn="l"/>
            <a:r>
              <a:rPr lang="en-US" sz="4000" dirty="0" smtClean="0">
                <a:latin typeface="Arial" pitchFamily="34" charset="0"/>
                <a:cs typeface="Arial" pitchFamily="34" charset="0"/>
              </a:rPr>
              <a:t>The </a:t>
            </a:r>
            <a:r>
              <a:rPr lang="en-US" sz="4000" dirty="0">
                <a:latin typeface="Arial" pitchFamily="34" charset="0"/>
                <a:cs typeface="Arial" pitchFamily="34" charset="0"/>
              </a:rPr>
              <a:t>Agricultural and Biological Engineering Department offers </a:t>
            </a:r>
            <a:r>
              <a:rPr lang="en-US" sz="4000" dirty="0" smtClean="0">
                <a:latin typeface="Arial" pitchFamily="34" charset="0"/>
                <a:cs typeface="Arial" pitchFamily="34" charset="0"/>
              </a:rPr>
              <a:t>a Senior </a:t>
            </a:r>
            <a:r>
              <a:rPr lang="en-US" sz="4000" dirty="0">
                <a:latin typeface="Arial" pitchFamily="34" charset="0"/>
                <a:cs typeface="Arial" pitchFamily="34" charset="0"/>
              </a:rPr>
              <a:t>Capstone Project </a:t>
            </a:r>
            <a:r>
              <a:rPr lang="en-US" sz="4000" dirty="0" smtClean="0">
                <a:latin typeface="Arial" pitchFamily="34" charset="0"/>
                <a:cs typeface="Arial" pitchFamily="34" charset="0"/>
              </a:rPr>
              <a:t>poster competition </a:t>
            </a:r>
            <a:r>
              <a:rPr lang="en-US" sz="4000" dirty="0">
                <a:latin typeface="Arial" pitchFamily="34" charset="0"/>
                <a:cs typeface="Arial" pitchFamily="34" charset="0"/>
              </a:rPr>
              <a:t>concurrent with the ABE Outstanding Alumni and Outstanding Service Awards. As a service of the department, I am available to print your </a:t>
            </a:r>
            <a:r>
              <a:rPr lang="en-US" sz="4000" dirty="0" smtClean="0">
                <a:latin typeface="Arial" pitchFamily="34" charset="0"/>
                <a:cs typeface="Arial" pitchFamily="34" charset="0"/>
              </a:rPr>
              <a:t>poster </a:t>
            </a:r>
            <a:r>
              <a:rPr lang="en-US" sz="4000" dirty="0">
                <a:latin typeface="Arial" pitchFamily="34" charset="0"/>
                <a:cs typeface="Arial" pitchFamily="34" charset="0"/>
              </a:rPr>
              <a:t>presentations on our poster printer. If you will be using a program other than PowerPoint, please </a:t>
            </a:r>
            <a:r>
              <a:rPr lang="en-US" sz="4000" dirty="0" smtClean="0">
                <a:latin typeface="Arial" pitchFamily="34" charset="0"/>
                <a:cs typeface="Arial" pitchFamily="34" charset="0"/>
              </a:rPr>
              <a:t>check </a:t>
            </a:r>
            <a:r>
              <a:rPr lang="en-US" sz="4000" dirty="0">
                <a:latin typeface="Arial" pitchFamily="34" charset="0"/>
                <a:cs typeface="Arial" pitchFamily="34" charset="0"/>
              </a:rPr>
              <a:t>with me prior to the deadline so that printing problems can be </a:t>
            </a:r>
            <a:r>
              <a:rPr lang="en-US" sz="4000" dirty="0" smtClean="0">
                <a:latin typeface="Arial" pitchFamily="34" charset="0"/>
                <a:cs typeface="Arial" pitchFamily="34" charset="0"/>
              </a:rPr>
              <a:t>avoided. Please “Save as a PDF” and submit the pdf. You </a:t>
            </a:r>
            <a:r>
              <a:rPr lang="en-US" sz="4000" dirty="0">
                <a:latin typeface="Arial" pitchFamily="34" charset="0"/>
                <a:cs typeface="Arial" pitchFamily="34" charset="0"/>
              </a:rPr>
              <a:t>are not required to submit your project through me if you do not want it printed on the poster printer. A template </a:t>
            </a:r>
            <a:r>
              <a:rPr lang="en-US" sz="4000" dirty="0" smtClean="0">
                <a:latin typeface="Arial" pitchFamily="34" charset="0"/>
                <a:cs typeface="Arial" pitchFamily="34" charset="0"/>
              </a:rPr>
              <a:t>can </a:t>
            </a:r>
            <a:r>
              <a:rPr lang="en-US" sz="4000" dirty="0">
                <a:latin typeface="Arial" pitchFamily="34" charset="0"/>
                <a:cs typeface="Arial" pitchFamily="34" charset="0"/>
              </a:rPr>
              <a:t>be downloaded at: </a:t>
            </a:r>
            <a:r>
              <a:rPr lang="en-US" sz="4000" dirty="0">
                <a:latin typeface="Arial" pitchFamily="34" charset="0"/>
                <a:cs typeface="Arial" pitchFamily="34" charset="0"/>
                <a:hlinkClick r:id="rId2"/>
              </a:rPr>
              <a:t>https://engineering.purdue.edu/ABE/Undergrad/</a:t>
            </a:r>
            <a:r>
              <a:rPr lang="en-US" sz="4000" dirty="0">
                <a:latin typeface="Arial" pitchFamily="34" charset="0"/>
                <a:cs typeface="Arial" pitchFamily="34" charset="0"/>
              </a:rPr>
              <a:t> </a:t>
            </a:r>
            <a:r>
              <a:rPr lang="en-US" sz="4000" dirty="0" smtClean="0">
                <a:latin typeface="Arial" pitchFamily="34" charset="0"/>
                <a:cs typeface="Arial" pitchFamily="34" charset="0"/>
              </a:rPr>
              <a:t> (*</a:t>
            </a:r>
            <a:r>
              <a:rPr lang="en-US" sz="4000" dirty="0">
                <a:latin typeface="Arial" pitchFamily="34" charset="0"/>
                <a:cs typeface="Arial" pitchFamily="34" charset="0"/>
              </a:rPr>
              <a:t>Note* - It is near the bottom of the page). Projects may be submitted via email </a:t>
            </a:r>
            <a:r>
              <a:rPr lang="en-US" sz="4000" dirty="0" smtClean="0">
                <a:latin typeface="Arial" pitchFamily="34" charset="0"/>
                <a:cs typeface="Arial" pitchFamily="34" charset="0"/>
              </a:rPr>
              <a:t>(</a:t>
            </a:r>
            <a:r>
              <a:rPr lang="en-US" sz="4000" dirty="0" smtClean="0">
                <a:latin typeface="Arial" pitchFamily="34" charset="0"/>
                <a:cs typeface="Arial" pitchFamily="34" charset="0"/>
                <a:hlinkClick r:id="rId3"/>
              </a:rPr>
              <a:t>cmweaver@purdue.edu</a:t>
            </a:r>
            <a:r>
              <a:rPr lang="en-US" sz="4000" dirty="0" smtClean="0">
                <a:latin typeface="Arial" pitchFamily="34" charset="0"/>
                <a:cs typeface="Arial" pitchFamily="34" charset="0"/>
              </a:rPr>
              <a:t>) or </a:t>
            </a:r>
            <a:r>
              <a:rPr lang="en-US" sz="4000" dirty="0">
                <a:latin typeface="Arial" pitchFamily="34" charset="0"/>
                <a:cs typeface="Arial" pitchFamily="34" charset="0"/>
              </a:rPr>
              <a:t>jump drive. The deadline is </a:t>
            </a:r>
            <a:r>
              <a:rPr lang="en-US" sz="4000" dirty="0" smtClean="0">
                <a:latin typeface="Arial" pitchFamily="34" charset="0"/>
                <a:cs typeface="Arial" pitchFamily="34" charset="0"/>
              </a:rPr>
              <a:t>Monday, April  18, 2016, at 5 pm.. </a:t>
            </a:r>
            <a:r>
              <a:rPr lang="en-US" sz="4000" dirty="0">
                <a:latin typeface="Arial" pitchFamily="34" charset="0"/>
                <a:cs typeface="Arial" pitchFamily="34" charset="0"/>
              </a:rPr>
              <a:t>Check with your professor for other instructions.</a:t>
            </a:r>
          </a:p>
          <a:p>
            <a:pPr algn="l"/>
            <a:r>
              <a:rPr lang="en-US" sz="4000" dirty="0">
                <a:latin typeface="Arial" pitchFamily="34" charset="0"/>
                <a:cs typeface="Arial" pitchFamily="34" charset="0"/>
              </a:rPr>
              <a:t>	</a:t>
            </a:r>
            <a:r>
              <a:rPr lang="en-US" sz="4000" dirty="0" smtClean="0">
                <a:latin typeface="Arial" pitchFamily="34" charset="0"/>
                <a:cs typeface="Arial" pitchFamily="34" charset="0"/>
              </a:rPr>
              <a:t>Carol Weaver ABE 201, 494-1174</a:t>
            </a:r>
            <a:endParaRPr lang="en-US" sz="4000" dirty="0">
              <a:latin typeface="Arial" pitchFamily="34" charset="0"/>
              <a:cs typeface="Arial" pitchFamily="34" charset="0"/>
            </a:endParaRPr>
          </a:p>
          <a:p>
            <a:pPr algn="l">
              <a:spcBef>
                <a:spcPct val="50000"/>
              </a:spcBef>
              <a:buFontTx/>
              <a:buChar char="•"/>
            </a:pPr>
            <a:endParaRPr lang="en-US" sz="4000" dirty="0">
              <a:latin typeface="Arial" pitchFamily="34" charset="0"/>
              <a:cs typeface="Arial" pitchFamily="34" charset="0"/>
            </a:endParaRPr>
          </a:p>
        </p:txBody>
      </p:sp>
      <p:sp>
        <p:nvSpPr>
          <p:cNvPr id="7" name="Rectangle 68"/>
          <p:cNvSpPr>
            <a:spLocks noChangeArrowheads="1"/>
          </p:cNvSpPr>
          <p:nvPr/>
        </p:nvSpPr>
        <p:spPr bwMode="auto">
          <a:xfrm>
            <a:off x="838200" y="16306800"/>
            <a:ext cx="9525000" cy="7010400"/>
          </a:xfrm>
          <a:prstGeom prst="rect">
            <a:avLst/>
          </a:prstGeom>
          <a:solidFill>
            <a:schemeClr val="bg1"/>
          </a:solidFill>
          <a:ln w="190500">
            <a:solidFill>
              <a:schemeClr val="tx1"/>
            </a:solidFill>
            <a:miter lim="800000"/>
            <a:headEnd/>
            <a:tailEnd/>
          </a:ln>
          <a:effectLst>
            <a:outerShdw dist="197566" dir="8100000" algn="ctr" rotWithShape="0">
              <a:srgbClr val="CC9900"/>
            </a:outerShdw>
          </a:effectLst>
        </p:spPr>
        <p:txBody>
          <a:bodyPr wrap="none" anchor="ctr"/>
          <a:lstStyle/>
          <a:p>
            <a:pPr algn="l">
              <a:buFont typeface="CommonBullets" pitchFamily="34" charset="2"/>
              <a:buNone/>
              <a:defRPr/>
            </a:pPr>
            <a:endParaRPr lang="en-US"/>
          </a:p>
        </p:txBody>
      </p:sp>
      <p:sp>
        <p:nvSpPr>
          <p:cNvPr id="8" name="Rectangle 95"/>
          <p:cNvSpPr>
            <a:spLocks noChangeArrowheads="1"/>
          </p:cNvSpPr>
          <p:nvPr/>
        </p:nvSpPr>
        <p:spPr bwMode="auto">
          <a:xfrm>
            <a:off x="1066800" y="16535400"/>
            <a:ext cx="8991600" cy="6494085"/>
          </a:xfrm>
          <a:prstGeom prst="rect">
            <a:avLst/>
          </a:prstGeom>
          <a:noFill/>
          <a:ln w="9525" algn="ctr">
            <a:noFill/>
            <a:miter lim="800000"/>
            <a:headEnd/>
            <a:tailEnd/>
          </a:ln>
        </p:spPr>
        <p:txBody>
          <a:bodyPr wrap="square">
            <a:spAutoFit/>
          </a:bodyPr>
          <a:lstStyle/>
          <a:p>
            <a:pPr algn="l"/>
            <a:r>
              <a:rPr lang="en-US" sz="3200" dirty="0" smtClean="0">
                <a:latin typeface="Arial" pitchFamily="34" charset="0"/>
                <a:cs typeface="Arial" pitchFamily="34" charset="0"/>
              </a:rPr>
              <a:t>You will need several of these text boxes on your poster. They will be evaluated on the presence (or absence) of </a:t>
            </a:r>
          </a:p>
          <a:p>
            <a:pPr algn="l">
              <a:buFont typeface="Arial" pitchFamily="34" charset="0"/>
              <a:buChar char="•"/>
            </a:pPr>
            <a:r>
              <a:rPr lang="en-US" sz="3200" dirty="0" smtClean="0">
                <a:latin typeface="Arial" pitchFamily="34" charset="0"/>
                <a:cs typeface="Arial" pitchFamily="34" charset="0"/>
              </a:rPr>
              <a:t>a Statement of the Problem &amp; Background</a:t>
            </a:r>
          </a:p>
          <a:p>
            <a:pPr algn="l">
              <a:buFont typeface="Arial" pitchFamily="34" charset="0"/>
              <a:buChar char="•"/>
            </a:pPr>
            <a:r>
              <a:rPr lang="en-US" sz="3200" dirty="0" smtClean="0">
                <a:latin typeface="Arial" pitchFamily="34" charset="0"/>
                <a:cs typeface="Arial" pitchFamily="34" charset="0"/>
              </a:rPr>
              <a:t>Alternative Solutions &amp; Solution Evaluation</a:t>
            </a:r>
          </a:p>
          <a:p>
            <a:pPr algn="l">
              <a:buFont typeface="Arial" pitchFamily="34" charset="0"/>
              <a:buChar char="•"/>
            </a:pPr>
            <a:r>
              <a:rPr lang="en-US" sz="3200" dirty="0" smtClean="0">
                <a:latin typeface="Arial" pitchFamily="34" charset="0"/>
                <a:cs typeface="Arial" pitchFamily="34" charset="0"/>
              </a:rPr>
              <a:t>Budget Information &amp; Timeline</a:t>
            </a:r>
          </a:p>
          <a:p>
            <a:pPr algn="l">
              <a:buFont typeface="Arial" pitchFamily="34" charset="0"/>
              <a:buChar char="•"/>
            </a:pPr>
            <a:r>
              <a:rPr lang="en-US" sz="3200" dirty="0" smtClean="0">
                <a:latin typeface="Arial" pitchFamily="34" charset="0"/>
                <a:cs typeface="Arial" pitchFamily="34" charset="0"/>
              </a:rPr>
              <a:t>Information on any Constraints to your Design (i.e., Budget, Environmental, Geographical, etc.)</a:t>
            </a:r>
          </a:p>
          <a:p>
            <a:pPr>
              <a:buFont typeface="Arial" pitchFamily="34" charset="0"/>
              <a:buChar char="•"/>
            </a:pPr>
            <a:r>
              <a:rPr lang="en-US" sz="3200" dirty="0" smtClean="0">
                <a:latin typeface="Arial" pitchFamily="34" charset="0"/>
                <a:cs typeface="Arial" pitchFamily="34" charset="0"/>
              </a:rPr>
              <a:t>Global/Societal </a:t>
            </a:r>
            <a:r>
              <a:rPr lang="en-US" sz="3200" dirty="0">
                <a:latin typeface="Arial" pitchFamily="34" charset="0"/>
                <a:cs typeface="Arial" pitchFamily="34" charset="0"/>
              </a:rPr>
              <a:t>I</a:t>
            </a:r>
            <a:r>
              <a:rPr lang="en-US" sz="3200" dirty="0" smtClean="0">
                <a:latin typeface="Arial" pitchFamily="34" charset="0"/>
                <a:cs typeface="Arial" pitchFamily="34" charset="0"/>
              </a:rPr>
              <a:t>mpact</a:t>
            </a:r>
            <a:endParaRPr lang="en-US" sz="3200" dirty="0">
              <a:latin typeface="Arial" pitchFamily="34" charset="0"/>
              <a:cs typeface="Arial" pitchFamily="34" charset="0"/>
            </a:endParaRPr>
          </a:p>
          <a:p>
            <a:pPr algn="l">
              <a:buFont typeface="Arial" pitchFamily="34" charset="0"/>
              <a:buChar char="•"/>
            </a:pPr>
            <a:r>
              <a:rPr lang="en-US" sz="3200" dirty="0" smtClean="0">
                <a:latin typeface="Arial" pitchFamily="34" charset="0"/>
                <a:cs typeface="Arial" pitchFamily="34" charset="0"/>
              </a:rPr>
              <a:t>Complete Data </a:t>
            </a:r>
            <a:r>
              <a:rPr lang="en-US" sz="3200" dirty="0">
                <a:latin typeface="Arial" pitchFamily="34" charset="0"/>
                <a:cs typeface="Arial" pitchFamily="34" charset="0"/>
              </a:rPr>
              <a:t>P</a:t>
            </a:r>
            <a:r>
              <a:rPr lang="en-US" sz="3200" dirty="0" smtClean="0">
                <a:latin typeface="Arial" pitchFamily="34" charset="0"/>
                <a:cs typeface="Arial" pitchFamily="34" charset="0"/>
              </a:rPr>
              <a:t>resentation</a:t>
            </a:r>
          </a:p>
          <a:p>
            <a:pPr algn="l">
              <a:buFont typeface="Arial" pitchFamily="34" charset="0"/>
              <a:buChar char="•"/>
            </a:pPr>
            <a:r>
              <a:rPr lang="en-US" sz="3200" dirty="0" smtClean="0">
                <a:latin typeface="Arial" pitchFamily="34" charset="0"/>
                <a:cs typeface="Arial" pitchFamily="34" charset="0"/>
              </a:rPr>
              <a:t>Spelling and Grammar</a:t>
            </a:r>
          </a:p>
          <a:p>
            <a:pPr algn="l"/>
            <a:endParaRPr lang="en-US" sz="3200" dirty="0" smtClean="0">
              <a:latin typeface="Arial" pitchFamily="34" charset="0"/>
              <a:cs typeface="Arial" pitchFamily="34" charset="0"/>
            </a:endParaRPr>
          </a:p>
          <a:p>
            <a:pPr algn="l"/>
            <a:r>
              <a:rPr lang="en-US" sz="3200" i="1" dirty="0" smtClean="0">
                <a:latin typeface="Arial" pitchFamily="34" charset="0"/>
                <a:cs typeface="Arial" pitchFamily="34" charset="0"/>
              </a:rPr>
              <a:t>Review the Presentation Rubric before starting</a:t>
            </a:r>
            <a:endParaRPr lang="en-US" sz="3200" i="1" dirty="0">
              <a:latin typeface="Arial" pitchFamily="34" charset="0"/>
              <a:cs typeface="Arial" pitchFamily="34" charset="0"/>
            </a:endParaRPr>
          </a:p>
        </p:txBody>
      </p:sp>
      <p:sp>
        <p:nvSpPr>
          <p:cNvPr id="9" name="Rectangle 68"/>
          <p:cNvSpPr>
            <a:spLocks noChangeArrowheads="1"/>
          </p:cNvSpPr>
          <p:nvPr/>
        </p:nvSpPr>
        <p:spPr bwMode="auto">
          <a:xfrm>
            <a:off x="11506200" y="20574000"/>
            <a:ext cx="9525000" cy="5562600"/>
          </a:xfrm>
          <a:prstGeom prst="rect">
            <a:avLst/>
          </a:prstGeom>
          <a:solidFill>
            <a:schemeClr val="bg1"/>
          </a:solidFill>
          <a:ln w="190500">
            <a:solidFill>
              <a:schemeClr val="tx1"/>
            </a:solidFill>
            <a:miter lim="800000"/>
            <a:headEnd/>
            <a:tailEnd/>
          </a:ln>
          <a:effectLst>
            <a:outerShdw dist="197566" dir="8100000" algn="ctr" rotWithShape="0">
              <a:srgbClr val="CC9900"/>
            </a:outerShdw>
          </a:effectLst>
        </p:spPr>
        <p:txBody>
          <a:bodyPr wrap="none" anchor="ctr"/>
          <a:lstStyle/>
          <a:p>
            <a:pPr algn="l">
              <a:buFont typeface="CommonBullets" pitchFamily="34" charset="2"/>
              <a:buNone/>
              <a:defRPr/>
            </a:pPr>
            <a:endParaRPr lang="en-US"/>
          </a:p>
        </p:txBody>
      </p:sp>
      <p:sp>
        <p:nvSpPr>
          <p:cNvPr id="10" name="Rectangle 95"/>
          <p:cNvSpPr>
            <a:spLocks noChangeArrowheads="1"/>
          </p:cNvSpPr>
          <p:nvPr/>
        </p:nvSpPr>
        <p:spPr bwMode="auto">
          <a:xfrm>
            <a:off x="11811000" y="20891242"/>
            <a:ext cx="8991600" cy="5016758"/>
          </a:xfrm>
          <a:prstGeom prst="rect">
            <a:avLst/>
          </a:prstGeom>
          <a:noFill/>
          <a:ln w="9525" algn="ctr">
            <a:noFill/>
            <a:miter lim="800000"/>
            <a:headEnd/>
            <a:tailEnd/>
          </a:ln>
        </p:spPr>
        <p:txBody>
          <a:bodyPr wrap="square">
            <a:spAutoFit/>
          </a:bodyPr>
          <a:lstStyle/>
          <a:p>
            <a:pPr algn="l"/>
            <a:r>
              <a:rPr lang="en-US" sz="3200" dirty="0">
                <a:latin typeface="Arial" pitchFamily="34" charset="0"/>
                <a:cs typeface="Arial" pitchFamily="34" charset="0"/>
              </a:rPr>
              <a:t>Helpful hints on graphics: any item that is “borrowed” off the Internet is going to be at a low (72 dpi) resolution. Increasing the size does not increase the resolution – it just makes the pixels appear bigger. Check your graphics at 100% on-screen to make sure they are clear. When possible, save in the .jpg format. Some of the poster files are enormous due to a large number of .</a:t>
            </a:r>
            <a:r>
              <a:rPr lang="en-US" sz="3200" dirty="0" err="1">
                <a:latin typeface="Arial" pitchFamily="34" charset="0"/>
                <a:cs typeface="Arial" pitchFamily="34" charset="0"/>
              </a:rPr>
              <a:t>tif</a:t>
            </a:r>
            <a:r>
              <a:rPr lang="en-US" sz="3200" dirty="0">
                <a:latin typeface="Arial" pitchFamily="34" charset="0"/>
                <a:cs typeface="Arial" pitchFamily="34" charset="0"/>
              </a:rPr>
              <a:t> or .bmp pictures – this can present problems when it is time to print</a:t>
            </a:r>
            <a:r>
              <a:rPr lang="en-US" sz="3200" dirty="0" smtClean="0">
                <a:latin typeface="Arial" pitchFamily="34" charset="0"/>
                <a:cs typeface="Arial" pitchFamily="34" charset="0"/>
              </a:rPr>
              <a:t>.</a:t>
            </a:r>
            <a:endParaRPr lang="en-US" sz="3200" dirty="0">
              <a:latin typeface="Arial" pitchFamily="34" charset="0"/>
              <a:cs typeface="Arial" pitchFamily="34" charset="0"/>
            </a:endParaRPr>
          </a:p>
        </p:txBody>
      </p:sp>
      <p:sp>
        <p:nvSpPr>
          <p:cNvPr id="11" name="Rectangle 68"/>
          <p:cNvSpPr>
            <a:spLocks noChangeArrowheads="1"/>
          </p:cNvSpPr>
          <p:nvPr/>
        </p:nvSpPr>
        <p:spPr bwMode="auto">
          <a:xfrm>
            <a:off x="990600" y="25603200"/>
            <a:ext cx="9525000" cy="7010400"/>
          </a:xfrm>
          <a:prstGeom prst="rect">
            <a:avLst/>
          </a:prstGeom>
          <a:solidFill>
            <a:schemeClr val="bg1"/>
          </a:solidFill>
          <a:ln w="190500">
            <a:solidFill>
              <a:schemeClr val="tx1"/>
            </a:solidFill>
            <a:miter lim="800000"/>
            <a:headEnd/>
            <a:tailEnd/>
          </a:ln>
          <a:effectLst>
            <a:outerShdw dist="197566" dir="8100000" algn="ctr" rotWithShape="0">
              <a:srgbClr val="CC9900"/>
            </a:outerShdw>
          </a:effectLst>
        </p:spPr>
        <p:txBody>
          <a:bodyPr wrap="none" anchor="ctr"/>
          <a:lstStyle/>
          <a:p>
            <a:pPr algn="l">
              <a:buFont typeface="CommonBullets" pitchFamily="34" charset="2"/>
              <a:buNone/>
              <a:defRPr/>
            </a:pPr>
            <a:endParaRPr lang="en-US" dirty="0"/>
          </a:p>
        </p:txBody>
      </p:sp>
      <p:sp>
        <p:nvSpPr>
          <p:cNvPr id="12" name="TextBox 11"/>
          <p:cNvSpPr txBox="1"/>
          <p:nvPr/>
        </p:nvSpPr>
        <p:spPr>
          <a:xfrm>
            <a:off x="1066800" y="25603200"/>
            <a:ext cx="9296400" cy="6555641"/>
          </a:xfrm>
          <a:prstGeom prst="rect">
            <a:avLst/>
          </a:prstGeom>
          <a:noFill/>
        </p:spPr>
        <p:txBody>
          <a:bodyPr wrap="square" rtlCol="0">
            <a:spAutoFit/>
          </a:bodyPr>
          <a:lstStyle/>
          <a:p>
            <a:pPr algn="ctr"/>
            <a:r>
              <a:rPr lang="en-US" sz="6000" dirty="0" smtClean="0"/>
              <a:t>Pay special attention to Organization &amp; Style. The poster should “flow.” Have the correct balance of graphic and text material. Make your document look sharp!</a:t>
            </a:r>
            <a:endParaRPr lang="en-US" sz="6000" dirty="0"/>
          </a:p>
        </p:txBody>
      </p:sp>
      <p:sp>
        <p:nvSpPr>
          <p:cNvPr id="13" name="Rectangle 66"/>
          <p:cNvSpPr>
            <a:spLocks noChangeArrowheads="1"/>
          </p:cNvSpPr>
          <p:nvPr/>
        </p:nvSpPr>
        <p:spPr bwMode="auto">
          <a:xfrm>
            <a:off x="13030201" y="27279600"/>
            <a:ext cx="22555200" cy="5334000"/>
          </a:xfrm>
          <a:prstGeom prst="rect">
            <a:avLst/>
          </a:prstGeom>
          <a:solidFill>
            <a:schemeClr val="bg1"/>
          </a:solidFill>
          <a:ln w="190500">
            <a:solidFill>
              <a:schemeClr val="tx1"/>
            </a:solidFill>
            <a:miter lim="800000"/>
            <a:headEnd/>
            <a:tailEnd/>
          </a:ln>
          <a:effectLst>
            <a:outerShdw dist="197566" dir="18900000" algn="ctr" rotWithShape="0">
              <a:srgbClr val="CC9900"/>
            </a:outerShdw>
          </a:effectLst>
        </p:spPr>
        <p:txBody>
          <a:bodyPr wrap="none" anchor="ctr"/>
          <a:lstStyle/>
          <a:p>
            <a:pPr>
              <a:defRPr/>
            </a:pPr>
            <a:endParaRPr lang="en-US"/>
          </a:p>
        </p:txBody>
      </p:sp>
      <p:sp>
        <p:nvSpPr>
          <p:cNvPr id="14" name="Rectangle 45"/>
          <p:cNvSpPr>
            <a:spLocks noChangeArrowheads="1"/>
          </p:cNvSpPr>
          <p:nvPr/>
        </p:nvSpPr>
        <p:spPr bwMode="auto">
          <a:xfrm>
            <a:off x="14478000" y="28194000"/>
            <a:ext cx="20116800" cy="2554545"/>
          </a:xfrm>
          <a:prstGeom prst="rect">
            <a:avLst/>
          </a:prstGeom>
          <a:noFill/>
          <a:ln w="9525">
            <a:noFill/>
            <a:miter lim="800000"/>
            <a:headEnd/>
            <a:tailEnd/>
          </a:ln>
        </p:spPr>
        <p:txBody>
          <a:bodyPr wrap="square">
            <a:spAutoFit/>
          </a:bodyPr>
          <a:lstStyle/>
          <a:p>
            <a:r>
              <a:rPr lang="en-US" sz="4000" dirty="0">
                <a:latin typeface="Arial" pitchFamily="34" charset="0"/>
                <a:cs typeface="Arial" pitchFamily="34" charset="0"/>
              </a:rPr>
              <a:t>If you leave an email address with me when you submit your project to be printed, I will notify you when your project </a:t>
            </a:r>
            <a:r>
              <a:rPr lang="en-US" sz="4000" dirty="0" smtClean="0">
                <a:latin typeface="Arial" pitchFamily="34" charset="0"/>
                <a:cs typeface="Arial" pitchFamily="34" charset="0"/>
              </a:rPr>
              <a:t>is ready to be picked up. You </a:t>
            </a:r>
            <a:r>
              <a:rPr lang="en-US" sz="4000" b="1" dirty="0" smtClean="0">
                <a:latin typeface="Arial" pitchFamily="34" charset="0"/>
                <a:cs typeface="Arial" pitchFamily="34" charset="0"/>
              </a:rPr>
              <a:t>must</a:t>
            </a:r>
            <a:r>
              <a:rPr lang="en-US" sz="4000" dirty="0" smtClean="0">
                <a:latin typeface="Arial" pitchFamily="34" charset="0"/>
                <a:cs typeface="Arial" pitchFamily="34" charset="0"/>
              </a:rPr>
              <a:t> pick up your poster from my office and set it up at ADM – boards will be provided. Team </a:t>
            </a:r>
            <a:r>
              <a:rPr lang="en-US" sz="4000" dirty="0">
                <a:latin typeface="Arial" pitchFamily="34" charset="0"/>
                <a:cs typeface="Arial" pitchFamily="34" charset="0"/>
              </a:rPr>
              <a:t>member and program names </a:t>
            </a:r>
            <a:r>
              <a:rPr lang="en-US" sz="4000" dirty="0" smtClean="0">
                <a:latin typeface="Arial" pitchFamily="34" charset="0"/>
                <a:cs typeface="Arial" pitchFamily="34" charset="0"/>
              </a:rPr>
              <a:t>must </a:t>
            </a:r>
            <a:r>
              <a:rPr lang="en-US" sz="4000" dirty="0">
                <a:latin typeface="Arial" pitchFamily="34" charset="0"/>
                <a:cs typeface="Arial" pitchFamily="34" charset="0"/>
              </a:rPr>
              <a:t>be </a:t>
            </a:r>
            <a:r>
              <a:rPr lang="en-US" sz="4000" dirty="0" smtClean="0">
                <a:latin typeface="Arial" pitchFamily="34" charset="0"/>
                <a:cs typeface="Arial" pitchFamily="34" charset="0"/>
              </a:rPr>
              <a:t>in </a:t>
            </a:r>
            <a:r>
              <a:rPr lang="en-US" sz="4000" dirty="0">
                <a:latin typeface="Arial" pitchFamily="34" charset="0"/>
                <a:cs typeface="Arial" pitchFamily="34" charset="0"/>
              </a:rPr>
              <a:t>the title </a:t>
            </a:r>
            <a:r>
              <a:rPr lang="en-US" sz="4000" dirty="0" smtClean="0">
                <a:latin typeface="Arial" pitchFamily="34" charset="0"/>
                <a:cs typeface="Arial" pitchFamily="34" charset="0"/>
              </a:rPr>
              <a:t>box. </a:t>
            </a:r>
            <a:endParaRPr lang="en-US" sz="4000" dirty="0">
              <a:latin typeface="Arial" pitchFamily="34" charset="0"/>
              <a:cs typeface="Arial" pitchFamily="34" charset="0"/>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88"/>
            <a:ext cx="51206400" cy="506882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34320517"/>
            <a:ext cx="51206401" cy="4029455"/>
          </a:xfrm>
          <a:prstGeom prst="rect">
            <a:avLst/>
          </a:prstGeom>
        </p:spPr>
      </p:pic>
      <p:sp>
        <p:nvSpPr>
          <p:cNvPr id="18" name="TextBox 17"/>
          <p:cNvSpPr txBox="1"/>
          <p:nvPr/>
        </p:nvSpPr>
        <p:spPr>
          <a:xfrm>
            <a:off x="14173200" y="429161"/>
            <a:ext cx="20421600" cy="1323439"/>
          </a:xfrm>
          <a:prstGeom prst="rect">
            <a:avLst/>
          </a:prstGeom>
          <a:noFill/>
        </p:spPr>
        <p:txBody>
          <a:bodyPr wrap="square" rtlCol="0">
            <a:spAutoFit/>
          </a:bodyPr>
          <a:lstStyle/>
          <a:p>
            <a:pPr algn="ctr"/>
            <a:r>
              <a:rPr lang="en-US" sz="8000" spc="1000" dirty="0" smtClean="0">
                <a:latin typeface="Arial Narrow" pitchFamily="34" charset="0"/>
                <a:cs typeface="Arial" pitchFamily="34" charset="0"/>
              </a:rPr>
              <a:t>CAPSTONE/DESIGN EXPERIENCE 2016</a:t>
            </a:r>
            <a:endParaRPr lang="en-US" sz="8000" spc="1000" dirty="0">
              <a:latin typeface="Arial Narrow" pitchFamily="34" charset="0"/>
              <a:cs typeface="Arial" pitchFamily="34" charset="0"/>
            </a:endParaRPr>
          </a:p>
        </p:txBody>
      </p:sp>
      <p:sp>
        <p:nvSpPr>
          <p:cNvPr id="19" name="TextBox 18"/>
          <p:cNvSpPr txBox="1"/>
          <p:nvPr/>
        </p:nvSpPr>
        <p:spPr>
          <a:xfrm>
            <a:off x="14859000" y="2209800"/>
            <a:ext cx="17145000" cy="1646605"/>
          </a:xfrm>
          <a:prstGeom prst="rect">
            <a:avLst/>
          </a:prstGeom>
          <a:noFill/>
        </p:spPr>
        <p:txBody>
          <a:bodyPr wrap="square" rtlCol="0">
            <a:spAutoFit/>
          </a:bodyPr>
          <a:lstStyle/>
          <a:p>
            <a:r>
              <a:rPr lang="en-US" dirty="0" smtClean="0"/>
              <a:t>Title:</a:t>
            </a:r>
            <a:r>
              <a:rPr lang="en-US" u="sng" dirty="0" smtClean="0"/>
              <a:t>                                              </a:t>
            </a:r>
            <a:r>
              <a:rPr lang="en-US" u="sng" dirty="0" smtClean="0">
                <a:solidFill>
                  <a:schemeClr val="bg1"/>
                </a:solidFill>
              </a:rPr>
              <a:t>.</a:t>
            </a:r>
            <a:endParaRPr lang="en-US" dirty="0">
              <a:solidFill>
                <a:schemeClr val="bg1"/>
              </a:solidFill>
            </a:endParaRPr>
          </a:p>
        </p:txBody>
      </p:sp>
      <p:sp>
        <p:nvSpPr>
          <p:cNvPr id="20" name="TextBox 19"/>
          <p:cNvSpPr txBox="1"/>
          <p:nvPr/>
        </p:nvSpPr>
        <p:spPr>
          <a:xfrm rot="10800000" flipV="1">
            <a:off x="228600" y="4038601"/>
            <a:ext cx="35433000" cy="707886"/>
          </a:xfrm>
          <a:prstGeom prst="rect">
            <a:avLst/>
          </a:prstGeom>
          <a:noFill/>
        </p:spPr>
        <p:txBody>
          <a:bodyPr wrap="square" rtlCol="0">
            <a:spAutoFit/>
          </a:bodyPr>
          <a:lstStyle/>
          <a:p>
            <a:r>
              <a:rPr lang="en-US" sz="4000" dirty="0" smtClean="0">
                <a:latin typeface="Arial" pitchFamily="34" charset="0"/>
                <a:cs typeface="Arial" pitchFamily="34" charset="0"/>
              </a:rPr>
              <a:t>Name 1 (Degree), name 2 (Degree), name 3 (Degree), and Name 4 (Degree) (others as needed)  </a:t>
            </a:r>
            <a:endParaRPr lang="en-US" sz="4000" dirty="0">
              <a:latin typeface="Arial" pitchFamily="34" charset="0"/>
              <a:cs typeface="Arial" pitchFamily="34" charset="0"/>
            </a:endParaRPr>
          </a:p>
        </p:txBody>
      </p:sp>
      <p:sp>
        <p:nvSpPr>
          <p:cNvPr id="21" name="TextBox 20"/>
          <p:cNvSpPr txBox="1"/>
          <p:nvPr/>
        </p:nvSpPr>
        <p:spPr>
          <a:xfrm>
            <a:off x="228599" y="34213800"/>
            <a:ext cx="9220201" cy="1323439"/>
          </a:xfrm>
          <a:prstGeom prst="rect">
            <a:avLst/>
          </a:prstGeom>
          <a:noFill/>
        </p:spPr>
        <p:txBody>
          <a:bodyPr wrap="square" rtlCol="0">
            <a:spAutoFit/>
          </a:bodyPr>
          <a:lstStyle/>
          <a:p>
            <a:r>
              <a:rPr lang="en-US" sz="4000" u="sng" dirty="0" smtClean="0">
                <a:latin typeface="Arial" pitchFamily="34" charset="0"/>
                <a:cs typeface="Arial" pitchFamily="34" charset="0"/>
              </a:rPr>
              <a:t>Sponsor:  </a:t>
            </a:r>
          </a:p>
          <a:p>
            <a:r>
              <a:rPr lang="en-US" sz="4000" dirty="0" smtClean="0">
                <a:latin typeface="Arial" pitchFamily="34" charset="0"/>
                <a:cs typeface="Arial" pitchFamily="34" charset="0"/>
              </a:rPr>
              <a:t>This is where you put your sponsor info</a:t>
            </a:r>
            <a:endParaRPr lang="en-US" sz="4000" dirty="0">
              <a:latin typeface="Arial" pitchFamily="34" charset="0"/>
              <a:cs typeface="Arial" pitchFamily="34" charset="0"/>
            </a:endParaRPr>
          </a:p>
        </p:txBody>
      </p:sp>
      <p:sp>
        <p:nvSpPr>
          <p:cNvPr id="22" name="TextBox 21"/>
          <p:cNvSpPr txBox="1"/>
          <p:nvPr/>
        </p:nvSpPr>
        <p:spPr>
          <a:xfrm>
            <a:off x="9372599" y="34261961"/>
            <a:ext cx="6324601" cy="707886"/>
          </a:xfrm>
          <a:prstGeom prst="rect">
            <a:avLst/>
          </a:prstGeom>
          <a:noFill/>
        </p:spPr>
        <p:txBody>
          <a:bodyPr wrap="square" rtlCol="0">
            <a:spAutoFit/>
          </a:bodyPr>
          <a:lstStyle/>
          <a:p>
            <a:r>
              <a:rPr lang="en-US" sz="4000" u="sng" dirty="0" smtClean="0">
                <a:latin typeface="Arial" pitchFamily="34" charset="0"/>
                <a:cs typeface="Arial" pitchFamily="34" charset="0"/>
              </a:rPr>
              <a:t>Technical Advisor:  </a:t>
            </a:r>
          </a:p>
        </p:txBody>
      </p:sp>
      <p:sp>
        <p:nvSpPr>
          <p:cNvPr id="23" name="TextBox 22"/>
          <p:cNvSpPr txBox="1"/>
          <p:nvPr/>
        </p:nvSpPr>
        <p:spPr>
          <a:xfrm>
            <a:off x="15620999" y="34267914"/>
            <a:ext cx="6324601" cy="707886"/>
          </a:xfrm>
          <a:prstGeom prst="rect">
            <a:avLst/>
          </a:prstGeom>
          <a:noFill/>
        </p:spPr>
        <p:txBody>
          <a:bodyPr wrap="square" rtlCol="0">
            <a:spAutoFit/>
          </a:bodyPr>
          <a:lstStyle/>
          <a:p>
            <a:r>
              <a:rPr lang="en-US" sz="4000" u="sng" dirty="0" smtClean="0">
                <a:latin typeface="Arial" pitchFamily="34" charset="0"/>
                <a:cs typeface="Arial" pitchFamily="34" charset="0"/>
              </a:rPr>
              <a:t>Instructors:</a:t>
            </a:r>
          </a:p>
        </p:txBody>
      </p:sp>
      <p:sp>
        <p:nvSpPr>
          <p:cNvPr id="24" name="TextBox 23"/>
          <p:cNvSpPr txBox="1"/>
          <p:nvPr/>
        </p:nvSpPr>
        <p:spPr>
          <a:xfrm>
            <a:off x="21412199" y="34267914"/>
            <a:ext cx="6324601" cy="707886"/>
          </a:xfrm>
          <a:prstGeom prst="rect">
            <a:avLst/>
          </a:prstGeom>
          <a:noFill/>
        </p:spPr>
        <p:txBody>
          <a:bodyPr wrap="square" rtlCol="0">
            <a:spAutoFit/>
          </a:bodyPr>
          <a:lstStyle/>
          <a:p>
            <a:r>
              <a:rPr lang="en-US" sz="4000" u="sng" dirty="0" smtClean="0">
                <a:latin typeface="Arial" pitchFamily="34" charset="0"/>
                <a:cs typeface="Arial" pitchFamily="34" charset="0"/>
              </a:rPr>
              <a:t>Acknowledgements:</a:t>
            </a:r>
          </a:p>
        </p:txBody>
      </p:sp>
    </p:spTree>
    <p:extLst>
      <p:ext uri="{BB962C8B-B14F-4D97-AF65-F5344CB8AC3E}">
        <p14:creationId xmlns:p14="http://schemas.microsoft.com/office/powerpoint/2010/main" val="181341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898</Words>
  <Application>Microsoft Macintosh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CommonBullets</vt:lpstr>
      <vt:lpstr>Office Theme</vt:lpstr>
      <vt:lpstr>PowerPoint Presentation</vt:lpstr>
    </vt:vector>
  </TitlesOfParts>
  <Company>Engineering Computer Network</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Weaver, Carol M</dc:creator>
  <cp:lastModifiedBy>Yi Li</cp:lastModifiedBy>
  <cp:revision>6</cp:revision>
  <dcterms:created xsi:type="dcterms:W3CDTF">2014-11-05T15:39:10Z</dcterms:created>
  <dcterms:modified xsi:type="dcterms:W3CDTF">2017-03-22T18:19:28Z</dcterms:modified>
</cp:coreProperties>
</file>