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9cd12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9cd12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9cd12d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9cd12d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d811c0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8d811c0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8d811c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8d811c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8d811c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8d811c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d811c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8d811c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8dd8a5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8dd8a5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8dd8a5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8dd8a5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d811c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d811c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9c4977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9c4977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9c4977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9c4977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9c4977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9c4977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8dd8a5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8dd8a5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9ff9f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9ff9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448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Madalyn Alm, Barbara McAnulty, Kathryn Atherton, Sarah McGinness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Features 87 and 89: deletion of forward-reading genes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29875"/>
            <a:ext cx="28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every other Phamerator map of phages in the A6 Phamily does not include the forward-reading genes in the areas that were suggested for JewelBug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(JewelBug vs. Artemis2UCLA shown)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8812" l="1783" r="8586" t="10711"/>
          <a:stretch/>
        </p:blipFill>
        <p:spPr>
          <a:xfrm>
            <a:off x="3141300" y="1229863"/>
            <a:ext cx="5860975" cy="2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Features 87 and 89: deletion of forward-reading genes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255700" y="1166650"/>
            <a:ext cx="36285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Finally, in the regions where these genes are called, there is not a significant amount of coding potential. (Feature 86 circled in blue, Feature 88 circled in red, Feature 90 circled in yellow; region for 87 boxed in black, region for 89 boxed in green)</a:t>
            </a:r>
            <a:endParaRPr sz="14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010" y="2859525"/>
            <a:ext cx="3793876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6847" l="48230" r="32234" t="11439"/>
          <a:stretch/>
        </p:blipFill>
        <p:spPr>
          <a:xfrm>
            <a:off x="233150" y="893213"/>
            <a:ext cx="1786301" cy="42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b="6796" l="35139" r="32300" t="10319"/>
          <a:stretch/>
        </p:blipFill>
        <p:spPr>
          <a:xfrm>
            <a:off x="2019450" y="832838"/>
            <a:ext cx="2977349" cy="42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1484375" y="4206350"/>
            <a:ext cx="448800" cy="821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2019450" y="4274350"/>
            <a:ext cx="250200" cy="82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2088475" y="3419100"/>
            <a:ext cx="915000" cy="1033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769125" y="893225"/>
            <a:ext cx="250200" cy="2045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261075" y="880425"/>
            <a:ext cx="448800" cy="2045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Notable Functions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598100" y="2715925"/>
            <a:ext cx="8545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incidence of No Known Function with some Regulatory </a:t>
            </a:r>
            <a:r>
              <a:rPr lang="en"/>
              <a:t>Proteins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Improvement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67-90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40900-50341bp 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30150" y="3148825"/>
            <a:ext cx="89139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genes originally called                     23 genes in final annotation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two deletions and one addition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313" y="1090025"/>
            <a:ext cx="21240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651375" y="3211525"/>
            <a:ext cx="901800" cy="3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217850" y="184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Characteristics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7900" y="964650"/>
            <a:ext cx="82221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features were read in the backward direction (3’ to 5’ end) in the complementary strand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Start codon frequency: 8.7% TTG, 37.1% ATG, 52.2% GTG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</a:t>
            </a:r>
            <a:r>
              <a:rPr lang="en" sz="1100"/>
              <a:t>(According to the Annotation Guide, TTG should be around 7% and GTG and ATG should be about 46.5% each)</a:t>
            </a:r>
            <a:endParaRPr sz="1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Most BLAST results were hypothetical proteins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Phages most closely related to JewelBug based on BLAST: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VOHMINGHAZI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ISIPHIWO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MCFLY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KAZAN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CLOUDWANG9</a:t>
            </a:r>
            <a:endParaRPr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ARTEMIS2UCLA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Annotation Alterations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added feature and two f</a:t>
            </a:r>
            <a:r>
              <a:rPr lang="en"/>
              <a:t>eature</a:t>
            </a:r>
            <a:r>
              <a:rPr lang="en"/>
              <a:t> </a:t>
            </a:r>
            <a:r>
              <a:rPr lang="en"/>
              <a:t>deletions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72.5: Adding a Feature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119 bp gap between features 72 and 73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potential in GeneMark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2214" l="0" r="28673" t="14521"/>
          <a:stretch/>
        </p:blipFill>
        <p:spPr>
          <a:xfrm>
            <a:off x="6533900" y="758325"/>
            <a:ext cx="1059850" cy="3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1415" l="25048" r="0" t="8404"/>
          <a:stretch/>
        </p:blipFill>
        <p:spPr>
          <a:xfrm>
            <a:off x="7593750" y="678475"/>
            <a:ext cx="852050" cy="37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0" r="0" t="30953"/>
          <a:stretch/>
        </p:blipFill>
        <p:spPr>
          <a:xfrm>
            <a:off x="670925" y="2413075"/>
            <a:ext cx="4019550" cy="2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72.5: Inserting the Feature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DNA Master, select the open reading frame corresponding to the coding potential in GeneMark (Complementary frame 1 in GeneMark, Complementary frame 3 in DNA Master)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best start site based on the coding potential and BLAST results for each of the different start sites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 “Sequence” tab, highlight the sequence that corresponds to the feature and hit “add feature”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119975"/>
            <a:ext cx="30480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38" y="3577163"/>
            <a:ext cx="55911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72.5: BLAST Results and Phamerator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-2387" l="0" r="9173" t="-7153"/>
          <a:stretch/>
        </p:blipFill>
        <p:spPr>
          <a:xfrm>
            <a:off x="226200" y="911275"/>
            <a:ext cx="42476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17947" r="39584" t="27922"/>
          <a:stretch/>
        </p:blipFill>
        <p:spPr>
          <a:xfrm>
            <a:off x="4721650" y="1122475"/>
            <a:ext cx="3501878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Features 87 and 89: deletion of forward-reading genes</a:t>
            </a:r>
            <a:endParaRPr sz="25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features 87 and 89 were in the forward direction, even though all of the other features in this part of the genome were in the reverse direction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features did not have strong </a:t>
            </a:r>
            <a:br>
              <a:rPr lang="en"/>
            </a:br>
            <a:r>
              <a:rPr lang="en"/>
              <a:t>BLAST results, if any, and there is not</a:t>
            </a:r>
            <a:br>
              <a:rPr lang="en"/>
            </a:br>
            <a:r>
              <a:rPr lang="en"/>
              <a:t>enough space between the </a:t>
            </a:r>
            <a:br>
              <a:rPr lang="en"/>
            </a:br>
            <a:r>
              <a:rPr lang="en"/>
              <a:t>surrounding genes to suggest a </a:t>
            </a:r>
            <a:br>
              <a:rPr lang="en"/>
            </a:br>
            <a:r>
              <a:rPr lang="en"/>
              <a:t>reversal of direction. Features 86, 88, </a:t>
            </a:r>
            <a:br>
              <a:rPr lang="en"/>
            </a:br>
            <a:r>
              <a:rPr lang="en"/>
              <a:t>and 90, on the other hand, have </a:t>
            </a:r>
            <a:br>
              <a:rPr lang="en"/>
            </a:br>
            <a:r>
              <a:rPr lang="en"/>
              <a:t>stronger evidence supporting their</a:t>
            </a:r>
            <a:br>
              <a:rPr lang="en"/>
            </a:br>
            <a:r>
              <a:rPr lang="en"/>
              <a:t>existence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13" y="2043638"/>
            <a:ext cx="49434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1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Features 87 and 89: deletion of forward-reading genes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5097600" y="832850"/>
            <a:ext cx="3847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Evidence for Features 86, 88, 90: </a:t>
            </a:r>
            <a:br>
              <a:rPr b="1" lang="en"/>
            </a:br>
            <a:r>
              <a:rPr lang="en"/>
              <a:t>GeneMark Map </a:t>
            </a:r>
            <a:r>
              <a:rPr lang="en" sz="1200"/>
              <a:t>(86 circled in blue, 88 circled in red, 90 circled in yellow)</a:t>
            </a:r>
            <a:br>
              <a:rPr lang="en"/>
            </a:br>
            <a:r>
              <a:rPr lang="en"/>
              <a:t>Example Phamerator Maps </a:t>
            </a:r>
            <a:r>
              <a:rPr lang="en" sz="1200"/>
              <a:t>JewelBug vs. Kazan: </a:t>
            </a:r>
            <a:r>
              <a:rPr lang="en" sz="1200"/>
              <a:t>JewelBug feature 89 extremely similar to Kazan feature 100</a:t>
            </a:r>
            <a:br>
              <a:rPr lang="en" sz="1200"/>
            </a:br>
            <a:r>
              <a:rPr lang="en" sz="1200"/>
              <a:t>JewelBug vs. JeffaBunny: </a:t>
            </a:r>
            <a:r>
              <a:rPr lang="en" sz="1200"/>
              <a:t>JewelBug features 91, 93 extremely similar to JeffaBunny Features 93, 94</a:t>
            </a:r>
            <a:br>
              <a:rPr lang="en" sz="1200"/>
            </a:br>
            <a:r>
              <a:rPr lang="en" sz="1200"/>
              <a:t>JeffaBunny has a forward-reading feature, but it is not in same area as JewelBug and does not overlap any reverse-reading features like JewelBug, so it does not support the existence of the forward-reading features of JewelBug</a:t>
            </a:r>
            <a:endParaRPr sz="12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6847" l="48230" r="32234" t="11439"/>
          <a:stretch/>
        </p:blipFill>
        <p:spPr>
          <a:xfrm>
            <a:off x="4550" y="893213"/>
            <a:ext cx="1786301" cy="42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6796" l="35139" r="32300" t="10319"/>
          <a:stretch/>
        </p:blipFill>
        <p:spPr>
          <a:xfrm>
            <a:off x="1790850" y="832838"/>
            <a:ext cx="2977349" cy="42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1240200" y="4274350"/>
            <a:ext cx="448800" cy="821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1790850" y="4274350"/>
            <a:ext cx="250200" cy="82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859875" y="3419100"/>
            <a:ext cx="915000" cy="1033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b="5041" l="60425" r="1096" t="14939"/>
          <a:stretch/>
        </p:blipFill>
        <p:spPr>
          <a:xfrm>
            <a:off x="3112315" y="3130225"/>
            <a:ext cx="1721025" cy="2013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6">
            <a:alphaModFix/>
          </a:blip>
          <a:srcRect b="6929" l="52705" r="7941" t="13051"/>
          <a:stretch/>
        </p:blipFill>
        <p:spPr>
          <a:xfrm>
            <a:off x="3131524" y="832850"/>
            <a:ext cx="1682638" cy="19245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