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handoutMasterIdLst>
    <p:handoutMasterId r:id="rId23"/>
  </p:handoutMasterIdLst>
  <p:sldIdLst>
    <p:sldId id="295" r:id="rId2"/>
    <p:sldId id="296" r:id="rId3"/>
    <p:sldId id="297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256" r:id="rId14"/>
    <p:sldId id="283" r:id="rId15"/>
    <p:sldId id="282" r:id="rId16"/>
    <p:sldId id="285" r:id="rId17"/>
    <p:sldId id="301" r:id="rId18"/>
    <p:sldId id="287" r:id="rId19"/>
    <p:sldId id="300" r:id="rId20"/>
    <p:sldId id="288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C751C-4B42-4159-93E0-3AA4AC6FFA42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B113A-4688-464E-B457-6D2BAD0F7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0963-E8E7-462A-A354-BAF3EB0A768A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B04D7-B655-4A0E-A3BC-84A669CFD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Why</a:t>
            </a:r>
            <a:r>
              <a:rPr lang="es-ES" dirty="0" smtClean="0"/>
              <a:t>, </a:t>
            </a:r>
            <a:r>
              <a:rPr lang="es-ES" dirty="0" err="1" smtClean="0"/>
              <a:t>how</a:t>
            </a:r>
            <a:r>
              <a:rPr lang="es-ES" dirty="0" smtClean="0"/>
              <a:t>, </a:t>
            </a:r>
            <a:r>
              <a:rPr lang="es-ES" dirty="0" err="1" smtClean="0"/>
              <a:t>why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it´s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important</a:t>
            </a:r>
            <a:r>
              <a:rPr lang="es-ES" baseline="0" dirty="0" smtClean="0"/>
              <a:t>/relates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real </a:t>
            </a:r>
            <a:r>
              <a:rPr lang="es-ES" baseline="0" dirty="0" err="1" smtClean="0"/>
              <a:t>world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B04D7-B655-4A0E-A3BC-84A669CFD9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B04D7-B655-4A0E-A3BC-84A669CFD9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644E87-2865-4F62-8361-52FAB1B1DA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71963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2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644E87-2865-4F62-8361-52FAB1B1DA6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71963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09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644E87-2865-4F62-8361-52FAB1B1DA6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71963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61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B04D7-B655-4A0E-A3BC-84A669CFD9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8/29/2017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mundo.es/opinion/2016/04/03/5700032546163fd1028b45f9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ensayo (pp.</a:t>
            </a:r>
            <a:r>
              <a:rPr lang="es-ES" dirty="0" smtClean="0"/>
              <a:t>374-381)</a:t>
            </a:r>
            <a:r>
              <a:rPr lang="es-US" dirty="0" smtClean="0"/>
              <a:t>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5" y="1426464"/>
            <a:ext cx="4972167" cy="5431536"/>
          </a:xfrm>
        </p:spPr>
        <p:txBody>
          <a:bodyPr>
            <a:normAutofit/>
          </a:bodyPr>
          <a:lstStyle/>
          <a:p>
            <a:r>
              <a:rPr lang="es-ES_tradnl" dirty="0" smtClean="0"/>
              <a:t>¿Cómo definimos el ensayo?</a:t>
            </a:r>
          </a:p>
          <a:p>
            <a:pPr lvl="1"/>
            <a:r>
              <a:rPr lang="es-ES_tradnl" dirty="0" smtClean="0"/>
              <a:t>Género que ayuda a establecer un </a:t>
            </a:r>
            <a:r>
              <a:rPr lang="es-ES_tradnl" b="1" dirty="0" smtClean="0">
                <a:solidFill>
                  <a:schemeClr val="accent1"/>
                </a:solidFill>
              </a:rPr>
              <a:t>diálogo</a:t>
            </a:r>
            <a:r>
              <a:rPr lang="es-ES_tradnl" dirty="0" smtClean="0"/>
              <a:t> con el autor (y a través de éste con el mundo).  </a:t>
            </a:r>
          </a:p>
          <a:p>
            <a:pPr lvl="1"/>
            <a:r>
              <a:rPr lang="es-ES_tradnl" dirty="0" smtClean="0"/>
              <a:t>Generalmente una composición literaria </a:t>
            </a:r>
            <a:r>
              <a:rPr lang="es-ES_tradnl" b="1" dirty="0" smtClean="0">
                <a:solidFill>
                  <a:schemeClr val="accent1"/>
                </a:solidFill>
              </a:rPr>
              <a:t>breve</a:t>
            </a:r>
            <a:r>
              <a:rPr lang="es-ES_tradnl" dirty="0" smtClean="0"/>
              <a:t> y en </a:t>
            </a:r>
            <a:r>
              <a:rPr lang="es-ES_tradnl" b="1" dirty="0" smtClean="0">
                <a:solidFill>
                  <a:schemeClr val="accent1"/>
                </a:solidFill>
              </a:rPr>
              <a:t>prosa discursiva</a:t>
            </a:r>
            <a:r>
              <a:rPr lang="es-ES_tradnl" dirty="0" smtClean="0"/>
              <a:t>; es decir, en lenguaje </a:t>
            </a:r>
            <a:r>
              <a:rPr lang="es-ES_tradnl" b="1" dirty="0" smtClean="0">
                <a:solidFill>
                  <a:schemeClr val="tx2">
                    <a:lumMod val="90000"/>
                  </a:schemeClr>
                </a:solidFill>
              </a:rPr>
              <a:t>lógico, directo</a:t>
            </a:r>
            <a:r>
              <a:rPr lang="es-ES_tradnl" dirty="0" smtClean="0"/>
              <a:t>, el empleado en el </a:t>
            </a:r>
            <a:r>
              <a:rPr lang="es-ES_tradnl" b="1" dirty="0" smtClean="0">
                <a:solidFill>
                  <a:schemeClr val="tx2">
                    <a:lumMod val="90000"/>
                  </a:schemeClr>
                </a:solidFill>
              </a:rPr>
              <a:t>habla diario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Sin embargo, el ensayo también puede recurrir a un lenguaje </a:t>
            </a:r>
            <a:r>
              <a:rPr lang="es-ES_tradnl" b="1" dirty="0" smtClean="0">
                <a:solidFill>
                  <a:schemeClr val="bg2">
                    <a:lumMod val="50000"/>
                  </a:schemeClr>
                </a:solidFill>
              </a:rPr>
              <a:t>narrativo</a:t>
            </a:r>
            <a:r>
              <a:rPr lang="es-ES_tradnl" dirty="0" smtClean="0"/>
              <a:t> y/o </a:t>
            </a:r>
            <a:r>
              <a:rPr lang="es-ES_tradnl" b="1" dirty="0" smtClean="0">
                <a:solidFill>
                  <a:srgbClr val="8D873E"/>
                </a:solidFill>
              </a:rPr>
              <a:t>poético</a:t>
            </a:r>
            <a:r>
              <a:rPr lang="es-ES_tradnl" dirty="0" smtClean="0"/>
              <a:t> mediante imágenes retóricas.</a:t>
            </a:r>
          </a:p>
          <a:p>
            <a:pPr lvl="1"/>
            <a:r>
              <a:rPr lang="es-ES_tradnl" dirty="0"/>
              <a:t>Tiene la meta de persuadir al lector/a sobre un asunto y </a:t>
            </a:r>
            <a:r>
              <a:rPr lang="es-ES_tradnl" dirty="0" smtClean="0"/>
              <a:t>refleja el </a:t>
            </a:r>
            <a:r>
              <a:rPr lang="es-ES_tradnl" i="1" dirty="0"/>
              <a:t>Zeitgeist.</a:t>
            </a:r>
            <a:endParaRPr lang="es-ES_tradnl" dirty="0"/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  <p:pic>
        <p:nvPicPr>
          <p:cNvPr id="4098" name="Picture 2" descr="http://www1.aucegypt.edu/academic/writers/id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6062" y="2278966"/>
            <a:ext cx="3320738" cy="236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60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124" y="2354247"/>
            <a:ext cx="8229600" cy="5510075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¿</a:t>
            </a:r>
            <a:r>
              <a:rPr lang="es-ES_tradnl" sz="2800" dirty="0"/>
              <a:t>De qué se trata el ensayo?  ¿Qué aspecto(s) especifico(s) </a:t>
            </a:r>
            <a:r>
              <a:rPr lang="es-ES_tradnl" sz="2800" dirty="0" smtClean="0"/>
              <a:t>se </a:t>
            </a:r>
            <a:r>
              <a:rPr lang="es-ES_tradnl" sz="2800" dirty="0"/>
              <a:t>discute(n)</a:t>
            </a:r>
            <a:r>
              <a:rPr lang="es-ES_tradnl" sz="2800" dirty="0" smtClean="0"/>
              <a:t>?</a:t>
            </a:r>
          </a:p>
          <a:p>
            <a:r>
              <a:rPr lang="en-US" sz="2800" dirty="0" smtClean="0"/>
              <a:t>¿</a:t>
            </a:r>
            <a:r>
              <a:rPr lang="en-US" sz="2800" dirty="0" err="1" smtClean="0"/>
              <a:t>Cuál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/>
              <a:t>l</a:t>
            </a:r>
            <a:r>
              <a:rPr lang="en-US" sz="2800" dirty="0" smtClean="0"/>
              <a:t>a </a:t>
            </a:r>
            <a:r>
              <a:rPr lang="en-US" sz="2800" dirty="0" err="1"/>
              <a:t>orientaci</a:t>
            </a:r>
            <a:r>
              <a:rPr lang="es-ES_tradnl" sz="2800" dirty="0"/>
              <a:t>ó</a:t>
            </a:r>
            <a:r>
              <a:rPr lang="en-US" sz="2800" dirty="0"/>
              <a:t>n del </a:t>
            </a:r>
            <a:r>
              <a:rPr lang="en-US" sz="2800" dirty="0" err="1"/>
              <a:t>ensayo</a:t>
            </a:r>
            <a:r>
              <a:rPr lang="en-US" sz="2800" dirty="0"/>
              <a:t> </a:t>
            </a:r>
            <a:r>
              <a:rPr lang="en-US" sz="2800" dirty="0" smtClean="0"/>
              <a:t>(para </a:t>
            </a:r>
            <a:r>
              <a:rPr lang="en-US" sz="2800" dirty="0" err="1" smtClean="0"/>
              <a:t>quién</a:t>
            </a:r>
            <a:r>
              <a:rPr lang="en-US" sz="2800" dirty="0" smtClean="0"/>
              <a:t> se escribe)?</a:t>
            </a:r>
          </a:p>
          <a:p>
            <a:r>
              <a:rPr lang="en-US" sz="2800" dirty="0" smtClean="0"/>
              <a:t>¿</a:t>
            </a:r>
            <a:r>
              <a:rPr lang="en-US" sz="2800" dirty="0" err="1" smtClean="0"/>
              <a:t>Cuál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el </a:t>
            </a:r>
            <a:r>
              <a:rPr lang="en-US" sz="2800" dirty="0" err="1"/>
              <a:t>tono</a:t>
            </a:r>
            <a:r>
              <a:rPr lang="en-US" sz="2800" dirty="0"/>
              <a:t> del </a:t>
            </a:r>
            <a:r>
              <a:rPr lang="en-US" sz="2800" dirty="0" err="1" smtClean="0"/>
              <a:t>ensayo</a:t>
            </a:r>
            <a:r>
              <a:rPr lang="en-US" sz="2800" dirty="0"/>
              <a:t>?</a:t>
            </a:r>
          </a:p>
          <a:p>
            <a:r>
              <a:rPr lang="es-ES_tradnl" sz="2800" dirty="0" smtClean="0"/>
              <a:t>¿</a:t>
            </a:r>
            <a:r>
              <a:rPr lang="es-ES_tradnl" sz="2800" dirty="0"/>
              <a:t>De qué quiere persuadirnos </a:t>
            </a:r>
            <a:r>
              <a:rPr lang="es-ES_tradnl" sz="2800" dirty="0" smtClean="0"/>
              <a:t>el ensayista? (</a:t>
            </a:r>
            <a:r>
              <a:rPr lang="es-ES_tradnl" sz="2800" b="1" dirty="0" smtClean="0"/>
              <a:t>tesis</a:t>
            </a:r>
            <a:r>
              <a:rPr lang="es-ES_tradnl" sz="2800" dirty="0" smtClean="0"/>
              <a:t>)</a:t>
            </a:r>
          </a:p>
          <a:p>
            <a:pPr marL="365760" lvl="1" indent="0">
              <a:buNone/>
            </a:pPr>
            <a:endParaRPr lang="en-US" sz="38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24" y="592769"/>
            <a:ext cx="8229600" cy="880739"/>
          </a:xfrm>
        </p:spPr>
        <p:txBody>
          <a:bodyPr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Lengua</a:t>
            </a:r>
            <a:r>
              <a:rPr lang="en-US" dirty="0" smtClean="0"/>
              <a:t> y pol</a:t>
            </a:r>
            <a:r>
              <a:rPr lang="es-ES" dirty="0" err="1" smtClean="0"/>
              <a:t>ítica</a:t>
            </a:r>
            <a:r>
              <a:rPr lang="es-ES" dirty="0"/>
              <a:t> </a:t>
            </a:r>
            <a:r>
              <a:rPr lang="es-ES" dirty="0" smtClean="0"/>
              <a:t>(y vuelta la burra al trigo)” (2009)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7" y="1473508"/>
            <a:ext cx="7573754" cy="42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33139"/>
            <a:ext cx="7930055" cy="5510075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Presentaci</a:t>
            </a:r>
            <a:r>
              <a:rPr lang="es-ES_tradnl" sz="3200" dirty="0" smtClean="0"/>
              <a:t>ó</a:t>
            </a:r>
            <a:r>
              <a:rPr lang="en-US" sz="3200" dirty="0" smtClean="0"/>
              <a:t>n de los </a:t>
            </a:r>
            <a:r>
              <a:rPr lang="en-US" sz="3200" dirty="0" err="1" smtClean="0"/>
              <a:t>participantes</a:t>
            </a:r>
            <a:endParaRPr lang="en-US" sz="3200" dirty="0" smtClean="0"/>
          </a:p>
          <a:p>
            <a:pPr lvl="1"/>
            <a:r>
              <a:rPr lang="en-US" sz="2600" dirty="0" err="1" smtClean="0"/>
              <a:t>Nombre</a:t>
            </a:r>
            <a:endParaRPr lang="en-US" sz="2600" dirty="0" smtClean="0"/>
          </a:p>
          <a:p>
            <a:pPr lvl="1"/>
            <a:r>
              <a:rPr lang="es-ES_tradnl" sz="2600" dirty="0" smtClean="0"/>
              <a:t>¿Cómo fue tu experiencia con el texto? ¿Te sientes una conexión </a:t>
            </a:r>
            <a:r>
              <a:rPr lang="es-ES_tradnl" sz="2600" dirty="0"/>
              <a:t>personal con el tema</a:t>
            </a:r>
            <a:r>
              <a:rPr lang="es-ES_tradnl" sz="2600" dirty="0" smtClean="0"/>
              <a:t>? ¿Por qué sí o no?</a:t>
            </a:r>
            <a:r>
              <a:rPr lang="en-US" sz="2600" dirty="0" smtClean="0"/>
              <a:t>  </a:t>
            </a:r>
          </a:p>
          <a:p>
            <a:r>
              <a:rPr lang="es-ES" sz="2800" dirty="0" smtClean="0"/>
              <a:t>Puntos de discusión</a:t>
            </a:r>
          </a:p>
          <a:p>
            <a:pPr lvl="1"/>
            <a:r>
              <a:rPr lang="es-ES" sz="2600" dirty="0" smtClean="0"/>
              <a:t>¿Cómo resumiríais el párrafo en </a:t>
            </a:r>
            <a:r>
              <a:rPr lang="es-ES" sz="2600" b="1" dirty="0" smtClean="0"/>
              <a:t>una frase</a:t>
            </a:r>
            <a:r>
              <a:rPr lang="es-ES" sz="2600" dirty="0" smtClean="0"/>
              <a:t>? </a:t>
            </a:r>
          </a:p>
          <a:p>
            <a:pPr lvl="1"/>
            <a:r>
              <a:rPr lang="es-ES" sz="2600" dirty="0" smtClean="0"/>
              <a:t>¿Qué tipos de estrategias de persuasión aparecen?</a:t>
            </a:r>
          </a:p>
          <a:p>
            <a:pPr lvl="2"/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Sentido común, hechos, autoridad, ejemplificación (anécdotas, contra-argumentos)?</a:t>
            </a:r>
          </a:p>
          <a:p>
            <a:pPr lvl="2"/>
            <a:r>
              <a:rPr lang="es-ES_tradnl" sz="2600" dirty="0">
                <a:solidFill>
                  <a:schemeClr val="accent2"/>
                </a:solidFill>
                <a:cs typeface="Constantia"/>
              </a:rPr>
              <a:t>¿</a:t>
            </a:r>
            <a:r>
              <a:rPr lang="es-ES_tradnl" sz="2600" dirty="0" smtClean="0">
                <a:solidFill>
                  <a:schemeClr val="accent2"/>
                </a:solidFill>
                <a:cs typeface="Constantia"/>
              </a:rPr>
              <a:t>silogismos</a:t>
            </a:r>
            <a:r>
              <a:rPr lang="es-ES_tradnl" sz="2600" dirty="0">
                <a:solidFill>
                  <a:schemeClr val="accent2"/>
                </a:solidFill>
                <a:cs typeface="Constantia"/>
              </a:rPr>
              <a:t>, teoremas, axiomas, </a:t>
            </a:r>
            <a:r>
              <a:rPr lang="es-ES_tradnl" sz="2600" dirty="0" smtClean="0">
                <a:solidFill>
                  <a:schemeClr val="accent2"/>
                </a:solidFill>
                <a:cs typeface="Constantia"/>
              </a:rPr>
              <a:t>analogías?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365760" lvl="1" indent="0">
              <a:buNone/>
            </a:pPr>
            <a:r>
              <a:rPr lang="es-ES_tradnl" sz="2600" dirty="0" smtClean="0"/>
              <a:t>Ilustre sus respuestas con </a:t>
            </a:r>
            <a:r>
              <a:rPr lang="es-ES_tradnl" sz="2600" b="1" dirty="0" smtClean="0"/>
              <a:t>ejemplos o citas </a:t>
            </a:r>
            <a:r>
              <a:rPr lang="es-ES_tradnl" sz="2600" b="1" dirty="0" err="1" smtClean="0"/>
              <a:t>espec</a:t>
            </a:r>
            <a:r>
              <a:rPr lang="es-ES" sz="2600" b="1" dirty="0" smtClean="0"/>
              <a:t>í</a:t>
            </a:r>
            <a:r>
              <a:rPr lang="es-ES_tradnl" sz="2600" b="1" dirty="0" err="1" smtClean="0"/>
              <a:t>ficos</a:t>
            </a:r>
            <a:r>
              <a:rPr lang="es-ES_tradnl" sz="2600" b="1" dirty="0" smtClean="0"/>
              <a:t>.</a:t>
            </a:r>
          </a:p>
          <a:p>
            <a:pPr marL="365760" lvl="1" indent="0">
              <a:buNone/>
            </a:pPr>
            <a:endParaRPr lang="en-US" sz="38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0739"/>
          </a:xfrm>
        </p:spPr>
        <p:txBody>
          <a:bodyPr/>
          <a:lstStyle/>
          <a:p>
            <a:pPr algn="ctr"/>
            <a:r>
              <a:rPr lang="en-US" dirty="0" err="1" smtClean="0"/>
              <a:t>Trabajo</a:t>
            </a:r>
            <a:r>
              <a:rPr lang="en-US" dirty="0" smtClean="0"/>
              <a:t> de </a:t>
            </a:r>
            <a:r>
              <a:rPr lang="en-US" dirty="0" err="1" smtClean="0"/>
              <a:t>grupo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7925"/>
            <a:ext cx="8229600" cy="551007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s-ES" sz="2400" dirty="0" smtClean="0"/>
              <a:t>1. ¿Crees que el argumento de Cercas es convincente? ¿Por qué sí o no? ¿Puedes imaginar algunos contra-argumentos de sus opositores?</a:t>
            </a:r>
          </a:p>
          <a:p>
            <a:pPr marL="365760" lvl="1" indent="0">
              <a:buNone/>
            </a:pPr>
            <a:endParaRPr lang="es-ES" sz="2400" dirty="0" smtClean="0"/>
          </a:p>
          <a:p>
            <a:pPr marL="365760" lvl="1" indent="0">
              <a:buNone/>
            </a:pPr>
            <a:r>
              <a:rPr lang="es-ES" sz="2400" dirty="0" smtClean="0"/>
              <a:t>2. ¿Hay dentro del inglés norteamericano diferencias significantes como entre el catalán/castellano? ¿Se utiliza la lengua/los dialectos/acentos como modo de identificación aquí?</a:t>
            </a:r>
          </a:p>
          <a:p>
            <a:pPr marL="365760" lvl="1" indent="0">
              <a:buNone/>
            </a:pPr>
            <a:endParaRPr lang="es-ES" sz="2400" dirty="0" smtClean="0"/>
          </a:p>
          <a:p>
            <a:pPr marL="365760" lvl="1" indent="0">
              <a:buNone/>
            </a:pPr>
            <a:r>
              <a:rPr lang="es-ES" sz="2400" dirty="0" smtClean="0"/>
              <a:t>3. ¿Existe la misma relación general entre lengua y política en los Estados Unidos?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0739"/>
          </a:xfrm>
        </p:spPr>
        <p:txBody>
          <a:bodyPr/>
          <a:lstStyle/>
          <a:p>
            <a:pPr algn="ctr"/>
            <a:r>
              <a:rPr lang="en-US" dirty="0" err="1" smtClean="0"/>
              <a:t>Preguntas</a:t>
            </a:r>
            <a:r>
              <a:rPr lang="en-US" dirty="0" smtClean="0"/>
              <a:t> de </a:t>
            </a:r>
            <a:r>
              <a:rPr lang="en-US" dirty="0" err="1" smtClean="0"/>
              <a:t>discusión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6046" y="252761"/>
            <a:ext cx="7772400" cy="1194419"/>
          </a:xfrm>
        </p:spPr>
        <p:txBody>
          <a:bodyPr/>
          <a:lstStyle/>
          <a:p>
            <a:pPr algn="ctr"/>
            <a:r>
              <a:rPr lang="en-US" sz="4000" dirty="0" smtClean="0"/>
              <a:t>Mariano José de </a:t>
            </a:r>
            <a:r>
              <a:rPr lang="en-US" sz="4000" dirty="0" err="1" smtClean="0"/>
              <a:t>Larra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(1809-1837)</a:t>
            </a:r>
            <a:endParaRPr lang="en-US" sz="4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73100" y="5497148"/>
            <a:ext cx="7555346" cy="1104314"/>
          </a:xfrm>
        </p:spPr>
        <p:txBody>
          <a:bodyPr/>
          <a:lstStyle/>
          <a:p>
            <a:pPr algn="ctr"/>
            <a:r>
              <a:rPr lang="en-US" sz="3400" dirty="0" smtClean="0">
                <a:latin typeface="Cambria"/>
                <a:cs typeface="Cambria"/>
              </a:rPr>
              <a:t>“</a:t>
            </a:r>
            <a:r>
              <a:rPr lang="en-US" sz="3400" dirty="0" err="1" smtClean="0">
                <a:latin typeface="Cambria"/>
                <a:cs typeface="Cambria"/>
              </a:rPr>
              <a:t>Vuelva</a:t>
            </a:r>
            <a:r>
              <a:rPr lang="en-US" sz="3400" dirty="0" smtClean="0">
                <a:latin typeface="Cambria"/>
                <a:cs typeface="Cambria"/>
              </a:rPr>
              <a:t> </a:t>
            </a:r>
            <a:r>
              <a:rPr lang="en-US" sz="3400" dirty="0" err="1" smtClean="0">
                <a:latin typeface="Cambria"/>
                <a:cs typeface="Cambria"/>
              </a:rPr>
              <a:t>usted</a:t>
            </a:r>
            <a:r>
              <a:rPr lang="en-US" sz="3400" dirty="0" smtClean="0">
                <a:latin typeface="Cambria"/>
                <a:cs typeface="Cambria"/>
              </a:rPr>
              <a:t> </a:t>
            </a:r>
            <a:r>
              <a:rPr lang="en-US" sz="3400" dirty="0" err="1" smtClean="0">
                <a:latin typeface="Cambria"/>
                <a:cs typeface="Cambria"/>
              </a:rPr>
              <a:t>mañana</a:t>
            </a:r>
            <a:r>
              <a:rPr lang="en-US" sz="3400" dirty="0" smtClean="0">
                <a:latin typeface="Cambria"/>
                <a:cs typeface="Cambria"/>
              </a:rPr>
              <a:t>”</a:t>
            </a:r>
            <a:endParaRPr lang="en-US" sz="3400" dirty="0">
              <a:latin typeface="Cambria"/>
              <a:cs typeface="Cambria"/>
            </a:endParaRPr>
          </a:p>
        </p:txBody>
      </p:sp>
      <p:pic>
        <p:nvPicPr>
          <p:cNvPr id="4" name="Picture 3" descr="larra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930400"/>
            <a:ext cx="4610906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600" y="1715394"/>
            <a:ext cx="5422152" cy="449490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Nace en Madrid en 1809 durante la ocupación francesa.</a:t>
            </a:r>
          </a:p>
          <a:p>
            <a:r>
              <a:rPr lang="es-ES" dirty="0" smtClean="0"/>
              <a:t>Su padre es cirujano militar en el ejército de José Bonaparte, hermano de Napoleón.</a:t>
            </a:r>
          </a:p>
          <a:p>
            <a:r>
              <a:rPr lang="es-ES" dirty="0" smtClean="0"/>
              <a:t>Con la expulsión de los franceses y la reinstalación del rey Fernando VII, la familia Larra tiene que salir para el exilio en Francia en 1813.</a:t>
            </a:r>
          </a:p>
          <a:p>
            <a:r>
              <a:rPr lang="es-ES" dirty="0" smtClean="0"/>
              <a:t>Vuelven a España en 1817 cuando el rey imparte la amnistía a los afrancesados.</a:t>
            </a:r>
          </a:p>
          <a:p>
            <a:r>
              <a:rPr lang="es-ES" dirty="0" smtClean="0"/>
              <a:t>Larra inicia estudios de derecho y medicina, pero los abandona para dedicarse al periodismo.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Mariano José de </a:t>
            </a:r>
            <a:r>
              <a:rPr lang="en-US" dirty="0" err="1" smtClean="0"/>
              <a:t>Larra</a:t>
            </a:r>
            <a:endParaRPr lang="en-US" dirty="0"/>
          </a:p>
        </p:txBody>
      </p:sp>
      <p:pic>
        <p:nvPicPr>
          <p:cNvPr id="5" name="Picture 4" descr="larra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" t="8378" r="4660"/>
          <a:stretch/>
        </p:blipFill>
        <p:spPr>
          <a:xfrm>
            <a:off x="253999" y="1956247"/>
            <a:ext cx="2553463" cy="37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38138"/>
            <a:ext cx="3810000" cy="1681162"/>
          </a:xfrm>
        </p:spPr>
        <p:txBody>
          <a:bodyPr/>
          <a:lstStyle/>
          <a:p>
            <a:r>
              <a:rPr lang="en-US" dirty="0" smtClean="0"/>
              <a:t>Mariano </a:t>
            </a:r>
            <a:br>
              <a:rPr lang="en-US" dirty="0" smtClean="0"/>
            </a:br>
            <a:r>
              <a:rPr lang="en-US" dirty="0" smtClean="0"/>
              <a:t>José de </a:t>
            </a:r>
            <a:r>
              <a:rPr lang="en-US" dirty="0" err="1" smtClean="0"/>
              <a:t>Larra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3300"/>
            <a:ext cx="8166100" cy="43561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Se considera representativo del Romanticismo liberal por sus escritos que satirizan los vicios y el tradicionalismo de la sociedad española; aboga por los derechos individuales, la reforma y el progreso sociales.</a:t>
            </a:r>
          </a:p>
          <a:p>
            <a:r>
              <a:rPr lang="es-ES_tradnl" dirty="0" smtClean="0"/>
              <a:t>Escribe bajo varios seudónimos (Fígaro, Pobrecito Hablador, Bachiller, Duende, etc.) y sus panfletos y periódicos entran en conflicto con la censura oficial en varias ocasiones.</a:t>
            </a:r>
          </a:p>
          <a:p>
            <a:r>
              <a:rPr lang="es-ES_tradnl" dirty="0" smtClean="0"/>
              <a:t>Encuentra éxito con el periodismo, por el cual se gana la vida y produce una obra prolífica (200+ artículos, ensayos, cuadros de costumbres).</a:t>
            </a:r>
          </a:p>
          <a:p>
            <a:r>
              <a:rPr lang="es-ES_tradnl" dirty="0" smtClean="0"/>
              <a:t>Después de una serie de fracasos (el movimiento liberal, su muy breve carrera política como diputado, su matrimonio, y su aventura extramatrimonial), se suicida en 1837, con 28 años.</a:t>
            </a:r>
            <a:endParaRPr lang="es-ES_tradnl" dirty="0"/>
          </a:p>
        </p:txBody>
      </p:sp>
      <p:pic>
        <p:nvPicPr>
          <p:cNvPr id="5" name="Picture 4" descr="tumba-de-larra-por-polidor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23838"/>
            <a:ext cx="3022600" cy="19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1" y="872163"/>
            <a:ext cx="7845424" cy="547311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_tradnl" dirty="0" smtClean="0"/>
              <a:t>El ensayo de Larra se trata de unas tendencias que, para él, son la quintaesencia de lo que es el ser español. </a:t>
            </a:r>
            <a:endParaRPr lang="es-ES_tradnl" dirty="0"/>
          </a:p>
          <a:p>
            <a:pPr marL="114300" indent="0">
              <a:buNone/>
            </a:pPr>
            <a:endParaRPr lang="es-ES_tradnl" dirty="0" smtClean="0"/>
          </a:p>
          <a:p>
            <a:pPr marL="114300" indent="0">
              <a:buNone/>
            </a:pPr>
            <a:r>
              <a:rPr lang="es-ES_tradnl" dirty="0" smtClean="0"/>
              <a:t>¿</a:t>
            </a:r>
            <a:r>
              <a:rPr lang="es-ES_tradnl" dirty="0" smtClean="0"/>
              <a:t>Cuáles serían algunos hábitos/tendencias/características propiamente “estadounidenses” que tal vez le causarían un choque de cultura a un extranjero</a:t>
            </a:r>
            <a:r>
              <a:rPr lang="es-ES_tradnl" dirty="0" smtClean="0"/>
              <a:t>?</a:t>
            </a:r>
          </a:p>
          <a:p>
            <a:pPr marL="114300" indent="0">
              <a:buNone/>
            </a:pPr>
            <a:r>
              <a:rPr lang="es-ES_tradnl" dirty="0" smtClean="0"/>
              <a:t>¿Has experimentado un choque de cultura al visitar otro país?</a:t>
            </a:r>
            <a:endParaRPr lang="es-ES_tradnl" dirty="0" smtClean="0"/>
          </a:p>
          <a:p>
            <a:pPr marL="114300" indent="0">
              <a:buNone/>
            </a:pPr>
            <a:endParaRPr lang="es-ES_tradnl" dirty="0" smtClean="0"/>
          </a:p>
          <a:p>
            <a:pPr marL="11430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1" y="46038"/>
            <a:ext cx="7620000" cy="682625"/>
          </a:xfrm>
        </p:spPr>
        <p:txBody>
          <a:bodyPr/>
          <a:lstStyle/>
          <a:p>
            <a:r>
              <a:rPr lang="es-ES" sz="3600" dirty="0" smtClean="0"/>
              <a:t>Antes </a:t>
            </a:r>
            <a:r>
              <a:rPr lang="es-ES" sz="3600" dirty="0" smtClean="0"/>
              <a:t>de comentar el texto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pic>
        <p:nvPicPr>
          <p:cNvPr id="4" name="Picture 3" descr="usa-stereotypes-m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737308"/>
            <a:ext cx="4899025" cy="30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1" y="1930847"/>
            <a:ext cx="8280399" cy="4774753"/>
          </a:xfrm>
        </p:spPr>
        <p:txBody>
          <a:bodyPr>
            <a:normAutofit/>
          </a:bodyPr>
          <a:lstStyle/>
          <a:p>
            <a:r>
              <a:rPr lang="es-ES_tradnl" dirty="0" smtClean="0"/>
              <a:t>¿Cuál es la tesis del ensayo? ¿Es una tesis implícita o explícita?</a:t>
            </a:r>
          </a:p>
          <a:p>
            <a:pPr marL="114300" indent="0">
              <a:buNone/>
            </a:pPr>
            <a:endParaRPr lang="es-ES_tradnl" dirty="0" smtClean="0"/>
          </a:p>
          <a:p>
            <a:r>
              <a:rPr lang="es-ES_tradnl" dirty="0" smtClean="0"/>
              <a:t>¿Qué método emplea el autor para convencer al lector de su punto principal? ¿Qué tipo de pruebas utiliza?</a:t>
            </a:r>
          </a:p>
          <a:p>
            <a:pPr marL="114300" indent="0">
              <a:buNone/>
            </a:pPr>
            <a:endParaRPr lang="es-ES_tradnl" dirty="0" smtClean="0"/>
          </a:p>
          <a:p>
            <a:r>
              <a:rPr lang="es-ES_tradnl" dirty="0" smtClean="0"/>
              <a:t>¿Quiénes son los personajes del ensayo?</a:t>
            </a:r>
          </a:p>
          <a:p>
            <a:pPr lvl="1"/>
            <a:r>
              <a:rPr lang="es-ES_tradnl" dirty="0" smtClean="0"/>
              <a:t>¿Por qué es significativo el nombre </a:t>
            </a:r>
            <a:r>
              <a:rPr lang="es-ES_tradnl" i="1" dirty="0" smtClean="0"/>
              <a:t>Sans-</a:t>
            </a:r>
            <a:r>
              <a:rPr lang="es-ES_tradnl" i="1" dirty="0" err="1" smtClean="0"/>
              <a:t>délai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¿Cuál es el propósito de su estancia en España?</a:t>
            </a:r>
          </a:p>
          <a:p>
            <a:pPr lvl="1"/>
            <a:r>
              <a:rPr lang="es-ES_tradnl" dirty="0" smtClean="0"/>
              <a:t>¿Cuánto tiempo piensa quedarse? </a:t>
            </a:r>
          </a:p>
          <a:p>
            <a:pPr marL="114300" indent="0">
              <a:buNone/>
            </a:pPr>
            <a:endParaRPr lang="es-ES_tradnl" dirty="0" smtClean="0"/>
          </a:p>
          <a:p>
            <a:pPr marL="11430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Vuelva usted mañana-</a:t>
            </a:r>
            <a:br>
              <a:rPr lang="es-ES" sz="4400" dirty="0" smtClean="0"/>
            </a:br>
            <a:r>
              <a:rPr lang="es-ES" sz="4400" dirty="0" smtClean="0"/>
              <a:t>El argumento</a:t>
            </a:r>
            <a:endParaRPr lang="en-US" sz="4400" dirty="0"/>
          </a:p>
        </p:txBody>
      </p:sp>
      <p:pic>
        <p:nvPicPr>
          <p:cNvPr id="5" name="Picture 4" descr="cerrado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5791201" y="4574998"/>
            <a:ext cx="2654299" cy="2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987"/>
            <a:ext cx="8601076" cy="4344988"/>
          </a:xfrm>
        </p:spPr>
        <p:txBody>
          <a:bodyPr>
            <a:norm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s-ES_tradnl" sz="2000" b="1" dirty="0" smtClean="0"/>
              <a:t>Grupo 1: p.404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ES_tradnl" sz="2000" dirty="0" smtClean="0"/>
              <a:t>1. ¿</a:t>
            </a:r>
            <a:r>
              <a:rPr lang="es-ES_tradnl" sz="2000" dirty="0"/>
              <a:t>Cuál es el tono del ensayo? </a:t>
            </a:r>
            <a:r>
              <a:rPr lang="es-ES_tradnl" sz="2000" dirty="0" smtClean="0"/>
              <a:t>Busca ejemplos de palabras/frases que lo indican.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ES_tradnl" sz="2000" dirty="0" smtClean="0"/>
              <a:t>2. ¿Cuál es el significado de la frase de las líneas 62-64 (“Permitidme…”)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is-IS" sz="2000" dirty="0" smtClean="0"/>
              <a:t>3. ¿Cómo es el proceso de buscar al genealogista? </a:t>
            </a:r>
            <a:r>
              <a:rPr lang="es-ES_tradnl" sz="2000" dirty="0" smtClean="0"/>
              <a:t>¿Qué pasa cuando por fin lo encuentran?</a:t>
            </a:r>
          </a:p>
          <a:p>
            <a:pPr marL="114300" indent="0">
              <a:spcBef>
                <a:spcPts val="0"/>
              </a:spcBef>
              <a:buNone/>
            </a:pPr>
            <a:endParaRPr lang="es-ES_tradnl" sz="20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s-ES_tradnl" sz="2000" b="1" dirty="0" smtClean="0"/>
              <a:t>Grupo 2: p.405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ES_tradnl" sz="2000" dirty="0" smtClean="0"/>
              <a:t>4. ¿Con qué otras personas intentan interactuar? ¿Qué pasa?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ES_tradnl" sz="2000" dirty="0" smtClean="0"/>
              <a:t>5. ¿Cuál es el tono del narrador al decir la frase de la línea 125? ¿Se confirma este sentimiento?</a:t>
            </a:r>
            <a:endParaRPr lang="es-ES_tradnl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3687901"/>
            <a:ext cx="86010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s-ES_tradnl" sz="2000" b="1" dirty="0" smtClean="0"/>
              <a:t>Grupo 3: pp.407-408 (líneas 162-196)</a:t>
            </a:r>
          </a:p>
          <a:p>
            <a:pPr marL="114300" indent="0">
              <a:buNone/>
            </a:pPr>
            <a:r>
              <a:rPr lang="es-ES_tradnl" sz="2000" dirty="0" smtClean="0"/>
              <a:t>6. Explica la respuesta del ensayista cuando </a:t>
            </a:r>
            <a:r>
              <a:rPr lang="es-ES_tradnl" sz="2000" i="1" dirty="0" smtClean="0"/>
              <a:t>Sans-</a:t>
            </a:r>
            <a:r>
              <a:rPr lang="es-ES_tradnl" sz="2000" i="1" dirty="0" err="1" smtClean="0"/>
              <a:t>délai</a:t>
            </a:r>
            <a:r>
              <a:rPr lang="es-ES_tradnl" sz="2000" i="1" dirty="0" smtClean="0"/>
              <a:t> </a:t>
            </a:r>
            <a:r>
              <a:rPr lang="es-ES_tradnl" sz="2000" dirty="0" smtClean="0"/>
              <a:t>sugiere que existe una intriga (</a:t>
            </a:r>
            <a:r>
              <a:rPr lang="es-ES_tradnl" sz="2000" i="1" dirty="0" err="1" smtClean="0"/>
              <a:t>conspiracy</a:t>
            </a:r>
            <a:r>
              <a:rPr lang="es-ES_tradnl" sz="2000" dirty="0" smtClean="0"/>
              <a:t>) contra él.</a:t>
            </a:r>
            <a:endParaRPr lang="es-ES_tradnl" sz="2000" i="1" dirty="0"/>
          </a:p>
          <a:p>
            <a:pPr marL="114300" indent="0">
              <a:buNone/>
            </a:pPr>
            <a:r>
              <a:rPr lang="es-ES_tradnl" sz="2000" dirty="0"/>
              <a:t>6. ¿Cuál es la decisión oficial acerca del plan propuesto por </a:t>
            </a:r>
            <a:r>
              <a:rPr lang="es-ES_tradnl" sz="2000" i="1" dirty="0"/>
              <a:t>Sans-</a:t>
            </a:r>
            <a:r>
              <a:rPr lang="es-ES_tradnl" sz="2000" i="1" dirty="0" err="1"/>
              <a:t>délai</a:t>
            </a:r>
            <a:r>
              <a:rPr lang="es-ES_tradnl" sz="2000" dirty="0"/>
              <a:t>?</a:t>
            </a:r>
          </a:p>
          <a:p>
            <a:pPr marL="114300" indent="0">
              <a:buNone/>
            </a:pPr>
            <a:r>
              <a:rPr lang="es-ES_tradnl" sz="2000" dirty="0"/>
              <a:t>7. ¿Qué razones dan por </a:t>
            </a:r>
            <a:r>
              <a:rPr lang="es-ES_tradnl" sz="2000" dirty="0" smtClean="0"/>
              <a:t>esto</a:t>
            </a:r>
            <a:r>
              <a:rPr lang="es-ES_tradnl" sz="2000" dirty="0"/>
              <a:t> </a:t>
            </a:r>
            <a:r>
              <a:rPr lang="es-ES_tradnl" sz="2000" dirty="0" smtClean="0"/>
              <a:t>y cómo responde el ensayista? </a:t>
            </a:r>
          </a:p>
          <a:p>
            <a:pPr marL="114300" indent="0">
              <a:buNone/>
            </a:pPr>
            <a:endParaRPr lang="es-ES_tradnl" sz="2000" dirty="0"/>
          </a:p>
          <a:p>
            <a:pPr marL="114300" indent="0">
              <a:buNone/>
            </a:pPr>
            <a:r>
              <a:rPr lang="es-ES_tradnl" sz="2000" b="1" dirty="0" smtClean="0"/>
              <a:t>Grupo 4: p.408 </a:t>
            </a:r>
          </a:p>
          <a:p>
            <a:pPr marL="114300" indent="0">
              <a:buNone/>
            </a:pPr>
            <a:r>
              <a:rPr lang="es-ES_tradnl" sz="2000" dirty="0" smtClean="0"/>
              <a:t>8</a:t>
            </a:r>
            <a:r>
              <a:rPr lang="es-ES_tradnl" sz="2000" dirty="0"/>
              <a:t>. </a:t>
            </a:r>
            <a:r>
              <a:rPr lang="es-ES_tradnl" sz="2000" dirty="0" smtClean="0"/>
              <a:t>Explica la línea 199.</a:t>
            </a:r>
          </a:p>
          <a:p>
            <a:pPr marL="114300" indent="0">
              <a:buNone/>
            </a:pPr>
            <a:r>
              <a:rPr lang="es-ES_tradnl" sz="2000" dirty="0" smtClean="0"/>
              <a:t>9. Como respuesta, ¿qué dice el ensayista 1) sobre España en comparación con los otros países y 2) sobre los extranjeros en </a:t>
            </a:r>
            <a:r>
              <a:rPr lang="es-ES_tradnl" sz="2000" dirty="0" smtClean="0"/>
              <a:t>España y 3) en otros países?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6482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8525"/>
            <a:ext cx="8318501" cy="50165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ES_tradnl" dirty="0" smtClean="0"/>
          </a:p>
          <a:p>
            <a:pPr marL="114300" indent="0">
              <a:buNone/>
            </a:pPr>
            <a:r>
              <a:rPr lang="es-ES_tradnl" dirty="0" smtClean="0"/>
              <a:t>pp.409-10 (línea 260</a:t>
            </a:r>
            <a:r>
              <a:rPr lang="en-US" dirty="0" smtClean="0"/>
              <a:t>+</a:t>
            </a:r>
            <a:r>
              <a:rPr lang="es-ES_tradnl" dirty="0" smtClean="0"/>
              <a:t>)</a:t>
            </a:r>
          </a:p>
          <a:p>
            <a:pPr marL="114300" indent="0">
              <a:buNone/>
            </a:pPr>
            <a:r>
              <a:rPr lang="es-ES_tradnl" dirty="0" smtClean="0"/>
              <a:t>9. ¿A quién se dirige el ensayo? ¿Cómo lo sabemos?</a:t>
            </a:r>
          </a:p>
          <a:p>
            <a:pPr marL="114300" indent="0">
              <a:buNone/>
            </a:pPr>
            <a:r>
              <a:rPr lang="es-ES_tradnl" dirty="0" smtClean="0"/>
              <a:t>10. ¿A quién más atribuye el mismo “pecado”? ¿Cómo sirve esto al propósito del ensayo?</a:t>
            </a:r>
          </a:p>
          <a:p>
            <a:pPr marL="114300" indent="0">
              <a:buNone/>
            </a:pPr>
            <a:r>
              <a:rPr lang="es-ES_tradnl" dirty="0" smtClean="0"/>
              <a:t>11. ¿Qué indicaciones hay en la página 210 que anticipan el destino del autor? Busca 3 ejemplos.</a:t>
            </a:r>
          </a:p>
          <a:p>
            <a:pPr marL="114300" indent="0">
              <a:buNone/>
            </a:pPr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22238"/>
            <a:ext cx="7620000" cy="420687"/>
          </a:xfrm>
        </p:spPr>
        <p:txBody>
          <a:bodyPr/>
          <a:lstStyle/>
          <a:p>
            <a:r>
              <a:rPr lang="es-ES" sz="4200" dirty="0" smtClean="0"/>
              <a:t/>
            </a:r>
            <a:br>
              <a:rPr lang="es-ES" sz="4200" dirty="0" smtClean="0"/>
            </a:br>
            <a:r>
              <a:rPr lang="es-ES" sz="4200" dirty="0" smtClean="0"/>
              <a:t>Preguntas de interpretación</a:t>
            </a:r>
            <a:endParaRPr lang="en-US" sz="4200" dirty="0"/>
          </a:p>
        </p:txBody>
      </p:sp>
      <p:pic>
        <p:nvPicPr>
          <p:cNvPr id="4" name="Picture 3" descr="mafald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2" y="4614863"/>
            <a:ext cx="6665642" cy="21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ensayo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7089" y="1426463"/>
            <a:ext cx="4433961" cy="5255691"/>
          </a:xfrm>
        </p:spPr>
        <p:txBody>
          <a:bodyPr>
            <a:normAutofit lnSpcReduction="10000"/>
          </a:bodyPr>
          <a:lstStyle/>
          <a:p>
            <a:pPr lvl="0"/>
            <a:r>
              <a:rPr lang="es-ES_tradnl" dirty="0">
                <a:solidFill>
                  <a:schemeClr val="accent1"/>
                </a:solidFill>
              </a:rPr>
              <a:t>Argumentativo/persuasivo</a:t>
            </a:r>
          </a:p>
          <a:p>
            <a:pPr lvl="1"/>
            <a:r>
              <a:rPr lang="es-ES_tradnl" dirty="0"/>
              <a:t>Tiene un intento explícito de persuadir al lector y ofrece una tesis</a:t>
            </a:r>
            <a:r>
              <a:rPr lang="es-ES_tradnl" dirty="0" smtClean="0"/>
              <a:t>.</a:t>
            </a:r>
            <a:endParaRPr lang="es-ES_tradnl" dirty="0" smtClean="0">
              <a:solidFill>
                <a:schemeClr val="accent1"/>
              </a:solidFill>
            </a:endParaRPr>
          </a:p>
          <a:p>
            <a:pPr lvl="0"/>
            <a:r>
              <a:rPr lang="es-ES_tradnl" dirty="0" smtClean="0">
                <a:solidFill>
                  <a:schemeClr val="accent1"/>
                </a:solidFill>
              </a:rPr>
              <a:t>Poético</a:t>
            </a:r>
          </a:p>
          <a:p>
            <a:pPr lvl="1"/>
            <a:r>
              <a:rPr lang="es-ES_tradnl" dirty="0" smtClean="0"/>
              <a:t>El autor da la impresión de dirigirse a sí mismo como si meditara.</a:t>
            </a:r>
          </a:p>
          <a:p>
            <a:pPr lvl="0"/>
            <a:r>
              <a:rPr lang="es-ES_tradnl" dirty="0" smtClean="0">
                <a:solidFill>
                  <a:schemeClr val="accent1"/>
                </a:solidFill>
              </a:rPr>
              <a:t>Dramático</a:t>
            </a:r>
          </a:p>
          <a:p>
            <a:pPr lvl="1"/>
            <a:r>
              <a:rPr lang="es-ES_tradnl" dirty="0" smtClean="0"/>
              <a:t>El autor participa implícitamente en la composición como director de escena. Tiene personajes y situaciones.</a:t>
            </a:r>
          </a:p>
          <a:p>
            <a:pPr lvl="0"/>
            <a:r>
              <a:rPr lang="es-ES_tradnl" dirty="0" smtClean="0">
                <a:solidFill>
                  <a:schemeClr val="accent1"/>
                </a:solidFill>
              </a:rPr>
              <a:t>Narrativo </a:t>
            </a:r>
          </a:p>
          <a:p>
            <a:pPr lvl="1"/>
            <a:r>
              <a:rPr lang="es-ES_tradnl" dirty="0" smtClean="0"/>
              <a:t>Hay una historia, personajes y el autor es como narrador.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5020" t="30159" r="53148" b="25577"/>
          <a:stretch>
            <a:fillRect/>
          </a:stretch>
        </p:blipFill>
        <p:spPr bwMode="auto">
          <a:xfrm>
            <a:off x="457200" y="5107986"/>
            <a:ext cx="2413613" cy="1435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https://encrypted-tbn0.gstatic.com/images?q=tbn:ANd9GcTCR3dB8Luyp8tZgdEUYbfwGBgy8s7lugVzEC-DwoC8VDfVHBcO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003" y="3037742"/>
            <a:ext cx="2096086" cy="16339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9" name="Picture 7" descr="https://encrypted-tbn0.gstatic.com/images?q=tbn:ANd9GcRyQVxkH8GOg_ctzG6UJh4BHhfBDUH-ALGYafRjUFmvfUiwhMq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17638"/>
            <a:ext cx="1688123" cy="1578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8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17639"/>
            <a:ext cx="5346700" cy="249396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¿Qué aspectos o temas del ensayo reflejan </a:t>
            </a:r>
          </a:p>
          <a:p>
            <a:pPr marL="114300" indent="0">
              <a:buNone/>
            </a:pPr>
            <a:r>
              <a:rPr lang="es-ES" dirty="0"/>
              <a:t> </a:t>
            </a:r>
            <a:r>
              <a:rPr lang="es-ES" dirty="0" smtClean="0"/>
              <a:t>   las tendencias políticas del autor?</a:t>
            </a:r>
          </a:p>
          <a:p>
            <a:endParaRPr lang="es-ES" dirty="0"/>
          </a:p>
          <a:p>
            <a:r>
              <a:rPr lang="es-ES" dirty="0" smtClean="0"/>
              <a:t>¿</a:t>
            </a:r>
            <a:r>
              <a:rPr lang="es-ES" dirty="0"/>
              <a:t>Cómo contribuye el humor al objetivo del ensayo?</a:t>
            </a:r>
          </a:p>
          <a:p>
            <a:pPr marL="114300" indent="0">
              <a:buNone/>
            </a:pPr>
            <a:endParaRPr lang="es-ES" dirty="0" smtClean="0"/>
          </a:p>
          <a:p>
            <a:r>
              <a:rPr lang="es-ES" dirty="0" smtClean="0"/>
              <a:t>¿Qué es lo que Larra quiere conseguir con este ensayo, más allá del mundo literario?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larrasketch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33338"/>
            <a:ext cx="2755900" cy="3464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3972363"/>
            <a:ext cx="7747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s-ES" sz="2000" dirty="0"/>
              <a:t>¿Podemos comparar su método de persuasión a ciertos programas</a:t>
            </a:r>
            <a:r>
              <a:rPr lang="es-ES" sz="2000" dirty="0" smtClean="0"/>
              <a:t>/personajes/</a:t>
            </a:r>
            <a:r>
              <a:rPr lang="es-ES" sz="2000" dirty="0"/>
              <a:t>modos de comunicación de hoy?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es-ES" sz="2000" dirty="0"/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s-ES" sz="2000" dirty="0"/>
              <a:t>¿Piensas que “Vuelva usted mañana” tiene relevancia en España hoy en día?</a:t>
            </a:r>
          </a:p>
          <a:p>
            <a:pPr marL="742950" lvl="1" indent="-285750">
              <a:buClr>
                <a:schemeClr val="accent1"/>
              </a:buClr>
              <a:buFont typeface="Arial"/>
              <a:buChar char="•"/>
            </a:pPr>
            <a:r>
              <a:rPr lang="es-ES_tradnl" dirty="0">
                <a:hlinkClick r:id="rId3"/>
              </a:rPr>
              <a:t>http://www.elmundo.es/opinion/2016/04/03/5700032546163fd1028b45f9.</a:t>
            </a:r>
            <a:r>
              <a:rPr lang="es-ES_tradnl" dirty="0" smtClean="0">
                <a:hlinkClick r:id="rId3"/>
              </a:rPr>
              <a:t>html</a:t>
            </a:r>
            <a:endParaRPr lang="es-ES_tradnl" dirty="0" smtClean="0"/>
          </a:p>
          <a:p>
            <a:pPr lvl="1">
              <a:buClr>
                <a:schemeClr val="accent1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390"/>
            <a:ext cx="7620000" cy="1143000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ensayo</a:t>
            </a:r>
            <a:r>
              <a:rPr lang="en-US" dirty="0" smtClean="0"/>
              <a:t> </a:t>
            </a:r>
            <a:r>
              <a:rPr lang="en-US" dirty="0" err="1" smtClean="0"/>
              <a:t>persuasivo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2055"/>
            <a:ext cx="6006905" cy="5525693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accent1"/>
                </a:solidFill>
              </a:rPr>
              <a:t>¿Cuáles son las características del ensayo argumentativo?</a:t>
            </a:r>
          </a:p>
          <a:p>
            <a:pPr lvl="1"/>
            <a:r>
              <a:rPr lang="es-ES_tradnl" dirty="0" smtClean="0">
                <a:solidFill>
                  <a:schemeClr val="accent2"/>
                </a:solidFill>
              </a:rPr>
              <a:t>Objetivo: </a:t>
            </a:r>
            <a:r>
              <a:rPr lang="es-ES_tradnl" dirty="0" smtClean="0"/>
              <a:t>expresar un punto de vista y hacer que el lector lo comparta.</a:t>
            </a:r>
          </a:p>
          <a:p>
            <a:pPr lvl="2"/>
            <a:r>
              <a:rPr lang="es-ES_tradnl" dirty="0" smtClean="0"/>
              <a:t>El propósito de la argumentación es </a:t>
            </a:r>
            <a:r>
              <a:rPr lang="es-ES_tradnl" dirty="0" smtClean="0">
                <a:solidFill>
                  <a:srgbClr val="8D873E"/>
                </a:solidFill>
              </a:rPr>
              <a:t>convencer</a:t>
            </a:r>
            <a:r>
              <a:rPr lang="es-ES_tradnl" dirty="0" smtClean="0"/>
              <a:t> al lector de lo que decimos.</a:t>
            </a:r>
            <a:endParaRPr lang="en-US" dirty="0" smtClean="0"/>
          </a:p>
          <a:p>
            <a:pPr lvl="1"/>
            <a:r>
              <a:rPr lang="es-ES_tradnl" dirty="0" smtClean="0"/>
              <a:t>No ofrece información de una forma subjetiva, sino de forma</a:t>
            </a:r>
            <a:r>
              <a:rPr lang="es-ES_tradnl" dirty="0" smtClean="0">
                <a:solidFill>
                  <a:srgbClr val="8D873E"/>
                </a:solidFill>
              </a:rPr>
              <a:t> objetiva </a:t>
            </a:r>
            <a:r>
              <a:rPr lang="es-ES_tradnl" dirty="0" smtClean="0"/>
              <a:t>(o parece hacerlo).</a:t>
            </a:r>
          </a:p>
          <a:p>
            <a:pPr lvl="1"/>
            <a:r>
              <a:rPr lang="es-ES_tradnl" dirty="0" smtClean="0"/>
              <a:t>El emisor tiene una</a:t>
            </a:r>
            <a:r>
              <a:rPr lang="es-ES_tradnl" dirty="0" smtClean="0">
                <a:solidFill>
                  <a:srgbClr val="8D873E"/>
                </a:solidFill>
              </a:rPr>
              <a:t> tesis </a:t>
            </a:r>
            <a:r>
              <a:rPr lang="es-ES_tradnl" dirty="0" smtClean="0"/>
              <a:t>sobre un tema o acontecimiento.</a:t>
            </a:r>
          </a:p>
          <a:p>
            <a:pPr lvl="1"/>
            <a:r>
              <a:rPr lang="es-ES_tradnl" dirty="0" smtClean="0"/>
              <a:t>Básicamente, argumentar significa </a:t>
            </a:r>
            <a:r>
              <a:rPr lang="es-ES_tradnl" dirty="0" smtClean="0">
                <a:solidFill>
                  <a:srgbClr val="8D873E"/>
                </a:solidFill>
              </a:rPr>
              <a:t>defender una idea o una opinión </a:t>
            </a:r>
            <a:r>
              <a:rPr lang="es-ES_tradnl" dirty="0" smtClean="0"/>
              <a:t>aportando un conjunto de razones que justifiquen nuestra postura.</a:t>
            </a:r>
          </a:p>
          <a:p>
            <a:pPr lvl="1"/>
            <a:r>
              <a:rPr lang="es-ES_tradnl" dirty="0">
                <a:cs typeface="Constantia"/>
              </a:rPr>
              <a:t>A veces se utilizan los instrumentos de la</a:t>
            </a:r>
            <a:r>
              <a:rPr lang="es-ES_tradnl" dirty="0">
                <a:solidFill>
                  <a:schemeClr val="bg2">
                    <a:lumMod val="50000"/>
                  </a:schemeClr>
                </a:solidFill>
                <a:cs typeface="Constantia"/>
              </a:rPr>
              <a:t> 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cs typeface="Constantia"/>
              </a:rPr>
              <a:t>ó</a:t>
            </a:r>
            <a:r>
              <a:rPr lang="es-ES_tradnl" dirty="0" err="1">
                <a:solidFill>
                  <a:schemeClr val="bg2">
                    <a:lumMod val="50000"/>
                  </a:schemeClr>
                </a:solidFill>
                <a:cs typeface="Constantia"/>
              </a:rPr>
              <a:t>gica</a:t>
            </a:r>
            <a:r>
              <a:rPr lang="es-ES_tradnl" dirty="0">
                <a:solidFill>
                  <a:schemeClr val="bg2">
                    <a:lumMod val="50000"/>
                  </a:schemeClr>
                </a:solidFill>
                <a:cs typeface="Constantia"/>
              </a:rPr>
              <a:t> formal </a:t>
            </a:r>
            <a:r>
              <a:rPr lang="es-ES_tradnl" dirty="0">
                <a:cs typeface="Constantia"/>
              </a:rPr>
              <a:t>(por ej</a:t>
            </a:r>
            <a:r>
              <a:rPr lang="es-ES_tradnl" dirty="0">
                <a:solidFill>
                  <a:schemeClr val="accent2"/>
                </a:solidFill>
                <a:cs typeface="Constantia"/>
              </a:rPr>
              <a:t>. </a:t>
            </a:r>
            <a:r>
              <a:rPr lang="es-ES_tradnl" b="1" dirty="0">
                <a:solidFill>
                  <a:schemeClr val="accent2"/>
                </a:solidFill>
                <a:cs typeface="Constantia"/>
              </a:rPr>
              <a:t>silogismos, teoremas, axiomas, analogías</a:t>
            </a:r>
            <a:r>
              <a:rPr lang="es-ES_tradnl" b="1" dirty="0">
                <a:cs typeface="Constantia"/>
              </a:rPr>
              <a:t>)</a:t>
            </a:r>
          </a:p>
          <a:p>
            <a:pPr lvl="1"/>
            <a:endParaRPr lang="es-ES_tradnl" dirty="0" smtClean="0"/>
          </a:p>
        </p:txBody>
      </p:sp>
      <p:pic>
        <p:nvPicPr>
          <p:cNvPr id="2050" name="Picture 2" descr="http://www.writeawriting.com/wp-content/uploads/2011/10/Argumentative-Essay-Outline-Template.jpg"/>
          <p:cNvPicPr>
            <a:picLocks noChangeAspect="1" noChangeArrowheads="1"/>
          </p:cNvPicPr>
          <p:nvPr/>
        </p:nvPicPr>
        <p:blipFill>
          <a:blip r:embed="rId2" cstate="print"/>
          <a:srcRect l="10153" t="10821"/>
          <a:stretch>
            <a:fillRect/>
          </a:stretch>
        </p:blipFill>
        <p:spPr bwMode="auto">
          <a:xfrm>
            <a:off x="5849977" y="2855742"/>
            <a:ext cx="2489982" cy="197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12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470" y="2109501"/>
            <a:ext cx="5676429" cy="5117603"/>
          </a:xfrm>
        </p:spPr>
        <p:txBody>
          <a:bodyPr>
            <a:normAutofit/>
          </a:bodyPr>
          <a:lstStyle/>
          <a:p>
            <a:r>
              <a:rPr lang="es-ES_tradnl" dirty="0" smtClean="0"/>
              <a:t>La oración MÁS IMPORTANTE de un ensayo argumentativo.</a:t>
            </a:r>
          </a:p>
          <a:p>
            <a:r>
              <a:rPr lang="es-ES_tradnl" dirty="0" smtClean="0"/>
              <a:t>Permite al lector saber cuál es la idea principal del ensayo.</a:t>
            </a:r>
          </a:p>
          <a:p>
            <a:r>
              <a:rPr lang="es-ES_tradnl" dirty="0" smtClean="0"/>
              <a:t>Responde a la pregunta: </a:t>
            </a:r>
            <a:r>
              <a:rPr lang="es-ES_tradnl" altLang="ja-JP" dirty="0" smtClean="0">
                <a:solidFill>
                  <a:srgbClr val="FF0000"/>
                </a:solidFill>
              </a:rPr>
              <a:t>“</a:t>
            </a:r>
            <a:r>
              <a:rPr lang="es-ES_tradnl" dirty="0" smtClean="0">
                <a:solidFill>
                  <a:srgbClr val="FF0000"/>
                </a:solidFill>
              </a:rPr>
              <a:t>¿Qué está tratando de probar el autor?</a:t>
            </a:r>
            <a:r>
              <a:rPr lang="es-ES_tradnl" altLang="ja-JP" dirty="0" smtClean="0">
                <a:solidFill>
                  <a:srgbClr val="FF0000"/>
                </a:solidFill>
              </a:rPr>
              <a:t>”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/>
              <a:t>No es un enunciado de hechos, sino </a:t>
            </a:r>
            <a:r>
              <a:rPr lang="es-ES_tradnl" b="1" dirty="0" smtClean="0">
                <a:solidFill>
                  <a:schemeClr val="accent1"/>
                </a:solidFill>
              </a:rPr>
              <a:t>algo que tiene que ser probado</a:t>
            </a: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 smtClean="0"/>
              <a:t>en el ensayo.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54671"/>
              </p:ext>
            </p:extLst>
          </p:nvPr>
        </p:nvGraphicFramePr>
        <p:xfrm>
          <a:off x="330200" y="2199110"/>
          <a:ext cx="2553171" cy="280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lip" r:id="rId4" imgW="3111500" imgH="3416300" progId="">
                  <p:embed/>
                </p:oleObj>
              </mc:Choice>
              <mc:Fallback>
                <p:oleObj name="Clip" r:id="rId4" imgW="3111500" imgH="3416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199110"/>
                        <a:ext cx="2553171" cy="280576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57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895" y="1426463"/>
            <a:ext cx="6006905" cy="5129081"/>
          </a:xfrm>
        </p:spPr>
        <p:txBody>
          <a:bodyPr>
            <a:normAutofit lnSpcReduction="10000"/>
          </a:bodyPr>
          <a:lstStyle/>
          <a:p>
            <a:r>
              <a:rPr lang="es-ES_tradnl" b="1" u="sng" dirty="0" smtClean="0">
                <a:solidFill>
                  <a:schemeClr val="accent1"/>
                </a:solidFill>
              </a:rPr>
              <a:t>de sentido común:</a:t>
            </a:r>
            <a:r>
              <a:rPr lang="es-ES_tradnl" dirty="0" smtClean="0"/>
              <a:t> se basa en las ideas y verdades admitidas y aceptadas por el conjunto de la sociedad. </a:t>
            </a:r>
          </a:p>
          <a:p>
            <a:r>
              <a:rPr lang="es-ES_tradnl" b="1" u="sng" dirty="0" smtClean="0">
                <a:solidFill>
                  <a:schemeClr val="accent1"/>
                </a:solidFill>
              </a:rPr>
              <a:t>de hecho:</a:t>
            </a: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 smtClean="0"/>
              <a:t>se basan en pruebas observables, reales, medibles, verificables, precisos: datos, estadísticas, etc.</a:t>
            </a:r>
          </a:p>
          <a:p>
            <a:r>
              <a:rPr lang="es-ES_tradnl" b="1" u="sng" dirty="0" smtClean="0">
                <a:solidFill>
                  <a:schemeClr val="accent1"/>
                </a:solidFill>
              </a:rPr>
              <a:t>de autoridad:</a:t>
            </a: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 smtClean="0"/>
              <a:t>incluyen citas de autores reconocidos sobre el tema</a:t>
            </a:r>
          </a:p>
          <a:p>
            <a:r>
              <a:rPr lang="es-ES_tradnl" b="1" u="sng" dirty="0" smtClean="0">
                <a:solidFill>
                  <a:schemeClr val="accent1"/>
                </a:solidFill>
              </a:rPr>
              <a:t>de ejemplificación:</a:t>
            </a: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 smtClean="0"/>
              <a:t>se basan en ejemplos concretos o anécdotas que sirven de ejemplo o ilustran la idea. </a:t>
            </a:r>
          </a:p>
          <a:p>
            <a:pPr lvl="1"/>
            <a:r>
              <a:rPr lang="es-ES_tradnl" dirty="0" smtClean="0"/>
              <a:t>Las anécdotas pueden ser personales (del autor) o de otras personas, (pero deben ser concretas y relacionadas con el tema)</a:t>
            </a:r>
          </a:p>
          <a:p>
            <a:pPr lvl="1"/>
            <a:r>
              <a:rPr lang="es-ES_tradnl" dirty="0" smtClean="0"/>
              <a:t>Contra-argumentos (anticipan el punto de vista contrario. Deben refutarse)</a:t>
            </a:r>
          </a:p>
        </p:txBody>
      </p:sp>
      <p:pic>
        <p:nvPicPr>
          <p:cNvPr id="32770" name="Picture 2" descr="https://encrypted-tbn2.gstatic.com/images?q=tbn:ANd9GcTe1vfRFtF2dpxVm1Ny4_eekEeGp5NZkDKNVaIWzC0H20-Ux29-"/>
          <p:cNvPicPr>
            <a:picLocks noChangeAspect="1" noChangeArrowheads="1"/>
          </p:cNvPicPr>
          <p:nvPr/>
        </p:nvPicPr>
        <p:blipFill>
          <a:blip r:embed="rId3" cstate="print"/>
          <a:srcRect l="17481" t="48366" r="37185" b="11297"/>
          <a:stretch>
            <a:fillRect/>
          </a:stretch>
        </p:blipFill>
        <p:spPr bwMode="auto">
          <a:xfrm>
            <a:off x="6290088" y="2855742"/>
            <a:ext cx="2152357" cy="1547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1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14453"/>
            <a:ext cx="8458200" cy="5829300"/>
          </a:xfrm>
        </p:spPr>
        <p:txBody>
          <a:bodyPr>
            <a:normAutofit/>
          </a:bodyPr>
          <a:lstStyle/>
          <a:p>
            <a:r>
              <a:rPr lang="es-ES" sz="2400" dirty="0"/>
              <a:t>Novelista, traductor, periodista y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 </a:t>
            </a:r>
            <a:r>
              <a:rPr lang="es-ES" sz="2400" dirty="0" smtClean="0"/>
              <a:t>  licenciado </a:t>
            </a:r>
            <a:r>
              <a:rPr lang="es-ES" sz="2400" dirty="0"/>
              <a:t>en Filología Hispánica </a:t>
            </a:r>
            <a:r>
              <a:rPr lang="es-ES" sz="2400" dirty="0" smtClean="0"/>
              <a:t>por</a:t>
            </a:r>
          </a:p>
          <a:p>
            <a:pPr marL="0" indent="0">
              <a:buNone/>
            </a:pPr>
            <a:r>
              <a:rPr lang="es-ES" sz="2400" dirty="0"/>
              <a:t> </a:t>
            </a:r>
            <a:r>
              <a:rPr lang="es-ES" sz="2400" dirty="0" smtClean="0"/>
              <a:t>  </a:t>
            </a:r>
            <a:r>
              <a:rPr lang="es-ES" sz="2400" dirty="0"/>
              <a:t>la Universidad </a:t>
            </a:r>
            <a:r>
              <a:rPr lang="es-ES" sz="2400" dirty="0" smtClean="0"/>
              <a:t> Autónoma </a:t>
            </a:r>
            <a:r>
              <a:rPr lang="es-ES" sz="2400" dirty="0"/>
              <a:t>de Barcelona. </a:t>
            </a:r>
          </a:p>
          <a:p>
            <a:r>
              <a:rPr lang="es-ES" sz="2400" dirty="0" smtClean="0"/>
              <a:t>Nació en un pueblo de Cáceres (Extremadura) pero se mudó a Gerona (Cataluña) a los 4 años.</a:t>
            </a:r>
          </a:p>
          <a:p>
            <a:r>
              <a:rPr lang="es-ES" sz="2400" dirty="0" smtClean="0"/>
              <a:t>Como periodista, </a:t>
            </a:r>
            <a:r>
              <a:rPr lang="es-ES" sz="2400" dirty="0"/>
              <a:t>es colaborador habitual de EL PAÍS desde 1999. Sus artículos se reúnen en varias publicaciones como 'Una buena temporada' (1998) o 'Relatos reales' (2000), entre otras. </a:t>
            </a:r>
            <a:endParaRPr lang="es-ES" sz="2400" dirty="0" smtClean="0"/>
          </a:p>
          <a:p>
            <a:r>
              <a:rPr lang="es-ES" sz="2400" dirty="0" smtClean="0"/>
              <a:t>Una </a:t>
            </a:r>
            <a:r>
              <a:rPr lang="es-ES" sz="2400" dirty="0"/>
              <a:t>de sus </a:t>
            </a:r>
            <a:r>
              <a:rPr lang="es-ES" sz="2400" dirty="0" smtClean="0"/>
              <a:t>obras narrativas </a:t>
            </a:r>
            <a:r>
              <a:rPr lang="es-ES" sz="2400" dirty="0"/>
              <a:t>más </a:t>
            </a:r>
            <a:r>
              <a:rPr lang="es-ES" sz="2400" dirty="0" smtClean="0"/>
              <a:t>famosas es </a:t>
            </a:r>
            <a:r>
              <a:rPr lang="es-ES" sz="2400" i="1" dirty="0" smtClean="0"/>
              <a:t>Soldados </a:t>
            </a:r>
            <a:r>
              <a:rPr lang="es-ES" sz="2400" i="1" dirty="0"/>
              <a:t>de </a:t>
            </a:r>
            <a:r>
              <a:rPr lang="es-ES" sz="2400" i="1" dirty="0" smtClean="0"/>
              <a:t>Salamina</a:t>
            </a:r>
            <a:r>
              <a:rPr lang="es-ES" sz="2400" dirty="0" smtClean="0"/>
              <a:t> </a:t>
            </a:r>
            <a:r>
              <a:rPr lang="es-ES" sz="2400" dirty="0"/>
              <a:t>(2001), que se tradujo a más de 20 idiomas y fue llevada al cine por el director David Trueba en 2003. </a:t>
            </a:r>
            <a:endParaRPr lang="es-ES" sz="2400" dirty="0" smtClean="0"/>
          </a:p>
          <a:p>
            <a:r>
              <a:rPr lang="es-ES" sz="2400" dirty="0" smtClean="0"/>
              <a:t>Por </a:t>
            </a:r>
            <a:r>
              <a:rPr lang="es-ES" sz="2400" dirty="0"/>
              <a:t>la obra </a:t>
            </a:r>
            <a:r>
              <a:rPr lang="es-ES" sz="2400" i="1" dirty="0" smtClean="0"/>
              <a:t>Anatomía </a:t>
            </a:r>
            <a:r>
              <a:rPr lang="es-ES" sz="2400" i="1" dirty="0"/>
              <a:t>de un </a:t>
            </a:r>
            <a:r>
              <a:rPr lang="es-ES" sz="2400" i="1" dirty="0" smtClean="0"/>
              <a:t>instante</a:t>
            </a:r>
            <a:r>
              <a:rPr lang="es-ES" sz="2400" dirty="0" smtClean="0"/>
              <a:t> ganó el </a:t>
            </a:r>
            <a:r>
              <a:rPr lang="es-ES" sz="2400" dirty="0"/>
              <a:t>Premio </a:t>
            </a:r>
            <a:r>
              <a:rPr lang="es-ES" sz="2400" dirty="0" err="1"/>
              <a:t>Terenci</a:t>
            </a:r>
            <a:r>
              <a:rPr lang="es-ES" sz="2400" dirty="0"/>
              <a:t> </a:t>
            </a:r>
            <a:r>
              <a:rPr lang="es-ES" sz="2400" dirty="0" err="1"/>
              <a:t>Moix</a:t>
            </a:r>
            <a:r>
              <a:rPr lang="es-ES" sz="2400" dirty="0"/>
              <a:t> de Ensayo y el Premio Nacional de Narrativa en 2009.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7048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Javier Cercas (1962- 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4" t="1846" r="7945" b="15879"/>
          <a:stretch/>
        </p:blipFill>
        <p:spPr>
          <a:xfrm>
            <a:off x="5607738" y="105223"/>
            <a:ext cx="2850462" cy="25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" y="247016"/>
            <a:ext cx="8339138" cy="8382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s-ES_tradnl" altLang="en-US" sz="4000" b="1" dirty="0" smtClean="0">
                <a:solidFill>
                  <a:srgbClr val="404040"/>
                </a:solidFill>
                <a:latin typeface="+mj-lt"/>
              </a:rPr>
              <a:t>Cataluña (</a:t>
            </a:r>
            <a:r>
              <a:rPr lang="es-ES_tradnl" altLang="en-US" sz="4000" b="1" i="1" dirty="0" smtClean="0">
                <a:solidFill>
                  <a:srgbClr val="404040"/>
                </a:solidFill>
                <a:latin typeface="+mj-lt"/>
              </a:rPr>
              <a:t>Catalunya</a:t>
            </a:r>
            <a:r>
              <a:rPr lang="es-ES_tradnl" altLang="en-US" sz="4000" b="1" dirty="0" smtClean="0">
                <a:solidFill>
                  <a:srgbClr val="404040"/>
                </a:solidFill>
                <a:latin typeface="+mj-lt"/>
              </a:rPr>
              <a:t>)</a:t>
            </a:r>
            <a:endParaRPr lang="en-US" altLang="en-US" sz="4000" b="1" dirty="0">
              <a:solidFill>
                <a:srgbClr val="40404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39" y="1371600"/>
            <a:ext cx="5943061" cy="5458701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 bwMode="auto">
          <a:xfrm rot="19887421">
            <a:off x="7169943" y="1543561"/>
            <a:ext cx="890588" cy="671512"/>
          </a:xfrm>
          <a:prstGeom prst="leftArrow">
            <a:avLst>
              <a:gd name="adj1" fmla="val 44444"/>
              <a:gd name="adj2" fmla="val 5277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57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287338"/>
            <a:ext cx="8234363" cy="8382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s-ES_tradnl" altLang="en-US" sz="4000" b="1" dirty="0" smtClean="0">
                <a:solidFill>
                  <a:srgbClr val="404040"/>
                </a:solidFill>
                <a:latin typeface="+mj-lt"/>
              </a:rPr>
              <a:t>Cataluña (</a:t>
            </a:r>
            <a:r>
              <a:rPr lang="es-ES_tradnl" altLang="en-US" sz="4000" b="1" i="1" dirty="0" smtClean="0">
                <a:solidFill>
                  <a:srgbClr val="404040"/>
                </a:solidFill>
                <a:latin typeface="+mj-lt"/>
              </a:rPr>
              <a:t>Catalunya</a:t>
            </a:r>
            <a:r>
              <a:rPr lang="es-ES_tradnl" altLang="en-US" sz="4000" b="1" dirty="0" smtClean="0">
                <a:solidFill>
                  <a:srgbClr val="404040"/>
                </a:solidFill>
                <a:latin typeface="+mj-lt"/>
              </a:rPr>
              <a:t>)</a:t>
            </a:r>
            <a:endParaRPr lang="en-US" altLang="en-US" sz="40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1295400"/>
            <a:ext cx="821531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Una de 17 </a:t>
            </a:r>
            <a:r>
              <a:rPr lang="es-ES_tradnl" altLang="en-US" sz="2500" b="1" dirty="0" smtClean="0">
                <a:solidFill>
                  <a:schemeClr val="tx1"/>
                </a:solidFill>
                <a:latin typeface="+mn-lt"/>
              </a:rPr>
              <a:t>comunidades autónomas 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de España (una división política y administrativa que permite su propio parlamento, el cual establece leyes regiones dentro de los límites de la Constitución nacional). </a:t>
            </a:r>
            <a:endParaRPr lang="es-ES_tradnl" altLang="en-US" sz="2500" dirty="0">
              <a:solidFill>
                <a:schemeClr val="tx1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También una </a:t>
            </a:r>
            <a:r>
              <a:rPr lang="es-ES_tradnl" altLang="en-US" sz="2500" i="1" dirty="0" smtClean="0">
                <a:solidFill>
                  <a:schemeClr val="tx1"/>
                </a:solidFill>
                <a:latin typeface="+mn-lt"/>
              </a:rPr>
              <a:t>nacionalidad 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con su propia lengua, el </a:t>
            </a:r>
            <a:r>
              <a:rPr lang="es-ES_tradnl" altLang="en-US" sz="2500" b="1" dirty="0" smtClean="0">
                <a:solidFill>
                  <a:schemeClr val="tx1"/>
                </a:solidFill>
                <a:latin typeface="+mn-lt"/>
              </a:rPr>
              <a:t>catalán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Un condado (</a:t>
            </a:r>
            <a:r>
              <a:rPr lang="es-ES_tradnl" altLang="en-US" sz="2500" i="1" dirty="0" err="1" smtClean="0">
                <a:solidFill>
                  <a:schemeClr val="tx1"/>
                </a:solidFill>
                <a:latin typeface="+mn-lt"/>
              </a:rPr>
              <a:t>county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) en la Edad media, luego incorporado a “España” con el matrimonio de Fernando e Isabel en 1469, pero mantenía sus propias leyes e instituciones como un territorio distinto. 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Hubo varias rebeliones fracasadas a lo largo de la historia contra la transgresión de estos derechos: Guerra de los Treinta </a:t>
            </a:r>
            <a:r>
              <a:rPr lang="es-ES_tradnl" altLang="en-US" sz="2500" dirty="0">
                <a:solidFill>
                  <a:schemeClr val="tx1"/>
                </a:solidFill>
                <a:latin typeface="+mn-lt"/>
              </a:rPr>
              <a:t>A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ños (</a:t>
            </a:r>
            <a:r>
              <a:rPr lang="es-ES_tradnl" altLang="en-US" sz="2500" dirty="0" err="1" smtClean="0">
                <a:solidFill>
                  <a:schemeClr val="tx1"/>
                </a:solidFill>
                <a:latin typeface="+mn-lt"/>
              </a:rPr>
              <a:t>s.XVII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), Guerra de Sucesión Española (</a:t>
            </a:r>
            <a:r>
              <a:rPr lang="es-ES_tradnl" altLang="en-US" sz="2500" dirty="0" err="1" smtClean="0">
                <a:solidFill>
                  <a:schemeClr val="tx1"/>
                </a:solidFill>
                <a:latin typeface="+mn-lt"/>
              </a:rPr>
              <a:t>s.XVIII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). 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287338"/>
            <a:ext cx="1404937" cy="936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52410"/>
            <a:ext cx="1409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19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1295400"/>
            <a:ext cx="838676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Después de terminar la Guerra Civil en 1939</a:t>
            </a:r>
            <a:r>
              <a:rPr lang="es-ES_tradnl" altLang="en-US" sz="25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la dictadura de Francisco Franco revocó los derechos de todas las comunidades autónomas e ilegalizó el uso público de sus distintos idiomas. 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Con la muerte de Franco (1975) y la transición a la democracia, se reestablecieron los derechos e idiomas de las comunidades autónomas.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En 2015, el parlamento catalán votó a favor de empezar el proceso de independizarse de España en forma de una república catalana.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s-ES_tradnl" altLang="en-US" sz="2500" dirty="0" smtClean="0">
                <a:solidFill>
                  <a:schemeClr val="tx1"/>
                </a:solidFill>
                <a:latin typeface="+mn-lt"/>
              </a:rPr>
              <a:t>El plan fue suspendido por el gobierno español, pero de todos modos se ha declarado un referéndum popular para el 1 de octubre de este año.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endParaRPr lang="es-ES_tradnl" altLang="en-US" sz="2600" dirty="0" smtClean="0">
              <a:solidFill>
                <a:srgbClr val="FFFFFF"/>
              </a:solidFill>
              <a:latin typeface="Garamond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Arial" charset="0"/>
              <a:buChar char="•"/>
            </a:pPr>
            <a:endParaRPr lang="en-US" altLang="en-US" sz="2800" dirty="0">
              <a:solidFill>
                <a:srgbClr val="FFFFFF"/>
              </a:solidFill>
              <a:latin typeface="Garamond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252410"/>
            <a:ext cx="8234363" cy="8382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s-ES_tradnl" altLang="en-US" sz="4000" b="1" dirty="0" smtClean="0">
                <a:solidFill>
                  <a:srgbClr val="404040"/>
                </a:solidFill>
                <a:latin typeface="+mj-lt"/>
              </a:rPr>
              <a:t>Cataluña (</a:t>
            </a:r>
            <a:r>
              <a:rPr lang="es-ES_tradnl" altLang="en-US" sz="4000" b="1" i="1" dirty="0" smtClean="0">
                <a:solidFill>
                  <a:srgbClr val="404040"/>
                </a:solidFill>
                <a:latin typeface="+mj-lt"/>
              </a:rPr>
              <a:t>Catalunya</a:t>
            </a:r>
            <a:r>
              <a:rPr lang="es-ES_tradnl" altLang="en-US" sz="4000" b="1" dirty="0" smtClean="0">
                <a:solidFill>
                  <a:srgbClr val="404040"/>
                </a:solidFill>
                <a:latin typeface="+mj-lt"/>
              </a:rPr>
              <a:t>)</a:t>
            </a:r>
            <a:endParaRPr lang="en-US" altLang="en-US" sz="4000" b="1" dirty="0">
              <a:solidFill>
                <a:srgbClr val="40404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252410"/>
            <a:ext cx="1404937" cy="93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17482"/>
            <a:ext cx="1409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6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2605</TotalTime>
  <Words>1778</Words>
  <Application>Microsoft Office PowerPoint</Application>
  <PresentationFormat>On-screen Show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Calibri</vt:lpstr>
      <vt:lpstr>Cambria</vt:lpstr>
      <vt:lpstr>Constantia</vt:lpstr>
      <vt:lpstr>Garamond</vt:lpstr>
      <vt:lpstr>ＭＳ 明朝</vt:lpstr>
      <vt:lpstr>Times New Roman</vt:lpstr>
      <vt:lpstr>Adjacency</vt:lpstr>
      <vt:lpstr>Clip</vt:lpstr>
      <vt:lpstr>El ensayo (pp.374-381) </vt:lpstr>
      <vt:lpstr>Tipos de ensayo</vt:lpstr>
      <vt:lpstr>El ensayo persuasivo</vt:lpstr>
      <vt:lpstr>Tesis</vt:lpstr>
      <vt:lpstr>Tipos de argumentos</vt:lpstr>
      <vt:lpstr>Javier Cercas (1962- )</vt:lpstr>
      <vt:lpstr>PowerPoint Presentation</vt:lpstr>
      <vt:lpstr>PowerPoint Presentation</vt:lpstr>
      <vt:lpstr>PowerPoint Presentation</vt:lpstr>
      <vt:lpstr>“Lengua y política (y vuelta la burra al trigo)” (2009)</vt:lpstr>
      <vt:lpstr>Trabajo de grupo</vt:lpstr>
      <vt:lpstr>Preguntas de discusión</vt:lpstr>
      <vt:lpstr>Mariano José de Larra (1809-1837)</vt:lpstr>
      <vt:lpstr>Mariano José de Larra</vt:lpstr>
      <vt:lpstr>Mariano  José de Larra</vt:lpstr>
      <vt:lpstr>Antes de comentar el texto…</vt:lpstr>
      <vt:lpstr>Vuelva usted mañana- El argumento</vt:lpstr>
      <vt:lpstr>PowerPoint Presentation</vt:lpstr>
      <vt:lpstr> Preguntas de interpretación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ensayo</dc:title>
  <dc:creator>Microsoft Office User</dc:creator>
  <cp:lastModifiedBy>Soric, Kristina M</cp:lastModifiedBy>
  <cp:revision>141</cp:revision>
  <dcterms:created xsi:type="dcterms:W3CDTF">2015-03-05T15:06:57Z</dcterms:created>
  <dcterms:modified xsi:type="dcterms:W3CDTF">2017-08-29T15:21:47Z</dcterms:modified>
</cp:coreProperties>
</file>