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4" r:id="rId3"/>
    <p:sldId id="271" r:id="rId4"/>
    <p:sldId id="270" r:id="rId5"/>
    <p:sldId id="272" r:id="rId6"/>
    <p:sldId id="263" r:id="rId7"/>
    <p:sldId id="265" r:id="rId8"/>
    <p:sldId id="259" r:id="rId9"/>
    <p:sldId id="268" r:id="rId10"/>
    <p:sldId id="269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4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49BD-29DA-47E8-AFD7-9BAF7DAF3C2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466-5097-4809-B47C-A0806C95F4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49BD-29DA-47E8-AFD7-9BAF7DAF3C2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466-5097-4809-B47C-A0806C95F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49BD-29DA-47E8-AFD7-9BAF7DAF3C2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466-5097-4809-B47C-A0806C95F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49BD-29DA-47E8-AFD7-9BAF7DAF3C2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466-5097-4809-B47C-A0806C95F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49BD-29DA-47E8-AFD7-9BAF7DAF3C2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466-5097-4809-B47C-A0806C95F4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49BD-29DA-47E8-AFD7-9BAF7DAF3C2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466-5097-4809-B47C-A0806C95F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49BD-29DA-47E8-AFD7-9BAF7DAF3C2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466-5097-4809-B47C-A0806C95F42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49BD-29DA-47E8-AFD7-9BAF7DAF3C2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466-5097-4809-B47C-A0806C95F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49BD-29DA-47E8-AFD7-9BAF7DAF3C2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466-5097-4809-B47C-A0806C95F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49BD-29DA-47E8-AFD7-9BAF7DAF3C2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466-5097-4809-B47C-A0806C95F42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49BD-29DA-47E8-AFD7-9BAF7DAF3C2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1466-5097-4809-B47C-A0806C95F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8B1449BD-29DA-47E8-AFD7-9BAF7DAF3C21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D141466-5097-4809-B47C-A0806C95F4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s://www.youtube.com/watch?v=-OBPWxSOPpA" TargetMode="Externa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895600"/>
            <a:ext cx="7543800" cy="1524000"/>
          </a:xfrm>
        </p:spPr>
        <p:txBody>
          <a:bodyPr/>
          <a:lstStyle/>
          <a:p>
            <a:r>
              <a:rPr lang="es-ES" dirty="0" smtClean="0"/>
              <a:t>El idioma de la Virgen María </a:t>
            </a:r>
            <a:br>
              <a:rPr lang="es-ES" dirty="0" smtClean="0"/>
            </a:br>
            <a:r>
              <a:rPr lang="es-ES" dirty="0" smtClean="0"/>
              <a:t>de la Playa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Kirmen</a:t>
            </a:r>
            <a:r>
              <a:rPr lang="en-US" dirty="0" smtClean="0"/>
              <a:t> Uribe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Image result for eta attac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eta attack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http://newsimg.bbc.co.uk/media/images/41472000/jpg/_41472458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3474"/>
            <a:ext cx="39624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oerenkern.com/web/wp-content/uploads/2007/07/eta-madrid-baraja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112" y="312738"/>
            <a:ext cx="4476750" cy="29813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encrypted-tbn3.gstatic.com/images?q=tbn:ANd9GcQm63Nqwz6Ur2c4KoWC6t1-n9HMS_EVn9Be7a9UcIfILuREdQ_7T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191000"/>
            <a:ext cx="3560950" cy="22193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p00.epimg.net/politica/imagenes/2013/12/13/actualidad/1386951906_963822_1386952207_noticia_normal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89" y="3809275"/>
            <a:ext cx="4710996" cy="2700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9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382000" cy="48768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s-ES" sz="2400" dirty="0"/>
          </a:p>
          <a:p>
            <a:pPr marL="365760" lvl="1" indent="0">
              <a:buNone/>
            </a:pPr>
            <a:r>
              <a:rPr lang="es-ES" sz="2400" dirty="0"/>
              <a:t>1</a:t>
            </a:r>
            <a:r>
              <a:rPr lang="es-ES" sz="2400" dirty="0" smtClean="0"/>
              <a:t>. ¿Hay ciertos estereotipos asociados al inglés o a sus dialectos/variaciones? ¿Sirve la manera de hablar como aspecto de la identidad? Da unos ejemplos.</a:t>
            </a:r>
          </a:p>
          <a:p>
            <a:pPr marL="365760" lvl="1" indent="0">
              <a:buNone/>
            </a:pPr>
            <a:endParaRPr lang="es-ES" sz="2400" dirty="0"/>
          </a:p>
          <a:p>
            <a:pPr marL="365760" lvl="1" indent="0">
              <a:buNone/>
            </a:pPr>
            <a:r>
              <a:rPr lang="es-ES_tradnl" sz="2400" dirty="0"/>
              <a:t>2</a:t>
            </a:r>
            <a:r>
              <a:rPr lang="es-ES_tradnl" sz="2400" dirty="0" smtClean="0"/>
              <a:t>. ¿Cuáles temas se comparten entre </a:t>
            </a:r>
            <a:r>
              <a:rPr lang="es-ES_tradnl" sz="2400" dirty="0"/>
              <a:t>este ensayo y</a:t>
            </a:r>
            <a:r>
              <a:rPr lang="es-ES_tradnl" sz="2400" dirty="0" smtClean="0"/>
              <a:t> el </a:t>
            </a:r>
            <a:r>
              <a:rPr lang="es-ES_tradnl" sz="2400" dirty="0"/>
              <a:t>de </a:t>
            </a:r>
            <a:r>
              <a:rPr lang="es-ES_tradnl" sz="2400" dirty="0" smtClean="0"/>
              <a:t>Martí? </a:t>
            </a:r>
            <a:r>
              <a:rPr lang="es-ES_tradnl" sz="2400" dirty="0"/>
              <a:t>¿Cómo se comparan sus actitudes </a:t>
            </a:r>
            <a:r>
              <a:rPr lang="es-ES_tradnl" sz="2400" dirty="0" smtClean="0"/>
              <a:t>sobre estos temas?</a:t>
            </a:r>
          </a:p>
          <a:p>
            <a:pPr marL="365760" lvl="1" indent="0">
              <a:buNone/>
            </a:pPr>
            <a:endParaRPr lang="es-ES_tradnl" sz="2400" dirty="0"/>
          </a:p>
          <a:p>
            <a:pPr marL="365760" lvl="1" indent="0">
              <a:buNone/>
            </a:pPr>
            <a:r>
              <a:rPr lang="en-US" sz="2400" dirty="0"/>
              <a:t>3</a:t>
            </a:r>
            <a:r>
              <a:rPr lang="en-US" sz="2400" dirty="0" smtClean="0"/>
              <a:t>. ¿</a:t>
            </a:r>
            <a:r>
              <a:rPr lang="en-US" sz="2400" dirty="0" err="1" smtClean="0"/>
              <a:t>Estás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acuerdo</a:t>
            </a:r>
            <a:r>
              <a:rPr lang="en-US" sz="2400" dirty="0"/>
              <a:t> con la </a:t>
            </a:r>
            <a:r>
              <a:rPr lang="en-US" sz="2400" dirty="0" err="1"/>
              <a:t>necesidad</a:t>
            </a:r>
            <a:r>
              <a:rPr lang="en-US" sz="2400" dirty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/>
              <a:t>cultura</a:t>
            </a:r>
            <a:r>
              <a:rPr lang="en-US" sz="2400" dirty="0"/>
              <a:t> original y </a:t>
            </a:r>
            <a:r>
              <a:rPr lang="en-US" sz="2400" dirty="0" err="1"/>
              <a:t>única</a:t>
            </a:r>
            <a:r>
              <a:rPr lang="en-US" sz="2400" dirty="0"/>
              <a:t> </a:t>
            </a:r>
            <a:r>
              <a:rPr lang="en-US" sz="2400" dirty="0" err="1" smtClean="0"/>
              <a:t>discutida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estos</a:t>
            </a:r>
            <a:r>
              <a:rPr lang="en-US" sz="2400" dirty="0" smtClean="0"/>
              <a:t> </a:t>
            </a:r>
            <a:r>
              <a:rPr lang="en-US" sz="2400" dirty="0" err="1" smtClean="0"/>
              <a:t>ensayos</a:t>
            </a:r>
            <a:r>
              <a:rPr lang="en-US" sz="2400" dirty="0" smtClean="0"/>
              <a:t>? </a:t>
            </a:r>
            <a:r>
              <a:rPr lang="en-US" sz="2400" dirty="0"/>
              <a:t>¿</a:t>
            </a:r>
            <a:r>
              <a:rPr lang="en-US" sz="2400" dirty="0" err="1"/>
              <a:t>Existe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actitud</a:t>
            </a:r>
            <a:r>
              <a:rPr lang="en-US" sz="2400" dirty="0"/>
              <a:t> </a:t>
            </a:r>
            <a:r>
              <a:rPr lang="en-US" sz="2400" dirty="0" err="1"/>
              <a:t>semejante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Estados</a:t>
            </a:r>
            <a:r>
              <a:rPr lang="en-US" sz="2400" dirty="0"/>
              <a:t> </a:t>
            </a:r>
            <a:r>
              <a:rPr lang="en-US" sz="2400" dirty="0" err="1"/>
              <a:t>Unidos</a:t>
            </a:r>
            <a:r>
              <a:rPr lang="en-US" sz="2400" dirty="0"/>
              <a:t>?</a:t>
            </a:r>
          </a:p>
          <a:p>
            <a:pPr marL="365760" lvl="1" indent="0">
              <a:buNone/>
            </a:pPr>
            <a:endParaRPr lang="es-ES_tradnl" sz="2400" dirty="0"/>
          </a:p>
          <a:p>
            <a:pPr marL="365760" lvl="1" indent="0">
              <a:buNone/>
            </a:pPr>
            <a:endParaRPr lang="en-US" sz="2400" dirty="0"/>
          </a:p>
          <a:p>
            <a:endParaRPr lang="es-E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414661"/>
            <a:ext cx="8229600" cy="8807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Preguntas</a:t>
            </a:r>
            <a:r>
              <a:rPr lang="en-US" dirty="0" smtClean="0"/>
              <a:t> de </a:t>
            </a:r>
            <a:r>
              <a:rPr lang="en-US" dirty="0" err="1" smtClean="0"/>
              <a:t>discusión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Kirmen</a:t>
            </a:r>
            <a:r>
              <a:rPr lang="es-ES" dirty="0" smtClean="0"/>
              <a:t> Uribe</a:t>
            </a:r>
            <a:endParaRPr lang="en-US" dirty="0"/>
          </a:p>
        </p:txBody>
      </p:sp>
      <p:pic>
        <p:nvPicPr>
          <p:cNvPr id="6" name="Picture 5" descr="kirmen3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36"/>
          <a:stretch/>
        </p:blipFill>
        <p:spPr>
          <a:xfrm>
            <a:off x="5715000" y="1905000"/>
            <a:ext cx="3115224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1856125"/>
            <a:ext cx="533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Escribe</a:t>
            </a:r>
            <a:r>
              <a:rPr lang="en-US" sz="2000" dirty="0" smtClean="0"/>
              <a:t> en la </a:t>
            </a:r>
            <a:r>
              <a:rPr lang="en-US" sz="2000" dirty="0" err="1" smtClean="0"/>
              <a:t>lengua</a:t>
            </a:r>
            <a:r>
              <a:rPr lang="en-US" sz="2000" dirty="0" smtClean="0"/>
              <a:t> </a:t>
            </a:r>
            <a:r>
              <a:rPr lang="en-US" sz="2000" dirty="0" err="1" smtClean="0"/>
              <a:t>vasca</a:t>
            </a:r>
            <a:r>
              <a:rPr lang="en-US" sz="2000" dirty="0" smtClean="0"/>
              <a:t> (</a:t>
            </a:r>
            <a:r>
              <a:rPr lang="en-US" sz="2000" dirty="0" err="1" smtClean="0"/>
              <a:t>euskera</a:t>
            </a:r>
            <a:r>
              <a:rPr lang="en-US" sz="2000" dirty="0" smtClean="0"/>
              <a:t>) y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uno</a:t>
            </a:r>
            <a:r>
              <a:rPr lang="en-US" sz="2000" dirty="0" smtClean="0"/>
              <a:t> de los </a:t>
            </a:r>
            <a:r>
              <a:rPr lang="en-US" sz="2000" dirty="0" err="1" smtClean="0"/>
              <a:t>escritores</a:t>
            </a:r>
            <a:r>
              <a:rPr lang="en-US" sz="2000" dirty="0" smtClean="0"/>
              <a:t> </a:t>
            </a:r>
            <a:r>
              <a:rPr lang="en-US" sz="2000" dirty="0" err="1" smtClean="0"/>
              <a:t>más</a:t>
            </a:r>
            <a:r>
              <a:rPr lang="en-US" sz="2000" dirty="0" smtClean="0"/>
              <a:t> </a:t>
            </a:r>
            <a:r>
              <a:rPr lang="en-US" sz="2000" dirty="0" err="1" smtClean="0"/>
              <a:t>relevantes</a:t>
            </a:r>
            <a:r>
              <a:rPr lang="en-US" sz="2000" dirty="0" smtClean="0"/>
              <a:t> de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generación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Escribe </a:t>
            </a:r>
            <a:r>
              <a:rPr lang="en-US" sz="2000" dirty="0" err="1" smtClean="0"/>
              <a:t>poemas</a:t>
            </a:r>
            <a:r>
              <a:rPr lang="en-US" sz="2000" dirty="0" smtClean="0"/>
              <a:t>, </a:t>
            </a:r>
            <a:r>
              <a:rPr lang="en-US" sz="2000" dirty="0" err="1" smtClean="0"/>
              <a:t>ensayos</a:t>
            </a:r>
            <a:r>
              <a:rPr lang="en-US" sz="2000" dirty="0" smtClean="0"/>
              <a:t>, </a:t>
            </a:r>
            <a:r>
              <a:rPr lang="en-US" sz="2000" dirty="0" err="1" smtClean="0"/>
              <a:t>cuentos</a:t>
            </a:r>
            <a:r>
              <a:rPr lang="en-US" sz="2000" dirty="0" smtClean="0"/>
              <a:t> </a:t>
            </a:r>
            <a:r>
              <a:rPr lang="en-US" sz="2000" dirty="0" err="1" smtClean="0"/>
              <a:t>infantiles</a:t>
            </a:r>
            <a:r>
              <a:rPr lang="en-US" sz="2000" dirty="0" smtClean="0"/>
              <a:t>, </a:t>
            </a:r>
            <a:r>
              <a:rPr lang="en-US" sz="2000" dirty="0" err="1" smtClean="0"/>
              <a:t>novelas</a:t>
            </a:r>
            <a:r>
              <a:rPr lang="en-US" sz="2000" dirty="0" smtClean="0"/>
              <a:t>, y </a:t>
            </a:r>
            <a:r>
              <a:rPr lang="en-US" sz="2000" dirty="0" err="1" smtClean="0"/>
              <a:t>colabora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proyectos</a:t>
            </a:r>
            <a:r>
              <a:rPr lang="en-US" sz="2000" dirty="0" smtClean="0"/>
              <a:t> multimedia.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Ha </a:t>
            </a:r>
            <a:r>
              <a:rPr lang="en-US" sz="2000" dirty="0" err="1" smtClean="0"/>
              <a:t>ganado</a:t>
            </a:r>
            <a:r>
              <a:rPr lang="en-US" sz="2000" dirty="0" smtClean="0"/>
              <a:t> </a:t>
            </a:r>
            <a:r>
              <a:rPr lang="en-US" sz="2000" dirty="0" err="1" smtClean="0"/>
              <a:t>varios</a:t>
            </a:r>
            <a:r>
              <a:rPr lang="en-US" sz="2000" dirty="0" smtClean="0"/>
              <a:t> </a:t>
            </a:r>
            <a:r>
              <a:rPr lang="en-US" sz="2000" dirty="0" err="1" smtClean="0"/>
              <a:t>premios</a:t>
            </a:r>
            <a:r>
              <a:rPr lang="en-US" sz="2000" dirty="0" smtClean="0"/>
              <a:t> </a:t>
            </a:r>
            <a:r>
              <a:rPr lang="en-US" sz="2000" dirty="0" err="1" smtClean="0"/>
              <a:t>vascos</a:t>
            </a:r>
            <a:r>
              <a:rPr lang="en-US" sz="2000" dirty="0" smtClean="0"/>
              <a:t>, </a:t>
            </a:r>
            <a:r>
              <a:rPr lang="en-US" sz="2000" dirty="0" err="1" smtClean="0"/>
              <a:t>españoles</a:t>
            </a:r>
            <a:r>
              <a:rPr lang="en-US" sz="2000" dirty="0" smtClean="0"/>
              <a:t> e </a:t>
            </a:r>
            <a:r>
              <a:rPr lang="en-US" sz="2000" dirty="0" err="1" smtClean="0"/>
              <a:t>internacionales</a:t>
            </a:r>
            <a:r>
              <a:rPr lang="en-US" sz="2000" dirty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poesía</a:t>
            </a:r>
            <a:r>
              <a:rPr lang="en-US" sz="2000" dirty="0" smtClean="0"/>
              <a:t>, </a:t>
            </a:r>
            <a:r>
              <a:rPr lang="en-US" sz="2000" dirty="0" err="1" smtClean="0"/>
              <a:t>narrativa</a:t>
            </a:r>
            <a:r>
              <a:rPr lang="en-US" sz="2000" dirty="0" smtClean="0"/>
              <a:t> y </a:t>
            </a:r>
            <a:r>
              <a:rPr lang="en-US" sz="2000" dirty="0" err="1" smtClean="0"/>
              <a:t>periodismo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Su </a:t>
            </a:r>
            <a:r>
              <a:rPr lang="en-US" sz="2000" dirty="0" err="1" smtClean="0"/>
              <a:t>novela</a:t>
            </a:r>
            <a:r>
              <a:rPr lang="en-US" sz="2000" dirty="0" smtClean="0"/>
              <a:t> </a:t>
            </a:r>
            <a:r>
              <a:rPr lang="en-US" sz="2000" i="1" dirty="0" smtClean="0"/>
              <a:t>Bilbao-New York-Bilbao </a:t>
            </a:r>
            <a:r>
              <a:rPr lang="en-US" sz="2000" dirty="0" err="1" smtClean="0"/>
              <a:t>ganó</a:t>
            </a:r>
            <a:r>
              <a:rPr lang="en-US" sz="2000" dirty="0" smtClean="0"/>
              <a:t> el </a:t>
            </a:r>
            <a:r>
              <a:rPr lang="en-US" sz="2000" dirty="0" err="1" smtClean="0"/>
              <a:t>Premio</a:t>
            </a:r>
            <a:r>
              <a:rPr lang="en-US" sz="2000" dirty="0" smtClean="0"/>
              <a:t> </a:t>
            </a:r>
            <a:r>
              <a:rPr lang="en-US" sz="2000" dirty="0" err="1" smtClean="0"/>
              <a:t>Nacional</a:t>
            </a:r>
            <a:r>
              <a:rPr lang="en-US" sz="2000" dirty="0" smtClean="0"/>
              <a:t> de </a:t>
            </a:r>
            <a:r>
              <a:rPr lang="en-US" sz="2000" dirty="0" err="1" smtClean="0"/>
              <a:t>Literatura</a:t>
            </a:r>
            <a:r>
              <a:rPr lang="en-US" sz="2000" dirty="0" smtClean="0"/>
              <a:t> (</a:t>
            </a:r>
            <a:r>
              <a:rPr lang="en-US" sz="2000" dirty="0" err="1" smtClean="0"/>
              <a:t>narrativa</a:t>
            </a:r>
            <a:r>
              <a:rPr lang="en-US" sz="2000" dirty="0" smtClean="0"/>
              <a:t>) en 2009 y</a:t>
            </a:r>
            <a:r>
              <a:rPr lang="en-US" sz="2000" i="1" dirty="0" smtClean="0"/>
              <a:t> </a:t>
            </a:r>
            <a:r>
              <a:rPr lang="en-US" sz="2000" dirty="0" smtClean="0"/>
              <a:t>se ha </a:t>
            </a:r>
            <a:r>
              <a:rPr lang="en-US" sz="2000" dirty="0" err="1" smtClean="0"/>
              <a:t>traducido</a:t>
            </a:r>
            <a:r>
              <a:rPr lang="en-US" sz="2000" dirty="0" smtClean="0"/>
              <a:t> a 13 </a:t>
            </a:r>
            <a:r>
              <a:rPr lang="en-US" sz="2000" dirty="0" err="1" smtClean="0"/>
              <a:t>lenguas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1000" y="889337"/>
            <a:ext cx="769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Nació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 smtClean="0"/>
              <a:t>Ondarroa</a:t>
            </a:r>
            <a:r>
              <a:rPr lang="en-US" sz="2000" dirty="0"/>
              <a:t>, </a:t>
            </a:r>
            <a:r>
              <a:rPr lang="en-US" sz="2000" dirty="0" err="1"/>
              <a:t>Vizkaya</a:t>
            </a:r>
            <a:r>
              <a:rPr lang="en-US" sz="2000" dirty="0"/>
              <a:t>, País Vasco en 1970.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Estudió</a:t>
            </a:r>
            <a:r>
              <a:rPr lang="en-US" sz="2000" dirty="0"/>
              <a:t> </a:t>
            </a:r>
            <a:r>
              <a:rPr lang="en-US" sz="2000" dirty="0" err="1"/>
              <a:t>Filología</a:t>
            </a:r>
            <a:r>
              <a:rPr lang="en-US" sz="2000" dirty="0"/>
              <a:t> </a:t>
            </a:r>
            <a:r>
              <a:rPr lang="en-US" sz="2000" dirty="0" err="1"/>
              <a:t>Vasca</a:t>
            </a:r>
            <a:r>
              <a:rPr lang="en-US" sz="2000" dirty="0"/>
              <a:t> en Vitoria y el </a:t>
            </a:r>
            <a:r>
              <a:rPr lang="en-US" sz="2000" dirty="0" err="1"/>
              <a:t>posgrado</a:t>
            </a:r>
            <a:r>
              <a:rPr lang="en-US" sz="2000" dirty="0"/>
              <a:t> en </a:t>
            </a:r>
            <a:r>
              <a:rPr lang="en-US" sz="2000" dirty="0" err="1"/>
              <a:t>Literaturas</a:t>
            </a:r>
            <a:r>
              <a:rPr lang="en-US" sz="2000" dirty="0"/>
              <a:t> </a:t>
            </a:r>
            <a:r>
              <a:rPr lang="en-US" sz="2000" dirty="0" err="1"/>
              <a:t>Comparadas</a:t>
            </a:r>
            <a:r>
              <a:rPr lang="en-US" sz="2000" dirty="0"/>
              <a:t> en Trento, Italia.</a:t>
            </a:r>
          </a:p>
        </p:txBody>
      </p:sp>
    </p:spTree>
    <p:extLst>
      <p:ext uri="{BB962C8B-B14F-4D97-AF65-F5344CB8AC3E}">
        <p14:creationId xmlns:p14="http://schemas.microsoft.com/office/powerpoint/2010/main" val="35572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5943061" cy="545870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495800" y="457200"/>
            <a:ext cx="0" cy="4572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81400"/>
            <a:ext cx="90678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País Vasco/</a:t>
            </a:r>
            <a:br>
              <a:rPr lang="en-US" dirty="0" smtClean="0"/>
            </a:br>
            <a:r>
              <a:rPr lang="en-US" dirty="0" err="1" smtClean="0"/>
              <a:t>Euskadi</a:t>
            </a:r>
            <a:r>
              <a:rPr lang="en-US" dirty="0" smtClean="0"/>
              <a:t>/</a:t>
            </a:r>
            <a:r>
              <a:rPr lang="en-US" dirty="0" err="1" smtClean="0"/>
              <a:t>Euskal</a:t>
            </a:r>
            <a:r>
              <a:rPr lang="en-US" dirty="0" smtClean="0"/>
              <a:t> </a:t>
            </a:r>
            <a:r>
              <a:rPr lang="en-US" dirty="0" err="1" smtClean="0"/>
              <a:t>Herria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2000" t="7725" r="16857" b="13734"/>
          <a:stretch>
            <a:fillRect/>
          </a:stretch>
        </p:blipFill>
        <p:spPr>
          <a:xfrm>
            <a:off x="5029200" y="2895600"/>
            <a:ext cx="3276600" cy="2408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762000"/>
            <a:ext cx="426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País Vasco – </a:t>
            </a:r>
            <a:r>
              <a:rPr lang="en-US" sz="2000" dirty="0" err="1" smtClean="0"/>
              <a:t>Comunidad</a:t>
            </a:r>
            <a:r>
              <a:rPr lang="en-US" sz="2000" dirty="0" smtClean="0"/>
              <a:t> </a:t>
            </a:r>
            <a:r>
              <a:rPr lang="en-US" sz="2000" dirty="0" err="1" smtClean="0"/>
              <a:t>autónoma</a:t>
            </a:r>
            <a:r>
              <a:rPr lang="en-US" sz="2000" dirty="0" smtClean="0"/>
              <a:t> de </a:t>
            </a:r>
            <a:r>
              <a:rPr lang="en-US" sz="2000" dirty="0" err="1" smtClean="0"/>
              <a:t>España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Lenguas</a:t>
            </a:r>
            <a:r>
              <a:rPr lang="en-US" sz="2000" dirty="0" smtClean="0"/>
              <a:t> : </a:t>
            </a:r>
            <a:r>
              <a:rPr lang="en-US" sz="2000" dirty="0" err="1" smtClean="0"/>
              <a:t>castellano</a:t>
            </a:r>
            <a:r>
              <a:rPr lang="en-US" sz="2000" dirty="0" smtClean="0"/>
              <a:t> y </a:t>
            </a:r>
            <a:r>
              <a:rPr lang="en-US" sz="2000" dirty="0" err="1" smtClean="0"/>
              <a:t>vasco</a:t>
            </a:r>
            <a:r>
              <a:rPr lang="en-US" sz="2000" dirty="0" smtClean="0"/>
              <a:t> (</a:t>
            </a:r>
            <a:r>
              <a:rPr lang="en-US" sz="2000" dirty="0" err="1" smtClean="0"/>
              <a:t>euskera</a:t>
            </a:r>
            <a:r>
              <a:rPr lang="en-US" sz="2000" dirty="0" smtClean="0"/>
              <a:t>/</a:t>
            </a:r>
            <a:r>
              <a:rPr lang="en-US" sz="2000" dirty="0" err="1" smtClean="0"/>
              <a:t>euskara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Población</a:t>
            </a:r>
            <a:r>
              <a:rPr lang="en-US" sz="2000" dirty="0" smtClean="0"/>
              <a:t>: 2 </a:t>
            </a:r>
            <a:r>
              <a:rPr lang="en-US" sz="2000" dirty="0" err="1" smtClean="0"/>
              <a:t>millones</a:t>
            </a:r>
            <a:r>
              <a:rPr lang="en-US" sz="2000" dirty="0" smtClean="0"/>
              <a:t> de personas (de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cuales</a:t>
            </a:r>
            <a:r>
              <a:rPr lang="en-US" sz="2000" dirty="0" smtClean="0"/>
              <a:t> 663.035 </a:t>
            </a:r>
            <a:r>
              <a:rPr lang="en-US" sz="2000" dirty="0" err="1" smtClean="0"/>
              <a:t>hablan</a:t>
            </a:r>
            <a:r>
              <a:rPr lang="en-US" sz="2000" dirty="0" smtClean="0"/>
              <a:t> </a:t>
            </a:r>
            <a:r>
              <a:rPr lang="en-US" sz="2000" dirty="0" err="1" smtClean="0"/>
              <a:t>euskera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El </a:t>
            </a:r>
            <a:r>
              <a:rPr lang="en-US" sz="2000" dirty="0" err="1" smtClean="0"/>
              <a:t>euskera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lengua</a:t>
            </a:r>
            <a:r>
              <a:rPr lang="en-US" sz="2000" dirty="0" smtClean="0"/>
              <a:t> </a:t>
            </a:r>
            <a:r>
              <a:rPr lang="en-US" sz="2000" dirty="0" err="1" smtClean="0"/>
              <a:t>aislada</a:t>
            </a:r>
            <a:r>
              <a:rPr lang="en-US" sz="2000" dirty="0" smtClean="0"/>
              <a:t> con </a:t>
            </a:r>
            <a:r>
              <a:rPr lang="en-US" sz="2000" dirty="0" err="1" smtClean="0"/>
              <a:t>orígenes</a:t>
            </a:r>
            <a:r>
              <a:rPr lang="en-US" sz="2000" dirty="0" smtClean="0"/>
              <a:t> </a:t>
            </a:r>
            <a:r>
              <a:rPr lang="en-US" sz="2000" dirty="0" err="1" smtClean="0"/>
              <a:t>desconocidos</a:t>
            </a:r>
            <a:r>
              <a:rPr lang="en-US" sz="2000" dirty="0" smtClean="0"/>
              <a:t>, </a:t>
            </a:r>
            <a:r>
              <a:rPr lang="en-US" sz="2000" dirty="0" err="1" smtClean="0"/>
              <a:t>pero</a:t>
            </a:r>
            <a:r>
              <a:rPr lang="en-US" sz="2000" dirty="0" smtClean="0"/>
              <a:t> se deduce que </a:t>
            </a:r>
            <a:r>
              <a:rPr lang="en-US" sz="2000" dirty="0" err="1" smtClean="0"/>
              <a:t>desarrolló</a:t>
            </a:r>
            <a:r>
              <a:rPr lang="en-US" sz="2000" dirty="0" smtClean="0"/>
              <a:t> antes de las </a:t>
            </a:r>
            <a:r>
              <a:rPr lang="en-US" sz="2000" dirty="0" err="1" smtClean="0"/>
              <a:t>lenguas</a:t>
            </a:r>
            <a:r>
              <a:rPr lang="en-US" sz="2000" dirty="0" smtClean="0"/>
              <a:t> </a:t>
            </a:r>
            <a:r>
              <a:rPr lang="en-US" sz="2000" dirty="0" err="1" smtClean="0"/>
              <a:t>indoeuropeas</a:t>
            </a:r>
            <a:r>
              <a:rPr lang="en-US" sz="2000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57200"/>
            <a:ext cx="2667000" cy="22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9144000" cy="3679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3" y="0"/>
            <a:ext cx="4584853" cy="2865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56" y="-1"/>
            <a:ext cx="4294944" cy="28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8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334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s-ES_tradnl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_tradnl" dirty="0" smtClean="0"/>
              <a:t>1.Describe la leyenda que funciona como punto de partida para el ensayo. ¿Cuál es la moraleja? </a:t>
            </a:r>
          </a:p>
          <a:p>
            <a:pPr marL="0" indent="0">
              <a:spcBef>
                <a:spcPts val="0"/>
              </a:spcBef>
              <a:buNone/>
            </a:pPr>
            <a:endParaRPr lang="es-ES_tradnl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_tradnl" dirty="0" smtClean="0"/>
              <a:t>2. </a:t>
            </a:r>
            <a:r>
              <a:rPr lang="es-ES_tradnl" dirty="0"/>
              <a:t>“</a:t>
            </a:r>
            <a:r>
              <a:rPr lang="en-US" dirty="0" err="1"/>
              <a:t>Pobre</a:t>
            </a:r>
            <a:r>
              <a:rPr lang="en-US" dirty="0"/>
              <a:t> </a:t>
            </a:r>
            <a:r>
              <a:rPr lang="en-US" dirty="0" err="1"/>
              <a:t>zapatero</a:t>
            </a:r>
            <a:r>
              <a:rPr lang="en-US" dirty="0"/>
              <a:t>, </a:t>
            </a:r>
            <a:r>
              <a:rPr lang="en-US" dirty="0" err="1"/>
              <a:t>pienso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.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hubiera</a:t>
            </a:r>
            <a:r>
              <a:rPr lang="en-US" dirty="0"/>
              <a:t> </a:t>
            </a:r>
            <a:r>
              <a:rPr lang="en-US" dirty="0" err="1"/>
              <a:t>adivinado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Virgen</a:t>
            </a:r>
            <a:r>
              <a:rPr lang="en-US" dirty="0"/>
              <a:t> </a:t>
            </a:r>
            <a:r>
              <a:rPr lang="en-US" dirty="0" err="1"/>
              <a:t>hablaba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en </a:t>
            </a:r>
            <a:r>
              <a:rPr lang="en-US" dirty="0" err="1"/>
              <a:t>euskera</a:t>
            </a:r>
            <a:r>
              <a:rPr lang="en-US" dirty="0"/>
              <a:t>?” </a:t>
            </a: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dice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frase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 </a:t>
            </a:r>
            <a:r>
              <a:rPr lang="en-US" dirty="0" err="1" smtClean="0"/>
              <a:t>opinión</a:t>
            </a:r>
            <a:r>
              <a:rPr lang="en-US" dirty="0" smtClean="0"/>
              <a:t> del </a:t>
            </a:r>
            <a:r>
              <a:rPr lang="en-US" dirty="0" err="1" smtClean="0"/>
              <a:t>autor</a:t>
            </a:r>
            <a:r>
              <a:rPr lang="en-US" dirty="0" smtClean="0"/>
              <a:t> en </a:t>
            </a:r>
            <a:r>
              <a:rPr lang="en-US" dirty="0" err="1" smtClean="0"/>
              <a:t>cuanto</a:t>
            </a:r>
            <a:r>
              <a:rPr lang="en-US" dirty="0" smtClean="0"/>
              <a:t> a la </a:t>
            </a:r>
            <a:r>
              <a:rPr lang="en-US" dirty="0" err="1" smtClean="0"/>
              <a:t>moraleja</a:t>
            </a:r>
            <a:r>
              <a:rPr lang="en-US" dirty="0" smtClean="0"/>
              <a:t> de la </a:t>
            </a:r>
            <a:r>
              <a:rPr lang="en-US" dirty="0" err="1" smtClean="0"/>
              <a:t>leyenda</a:t>
            </a:r>
            <a:r>
              <a:rPr lang="en-US" dirty="0" smtClean="0"/>
              <a:t>? ¿Y en </a:t>
            </a:r>
            <a:r>
              <a:rPr lang="en-US" dirty="0" err="1" smtClean="0"/>
              <a:t>cuanto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amplia</a:t>
            </a:r>
            <a:r>
              <a:rPr lang="en-US" dirty="0" smtClean="0"/>
              <a:t>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dirty="0"/>
              <a:t>3. ¿Qué dice Uribe sobre los orígenes de la leyenda y lo que </a:t>
            </a:r>
            <a:r>
              <a:rPr lang="es-ES_tradnl" dirty="0" smtClean="0"/>
              <a:t>refleja </a:t>
            </a:r>
            <a:r>
              <a:rPr lang="es-ES_tradnl" dirty="0"/>
              <a:t>sobre la época de su creación?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6798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81000"/>
            <a:ext cx="6781800" cy="16002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Francisco Franco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7924800" cy="152554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_tradnl" dirty="0"/>
              <a:t>4. ¿Cuál es la anécdota personal que </a:t>
            </a:r>
            <a:r>
              <a:rPr lang="es-ES_tradnl" dirty="0" smtClean="0"/>
              <a:t>utiliza Uribe </a:t>
            </a:r>
            <a:r>
              <a:rPr lang="es-ES_tradnl" dirty="0"/>
              <a:t>para demostrar </a:t>
            </a:r>
            <a:r>
              <a:rPr lang="es-ES_tradnl" dirty="0" smtClean="0"/>
              <a:t>  esto</a:t>
            </a:r>
            <a:r>
              <a:rPr lang="es-ES_tradnl" dirty="0"/>
              <a:t>? ¿Qué </a:t>
            </a:r>
            <a:r>
              <a:rPr lang="es-ES_tradnl" dirty="0" smtClean="0"/>
              <a:t>nos muestra sobre </a:t>
            </a:r>
            <a:r>
              <a:rPr lang="es-ES_tradnl" dirty="0"/>
              <a:t>el ambiente político, pero también sobre el vasco y sus hablantes</a:t>
            </a:r>
            <a:r>
              <a:rPr lang="es-ES_tradnl" dirty="0" smtClean="0"/>
              <a:t>? ¿Por qué compara esta anécdota con la leyenda del zapatero?</a:t>
            </a:r>
            <a:endParaRPr lang="es-ES_tradnl" dirty="0"/>
          </a:p>
          <a:p>
            <a:endParaRPr lang="en-US" dirty="0"/>
          </a:p>
        </p:txBody>
      </p:sp>
      <p:pic>
        <p:nvPicPr>
          <p:cNvPr id="4098" name="Picture 2" descr="http://sitemaker.umich.edu/fascistpersonalitycult/files/franco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4295180" cy="3429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6180" y="625435"/>
            <a:ext cx="40386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 dirty="0" smtClean="0"/>
              <a:t>Ganó poder como dictador militar después de un golpe de estado y una guerra civil (1936-1939)</a:t>
            </a:r>
          </a:p>
          <a:p>
            <a:pPr marL="285750" indent="-285750">
              <a:buFont typeface="Arial"/>
              <a:buChar char="•"/>
            </a:pPr>
            <a:r>
              <a:rPr lang="es-ES" sz="2000" dirty="0" smtClean="0"/>
              <a:t>Impuso una política de “unificación” según una retórica de una España “pura” y “auténtica”</a:t>
            </a:r>
          </a:p>
          <a:p>
            <a:pPr marL="742950" lvl="1" indent="-285750">
              <a:buFont typeface="Arial"/>
              <a:buChar char="•"/>
            </a:pPr>
            <a:r>
              <a:rPr lang="es-ES" sz="2000" dirty="0"/>
              <a:t>c</a:t>
            </a:r>
            <a:r>
              <a:rPr lang="es-ES" sz="2000" dirty="0" smtClean="0"/>
              <a:t>astellano</a:t>
            </a:r>
          </a:p>
          <a:p>
            <a:pPr marL="742950" lvl="1" indent="-285750">
              <a:buFont typeface="Arial"/>
              <a:buChar char="•"/>
            </a:pPr>
            <a:r>
              <a:rPr lang="es-ES" sz="2000" dirty="0"/>
              <a:t>c</a:t>
            </a:r>
            <a:r>
              <a:rPr lang="es-ES" sz="2000" dirty="0" smtClean="0"/>
              <a:t>atolicismo </a:t>
            </a:r>
          </a:p>
          <a:p>
            <a:pPr marL="285750" indent="-285750">
              <a:buFont typeface="Arial"/>
              <a:buChar char="•"/>
            </a:pPr>
            <a:r>
              <a:rPr lang="es-ES" sz="2000" dirty="0" smtClean="0"/>
              <a:t>Abolió los derechos de las comunidades autónomas y prohibió el uso de sus lenguas en lugares públicos.</a:t>
            </a:r>
            <a:endParaRPr lang="es-ES" sz="2000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28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382000" cy="55626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_tradnl" dirty="0" smtClean="0"/>
              <a:t>5</a:t>
            </a:r>
            <a:r>
              <a:rPr lang="es-ES_tradnl" dirty="0"/>
              <a:t>. ¿Qué conexiones establece con el </a:t>
            </a:r>
            <a:r>
              <a:rPr lang="es-ES_tradnl" dirty="0" err="1"/>
              <a:t>yidish</a:t>
            </a:r>
            <a:r>
              <a:rPr lang="es-ES_tradnl" dirty="0"/>
              <a:t>? ¿Qué es lo que tiene en común con el vasco? </a:t>
            </a:r>
          </a:p>
          <a:p>
            <a:pPr marL="0" indent="0">
              <a:spcBef>
                <a:spcPts val="0"/>
              </a:spcBef>
              <a:buNone/>
            </a:pPr>
            <a:endParaRPr lang="es-ES_tradnl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dirty="0"/>
              <a:t>6. ¿Cuál es la actitud personal del autor frente a los clichés de la lengua vasca y como escritor de una “lengua pequeña”? </a:t>
            </a:r>
            <a:r>
              <a:rPr lang="es-ES_tradnl" dirty="0" smtClean="0"/>
              <a:t>¿Por qué piensa que ahora actuarían el pez y la Virgen de otra manera?</a:t>
            </a:r>
          </a:p>
          <a:p>
            <a:pPr marL="0" indent="0">
              <a:spcBef>
                <a:spcPts val="0"/>
              </a:spcBef>
              <a:buNone/>
            </a:pPr>
            <a:endParaRPr lang="es-ES_tradnl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dirty="0" smtClean="0"/>
              <a:t>7. ¿Cómo podemos ver esta estrategia en este ensayo y los ejemplos y referencias que hace en él?</a:t>
            </a:r>
          </a:p>
          <a:p>
            <a:pPr marL="0" indent="0">
              <a:spcBef>
                <a:spcPts val="0"/>
              </a:spcBef>
              <a:buNone/>
            </a:pPr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29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609600"/>
            <a:ext cx="5105400" cy="4525963"/>
          </a:xfrm>
        </p:spPr>
        <p:txBody>
          <a:bodyPr/>
          <a:lstStyle/>
          <a:p>
            <a:r>
              <a:rPr lang="es-ES" dirty="0" smtClean="0"/>
              <a:t>Euskadi Ta </a:t>
            </a:r>
            <a:r>
              <a:rPr lang="es-ES" dirty="0" err="1" smtClean="0"/>
              <a:t>Askatasuna</a:t>
            </a:r>
            <a:r>
              <a:rPr lang="es-ES" dirty="0" smtClean="0"/>
              <a:t> (País Vasco y Libertad)</a:t>
            </a:r>
          </a:p>
          <a:p>
            <a:r>
              <a:rPr lang="es-ES" dirty="0" smtClean="0"/>
              <a:t>Se organizó en 1959 como respuesta a la opresión franquista.</a:t>
            </a:r>
          </a:p>
          <a:p>
            <a:r>
              <a:rPr lang="es-ES" dirty="0" smtClean="0"/>
              <a:t>Responsable por 829 asesinatos y matanzas, docenas de secuestros, y miles de heridos</a:t>
            </a:r>
            <a:endParaRPr lang="es-ES" dirty="0"/>
          </a:p>
          <a:p>
            <a:r>
              <a:rPr lang="es-ES" dirty="0" smtClean="0"/>
              <a:t>Alto de fuego en octubre de 2011</a:t>
            </a:r>
          </a:p>
          <a:p>
            <a:endParaRPr lang="es-ES" dirty="0"/>
          </a:p>
          <a:p>
            <a:endParaRPr lang="en-US" dirty="0"/>
          </a:p>
        </p:txBody>
      </p:sp>
      <p:pic>
        <p:nvPicPr>
          <p:cNvPr id="2050" name="Picture 2" descr="http://plataformapro.files.wordpress.com/2007/06/eta0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5" y="381000"/>
            <a:ext cx="3244118" cy="487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8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479</TotalTime>
  <Words>585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Impact</vt:lpstr>
      <vt:lpstr>Times New Roman</vt:lpstr>
      <vt:lpstr>NewsPrint</vt:lpstr>
      <vt:lpstr>El idioma de la Virgen María  de la Playa</vt:lpstr>
      <vt:lpstr>Kirmen Uribe</vt:lpstr>
      <vt:lpstr>PowerPoint Presentation</vt:lpstr>
      <vt:lpstr>País Vasco/ Euskadi/Euskal Herria</vt:lpstr>
      <vt:lpstr>PowerPoint Presentation</vt:lpstr>
      <vt:lpstr>PowerPoint Presentation</vt:lpstr>
      <vt:lpstr>Francisco Franco</vt:lpstr>
      <vt:lpstr>PowerPoint Presentation</vt:lpstr>
      <vt:lpstr>ETA</vt:lpstr>
      <vt:lpstr>PowerPoint Presentation</vt:lpstr>
      <vt:lpstr>Preguntas de discusión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Brutus Buckeye</dc:creator>
  <cp:lastModifiedBy>Soric, Kristina M</cp:lastModifiedBy>
  <cp:revision>37</cp:revision>
  <dcterms:created xsi:type="dcterms:W3CDTF">2015-03-12T16:50:06Z</dcterms:created>
  <dcterms:modified xsi:type="dcterms:W3CDTF">2017-09-07T15:46:29Z</dcterms:modified>
</cp:coreProperties>
</file>