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06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7800-479D-41B0-B3F2-2DCE95BA1381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September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José </a:t>
            </a:r>
            <a:br>
              <a:rPr lang="en-US" dirty="0" smtClean="0"/>
            </a:br>
            <a:r>
              <a:rPr lang="en-US" dirty="0" smtClean="0"/>
              <a:t>Mart</a:t>
            </a:r>
            <a:r>
              <a:rPr lang="es-ES_tradnl" dirty="0" smtClean="0">
                <a:effectLst/>
              </a:rPr>
              <a:t>í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</a:t>
            </a:r>
            <a:r>
              <a:rPr lang="en-US" sz="3000" dirty="0" err="1" smtClean="0"/>
              <a:t>Nuestra</a:t>
            </a:r>
            <a:r>
              <a:rPr lang="en-US" sz="3000" dirty="0" smtClean="0"/>
              <a:t> America”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78"/>
          <a:stretch/>
        </p:blipFill>
        <p:spPr>
          <a:xfrm>
            <a:off x="261083" y="1120004"/>
            <a:ext cx="2310667" cy="3246531"/>
          </a:xfrm>
          <a:prstGeom prst="rect">
            <a:avLst/>
          </a:prstGeom>
        </p:spPr>
      </p:pic>
      <p:pic>
        <p:nvPicPr>
          <p:cNvPr id="8" name="Picture 7" descr="jose-marti-poetry-i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183504"/>
            <a:ext cx="2514122" cy="32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893" y="1959168"/>
            <a:ext cx="8706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2400" dirty="0" smtClean="0"/>
              <a:t>Párrafo 9 </a:t>
            </a:r>
          </a:p>
          <a:p>
            <a:pPr lvl="1"/>
            <a:r>
              <a:rPr lang="es-ES_tradnl" sz="2400" dirty="0" smtClean="0"/>
              <a:t>(La raza como idea falsa; unidad sobre odio)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/>
              <a:t>La raza como idea “de librería</a:t>
            </a:r>
            <a:r>
              <a:rPr lang="es-ES_tradnl" dirty="0" smtClean="0"/>
              <a:t>” (falsa erudición, no práctica) </a:t>
            </a:r>
            <a:r>
              <a:rPr lang="es-ES_tradnl" dirty="0"/>
              <a:t>vs. “la identidad universal del hombre” </a:t>
            </a:r>
            <a:r>
              <a:rPr lang="es-ES_tradnl" dirty="0" smtClean="0"/>
              <a:t>Los beneficios del “amasijo de los pueblos”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s-ES_tradnl" dirty="0" smtClean="0"/>
              <a:t>La imagen del Gran </a:t>
            </a:r>
            <a:r>
              <a:rPr lang="es-ES_tradnl" dirty="0" err="1" smtClean="0"/>
              <a:t>Zemí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¿</a:t>
            </a:r>
            <a:r>
              <a:rPr lang="es-ES_tradnl" dirty="0"/>
              <a:t>Es </a:t>
            </a:r>
            <a:r>
              <a:rPr lang="es-ES_tradnl" dirty="0" smtClean="0"/>
              <a:t>EEUU </a:t>
            </a:r>
            <a:r>
              <a:rPr lang="es-ES_tradnl" dirty="0"/>
              <a:t>(“el pueblo rubio del continente”) </a:t>
            </a:r>
            <a:r>
              <a:rPr lang="es-ES_tradnl" dirty="0" smtClean="0"/>
              <a:t>el enemigo mortal?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que hay que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desafíos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5849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827" y="429324"/>
            <a:ext cx="84777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Párrafos 1-2 (llamada al despertar y unificarse)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 3 </a:t>
            </a:r>
            <a:r>
              <a:rPr lang="en-US" sz="2200" dirty="0" smtClean="0"/>
              <a:t> (</a:t>
            </a:r>
            <a:r>
              <a:rPr lang="es-ES_tradnl" sz="2200" dirty="0"/>
              <a:t>¿Cómo gobernar bien</a:t>
            </a:r>
            <a:r>
              <a:rPr lang="es-ES_tradnl" sz="2200" dirty="0" smtClean="0"/>
              <a:t>?</a:t>
            </a:r>
            <a:r>
              <a:rPr lang="en-US" sz="2200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 4</a:t>
            </a:r>
            <a:r>
              <a:rPr lang="en-US" sz="2200" dirty="0" smtClean="0"/>
              <a:t> (el “hombre natural”)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 5 </a:t>
            </a:r>
            <a:r>
              <a:rPr lang="en-US" sz="2200" dirty="0"/>
              <a:t>(</a:t>
            </a:r>
            <a:r>
              <a:rPr lang="es-ES_tradnl" sz="2200" dirty="0"/>
              <a:t>¿Cómo </a:t>
            </a:r>
            <a:r>
              <a:rPr lang="es-ES_tradnl" sz="2200" dirty="0" smtClean="0"/>
              <a:t>preparar a los buenos gobernantes?)</a:t>
            </a:r>
          </a:p>
          <a:p>
            <a:r>
              <a:rPr lang="en-US" sz="22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 6 (La independencia y sus obstáculos)</a:t>
            </a:r>
          </a:p>
          <a:p>
            <a:pPr marL="285750" indent="-285750">
              <a:buFont typeface="Arial"/>
              <a:buChar char="•"/>
            </a:pPr>
            <a:endParaRPr lang="es-ES_tradnl" sz="2200" dirty="0" smtClean="0"/>
          </a:p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 </a:t>
            </a:r>
            <a:r>
              <a:rPr lang="es-ES_tradnl" sz="2200" dirty="0"/>
              <a:t>7</a:t>
            </a:r>
            <a:r>
              <a:rPr lang="es-ES_tradnl" sz="2200" dirty="0" smtClean="0"/>
              <a:t> (El pensamiento latinoamericano)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 </a:t>
            </a:r>
            <a:r>
              <a:rPr lang="es-ES_tradnl" sz="2200" dirty="0"/>
              <a:t>8</a:t>
            </a:r>
            <a:r>
              <a:rPr lang="es-ES_tradnl" sz="2200" dirty="0" smtClean="0"/>
              <a:t> (Los peligros que hay que enfrentar)</a:t>
            </a:r>
          </a:p>
          <a:p>
            <a:pPr marL="285750" indent="-285750">
              <a:buFont typeface="Arial"/>
              <a:buChar char="•"/>
            </a:pPr>
            <a:endParaRPr lang="es-ES_tradnl" sz="2200" dirty="0" smtClean="0"/>
          </a:p>
          <a:p>
            <a:pPr marL="285750" indent="-285750">
              <a:buFont typeface="Arial"/>
              <a:buChar char="•"/>
            </a:pPr>
            <a:r>
              <a:rPr lang="es-ES_tradnl" sz="2200" dirty="0" smtClean="0"/>
              <a:t>Párrafo </a:t>
            </a:r>
            <a:r>
              <a:rPr lang="es-ES_tradnl" sz="2200" dirty="0"/>
              <a:t>9</a:t>
            </a:r>
            <a:r>
              <a:rPr lang="es-ES_tradnl" sz="2200" dirty="0" smtClean="0"/>
              <a:t> (La raza como idea falsa; unidad sobre odio)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1788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912" y="2057175"/>
            <a:ext cx="8048508" cy="4361599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Vive durante una época en que Cuba todavía es colonia de España, aun si hay varios intentos de independizarse (1868-78; 1895-1898)</a:t>
            </a:r>
          </a:p>
          <a:p>
            <a:r>
              <a:rPr lang="es-ES_tradnl" dirty="0" smtClean="0"/>
              <a:t>Escribe ensayos y poemas</a:t>
            </a:r>
          </a:p>
          <a:p>
            <a:r>
              <a:rPr lang="es-ES_tradnl" dirty="0" smtClean="0"/>
              <a:t>Forma parte de la lucha independentista contra España</a:t>
            </a:r>
          </a:p>
          <a:p>
            <a:r>
              <a:rPr lang="es-ES_tradnl" dirty="0" smtClean="0"/>
              <a:t>Realiza varios viajes fuera de Cuba</a:t>
            </a:r>
          </a:p>
          <a:p>
            <a:pPr marL="742950" lvl="2" indent="-342900">
              <a:buFont typeface="Arial"/>
              <a:buChar char="•"/>
            </a:pPr>
            <a:r>
              <a:rPr lang="es-ES_tradnl" dirty="0" smtClean="0"/>
              <a:t>Deportado a España en 1871, recibe allí un Licenciado en Derecho y en Filosofía y Letras</a:t>
            </a:r>
          </a:p>
          <a:p>
            <a:pPr marL="742950" lvl="2" indent="-342900">
              <a:buFont typeface="Arial"/>
              <a:buChar char="•"/>
            </a:pPr>
            <a:r>
              <a:rPr lang="es-ES_tradnl" dirty="0" smtClean="0"/>
              <a:t>Pasa algún tiempo en Paris y Nueva York, antes de llegar a México en 1875 y eventualmente a Guatemala</a:t>
            </a:r>
          </a:p>
          <a:p>
            <a:pPr marL="742950" lvl="2" indent="-342900">
              <a:buFont typeface="Arial"/>
              <a:buChar char="•"/>
            </a:pPr>
            <a:r>
              <a:rPr lang="es-ES_tradnl" dirty="0" smtClean="0"/>
              <a:t>De vuelta en Cuba en 1878, es detenido y deportado en 1879 y pasa unos años en Nueva York, antes de volver a Cuba en 1895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849" y="504313"/>
            <a:ext cx="1985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Jose Mart</a:t>
            </a:r>
            <a:r>
              <a:rPr lang="es-ES_tradnl" sz="2800" dirty="0" smtClean="0"/>
              <a:t>í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1853-1895)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01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/>
              <a:t>José Martí: </a:t>
            </a:r>
            <a:r>
              <a:rPr lang="es-ES_tradnl" sz="4000" dirty="0"/>
              <a:t>s</a:t>
            </a:r>
            <a:r>
              <a:rPr lang="es-ES_tradnl" sz="4000" dirty="0" smtClean="0"/>
              <a:t>u legado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2209799"/>
            <a:ext cx="7980363" cy="4502785"/>
          </a:xfrm>
        </p:spPr>
        <p:txBody>
          <a:bodyPr>
            <a:normAutofit/>
          </a:bodyPr>
          <a:lstStyle/>
          <a:p>
            <a:r>
              <a:rPr lang="es-ES_tradnl" dirty="0" smtClean="0"/>
              <a:t>Murió en la batalla de Dos Ríos contra el ejército español el 19 de mayo del 1895.</a:t>
            </a:r>
          </a:p>
          <a:p>
            <a:r>
              <a:rPr lang="es-ES_tradnl" dirty="0" smtClean="0"/>
              <a:t>Se convirtió en mártir y representante de la lucha independentista de Cuba.</a:t>
            </a:r>
          </a:p>
          <a:p>
            <a:r>
              <a:rPr lang="es-ES_tradnl" dirty="0" smtClean="0"/>
              <a:t>Su escritura es considerada                                                    precursor al movimiento                                                                </a:t>
            </a:r>
            <a:r>
              <a:rPr lang="es-ES_tradnl" smtClean="0"/>
              <a:t>modernista e </a:t>
            </a:r>
            <a:r>
              <a:rPr lang="es-ES_tradnl" dirty="0" smtClean="0"/>
              <a:t>inspiró a varios                                                         autores famosos como                                                                   Gabriela Mistral (Chile)                                                           y Rubén Darío (Nicaragua).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jose_marti-busto-bandera-300x20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4" y="4175124"/>
            <a:ext cx="3810001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</a:t>
            </a:r>
            <a:r>
              <a:rPr lang="en-US" sz="3200" dirty="0" err="1" smtClean="0"/>
              <a:t>Nuestra</a:t>
            </a:r>
            <a:r>
              <a:rPr lang="en-US" sz="3200" dirty="0" smtClean="0"/>
              <a:t> </a:t>
            </a:r>
            <a:r>
              <a:rPr lang="en-US" sz="3200" dirty="0" err="1" smtClean="0"/>
              <a:t>América</a:t>
            </a:r>
            <a:r>
              <a:rPr lang="en-US" sz="3200" dirty="0" smtClean="0"/>
              <a:t>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41550"/>
            <a:ext cx="8096693" cy="3657600"/>
          </a:xfrm>
        </p:spPr>
        <p:txBody>
          <a:bodyPr/>
          <a:lstStyle/>
          <a:p>
            <a:r>
              <a:rPr lang="es-ES_tradnl" dirty="0" smtClean="0"/>
              <a:t>¿Cuáles son los argumentos principales de vuestro(s) párrafo(s)?</a:t>
            </a:r>
            <a:endParaRPr lang="en-US" dirty="0" smtClean="0"/>
          </a:p>
          <a:p>
            <a:r>
              <a:rPr lang="es-ES" dirty="0" smtClean="0"/>
              <a:t>Símbolos/metáforas que utiliza para demostrar su punto.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Mapa-Cub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7" y="3963655"/>
            <a:ext cx="5323933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" y="238124"/>
            <a:ext cx="8458200" cy="64967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En grupos de 2 o 3, </a:t>
            </a:r>
            <a:r>
              <a:rPr lang="es-ES" dirty="0" smtClean="0"/>
              <a:t>explica el significado de los símbolos/metáforas indicados en relación al contexto del párrafo:</a:t>
            </a:r>
          </a:p>
          <a:p>
            <a:r>
              <a:rPr lang="es-ES" dirty="0" smtClean="0"/>
              <a:t>Grupo 1: párr. 3-4 (“A lo que es…” y “Por eso…”)</a:t>
            </a:r>
          </a:p>
          <a:p>
            <a:pPr lvl="1"/>
            <a:r>
              <a:rPr lang="es-ES" dirty="0" smtClean="0"/>
              <a:t>El espíritu del gobierno</a:t>
            </a:r>
          </a:p>
          <a:p>
            <a:pPr lvl="1"/>
            <a:r>
              <a:rPr lang="es-ES" dirty="0" smtClean="0"/>
              <a:t>Libro importado vs. </a:t>
            </a:r>
            <a:r>
              <a:rPr lang="es-ES" dirty="0"/>
              <a:t>h</a:t>
            </a:r>
            <a:r>
              <a:rPr lang="es-ES" dirty="0" smtClean="0"/>
              <a:t>ombre natural</a:t>
            </a:r>
            <a:endParaRPr lang="es-ES_tradnl" dirty="0" smtClean="0"/>
          </a:p>
          <a:p>
            <a:r>
              <a:rPr lang="es-ES" dirty="0" smtClean="0"/>
              <a:t>Grupo 2: párr. 5-6 (“En pueblos…” y “Con los oprimidos…”)</a:t>
            </a:r>
          </a:p>
          <a:p>
            <a:pPr lvl="1"/>
            <a:r>
              <a:rPr lang="es-ES" dirty="0" smtClean="0"/>
              <a:t>Antiparras yanquis y francesas</a:t>
            </a:r>
          </a:p>
          <a:p>
            <a:pPr lvl="1"/>
            <a:r>
              <a:rPr lang="es-ES" dirty="0" smtClean="0"/>
              <a:t>Nuestra Grecia vs la Grecia que no es nuestra</a:t>
            </a:r>
          </a:p>
          <a:p>
            <a:pPr lvl="1"/>
            <a:r>
              <a:rPr lang="es-ES" dirty="0" smtClean="0"/>
              <a:t>El tigre</a:t>
            </a:r>
          </a:p>
          <a:p>
            <a:r>
              <a:rPr lang="es-ES" dirty="0" smtClean="0"/>
              <a:t>Grupo 3: párr. 7 (“Éramos una visión…”)</a:t>
            </a:r>
          </a:p>
          <a:p>
            <a:pPr lvl="1"/>
            <a:r>
              <a:rPr lang="es-ES" dirty="0" smtClean="0"/>
              <a:t>La máscara; calzones, chaleco, chaquetón, montera</a:t>
            </a:r>
          </a:p>
          <a:p>
            <a:pPr lvl="1"/>
            <a:r>
              <a:rPr lang="es-ES" dirty="0" smtClean="0"/>
              <a:t>El vino de plátano</a:t>
            </a:r>
            <a:endParaRPr lang="en-US" dirty="0"/>
          </a:p>
          <a:p>
            <a:r>
              <a:rPr lang="es-ES" dirty="0" smtClean="0"/>
              <a:t>Grupo 4: párr. 8 (“De todos sus peligros…”)</a:t>
            </a:r>
          </a:p>
          <a:p>
            <a:pPr lvl="1"/>
            <a:r>
              <a:rPr lang="es-ES" dirty="0" smtClean="0"/>
              <a:t>El lujo venenoso</a:t>
            </a:r>
          </a:p>
          <a:p>
            <a:pPr lvl="1"/>
            <a:r>
              <a:rPr lang="es-ES" dirty="0" smtClean="0"/>
              <a:t>El desdén del vecino formidable</a:t>
            </a:r>
            <a:endParaRPr lang="es-ES" dirty="0"/>
          </a:p>
          <a:p>
            <a:r>
              <a:rPr lang="es-ES" dirty="0" smtClean="0"/>
              <a:t>Grupo 5: párr. 9 (“No hay odio…”)</a:t>
            </a:r>
          </a:p>
          <a:p>
            <a:pPr lvl="1"/>
            <a:r>
              <a:rPr lang="es-ES" dirty="0" smtClean="0"/>
              <a:t>Razas de librería vs identidad universal del hombre</a:t>
            </a:r>
          </a:p>
          <a:p>
            <a:pPr lvl="1"/>
            <a:r>
              <a:rPr lang="es-ES" dirty="0" smtClean="0"/>
              <a:t>El pueblo rubio vs. el pueblo trigueño</a:t>
            </a:r>
          </a:p>
        </p:txBody>
      </p:sp>
    </p:spTree>
    <p:extLst>
      <p:ext uri="{BB962C8B-B14F-4D97-AF65-F5344CB8AC3E}">
        <p14:creationId xmlns:p14="http://schemas.microsoft.com/office/powerpoint/2010/main" val="35238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827" y="2937182"/>
            <a:ext cx="84777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2400" dirty="0" smtClean="0"/>
              <a:t>Párrafos 1-2 </a:t>
            </a:r>
          </a:p>
          <a:p>
            <a:pPr lvl="1"/>
            <a:r>
              <a:rPr lang="es-ES_tradnl" sz="2400" dirty="0" smtClean="0"/>
              <a:t>(llamada al despertar)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Breve alegoría del “aldeano vanidoso” (Am. Latina) que no reconoce “los gigantes” (EEUU, Europa)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personificación:  América no debe dormir sino despertarse; como deben tratarse los “hermanos”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s-ES_tradnl" dirty="0"/>
              <a:t>La  asociación con la geografía regional </a:t>
            </a:r>
            <a:r>
              <a:rPr lang="es-ES_tradnl" dirty="0" smtClean="0"/>
              <a:t>(árboles, plata de los Andes)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importancia de utilizar “las armas del juicio” y las “trincheras de ideas</a:t>
            </a:r>
            <a:r>
              <a:rPr lang="es-ES_tradnl" dirty="0" smtClean="0"/>
              <a:t>”</a:t>
            </a:r>
            <a:endParaRPr lang="es-ES_tradnl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llamada</a:t>
            </a:r>
            <a:r>
              <a:rPr lang="en-US" dirty="0" smtClean="0"/>
              <a:t> y la </a:t>
            </a:r>
            <a:r>
              <a:rPr lang="en-US" dirty="0" err="1" smtClean="0"/>
              <a:t>cr</a:t>
            </a:r>
            <a:r>
              <a:rPr lang="es-ES_tradnl" dirty="0" smtClean="0">
                <a:effectLst/>
              </a:rPr>
              <a:t>í</a:t>
            </a:r>
            <a:r>
              <a:rPr lang="en-US" dirty="0" err="1" smtClean="0"/>
              <a:t>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827" y="2048926"/>
            <a:ext cx="84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2400" dirty="0" smtClean="0"/>
              <a:t>Párrafo 3-4 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(</a:t>
            </a:r>
            <a:r>
              <a:rPr lang="es-ES_tradnl" sz="2400" dirty="0"/>
              <a:t>¿Cómo gobernar bien</a:t>
            </a:r>
            <a:r>
              <a:rPr lang="es-ES_tradnl" sz="2400" dirty="0" smtClean="0"/>
              <a:t>?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/>
              <a:t>El soberbio enamorado con lo extranjero vs. los pueblos originales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s-ES_tradnl" dirty="0"/>
              <a:t>“El gobierno ha de nacer del </a:t>
            </a:r>
            <a:r>
              <a:rPr lang="es-ES_tradnl" dirty="0" smtClean="0"/>
              <a:t>país”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el </a:t>
            </a:r>
            <a:r>
              <a:rPr lang="es-ES_tradnl" dirty="0"/>
              <a:t>libro importado vs. el hombre natural; el criollo vs. el </a:t>
            </a:r>
            <a:r>
              <a:rPr lang="es-ES_tradnl" dirty="0" smtClean="0"/>
              <a:t>mestizo</a:t>
            </a:r>
          </a:p>
          <a:p>
            <a:pPr lvl="1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s-ES_tradnl" sz="2400" dirty="0" smtClean="0"/>
              <a:t>Párrafo 5 </a:t>
            </a:r>
          </a:p>
          <a:p>
            <a:pPr lvl="1"/>
            <a:r>
              <a:rPr lang="en-US" sz="2400" dirty="0" smtClean="0"/>
              <a:t>(</a:t>
            </a:r>
            <a:r>
              <a:rPr lang="es-ES_tradnl" sz="2400" dirty="0"/>
              <a:t>¿Cómo preparar a los buenos gobernantes?)</a:t>
            </a:r>
          </a:p>
          <a:p>
            <a:pPr marL="800100" lvl="1" indent="-342900">
              <a:buFont typeface="Arial"/>
              <a:buChar char="•"/>
            </a:pPr>
            <a:r>
              <a:rPr lang="es-ES_tradnl" dirty="0" smtClean="0"/>
              <a:t>Imitación política: “Antiparras yanquis y francesas”</a:t>
            </a:r>
          </a:p>
          <a:p>
            <a:pPr marL="800100" lvl="1" indent="-342900">
              <a:buFont typeface="Arial"/>
              <a:buChar char="•"/>
            </a:pPr>
            <a:r>
              <a:rPr lang="es-ES_tradnl" dirty="0" smtClean="0"/>
              <a:t>¿Cómo </a:t>
            </a:r>
            <a:r>
              <a:rPr lang="es-ES_tradnl" dirty="0"/>
              <a:t>debe ser la Universidad en (Nuestra) América?: “Nuestra Grecia es preferible a la Grecia que no es nuestra</a:t>
            </a:r>
            <a:r>
              <a:rPr lang="es-ES_tradnl" dirty="0" smtClean="0"/>
              <a:t>”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buen</a:t>
            </a:r>
            <a:r>
              <a:rPr lang="en-US" dirty="0" smtClean="0"/>
              <a:t> </a:t>
            </a:r>
            <a:r>
              <a:rPr lang="en-US" dirty="0" err="1" smtClean="0"/>
              <a:t>gobierno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473" y="2144912"/>
            <a:ext cx="844566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2400" dirty="0" smtClean="0"/>
              <a:t>Párrafo 6</a:t>
            </a:r>
          </a:p>
          <a:p>
            <a:pPr lvl="1"/>
            <a:r>
              <a:rPr lang="es-ES_tradnl" sz="2400" dirty="0" smtClean="0"/>
              <a:t>(Las </a:t>
            </a:r>
            <a:r>
              <a:rPr lang="es-ES_tradnl" sz="2400" dirty="0"/>
              <a:t>dificultades </a:t>
            </a:r>
            <a:r>
              <a:rPr lang="es-ES_tradnl" sz="2400" dirty="0" smtClean="0"/>
              <a:t>y las amenazas)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metáfora del </a:t>
            </a:r>
            <a:r>
              <a:rPr lang="es-ES_tradnl" dirty="0" smtClean="0"/>
              <a:t>tigre para hablar del peligro de las divisiones internas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El </a:t>
            </a:r>
            <a:r>
              <a:rPr lang="es-ES_tradnl" dirty="0"/>
              <a:t>nacimiento del “hombre real” </a:t>
            </a:r>
            <a:r>
              <a:rPr lang="es-ES_tradnl" dirty="0" smtClean="0"/>
              <a:t>vs. </a:t>
            </a:r>
            <a:r>
              <a:rPr lang="es-ES_tradnl" dirty="0"/>
              <a:t>lo que “</a:t>
            </a:r>
            <a:r>
              <a:rPr lang="es-ES_tradnl" dirty="0" smtClean="0"/>
              <a:t>éramos”; la ropa francesa, española para representar la imitación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Odio vs amor entre las facciones de la población latinoamericana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Pensamiento americano, originalidad, creación; “el vino de plátano, … ¡es nuestro vino!”</a:t>
            </a:r>
          </a:p>
          <a:p>
            <a:pPr lvl="1"/>
            <a:endParaRPr lang="es-ES_tradnl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independencia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obstáculos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893" y="1959168"/>
            <a:ext cx="870681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2400" dirty="0" smtClean="0"/>
              <a:t>Párrafo 7</a:t>
            </a:r>
          </a:p>
          <a:p>
            <a:pPr lvl="1"/>
            <a:r>
              <a:rPr lang="es-ES_tradnl" sz="2400" dirty="0" smtClean="0"/>
              <a:t> (El pensamiento latinoamericano)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/>
              <a:t>En nacimiento del “hombre real” vs lo que “éramos” antes </a:t>
            </a:r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s-ES_tradnl" dirty="0"/>
              <a:t>Las metáforas:  de </a:t>
            </a:r>
            <a:r>
              <a:rPr lang="es-ES_tradnl" dirty="0" smtClean="0"/>
              <a:t>ropa; del </a:t>
            </a:r>
            <a:r>
              <a:rPr lang="es-ES_tradnl" dirty="0"/>
              <a:t>vino de plátano; y, otra vez, del tigre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s-ES_tradnl" dirty="0"/>
              <a:t>Se unen los pueblos / se hacen “hermanos</a:t>
            </a:r>
            <a:r>
              <a:rPr lang="es-ES_tradnl" dirty="0" smtClean="0"/>
              <a:t>”</a:t>
            </a:r>
          </a:p>
          <a:p>
            <a:pPr lvl="1"/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s-ES_tradnl" sz="2400" dirty="0" smtClean="0"/>
              <a:t>Párrafo </a:t>
            </a:r>
            <a:r>
              <a:rPr lang="es-ES_tradnl" sz="2400" dirty="0"/>
              <a:t>8</a:t>
            </a:r>
            <a:r>
              <a:rPr lang="es-ES_tradnl" sz="2400" dirty="0" smtClean="0"/>
              <a:t> </a:t>
            </a:r>
          </a:p>
          <a:p>
            <a:pPr lvl="1"/>
            <a:r>
              <a:rPr lang="es-ES_tradnl" sz="2400" dirty="0" smtClean="0"/>
              <a:t>(Los peligros que hay que enfrentar)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/>
              <a:t>El “lujo venenoso”; “la soldadesca: devoradora, etc.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metáfora del </a:t>
            </a:r>
            <a:r>
              <a:rPr lang="es-ES_tradnl" dirty="0" smtClean="0"/>
              <a:t>pulpo</a:t>
            </a:r>
          </a:p>
          <a:p>
            <a:pPr marL="742950" lvl="1" indent="-285750">
              <a:buFont typeface="Arial"/>
              <a:buChar char="•"/>
            </a:pPr>
            <a:r>
              <a:rPr lang="es-ES_tradnl" dirty="0" smtClean="0"/>
              <a:t>El desdén y la codicia de los Estados Unidos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que hay que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desafíos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51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592</TotalTime>
  <Words>855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</vt:lpstr>
      <vt:lpstr>Folio</vt:lpstr>
      <vt:lpstr>  José  Martí </vt:lpstr>
      <vt:lpstr>PowerPoint Presentation</vt:lpstr>
      <vt:lpstr>José Martí: su legado</vt:lpstr>
      <vt:lpstr>“Nuestra América”</vt:lpstr>
      <vt:lpstr>PowerPoint Presentation</vt:lpstr>
      <vt:lpstr>La llamada y la crítica</vt:lpstr>
      <vt:lpstr>El buen gobierno</vt:lpstr>
      <vt:lpstr>La independencia y sus obstáculos</vt:lpstr>
      <vt:lpstr>Lo que hay que hacer y los desafíos</vt:lpstr>
      <vt:lpstr>Lo que hay que hacer y los desafíos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</dc:title>
  <dc:creator>Laura Podalsky</dc:creator>
  <cp:lastModifiedBy>Soric, Kristina M</cp:lastModifiedBy>
  <cp:revision>49</cp:revision>
  <dcterms:created xsi:type="dcterms:W3CDTF">2014-09-03T17:07:16Z</dcterms:created>
  <dcterms:modified xsi:type="dcterms:W3CDTF">2017-09-05T18:42:23Z</dcterms:modified>
</cp:coreProperties>
</file>