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80" r:id="rId7"/>
    <p:sldId id="257" r:id="rId8"/>
    <p:sldId id="258" r:id="rId9"/>
    <p:sldId id="259" r:id="rId10"/>
    <p:sldId id="278" r:id="rId11"/>
    <p:sldId id="279" r:id="rId12"/>
    <p:sldId id="277" r:id="rId13"/>
    <p:sldId id="260" r:id="rId14"/>
    <p:sldId id="269" r:id="rId15"/>
    <p:sldId id="270" r:id="rId16"/>
    <p:sldId id="281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106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1487-F839-4F9F-8F9D-A6170F29F71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9A24E-11E7-4C05-B8F9-01C589B6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9A24E-11E7-4C05-B8F9-01C589B6F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0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289195-E2F2-BF48-A31C-64B46458287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youtube.com/watch?v=60XnFAnqR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 smtClean="0"/>
              <a:t>narrativa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“El </a:t>
            </a:r>
            <a:r>
              <a:rPr lang="en-US" dirty="0" err="1" smtClean="0"/>
              <a:t>caso</a:t>
            </a:r>
            <a:r>
              <a:rPr lang="en-US" dirty="0" smtClean="0"/>
              <a:t> de Don Juan Manuel” y “El </a:t>
            </a:r>
            <a:r>
              <a:rPr lang="en-US" dirty="0" err="1" smtClean="0"/>
              <a:t>etn</a:t>
            </a:r>
            <a:r>
              <a:rPr lang="es-ES" dirty="0" err="1" smtClean="0"/>
              <a:t>ógrafo</a:t>
            </a:r>
            <a:r>
              <a:rPr lang="es-E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207497" cy="914400"/>
          </a:xfrm>
        </p:spPr>
        <p:txBody>
          <a:bodyPr>
            <a:normAutofit/>
          </a:bodyPr>
          <a:lstStyle/>
          <a:p>
            <a:r>
              <a:rPr lang="en-US" i="1" dirty="0" smtClean="0"/>
              <a:t>	    Don Juan Manuel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62" y="2288384"/>
            <a:ext cx="7610476" cy="4061616"/>
          </a:xfrm>
        </p:spPr>
        <p:txBody>
          <a:bodyPr>
            <a:normAutofit/>
          </a:bodyPr>
          <a:lstStyle/>
          <a:p>
            <a:r>
              <a:rPr lang="en-US" sz="2400" dirty="0"/>
              <a:t>1282</a:t>
            </a:r>
            <a:r>
              <a:rPr lang="en-US" sz="2400" dirty="0" smtClean="0"/>
              <a:t>-1349(?)</a:t>
            </a:r>
            <a:endParaRPr lang="en-US" sz="2400" dirty="0"/>
          </a:p>
          <a:p>
            <a:r>
              <a:rPr lang="en-US" sz="2400" dirty="0"/>
              <a:t>d</a:t>
            </a:r>
            <a:r>
              <a:rPr lang="en-US" sz="2400" dirty="0" smtClean="0"/>
              <a:t>e </a:t>
            </a:r>
            <a:r>
              <a:rPr lang="en-US" sz="2400" dirty="0" err="1" smtClean="0"/>
              <a:t>descendencia</a:t>
            </a:r>
            <a:r>
              <a:rPr lang="en-US" sz="2400" dirty="0" smtClean="0"/>
              <a:t> noble(</a:t>
            </a:r>
            <a:r>
              <a:rPr lang="en-US" sz="2400" dirty="0" err="1"/>
              <a:t>sobrino</a:t>
            </a:r>
            <a:r>
              <a:rPr lang="en-US" sz="2400" dirty="0"/>
              <a:t> del </a:t>
            </a:r>
            <a:r>
              <a:rPr lang="en-US" sz="2400" dirty="0" err="1"/>
              <a:t>rey</a:t>
            </a:r>
            <a:r>
              <a:rPr lang="en-US" sz="2400" dirty="0"/>
              <a:t> Alfonso X, el </a:t>
            </a:r>
            <a:r>
              <a:rPr lang="en-US" sz="2400" dirty="0" err="1"/>
              <a:t>Sabio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participa</a:t>
            </a:r>
            <a:r>
              <a:rPr lang="en-US" sz="2400" dirty="0"/>
              <a:t> en la </a:t>
            </a:r>
            <a:r>
              <a:rPr lang="en-US" sz="2400" dirty="0" err="1"/>
              <a:t>guerra</a:t>
            </a:r>
            <a:r>
              <a:rPr lang="en-US" sz="2400" dirty="0"/>
              <a:t> de la Reconquista</a:t>
            </a:r>
          </a:p>
          <a:p>
            <a:r>
              <a:rPr lang="en-US" sz="2400" dirty="0"/>
              <a:t>En </a:t>
            </a:r>
            <a:r>
              <a:rPr lang="en-US" sz="2400" dirty="0" err="1"/>
              <a:t>algunos</a:t>
            </a:r>
            <a:r>
              <a:rPr lang="en-US" sz="2400" dirty="0"/>
              <a:t> </a:t>
            </a:r>
            <a:r>
              <a:rPr lang="en-US" sz="2400" dirty="0" err="1"/>
              <a:t>momentos</a:t>
            </a:r>
            <a:r>
              <a:rPr lang="en-US" sz="2400" dirty="0"/>
              <a:t>, se </a:t>
            </a:r>
            <a:r>
              <a:rPr lang="en-US" sz="2400" dirty="0" err="1"/>
              <a:t>alía</a:t>
            </a:r>
            <a:r>
              <a:rPr lang="en-US" sz="2400" dirty="0"/>
              <a:t> con los </a:t>
            </a:r>
            <a:r>
              <a:rPr lang="en-US" sz="2400" dirty="0" err="1"/>
              <a:t>moros</a:t>
            </a:r>
            <a:r>
              <a:rPr lang="en-US" sz="2400" dirty="0"/>
              <a:t> (no </a:t>
            </a:r>
            <a:r>
              <a:rPr lang="en-US" sz="2400" dirty="0" err="1"/>
              <a:t>será</a:t>
            </a:r>
            <a:r>
              <a:rPr lang="en-US" sz="2400" dirty="0"/>
              <a:t> el </a:t>
            </a:r>
            <a:r>
              <a:rPr lang="en-US" sz="2400" dirty="0" err="1"/>
              <a:t>único</a:t>
            </a:r>
            <a:r>
              <a:rPr lang="en-US" sz="2400" dirty="0"/>
              <a:t>…)</a:t>
            </a:r>
          </a:p>
          <a:p>
            <a:r>
              <a:rPr lang="en-US" sz="2400" dirty="0" err="1"/>
              <a:t>escribe</a:t>
            </a:r>
            <a:r>
              <a:rPr lang="en-US" sz="2400" dirty="0"/>
              <a:t> </a:t>
            </a:r>
            <a:r>
              <a:rPr lang="en-US" sz="2400" dirty="0" err="1"/>
              <a:t>poesía</a:t>
            </a:r>
            <a:r>
              <a:rPr lang="en-US" sz="2400" dirty="0"/>
              <a:t> y </a:t>
            </a:r>
            <a:r>
              <a:rPr lang="en-US" sz="2400" dirty="0" err="1"/>
              <a:t>narrativa</a:t>
            </a:r>
            <a:r>
              <a:rPr lang="en-US" sz="2400" dirty="0"/>
              <a:t> (no se </a:t>
            </a:r>
            <a:r>
              <a:rPr lang="en-US" sz="2400" dirty="0" err="1"/>
              <a:t>conserva</a:t>
            </a:r>
            <a:r>
              <a:rPr lang="en-US" sz="2400" dirty="0"/>
              <a:t> mucho)</a:t>
            </a:r>
          </a:p>
        </p:txBody>
      </p:sp>
    </p:spTree>
    <p:extLst>
      <p:ext uri="{BB962C8B-B14F-4D97-AF65-F5344CB8AC3E}">
        <p14:creationId xmlns:p14="http://schemas.microsoft.com/office/powerpoint/2010/main" val="226730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398000" cy="9144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El </a:t>
            </a:r>
            <a:r>
              <a:rPr lang="en-US" i="1" dirty="0" err="1" smtClean="0"/>
              <a:t>conde</a:t>
            </a:r>
            <a:r>
              <a:rPr lang="en-US" i="1" dirty="0" smtClean="0"/>
              <a:t> </a:t>
            </a:r>
            <a:r>
              <a:rPr lang="en-US" i="1" dirty="0" err="1" smtClean="0"/>
              <a:t>Lucanor</a:t>
            </a:r>
            <a:r>
              <a:rPr lang="en-US" i="1" dirty="0" smtClean="0"/>
              <a:t> (“Lo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sucedió</a:t>
            </a:r>
            <a:r>
              <a:rPr lang="is-IS" i="1" dirty="0" smtClean="0"/>
              <a:t>…”)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61" y="2288384"/>
            <a:ext cx="8079305" cy="4569616"/>
          </a:xfrm>
        </p:spPr>
        <p:txBody>
          <a:bodyPr>
            <a:normAutofit fontScale="85000" lnSpcReduction="20000"/>
          </a:bodyPr>
          <a:lstStyle/>
          <a:p>
            <a:pPr marL="310652" indent="-310652" defTabSz="291633">
              <a:spcBef>
                <a:spcPts val="2039"/>
              </a:spcBef>
              <a:defRPr sz="2414"/>
            </a:pPr>
            <a:r>
              <a:rPr lang="en-US" dirty="0" err="1"/>
              <a:t>Obra</a:t>
            </a:r>
            <a:r>
              <a:rPr lang="en-US" dirty="0"/>
              <a:t> </a:t>
            </a:r>
            <a:r>
              <a:rPr lang="en-US" dirty="0" err="1"/>
              <a:t>didáctico</a:t>
            </a:r>
            <a:r>
              <a:rPr lang="en-US" dirty="0"/>
              <a:t>-moral</a:t>
            </a:r>
          </a:p>
          <a:p>
            <a:pPr marL="310652" indent="-310652" defTabSz="291633">
              <a:spcBef>
                <a:spcPts val="2039"/>
              </a:spcBef>
              <a:defRPr sz="2414"/>
            </a:pPr>
            <a:r>
              <a:rPr lang="en-US" dirty="0"/>
              <a:t>51 </a:t>
            </a:r>
            <a:r>
              <a:rPr lang="en-US" dirty="0" err="1"/>
              <a:t>cuentos</a:t>
            </a:r>
            <a:r>
              <a:rPr lang="en-US" dirty="0"/>
              <a:t>; </a:t>
            </a:r>
            <a:r>
              <a:rPr lang="en-US" dirty="0" err="1"/>
              <a:t>dichos</a:t>
            </a:r>
            <a:r>
              <a:rPr lang="en-US" dirty="0"/>
              <a:t> y </a:t>
            </a:r>
            <a:r>
              <a:rPr lang="en-US" dirty="0" err="1"/>
              <a:t>moralejas</a:t>
            </a:r>
            <a:endParaRPr lang="en-US" dirty="0"/>
          </a:p>
          <a:p>
            <a:pPr marL="310652" indent="-310652" defTabSz="291633">
              <a:spcBef>
                <a:spcPts val="2039"/>
              </a:spcBef>
              <a:defRPr sz="2414"/>
            </a:pPr>
            <a:r>
              <a:rPr lang="en-US" dirty="0" err="1"/>
              <a:t>formato</a:t>
            </a:r>
            <a:r>
              <a:rPr lang="en-US" dirty="0"/>
              <a:t>:</a:t>
            </a:r>
          </a:p>
          <a:p>
            <a:pPr marL="621305" lvl="1" indent="-310652" defTabSz="291633">
              <a:spcBef>
                <a:spcPts val="2039"/>
              </a:spcBef>
              <a:defRPr sz="2414"/>
            </a:pPr>
            <a:r>
              <a:rPr lang="en-US" dirty="0"/>
              <a:t>El </a:t>
            </a:r>
            <a:r>
              <a:rPr lang="en-US" dirty="0" err="1"/>
              <a:t>conde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dilema</a:t>
            </a:r>
            <a:endParaRPr lang="en-US" dirty="0"/>
          </a:p>
          <a:p>
            <a:pPr marL="621305" lvl="1" indent="-310652" defTabSz="291633">
              <a:spcBef>
                <a:spcPts val="2039"/>
              </a:spcBef>
              <a:defRPr sz="2414"/>
            </a:pPr>
            <a:r>
              <a:rPr lang="en-US" dirty="0"/>
              <a:t>le </a:t>
            </a:r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Patronio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 tutor</a:t>
            </a:r>
          </a:p>
          <a:p>
            <a:pPr marL="621305" lvl="1" indent="-310652" defTabSz="291633">
              <a:spcBef>
                <a:spcPts val="2039"/>
              </a:spcBef>
              <a:defRPr sz="2414"/>
            </a:pPr>
            <a:r>
              <a:rPr lang="en-US" dirty="0" err="1"/>
              <a:t>Patronio</a:t>
            </a:r>
            <a:r>
              <a:rPr lang="en-US" dirty="0"/>
              <a:t> le </a:t>
            </a:r>
            <a:r>
              <a:rPr lang="en-US" dirty="0" err="1"/>
              <a:t>cuenta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(</a:t>
            </a:r>
            <a:r>
              <a:rPr lang="en-US" dirty="0" err="1"/>
              <a:t>narrativa</a:t>
            </a:r>
            <a:r>
              <a:rPr lang="en-US" dirty="0"/>
              <a:t> </a:t>
            </a:r>
            <a:r>
              <a:rPr lang="en-US" dirty="0" err="1"/>
              <a:t>corta</a:t>
            </a:r>
            <a:r>
              <a:rPr lang="en-US" dirty="0"/>
              <a:t> con </a:t>
            </a:r>
            <a:r>
              <a:rPr lang="en-US" dirty="0" err="1"/>
              <a:t>moraleja</a:t>
            </a:r>
            <a:r>
              <a:rPr lang="en-US" dirty="0"/>
              <a:t>)</a:t>
            </a:r>
          </a:p>
          <a:p>
            <a:pPr marL="621305" lvl="1" indent="-310652" defTabSz="291633">
              <a:spcBef>
                <a:spcPts val="2039"/>
              </a:spcBef>
              <a:defRPr sz="2414"/>
            </a:pPr>
            <a:r>
              <a:rPr lang="en-US" dirty="0"/>
              <a:t>Se </a:t>
            </a:r>
            <a:r>
              <a:rPr lang="en-US" dirty="0" err="1"/>
              <a:t>saca</a:t>
            </a:r>
            <a:r>
              <a:rPr lang="en-US" dirty="0"/>
              <a:t> la </a:t>
            </a:r>
            <a:r>
              <a:rPr lang="en-US" dirty="0" err="1"/>
              <a:t>moraleja</a:t>
            </a:r>
            <a:r>
              <a:rPr lang="en-US" dirty="0"/>
              <a:t> del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aplicarla</a:t>
            </a:r>
            <a:r>
              <a:rPr lang="en-US" dirty="0"/>
              <a:t> a la </a:t>
            </a:r>
            <a:r>
              <a:rPr lang="en-US" dirty="0" err="1"/>
              <a:t>situación</a:t>
            </a:r>
            <a:r>
              <a:rPr lang="en-US" dirty="0"/>
              <a:t> del </a:t>
            </a:r>
            <a:r>
              <a:rPr lang="en-US" dirty="0" err="1"/>
              <a:t>conde</a:t>
            </a:r>
            <a:endParaRPr lang="en-US" dirty="0"/>
          </a:p>
          <a:p>
            <a:pPr marL="621305" lvl="1" indent="-310652" defTabSz="291633">
              <a:spcBef>
                <a:spcPts val="2039"/>
              </a:spcBef>
              <a:defRPr sz="2414"/>
            </a:pPr>
            <a:r>
              <a:rPr lang="en-US" dirty="0" err="1"/>
              <a:t>Concluye</a:t>
            </a:r>
            <a:r>
              <a:rPr lang="en-US" dirty="0"/>
              <a:t> con un “</a:t>
            </a:r>
            <a:r>
              <a:rPr lang="en-US" dirty="0" err="1"/>
              <a:t>dicho</a:t>
            </a:r>
            <a:r>
              <a:rPr lang="en-US" dirty="0"/>
              <a:t>” o un “</a:t>
            </a:r>
            <a:r>
              <a:rPr lang="en-US" dirty="0" err="1"/>
              <a:t>refrán</a:t>
            </a:r>
            <a:r>
              <a:rPr lang="en-US" dirty="0"/>
              <a:t>”</a:t>
            </a:r>
          </a:p>
        </p:txBody>
      </p:sp>
      <p:grpSp>
        <p:nvGrpSpPr>
          <p:cNvPr id="4" name="Group 501"/>
          <p:cNvGrpSpPr/>
          <p:nvPr/>
        </p:nvGrpSpPr>
        <p:grpSpPr>
          <a:xfrm>
            <a:off x="5753367" y="2094012"/>
            <a:ext cx="3357563" cy="2669977"/>
            <a:chOff x="0" y="0"/>
            <a:chExt cx="4775200" cy="3797300"/>
          </a:xfrm>
        </p:grpSpPr>
        <p:pic>
          <p:nvPicPr>
            <p:cNvPr id="5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200" y="215900"/>
              <a:ext cx="4368800" cy="3365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" name="Picture 5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775200" cy="37973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839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482667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Preguntas</a:t>
            </a:r>
            <a:r>
              <a:rPr lang="en-US" dirty="0" smtClean="0"/>
              <a:t> de </a:t>
            </a:r>
            <a:r>
              <a:rPr lang="en-US" dirty="0" err="1" smtClean="0"/>
              <a:t>comprensión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62" y="2288384"/>
            <a:ext cx="7610476" cy="40616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1. Describe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cuento</a:t>
            </a:r>
            <a:r>
              <a:rPr lang="en-US" dirty="0" smtClean="0"/>
              <a:t>.</a:t>
            </a:r>
          </a:p>
          <a:p>
            <a:pPr marL="621305" lvl="1" indent="-310652" defTabSz="291633">
              <a:lnSpc>
                <a:spcPct val="120000"/>
              </a:lnSpc>
              <a:spcBef>
                <a:spcPts val="0"/>
              </a:spcBef>
              <a:defRPr sz="2414"/>
            </a:pPr>
            <a:r>
              <a:rPr lang="en-US" sz="2100" dirty="0"/>
              <a:t>El </a:t>
            </a:r>
            <a:r>
              <a:rPr lang="en-US" sz="2100" dirty="0" err="1"/>
              <a:t>conde</a:t>
            </a:r>
            <a:r>
              <a:rPr lang="en-US" sz="2100" dirty="0"/>
              <a:t> </a:t>
            </a:r>
            <a:r>
              <a:rPr lang="en-US" sz="2100" dirty="0" err="1"/>
              <a:t>tiene</a:t>
            </a:r>
            <a:r>
              <a:rPr lang="en-US" sz="2100" dirty="0"/>
              <a:t> un </a:t>
            </a:r>
            <a:r>
              <a:rPr lang="en-US" sz="2100" dirty="0" err="1"/>
              <a:t>dilema</a:t>
            </a:r>
            <a:endParaRPr lang="en-US" sz="2100" dirty="0"/>
          </a:p>
          <a:p>
            <a:pPr marL="621305" lvl="1" indent="-310652" defTabSz="291633">
              <a:lnSpc>
                <a:spcPct val="120000"/>
              </a:lnSpc>
              <a:spcBef>
                <a:spcPts val="0"/>
              </a:spcBef>
              <a:defRPr sz="2414"/>
            </a:pPr>
            <a:r>
              <a:rPr lang="en-US" sz="2100" dirty="0"/>
              <a:t>le </a:t>
            </a:r>
            <a:r>
              <a:rPr lang="en-US" sz="2100" dirty="0" err="1"/>
              <a:t>pide</a:t>
            </a:r>
            <a:r>
              <a:rPr lang="en-US" sz="2100" dirty="0"/>
              <a:t> </a:t>
            </a:r>
            <a:r>
              <a:rPr lang="en-US" sz="2100" dirty="0" err="1"/>
              <a:t>ayuda</a:t>
            </a:r>
            <a:r>
              <a:rPr lang="en-US" sz="2100" dirty="0"/>
              <a:t> a </a:t>
            </a:r>
            <a:r>
              <a:rPr lang="en-US" sz="2100" dirty="0" err="1"/>
              <a:t>Patronio</a:t>
            </a:r>
            <a:r>
              <a:rPr lang="en-US" sz="2100" dirty="0"/>
              <a:t>, </a:t>
            </a:r>
            <a:r>
              <a:rPr lang="en-US" sz="2100" dirty="0" err="1"/>
              <a:t>su</a:t>
            </a:r>
            <a:r>
              <a:rPr lang="en-US" sz="2100" dirty="0"/>
              <a:t> </a:t>
            </a:r>
            <a:r>
              <a:rPr lang="en-US" sz="2100" dirty="0" smtClean="0"/>
              <a:t>tutor</a:t>
            </a:r>
            <a:endParaRPr lang="en-US" sz="2100" dirty="0"/>
          </a:p>
          <a:p>
            <a:pPr marL="621305" lvl="1" indent="-310652" defTabSz="291633">
              <a:lnSpc>
                <a:spcPct val="120000"/>
              </a:lnSpc>
              <a:spcBef>
                <a:spcPts val="0"/>
              </a:spcBef>
              <a:defRPr sz="2414"/>
            </a:pPr>
            <a:r>
              <a:rPr lang="en-US" sz="2100" dirty="0" err="1"/>
              <a:t>Patronio</a:t>
            </a:r>
            <a:r>
              <a:rPr lang="en-US" sz="2100" dirty="0"/>
              <a:t> le </a:t>
            </a:r>
            <a:r>
              <a:rPr lang="en-US" sz="2100" dirty="0" err="1"/>
              <a:t>cuenta</a:t>
            </a:r>
            <a:r>
              <a:rPr lang="en-US" sz="2100" dirty="0"/>
              <a:t> un </a:t>
            </a:r>
            <a:r>
              <a:rPr lang="en-US" sz="2100" dirty="0" err="1"/>
              <a:t>ejemplo</a:t>
            </a:r>
            <a:r>
              <a:rPr lang="en-US" sz="2100" dirty="0"/>
              <a:t> (</a:t>
            </a:r>
            <a:r>
              <a:rPr lang="en-US" sz="2100" dirty="0" err="1"/>
              <a:t>narrativa</a:t>
            </a:r>
            <a:r>
              <a:rPr lang="en-US" sz="2100" dirty="0"/>
              <a:t> </a:t>
            </a:r>
            <a:r>
              <a:rPr lang="en-US" sz="2100" dirty="0" err="1"/>
              <a:t>corta</a:t>
            </a:r>
            <a:r>
              <a:rPr lang="en-US" sz="2100" dirty="0"/>
              <a:t> con </a:t>
            </a:r>
            <a:r>
              <a:rPr lang="en-US" sz="2100" dirty="0" err="1"/>
              <a:t>moraleja</a:t>
            </a:r>
            <a:r>
              <a:rPr lang="en-US" sz="2100" dirty="0"/>
              <a:t>)</a:t>
            </a:r>
          </a:p>
          <a:p>
            <a:pPr marL="621305" lvl="1" indent="-310652" defTabSz="291633">
              <a:lnSpc>
                <a:spcPct val="120000"/>
              </a:lnSpc>
              <a:spcBef>
                <a:spcPts val="0"/>
              </a:spcBef>
              <a:defRPr sz="2414"/>
            </a:pPr>
            <a:r>
              <a:rPr lang="en-US" sz="2100" dirty="0"/>
              <a:t>Se </a:t>
            </a:r>
            <a:r>
              <a:rPr lang="en-US" sz="2100" dirty="0" err="1"/>
              <a:t>saca</a:t>
            </a:r>
            <a:r>
              <a:rPr lang="en-US" sz="2100" dirty="0"/>
              <a:t> la </a:t>
            </a:r>
            <a:r>
              <a:rPr lang="en-US" sz="2100" dirty="0" err="1"/>
              <a:t>moraleja</a:t>
            </a:r>
            <a:r>
              <a:rPr lang="en-US" sz="2100" dirty="0"/>
              <a:t> del </a:t>
            </a:r>
            <a:r>
              <a:rPr lang="en-US" sz="2100" dirty="0" err="1"/>
              <a:t>ejemplo</a:t>
            </a:r>
            <a:r>
              <a:rPr lang="en-US" sz="2100" dirty="0"/>
              <a:t> </a:t>
            </a:r>
            <a:r>
              <a:rPr lang="en-US" sz="2100" dirty="0" err="1"/>
              <a:t>para</a:t>
            </a:r>
            <a:r>
              <a:rPr lang="en-US" sz="2100" dirty="0"/>
              <a:t> </a:t>
            </a:r>
            <a:r>
              <a:rPr lang="en-US" sz="2100" dirty="0" err="1"/>
              <a:t>aplicarla</a:t>
            </a:r>
            <a:r>
              <a:rPr lang="en-US" sz="2100" dirty="0"/>
              <a:t> a la </a:t>
            </a:r>
            <a:r>
              <a:rPr lang="en-US" sz="2100" dirty="0" err="1"/>
              <a:t>situación</a:t>
            </a:r>
            <a:r>
              <a:rPr lang="en-US" sz="2100" dirty="0"/>
              <a:t> del </a:t>
            </a:r>
            <a:r>
              <a:rPr lang="en-US" sz="2100" dirty="0" err="1"/>
              <a:t>conde</a:t>
            </a:r>
            <a:endParaRPr lang="en-US" sz="2100" dirty="0"/>
          </a:p>
          <a:p>
            <a:pPr marL="621305" lvl="1" indent="-310652" defTabSz="291633">
              <a:lnSpc>
                <a:spcPct val="120000"/>
              </a:lnSpc>
              <a:spcBef>
                <a:spcPts val="0"/>
              </a:spcBef>
              <a:defRPr sz="2414"/>
            </a:pPr>
            <a:r>
              <a:rPr lang="en-US" sz="2100" dirty="0" err="1"/>
              <a:t>Concluye</a:t>
            </a:r>
            <a:r>
              <a:rPr lang="en-US" sz="2100" dirty="0"/>
              <a:t> con un “</a:t>
            </a:r>
            <a:r>
              <a:rPr lang="en-US" sz="2100" dirty="0" err="1"/>
              <a:t>dicho</a:t>
            </a:r>
            <a:r>
              <a:rPr lang="en-US" sz="2100" dirty="0"/>
              <a:t>” o un “</a:t>
            </a:r>
            <a:r>
              <a:rPr lang="en-US" sz="2100" dirty="0" err="1"/>
              <a:t>refrán</a:t>
            </a:r>
            <a:r>
              <a:rPr lang="en-US" sz="2100" dirty="0" smtClean="0"/>
              <a:t>”</a:t>
            </a:r>
            <a:endParaRPr lang="en-US" dirty="0" smtClean="0"/>
          </a:p>
          <a:p>
            <a:r>
              <a:rPr lang="en-US" dirty="0" smtClean="0"/>
              <a:t>2. 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y </a:t>
            </a:r>
            <a:r>
              <a:rPr lang="en-US" dirty="0" err="1" smtClean="0"/>
              <a:t>clase</a:t>
            </a:r>
            <a:r>
              <a:rPr lang="en-US" dirty="0" smtClean="0"/>
              <a:t> de </a:t>
            </a:r>
            <a:r>
              <a:rPr lang="en-US" dirty="0" err="1" smtClean="0"/>
              <a:t>narrador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? ¿</a:t>
            </a:r>
            <a:r>
              <a:rPr lang="en-US" dirty="0" err="1" smtClean="0"/>
              <a:t>Cuántos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 de </a:t>
            </a:r>
            <a:r>
              <a:rPr lang="en-US" dirty="0" err="1" smtClean="0"/>
              <a:t>narración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3.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al </a:t>
            </a:r>
            <a:r>
              <a:rPr lang="en-US" dirty="0" err="1"/>
              <a:t>diálogo</a:t>
            </a:r>
            <a:r>
              <a:rPr lang="en-US" dirty="0"/>
              <a:t> 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 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crees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 smtClean="0"/>
              <a:t>autor</a:t>
            </a:r>
            <a:r>
              <a:rPr lang="en-US" dirty="0" smtClean="0"/>
              <a:t> ha </a:t>
            </a:r>
            <a:r>
              <a:rPr lang="en-US" dirty="0" err="1"/>
              <a:t>creado</a:t>
            </a:r>
            <a:r>
              <a:rPr lang="en-US" dirty="0"/>
              <a:t> un </a:t>
            </a:r>
            <a:r>
              <a:rPr lang="en-US" dirty="0" err="1"/>
              <a:t>cuento</a:t>
            </a:r>
            <a:r>
              <a:rPr lang="en-US" dirty="0"/>
              <a:t> </a:t>
            </a:r>
            <a:r>
              <a:rPr lang="en-US" u="sng" dirty="0" err="1"/>
              <a:t>escrito</a:t>
            </a:r>
            <a:r>
              <a:rPr lang="en-US" u="sng" dirty="0"/>
              <a:t> </a:t>
            </a:r>
            <a:r>
              <a:rPr lang="en-US" dirty="0"/>
              <a:t>con </a:t>
            </a:r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diálogo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¿</a:t>
            </a:r>
            <a:r>
              <a:rPr lang="en-US" dirty="0" err="1"/>
              <a:t>Cuáles</a:t>
            </a:r>
            <a:r>
              <a:rPr lang="en-US" dirty="0"/>
              <a:t> </a:t>
            </a:r>
            <a:r>
              <a:rPr lang="en-US" dirty="0" err="1"/>
              <a:t>inferencias</a:t>
            </a:r>
            <a:r>
              <a:rPr lang="en-US" dirty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b="1" dirty="0" err="1" smtClean="0"/>
              <a:t>cosmovisión</a:t>
            </a:r>
            <a:r>
              <a:rPr lang="en-US" b="1" dirty="0" smtClean="0"/>
              <a:t> </a:t>
            </a:r>
            <a:r>
              <a:rPr lang="en-US" dirty="0" smtClean="0"/>
              <a:t>del </a:t>
            </a:r>
            <a:r>
              <a:rPr lang="en-US" dirty="0" err="1" smtClean="0"/>
              <a:t>autor</a:t>
            </a:r>
            <a:r>
              <a:rPr lang="en-US" dirty="0" smtClean="0"/>
              <a:t> (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producto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época</a:t>
            </a:r>
            <a:r>
              <a:rPr lang="en-US" dirty="0" smtClean="0"/>
              <a:t>) </a:t>
            </a:r>
            <a:r>
              <a:rPr lang="en-US" dirty="0" err="1" smtClean="0"/>
              <a:t>depués</a:t>
            </a:r>
            <a:r>
              <a:rPr lang="en-US" dirty="0" smtClean="0"/>
              <a:t> </a:t>
            </a:r>
            <a:r>
              <a:rPr lang="en-US" dirty="0"/>
              <a:t>de leer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004" y="354169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El </a:t>
            </a:r>
            <a:r>
              <a:rPr lang="en-US" sz="3600" i="1" dirty="0" err="1"/>
              <a:t>conde</a:t>
            </a:r>
            <a:r>
              <a:rPr lang="en-US" sz="3600" i="1" dirty="0"/>
              <a:t> </a:t>
            </a:r>
            <a:r>
              <a:rPr lang="en-US" sz="3600" i="1" dirty="0" err="1"/>
              <a:t>Lucanor</a:t>
            </a:r>
            <a:r>
              <a:rPr lang="en-US" sz="3600" dirty="0"/>
              <a:t> </a:t>
            </a:r>
            <a:r>
              <a:rPr lang="en-US" sz="3600" dirty="0" smtClean="0"/>
              <a:t>(“Lo </a:t>
            </a:r>
            <a:r>
              <a:rPr lang="en-US" sz="3600" dirty="0" err="1"/>
              <a:t>que</a:t>
            </a:r>
            <a:r>
              <a:rPr lang="en-US" sz="3600" dirty="0"/>
              <a:t> </a:t>
            </a:r>
            <a:r>
              <a:rPr lang="en-US" sz="3600" dirty="0" err="1"/>
              <a:t>sucedió</a:t>
            </a:r>
            <a:r>
              <a:rPr lang="is-IS" sz="3600" dirty="0"/>
              <a:t>…”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169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1818"/>
            <a:ext cx="8913813" cy="914400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dirty="0" err="1" smtClean="0"/>
              <a:t>Niveles</a:t>
            </a:r>
            <a:r>
              <a:rPr lang="en-US" dirty="0" smtClean="0"/>
              <a:t> de </a:t>
            </a:r>
            <a:r>
              <a:rPr lang="en-US" dirty="0" err="1" smtClean="0"/>
              <a:t>narración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8239"/>
            <a:ext cx="7705389" cy="3899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/>
          </p:cNvSpPr>
          <p:nvPr>
            <p:ph type="body" sz="quarter" idx="1"/>
          </p:nvPr>
        </p:nvSpPr>
        <p:spPr>
          <a:xfrm>
            <a:off x="1371600" y="2734732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 spc="275"/>
            </a:lvl1pPr>
          </a:lstStyle>
          <a:p>
            <a:pPr>
              <a:defRPr spc="343"/>
            </a:pPr>
            <a:r>
              <a:rPr spc="193"/>
              <a:t>Jorge Luís Borges</a:t>
            </a:r>
          </a:p>
        </p:txBody>
      </p:sp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1" cy="1752601"/>
          </a:xfrm>
          <a:prstGeom prst="rect">
            <a:avLst/>
          </a:prstGeom>
        </p:spPr>
        <p:txBody>
          <a:bodyPr/>
          <a:lstStyle/>
          <a:p>
            <a:r>
              <a:t>El etnógrafo</a:t>
            </a:r>
          </a:p>
        </p:txBody>
      </p:sp>
      <p:pic>
        <p:nvPicPr>
          <p:cNvPr id="2" name="Picture 1" descr="220px-Jorge_Luis_Borges_1951,_by_Grete_Ster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11" y="2714610"/>
            <a:ext cx="2827867" cy="3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9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589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_tradnl" dirty="0" smtClean="0"/>
              <a:t>Jorge Luís Borges (1899-1986)</a:t>
            </a:r>
            <a:endParaRPr dirty="0"/>
          </a:p>
        </p:txBody>
      </p:sp>
      <p:sp>
        <p:nvSpPr>
          <p:cNvPr id="606" name="Shape 606"/>
          <p:cNvSpPr>
            <a:spLocks noGrp="1"/>
          </p:cNvSpPr>
          <p:nvPr>
            <p:ph type="body" idx="1"/>
          </p:nvPr>
        </p:nvSpPr>
        <p:spPr>
          <a:xfrm>
            <a:off x="322919" y="1336545"/>
            <a:ext cx="8503921" cy="50557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ES_tradnl" sz="2400" dirty="0" smtClean="0"/>
              <a:t>Nació en Palermo (Buenos Aires), Argentina</a:t>
            </a:r>
          </a:p>
          <a:p>
            <a:r>
              <a:rPr lang="es-ES_tradnl" sz="2400" dirty="0" smtClean="0"/>
              <a:t>Mudó con su familia a Suiza en 1914, donde asistió a la Universidad de Ginebra (</a:t>
            </a:r>
            <a:r>
              <a:rPr lang="es-ES_tradnl" sz="2400" dirty="0" err="1" smtClean="0"/>
              <a:t>Genève</a:t>
            </a:r>
            <a:r>
              <a:rPr lang="es-ES_tradnl" sz="2400" dirty="0" smtClean="0"/>
              <a:t>).</a:t>
            </a:r>
          </a:p>
          <a:p>
            <a:r>
              <a:rPr lang="es-ES_tradnl" sz="2400" dirty="0" smtClean="0"/>
              <a:t>Volvió a Argentina en 1921, donde trabajó como escritor, bibliotecario, y profesor de literatura inglesa en la Universidad de Buenos Aires.</a:t>
            </a:r>
          </a:p>
          <a:p>
            <a:r>
              <a:rPr lang="es-ES_tradnl" sz="2400" dirty="0" smtClean="0"/>
              <a:t>Escribió obras periodísticas, poéticas, y narrativas, y tradujo obras de inglés, francés, alemán, anglosajón, y escandinavo.</a:t>
            </a:r>
          </a:p>
          <a:p>
            <a:r>
              <a:rPr lang="es-ES_tradnl" sz="2400" dirty="0" smtClean="0"/>
              <a:t>Padecía de la ceguera progresiva, y se quedó completamente ciego a los 55 años de edad.</a:t>
            </a:r>
          </a:p>
        </p:txBody>
      </p:sp>
    </p:spTree>
    <p:extLst>
      <p:ext uri="{BB962C8B-B14F-4D97-AF65-F5344CB8AC3E}">
        <p14:creationId xmlns:p14="http://schemas.microsoft.com/office/powerpoint/2010/main" val="8821023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589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_tradnl" dirty="0" smtClean="0"/>
              <a:t>Jorge Luís Borges: </a:t>
            </a:r>
            <a:r>
              <a:rPr lang="es-ES_tradnl" dirty="0"/>
              <a:t>s</a:t>
            </a:r>
            <a:r>
              <a:rPr lang="es-ES_tradnl" dirty="0" smtClean="0"/>
              <a:t>u obra</a:t>
            </a:r>
            <a:endParaRPr dirty="0"/>
          </a:p>
        </p:txBody>
      </p:sp>
      <p:sp>
        <p:nvSpPr>
          <p:cNvPr id="606" name="Shape 606"/>
          <p:cNvSpPr>
            <a:spLocks noGrp="1"/>
          </p:cNvSpPr>
          <p:nvPr>
            <p:ph type="body" idx="1"/>
          </p:nvPr>
        </p:nvSpPr>
        <p:spPr>
          <a:xfrm>
            <a:off x="301752" y="1336545"/>
            <a:ext cx="8503921" cy="4572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mundo</a:t>
            </a:r>
            <a:r>
              <a:rPr lang="en-US" dirty="0"/>
              <a:t> </a:t>
            </a:r>
            <a:r>
              <a:rPr lang="en-US" dirty="0" err="1"/>
              <a:t>fantástico</a:t>
            </a:r>
            <a:r>
              <a:rPr lang="en-US" dirty="0"/>
              <a:t>, </a:t>
            </a:r>
            <a:r>
              <a:rPr lang="en-US" dirty="0" err="1"/>
              <a:t>metafísico</a:t>
            </a:r>
            <a:r>
              <a:rPr lang="en-US" dirty="0"/>
              <a:t> y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 smtClean="0"/>
              <a:t>subjetivo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/>
              <a:t>obra</a:t>
            </a:r>
            <a:r>
              <a:rPr lang="en-US" dirty="0"/>
              <a:t> </a:t>
            </a:r>
            <a:r>
              <a:rPr lang="en-US" dirty="0" err="1"/>
              <a:t>exigente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el lector</a:t>
            </a:r>
          </a:p>
          <a:p>
            <a:r>
              <a:rPr lang="en-US" dirty="0" err="1"/>
              <a:t>difícil</a:t>
            </a:r>
            <a:r>
              <a:rPr lang="en-US" dirty="0"/>
              <a:t> de </a:t>
            </a:r>
            <a:r>
              <a:rPr lang="en-US" dirty="0" err="1"/>
              <a:t>comprender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a la </a:t>
            </a:r>
            <a:r>
              <a:rPr lang="en-US" dirty="0" err="1"/>
              <a:t>simbología</a:t>
            </a:r>
            <a:r>
              <a:rPr lang="en-US" dirty="0"/>
              <a:t> personal del </a:t>
            </a:r>
            <a:r>
              <a:rPr lang="en-US" dirty="0" err="1"/>
              <a:t>autor</a:t>
            </a:r>
            <a:endParaRPr lang="en-US" dirty="0"/>
          </a:p>
          <a:p>
            <a:r>
              <a:rPr lang="en-US" u="sng" dirty="0">
                <a:hlinkClick r:id="rId2"/>
              </a:rPr>
              <a:t>entrevista</a:t>
            </a:r>
          </a:p>
        </p:txBody>
      </p:sp>
      <p:pic>
        <p:nvPicPr>
          <p:cNvPr id="5" name="Picture 4" descr="borges_21_ano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5" r="18235"/>
          <a:stretch/>
        </p:blipFill>
        <p:spPr>
          <a:xfrm>
            <a:off x="1735667" y="3663191"/>
            <a:ext cx="2286000" cy="2942166"/>
          </a:xfrm>
          <a:prstGeom prst="rect">
            <a:avLst/>
          </a:prstGeom>
        </p:spPr>
      </p:pic>
      <p:pic>
        <p:nvPicPr>
          <p:cNvPr id="3" name="Picture 2" descr="jorge-luis-borges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3" y="3661829"/>
            <a:ext cx="2126826" cy="29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929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58953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“El etnógrafo” </a:t>
            </a:r>
            <a:r>
              <a:rPr dirty="0" smtClean="0"/>
              <a:t>Análisis </a:t>
            </a:r>
            <a:r>
              <a:rPr dirty="0"/>
              <a:t>literario</a:t>
            </a:r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xfrm>
            <a:off x="301753" y="1124875"/>
            <a:ext cx="8842248" cy="51827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SzPct val="100000"/>
              <a:buNone/>
              <a:defRPr sz="2800"/>
            </a:pPr>
            <a:r>
              <a:rPr lang="es-ES_tradnl" sz="1900" dirty="0" smtClean="0"/>
              <a:t>1.¿</a:t>
            </a:r>
            <a:r>
              <a:rPr lang="es-ES_tradnl" sz="1900" dirty="0"/>
              <a:t>Qué significa etnógrafo? ¿Cuál es su función? </a:t>
            </a:r>
            <a:endParaRPr lang="es-ES_tradnl" sz="19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SzPct val="100000"/>
              <a:buNone/>
              <a:defRPr sz="2800"/>
            </a:pPr>
            <a:endParaRPr lang="es-ES_tradnl" sz="1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SzPct val="100000"/>
              <a:buNone/>
              <a:defRPr sz="2800"/>
            </a:pPr>
            <a:r>
              <a:rPr lang="es-ES_tradnl" sz="1900" dirty="0" smtClean="0"/>
              <a:t>2. ¿</a:t>
            </a:r>
            <a:r>
              <a:rPr lang="es-ES_tradnl" sz="1900" dirty="0"/>
              <a:t>Qué tipo de narrador tiene el cuento? ¿Qué frases del primer párrafo te lo indican?</a:t>
            </a:r>
          </a:p>
          <a:p>
            <a:pPr marL="0" indent="0">
              <a:spcBef>
                <a:spcPts val="0"/>
              </a:spcBef>
              <a:buClrTx/>
              <a:buSzPct val="100000"/>
              <a:buNone/>
              <a:defRPr sz="2800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3</a:t>
            </a:r>
            <a:r>
              <a:rPr lang="en-US" sz="1900" dirty="0" smtClean="0"/>
              <a:t>. </a:t>
            </a:r>
            <a:r>
              <a:rPr lang="en-US" sz="1900" dirty="0"/>
              <a:t>Describe los </a:t>
            </a:r>
            <a:r>
              <a:rPr lang="en-US" sz="1900" dirty="0" err="1"/>
              <a:t>cambios</a:t>
            </a:r>
            <a:r>
              <a:rPr lang="en-US" sz="1900" dirty="0"/>
              <a:t> </a:t>
            </a:r>
            <a:r>
              <a:rPr lang="en-US" sz="1900" dirty="0" err="1"/>
              <a:t>que</a:t>
            </a:r>
            <a:r>
              <a:rPr lang="en-US" sz="1900" dirty="0"/>
              <a:t> </a:t>
            </a:r>
            <a:r>
              <a:rPr lang="en-US" sz="1900" dirty="0" err="1"/>
              <a:t>experimenta</a:t>
            </a:r>
            <a:r>
              <a:rPr lang="en-US" sz="1900" dirty="0"/>
              <a:t> </a:t>
            </a:r>
            <a:r>
              <a:rPr lang="en-US" sz="1900" dirty="0" smtClean="0"/>
              <a:t>Murdock </a:t>
            </a:r>
            <a:r>
              <a:rPr lang="en-US" sz="1900" dirty="0"/>
              <a:t>en </a:t>
            </a:r>
            <a:r>
              <a:rPr lang="en-US" sz="1900" dirty="0" err="1"/>
              <a:t>sus</a:t>
            </a:r>
            <a:r>
              <a:rPr lang="en-US" sz="1900" dirty="0"/>
              <a:t> </a:t>
            </a:r>
            <a:r>
              <a:rPr lang="en-US" sz="1900" dirty="0" smtClean="0"/>
              <a:t>dos </a:t>
            </a:r>
            <a:r>
              <a:rPr lang="en-US" sz="1900" dirty="0" err="1" smtClean="0"/>
              <a:t>años</a:t>
            </a:r>
            <a:r>
              <a:rPr lang="en-US" sz="1900" dirty="0"/>
              <a:t> en la </a:t>
            </a:r>
            <a:r>
              <a:rPr lang="en-US" sz="1900" dirty="0" err="1"/>
              <a:t>pradera</a:t>
            </a:r>
            <a:r>
              <a:rPr lang="en-US" sz="1900" dirty="0"/>
              <a:t>. ¿</a:t>
            </a:r>
            <a:r>
              <a:rPr lang="en-US" sz="1900" dirty="0" err="1"/>
              <a:t>Cuándo</a:t>
            </a:r>
            <a:r>
              <a:rPr lang="en-US" sz="1900" dirty="0"/>
              <a:t> 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preparado</a:t>
            </a:r>
            <a:r>
              <a:rPr lang="en-US" sz="1900" dirty="0"/>
              <a:t> </a:t>
            </a:r>
            <a:r>
              <a:rPr lang="en-US" sz="1900" dirty="0" err="1"/>
              <a:t>para</a:t>
            </a:r>
            <a:r>
              <a:rPr lang="en-US" sz="1900" dirty="0"/>
              <a:t> saber </a:t>
            </a:r>
            <a:r>
              <a:rPr lang="en-US" sz="1900" dirty="0" smtClean="0"/>
              <a:t>el </a:t>
            </a:r>
            <a:r>
              <a:rPr lang="en-US" sz="1900" dirty="0" err="1" smtClean="0"/>
              <a:t>secreto</a:t>
            </a:r>
            <a:r>
              <a:rPr lang="en-US" sz="1900" dirty="0"/>
              <a:t>?</a:t>
            </a:r>
          </a:p>
          <a:p>
            <a:pPr marL="0" indent="0">
              <a:spcBef>
                <a:spcPts val="0"/>
              </a:spcBef>
              <a:buNone/>
            </a:pPr>
            <a:endParaRPr lang="bg-BG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4</a:t>
            </a:r>
            <a:r>
              <a:rPr lang="en-US" sz="1900" dirty="0" smtClean="0"/>
              <a:t>. </a:t>
            </a:r>
            <a:r>
              <a:rPr lang="en-US" sz="1900" dirty="0"/>
              <a:t>¿</a:t>
            </a:r>
            <a:r>
              <a:rPr lang="en-US" sz="1900" dirty="0" err="1"/>
              <a:t>Por</a:t>
            </a:r>
            <a:r>
              <a:rPr lang="en-US" sz="1900" dirty="0"/>
              <a:t> </a:t>
            </a:r>
            <a:r>
              <a:rPr lang="en-US" sz="1900" dirty="0" err="1"/>
              <a:t>qué</a:t>
            </a:r>
            <a:r>
              <a:rPr lang="en-US" sz="1900" dirty="0"/>
              <a:t> </a:t>
            </a:r>
            <a:r>
              <a:rPr lang="en-US" sz="1900" dirty="0" err="1" smtClean="0"/>
              <a:t>razón</a:t>
            </a:r>
            <a:r>
              <a:rPr lang="en-US" sz="1900" dirty="0"/>
              <a:t> se </a:t>
            </a:r>
            <a:r>
              <a:rPr lang="en-US" sz="1900" dirty="0" err="1"/>
              <a:t>niega</a:t>
            </a:r>
            <a:r>
              <a:rPr lang="en-US" sz="1900" dirty="0"/>
              <a:t> </a:t>
            </a:r>
            <a:r>
              <a:rPr lang="en-US" sz="1900" dirty="0" smtClean="0"/>
              <a:t>Murdock </a:t>
            </a:r>
            <a:r>
              <a:rPr lang="en-US" sz="1900" dirty="0"/>
              <a:t>a </a:t>
            </a:r>
            <a:r>
              <a:rPr lang="en-US" sz="1900" dirty="0" err="1"/>
              <a:t>revelar</a:t>
            </a:r>
            <a:r>
              <a:rPr lang="en-US" sz="1900" dirty="0"/>
              <a:t> el </a:t>
            </a:r>
            <a:r>
              <a:rPr lang="en-US" sz="1900" dirty="0" err="1"/>
              <a:t>secreto</a:t>
            </a:r>
            <a:r>
              <a:rPr lang="en-US" sz="1900" dirty="0"/>
              <a:t> 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 smtClean="0"/>
              <a:t>Profesor</a:t>
            </a:r>
            <a:r>
              <a:rPr lang="en-US" sz="1900" dirty="0" smtClean="0"/>
              <a:t>?</a:t>
            </a:r>
            <a:endParaRPr lang="es-ES_tradnl" sz="1900" dirty="0" smtClean="0"/>
          </a:p>
          <a:p>
            <a:pPr marL="0" indent="0">
              <a:spcBef>
                <a:spcPts val="0"/>
              </a:spcBef>
              <a:buClrTx/>
              <a:buSzPct val="100000"/>
              <a:buNone/>
              <a:defRPr sz="2800"/>
            </a:pPr>
            <a:endParaRPr dirty="0"/>
          </a:p>
          <a:p>
            <a:pPr marL="0" indent="0">
              <a:spcBef>
                <a:spcPts val="0"/>
              </a:spcBef>
              <a:buClrTx/>
              <a:buSzPct val="100000"/>
              <a:buNone/>
              <a:defRPr sz="2800"/>
            </a:pPr>
            <a:r>
              <a:rPr lang="es-ES_tradnl" sz="1900" dirty="0" smtClean="0"/>
              <a:t>5. </a:t>
            </a:r>
            <a:r>
              <a:rPr sz="1900" dirty="0" smtClean="0"/>
              <a:t>“</a:t>
            </a:r>
            <a:r>
              <a:rPr sz="1900" dirty="0"/>
              <a:t>El secreto, por lo demás, no vale lo que valen los caminos que me condujeron a él”. Explica</a:t>
            </a:r>
            <a:r>
              <a:rPr sz="1900" dirty="0" smtClean="0"/>
              <a:t>.</a:t>
            </a:r>
            <a:endParaRPr lang="es-ES_tradnl" sz="1900" dirty="0" smtClean="0"/>
          </a:p>
          <a:p>
            <a:pPr marL="0" indent="0">
              <a:spcBef>
                <a:spcPts val="0"/>
              </a:spcBef>
              <a:buClrTx/>
              <a:buSzPct val="100000"/>
              <a:buNone/>
              <a:defRPr sz="2800"/>
            </a:pPr>
            <a:endParaRPr sz="1900" dirty="0"/>
          </a:p>
          <a:p>
            <a:pPr marL="0" indent="0">
              <a:spcBef>
                <a:spcPts val="0"/>
              </a:spcBef>
              <a:buClrTx/>
              <a:buSzPct val="100000"/>
              <a:buNone/>
              <a:defRPr sz="2800"/>
            </a:pPr>
            <a:r>
              <a:rPr lang="es-ES_tradnl" sz="1900" dirty="0" smtClean="0"/>
              <a:t>6. </a:t>
            </a:r>
            <a:r>
              <a:rPr sz="1900" dirty="0" smtClean="0"/>
              <a:t>¿</a:t>
            </a:r>
            <a:r>
              <a:rPr sz="1900" dirty="0"/>
              <a:t>A qué conclusión(es) podemos llegar con la decisión de Murdock? ¿Se critica algo en este cuento?</a:t>
            </a:r>
          </a:p>
        </p:txBody>
      </p:sp>
    </p:spTree>
    <p:extLst>
      <p:ext uri="{BB962C8B-B14F-4D97-AF65-F5344CB8AC3E}">
        <p14:creationId xmlns:p14="http://schemas.microsoft.com/office/powerpoint/2010/main" val="1502237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58953"/>
          </a:xfrm>
          <a:prstGeom prst="rect">
            <a:avLst/>
          </a:prstGeom>
        </p:spPr>
        <p:txBody>
          <a:bodyPr/>
          <a:lstStyle/>
          <a:p>
            <a:r>
              <a:t>Los temas</a:t>
            </a:r>
          </a:p>
        </p:txBody>
      </p:sp>
      <p:sp>
        <p:nvSpPr>
          <p:cNvPr id="612" name="Shape 612"/>
          <p:cNvSpPr>
            <a:spLocks noGrp="1"/>
          </p:cNvSpPr>
          <p:nvPr>
            <p:ph type="body" idx="1"/>
          </p:nvPr>
        </p:nvSpPr>
        <p:spPr>
          <a:xfrm>
            <a:off x="301752" y="1527048"/>
            <a:ext cx="8503921" cy="4572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sz="2400" dirty="0"/>
              <a:t>la ironía: ¿cuál es? ¿Qué ironía tiene el hecho de que Murdock se vaya a trabajar en una biblioteca</a:t>
            </a:r>
            <a:r>
              <a:rPr sz="2400" dirty="0" smtClean="0"/>
              <a:t>?</a:t>
            </a:r>
            <a:endParaRPr lang="es-ES_tradnl" sz="2400" dirty="0" smtClean="0"/>
          </a:p>
          <a:p>
            <a:pPr>
              <a:lnSpc>
                <a:spcPct val="140000"/>
              </a:lnSpc>
            </a:pPr>
            <a:r>
              <a:rPr lang="es-ES_tradnl" sz="2400" dirty="0" smtClean="0"/>
              <a:t>¿Cómo se compara este texto a lo de Don Juan Manuel? Considera la </a:t>
            </a:r>
            <a:r>
              <a:rPr lang="es-ES_tradnl" sz="2400" b="1" dirty="0" smtClean="0"/>
              <a:t>cosmovisión</a:t>
            </a:r>
            <a:r>
              <a:rPr lang="es-ES_tradnl" sz="2400" dirty="0" smtClean="0"/>
              <a:t> de cada autor, como se concibe el aprendizaje y la función de la literatura en cada obra,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544405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partes</a:t>
            </a:r>
            <a:r>
              <a:rPr lang="en-US" dirty="0" smtClean="0"/>
              <a:t> de la </a:t>
            </a:r>
            <a:r>
              <a:rPr lang="en-US" dirty="0" err="1" smtClean="0"/>
              <a:t>narrativa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12" y="5689073"/>
            <a:ext cx="7610476" cy="878466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lang="es-ES" dirty="0"/>
              <a:t>¿Cuáles son otros términos importantes cuando hablamos de la narrativa?  </a:t>
            </a:r>
          </a:p>
          <a:p>
            <a:endParaRPr lang="en-US" dirty="0"/>
          </a:p>
        </p:txBody>
      </p:sp>
      <p:pic>
        <p:nvPicPr>
          <p:cNvPr id="4" name="image27.png" descr="story ar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9531" y="2176637"/>
            <a:ext cx="5192428" cy="329672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431"/>
          <p:cNvSpPr/>
          <p:nvPr/>
        </p:nvSpPr>
        <p:spPr>
          <a:xfrm>
            <a:off x="1962385" y="4896463"/>
            <a:ext cx="1160372" cy="34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5023" tIns="65023" rIns="65023" bIns="65023">
            <a:spAutoFit/>
          </a:bodyPr>
          <a:lstStyle/>
          <a:p>
            <a:pPr algn="l" defTabSz="650240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400" b="1" dirty="0" err="1">
                <a:latin typeface="Calibri" panose="020F0502020204030204" pitchFamily="34" charset="0"/>
                <a:ea typeface="Arial"/>
                <a:cs typeface="Arial"/>
                <a:sym typeface="Arial"/>
              </a:rPr>
              <a:t>Introducción</a:t>
            </a:r>
            <a:endParaRPr sz="1400" b="1" dirty="0">
              <a:latin typeface="Calibri" panose="020F0502020204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" name="Shape 433"/>
          <p:cNvSpPr/>
          <p:nvPr/>
        </p:nvSpPr>
        <p:spPr>
          <a:xfrm rot="18306220">
            <a:off x="2720699" y="3501026"/>
            <a:ext cx="1549411" cy="34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5023" tIns="65023" rIns="65023" bIns="65023">
            <a:spAutoFit/>
          </a:bodyPr>
          <a:lstStyle>
            <a:lvl1pPr algn="l" defTabSz="650240"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b="0"/>
            </a:pPr>
            <a:r>
              <a:rPr sz="1400" b="1" dirty="0" err="1"/>
              <a:t>Conflicto</a:t>
            </a:r>
            <a:r>
              <a:rPr sz="1400" b="1" dirty="0"/>
              <a:t> y </a:t>
            </a:r>
            <a:r>
              <a:rPr sz="1400" b="1" dirty="0" err="1"/>
              <a:t>acción</a:t>
            </a:r>
            <a:endParaRPr sz="1400" b="1" dirty="0"/>
          </a:p>
        </p:txBody>
      </p:sp>
      <p:sp>
        <p:nvSpPr>
          <p:cNvPr id="7" name="Shape 434"/>
          <p:cNvSpPr/>
          <p:nvPr/>
        </p:nvSpPr>
        <p:spPr>
          <a:xfrm>
            <a:off x="4190851" y="2271606"/>
            <a:ext cx="629786" cy="34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>
              <a:defRPr b="0"/>
            </a:pPr>
            <a:r>
              <a:rPr sz="1400" b="1" dirty="0" err="1"/>
              <a:t>Clímax</a:t>
            </a:r>
            <a:endParaRPr sz="1400" b="1" dirty="0"/>
          </a:p>
        </p:txBody>
      </p:sp>
      <p:sp>
        <p:nvSpPr>
          <p:cNvPr id="8" name="Shape 435"/>
          <p:cNvSpPr/>
          <p:nvPr/>
        </p:nvSpPr>
        <p:spPr>
          <a:xfrm rot="3309479">
            <a:off x="4946770" y="3354376"/>
            <a:ext cx="891139" cy="34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sz="1400" b="1" dirty="0" err="1" smtClean="0">
                <a:latin typeface="Calibri" panose="020F0502020204030204" pitchFamily="34" charset="0"/>
                <a:sym typeface="Arial"/>
              </a:rPr>
              <a:t>Desenlace</a:t>
            </a:r>
            <a:endParaRPr sz="1400" b="1" dirty="0">
              <a:latin typeface="Calibri" panose="020F0502020204030204" pitchFamily="34" charset="0"/>
              <a:sym typeface="Arial"/>
            </a:endParaRPr>
          </a:p>
        </p:txBody>
      </p:sp>
      <p:sp>
        <p:nvSpPr>
          <p:cNvPr id="9" name="Shape 432"/>
          <p:cNvSpPr/>
          <p:nvPr/>
        </p:nvSpPr>
        <p:spPr>
          <a:xfrm>
            <a:off x="5940014" y="4896463"/>
            <a:ext cx="944039" cy="34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sz="1400" b="1" dirty="0" err="1">
                <a:latin typeface="Calibri" panose="020F0502020204030204" pitchFamily="34" charset="0"/>
                <a:sym typeface="Arial"/>
              </a:rPr>
              <a:t>Conclusión</a:t>
            </a:r>
            <a:endParaRPr sz="1400" b="1" dirty="0">
              <a:latin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19402" y="738700"/>
            <a:ext cx="7610476" cy="87846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9600" b="1" i="1" dirty="0" smtClean="0"/>
              <a:t>El </a:t>
            </a:r>
            <a:r>
              <a:rPr lang="es-ES" sz="9600" b="1" i="1" dirty="0"/>
              <a:t>desarrollo</a:t>
            </a:r>
            <a:r>
              <a:rPr lang="es-ES" sz="9600" dirty="0"/>
              <a:t>: Representa la introducción del asunto mismo de la obra, es decir, las acciones de los personajes y sus motivos.</a:t>
            </a:r>
          </a:p>
          <a:p>
            <a:r>
              <a:rPr lang="es-ES" sz="9600" b="1" i="1" dirty="0"/>
              <a:t>El suspenso</a:t>
            </a:r>
            <a:r>
              <a:rPr lang="es-ES" sz="9600" dirty="0"/>
              <a:t>: Se manifiesta en la tensión dramática y es una </a:t>
            </a:r>
            <a:r>
              <a:rPr lang="es-ES" sz="9600" dirty="0" err="1"/>
              <a:t>epecie</a:t>
            </a:r>
            <a:r>
              <a:rPr lang="es-ES" sz="9600" dirty="0"/>
              <a:t> de anticipación, por parte del lector, de lo que va a pasar.</a:t>
            </a:r>
          </a:p>
          <a:p>
            <a:r>
              <a:rPr lang="es-ES" sz="9600" b="1" i="1" dirty="0"/>
              <a:t>El punto decisivo </a:t>
            </a:r>
            <a:r>
              <a:rPr lang="es-ES" sz="9600" i="1" dirty="0"/>
              <a:t>(</a:t>
            </a:r>
            <a:r>
              <a:rPr lang="es-ES" sz="9600" i="1" dirty="0" err="1"/>
              <a:t>turning</a:t>
            </a:r>
            <a:r>
              <a:rPr lang="es-ES" sz="9600" i="1" dirty="0"/>
              <a:t> </a:t>
            </a:r>
            <a:r>
              <a:rPr lang="es-ES" sz="9600" i="1" dirty="0" err="1"/>
              <a:t>point</a:t>
            </a:r>
            <a:r>
              <a:rPr lang="es-ES" sz="9600" i="1" dirty="0"/>
              <a:t>)</a:t>
            </a:r>
            <a:r>
              <a:rPr lang="es-ES" sz="9600" dirty="0"/>
              <a:t>: Puede ser una acción, una decisión o la revelación de algo que cambia la dirección de la obra.</a:t>
            </a:r>
          </a:p>
          <a:p>
            <a:r>
              <a:rPr lang="es-ES" sz="9600" b="1" i="1" dirty="0"/>
              <a:t>El clímax</a:t>
            </a:r>
            <a:r>
              <a:rPr lang="es-ES" sz="9600" dirty="0"/>
              <a:t>: Es el momento culminante –el punto mas alto de la acción– el resultado del punto decisivo.</a:t>
            </a:r>
          </a:p>
          <a:p>
            <a:r>
              <a:rPr lang="es-ES" sz="9600" b="1" i="1" dirty="0"/>
              <a:t>El desenlace </a:t>
            </a:r>
            <a:r>
              <a:rPr lang="es-ES" sz="9600" i="1" dirty="0"/>
              <a:t>(</a:t>
            </a:r>
            <a:r>
              <a:rPr lang="es-ES" sz="9600" i="1" dirty="0" err="1"/>
              <a:t>denouement</a:t>
            </a:r>
            <a:r>
              <a:rPr lang="es-ES" sz="9600" i="1" dirty="0"/>
              <a:t>)</a:t>
            </a:r>
            <a:r>
              <a:rPr lang="es-ES" sz="9600" dirty="0"/>
              <a:t>: Es la parte que presenta las consecuencias finales del clímax. </a:t>
            </a:r>
          </a:p>
          <a:p>
            <a:pPr>
              <a:defRPr sz="2400"/>
            </a:pPr>
            <a:endParaRPr lang="es-E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19402" y="738700"/>
            <a:ext cx="7610476" cy="87846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74470">
              <a:spcBef>
                <a:spcPts val="2700"/>
              </a:spcBef>
              <a:defRPr sz="3332"/>
            </a:pPr>
            <a:r>
              <a:rPr lang="es-ES" sz="9600" b="1" i="1" u="sng" dirty="0"/>
              <a:t>EL</a:t>
            </a:r>
            <a:r>
              <a:rPr lang="es-ES" sz="9600" b="1" i="1" dirty="0"/>
              <a:t> tema</a:t>
            </a:r>
            <a:r>
              <a:rPr lang="es-ES" sz="9600" dirty="0" smtClean="0"/>
              <a:t>: </a:t>
            </a:r>
            <a:r>
              <a:rPr lang="es-ES" sz="9600" dirty="0"/>
              <a:t>la base ideológica de un texto. Una idea central, une los conceptos del texto. No es el mensaje, no es la trama</a:t>
            </a:r>
          </a:p>
          <a:p>
            <a:pPr defTabSz="1274470">
              <a:spcBef>
                <a:spcPts val="2700"/>
              </a:spcBef>
              <a:defRPr sz="3332"/>
            </a:pPr>
            <a:r>
              <a:rPr lang="es-ES" sz="9600" b="1" i="1" dirty="0"/>
              <a:t>El </a:t>
            </a:r>
            <a:r>
              <a:rPr lang="es-ES" sz="9600" b="1" i="1" dirty="0" err="1"/>
              <a:t>leitmotivo</a:t>
            </a:r>
            <a:r>
              <a:rPr lang="es-ES" sz="9600" i="1" dirty="0"/>
              <a:t>:</a:t>
            </a:r>
            <a:r>
              <a:rPr lang="es-ES" sz="9600" dirty="0"/>
              <a:t> un tema, situación o idea que recurre o que se repite con alguna variación a lo largo de una obra (también ocurre en la música, por ejemplo, cuando una obra consiste en variaciones sobre un cierto tema musical)</a:t>
            </a:r>
          </a:p>
          <a:p>
            <a:pPr defTabSz="1274470">
              <a:spcBef>
                <a:spcPts val="2700"/>
              </a:spcBef>
              <a:defRPr sz="3332" i="1"/>
            </a:pPr>
            <a:r>
              <a:rPr lang="es-ES" sz="9600" b="1" dirty="0"/>
              <a:t>La cosmovisión</a:t>
            </a:r>
            <a:r>
              <a:rPr lang="es-ES" sz="9600" dirty="0"/>
              <a:t>: el pensamiento o la percepción del mundo del autor/a que se comunica a través de su producción literaria y/o artística</a:t>
            </a:r>
          </a:p>
          <a:p>
            <a:pPr>
              <a:defRPr sz="2400"/>
            </a:pPr>
            <a:endParaRPr lang="es-E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19402" y="1608282"/>
            <a:ext cx="7610476" cy="87846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9600" dirty="0"/>
              <a:t>No es casualidad; “irónico” tampoco es </a:t>
            </a:r>
            <a:r>
              <a:rPr lang="es-ES" sz="9600" dirty="0" smtClean="0"/>
              <a:t>simplemente sinónimo </a:t>
            </a:r>
            <a:r>
              <a:rPr lang="es-ES" sz="9600" dirty="0"/>
              <a:t>de “</a:t>
            </a:r>
            <a:r>
              <a:rPr lang="es-ES" sz="9600" dirty="0" smtClean="0"/>
              <a:t>triste”</a:t>
            </a:r>
            <a:endParaRPr lang="es-ES" sz="9600" dirty="0"/>
          </a:p>
          <a:p>
            <a:r>
              <a:rPr lang="es-ES" sz="9600" b="1" dirty="0" smtClean="0"/>
              <a:t>Ironía verbal: </a:t>
            </a:r>
            <a:r>
              <a:rPr lang="es-ES" sz="9600" dirty="0" smtClean="0"/>
              <a:t>ocurre cuando se </a:t>
            </a:r>
            <a:r>
              <a:rPr lang="es-ES" sz="9600" dirty="0"/>
              <a:t>da a entender lo contrario de lo que se dice. </a:t>
            </a:r>
            <a:endParaRPr lang="es-ES" sz="9600" dirty="0" smtClean="0"/>
          </a:p>
          <a:p>
            <a:r>
              <a:rPr lang="es-ES" sz="9600" b="1" dirty="0" smtClean="0"/>
              <a:t>Ironía </a:t>
            </a:r>
            <a:r>
              <a:rPr lang="es-ES" sz="9600" b="1" dirty="0"/>
              <a:t>dramática</a:t>
            </a:r>
            <a:r>
              <a:rPr lang="es-ES" sz="9600" dirty="0"/>
              <a:t>: ocurre cuando la audiencia o el lector sabe algo que no saben los personajes. </a:t>
            </a:r>
            <a:r>
              <a:rPr lang="es-ES" sz="9600" dirty="0" err="1"/>
              <a:t>Ej</a:t>
            </a:r>
            <a:r>
              <a:rPr lang="es-ES" sz="9600" dirty="0"/>
              <a:t>: </a:t>
            </a:r>
            <a:r>
              <a:rPr lang="es-ES" sz="9600" i="1" dirty="0"/>
              <a:t>Romeo y Julieta</a:t>
            </a:r>
          </a:p>
          <a:p>
            <a:r>
              <a:rPr lang="es-ES" sz="9600" b="1" dirty="0"/>
              <a:t>Ironía circunstancial:</a:t>
            </a:r>
            <a:r>
              <a:rPr lang="es-ES" sz="9600" dirty="0"/>
              <a:t> no lo sabe ni la </a:t>
            </a:r>
            <a:r>
              <a:rPr lang="es-ES" sz="9600" dirty="0" smtClean="0"/>
              <a:t>audiencia/el lector </a:t>
            </a:r>
            <a:r>
              <a:rPr lang="es-ES" sz="9600" dirty="0"/>
              <a:t>ni los personajes; ocurre lo más contrario de lo que se </a:t>
            </a:r>
            <a:r>
              <a:rPr lang="es-ES" sz="9600" dirty="0" smtClean="0"/>
              <a:t>espera. </a:t>
            </a:r>
            <a:r>
              <a:rPr lang="es-ES" sz="9600" dirty="0" err="1" smtClean="0"/>
              <a:t>Ej</a:t>
            </a:r>
            <a:r>
              <a:rPr lang="es-ES" sz="9600" dirty="0" smtClean="0"/>
              <a:t>: </a:t>
            </a:r>
            <a:r>
              <a:rPr lang="es-ES" sz="9600" i="1" dirty="0" smtClean="0"/>
              <a:t>Edipo rey</a:t>
            </a:r>
            <a:endParaRPr lang="es-ES" sz="9600" i="1" dirty="0"/>
          </a:p>
          <a:p>
            <a:pPr>
              <a:defRPr sz="2400"/>
            </a:pPr>
            <a:endParaRPr lang="es-ES" sz="9600" dirty="0" smtClean="0"/>
          </a:p>
          <a:p>
            <a:endParaRPr lang="en-US" sz="9600" dirty="0"/>
          </a:p>
        </p:txBody>
      </p:sp>
      <p:sp>
        <p:nvSpPr>
          <p:cNvPr id="2" name="TextBox 1"/>
          <p:cNvSpPr txBox="1"/>
          <p:nvPr/>
        </p:nvSpPr>
        <p:spPr>
          <a:xfrm>
            <a:off x="536028" y="532959"/>
            <a:ext cx="6763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La ironía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236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19401" y="1169049"/>
            <a:ext cx="8428265" cy="87846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4380" lvl="1">
              <a:lnSpc>
                <a:spcPct val="90000"/>
              </a:lnSpc>
              <a:defRPr/>
            </a:pPr>
            <a:r>
              <a:rPr lang="es-ES_tradnl" sz="9600" b="1" dirty="0" smtClean="0">
                <a:latin typeface="Century Gothic"/>
                <a:cs typeface="Century Gothic"/>
              </a:rPr>
              <a:t>el </a:t>
            </a:r>
            <a:r>
              <a:rPr lang="es-ES_tradnl" sz="9600" b="1" dirty="0">
                <a:latin typeface="Century Gothic"/>
                <a:cs typeface="Century Gothic"/>
              </a:rPr>
              <a:t>autor </a:t>
            </a:r>
            <a:r>
              <a:rPr lang="es-ES_tradnl" sz="9600" dirty="0">
                <a:latin typeface="Century Gothic"/>
                <a:cs typeface="Century Gothic"/>
              </a:rPr>
              <a:t>inventa el texto</a:t>
            </a:r>
          </a:p>
          <a:p>
            <a:pPr marL="754380" lvl="1">
              <a:lnSpc>
                <a:spcPct val="90000"/>
              </a:lnSpc>
              <a:defRPr/>
            </a:pPr>
            <a:r>
              <a:rPr lang="es-ES_tradnl" sz="9600" b="1" dirty="0">
                <a:latin typeface="Century Gothic"/>
                <a:cs typeface="Century Gothic"/>
              </a:rPr>
              <a:t>el narrador </a:t>
            </a:r>
            <a:r>
              <a:rPr lang="es-ES_tradnl" sz="9600" dirty="0">
                <a:latin typeface="Century Gothic"/>
                <a:cs typeface="Century Gothic"/>
              </a:rPr>
              <a:t>es el que habla dentro del texto y </a:t>
            </a:r>
            <a:r>
              <a:rPr lang="es-ES_tradnl" sz="9600" dirty="0" smtClean="0">
                <a:latin typeface="Century Gothic"/>
                <a:cs typeface="Century Gothic"/>
              </a:rPr>
              <a:t>determina </a:t>
            </a:r>
            <a:r>
              <a:rPr lang="es-ES_tradnl" sz="9600" dirty="0">
                <a:latin typeface="Century Gothic"/>
                <a:cs typeface="Century Gothic"/>
              </a:rPr>
              <a:t>el </a:t>
            </a:r>
            <a:r>
              <a:rPr lang="es-ES_tradnl" sz="9600" dirty="0" smtClean="0">
                <a:latin typeface="Century Gothic"/>
                <a:cs typeface="Century Gothic"/>
              </a:rPr>
              <a:t>punto de vista </a:t>
            </a:r>
            <a:r>
              <a:rPr lang="es-ES_tradnl" sz="9600" dirty="0">
                <a:cs typeface="Century Gothic"/>
              </a:rPr>
              <a:t>(¡no necesariamente el del autor!</a:t>
            </a:r>
            <a:r>
              <a:rPr lang="es-ES_tradnl" sz="9600" dirty="0" smtClean="0">
                <a:cs typeface="Century Gothic"/>
              </a:rPr>
              <a:t>) </a:t>
            </a:r>
            <a:r>
              <a:rPr lang="es-ES_tradnl" sz="9600" dirty="0" smtClean="0">
                <a:latin typeface="Century Gothic"/>
                <a:cs typeface="Century Gothic"/>
              </a:rPr>
              <a:t>de </a:t>
            </a:r>
            <a:r>
              <a:rPr lang="es-ES_tradnl" sz="9600" dirty="0">
                <a:latin typeface="Century Gothic"/>
                <a:cs typeface="Century Gothic"/>
              </a:rPr>
              <a:t>la </a:t>
            </a:r>
            <a:r>
              <a:rPr lang="es-ES_tradnl" sz="9600" dirty="0" smtClean="0">
                <a:latin typeface="Century Gothic"/>
                <a:cs typeface="Century Gothic"/>
              </a:rPr>
              <a:t>obra.</a:t>
            </a:r>
            <a:endParaRPr lang="es-ES_tradnl" sz="9600" dirty="0">
              <a:latin typeface="Century Gothic"/>
              <a:cs typeface="Century Gothic"/>
            </a:endParaRPr>
          </a:p>
          <a:p>
            <a:pPr marL="754380" lvl="1">
              <a:lnSpc>
                <a:spcPct val="90000"/>
              </a:lnSpc>
              <a:defRPr/>
            </a:pPr>
            <a:r>
              <a:rPr lang="es-ES_tradnl" sz="9600" dirty="0">
                <a:latin typeface="Century Gothic"/>
                <a:cs typeface="Century Gothic"/>
              </a:rPr>
              <a:t>hay que distinguir entre el autor y el narrador. El primero </a:t>
            </a:r>
            <a:r>
              <a:rPr lang="es-ES_tradnl" sz="9600" dirty="0" smtClean="0">
                <a:latin typeface="Century Gothic"/>
                <a:cs typeface="Century Gothic"/>
              </a:rPr>
              <a:t>controla la </a:t>
            </a:r>
            <a:r>
              <a:rPr lang="es-ES_tradnl" sz="9600" dirty="0">
                <a:latin typeface="Century Gothic"/>
                <a:cs typeface="Century Gothic"/>
              </a:rPr>
              <a:t>narración desde afuera y el segundo la controla desde </a:t>
            </a:r>
            <a:r>
              <a:rPr lang="es-ES_tradnl" sz="9600" dirty="0" smtClean="0">
                <a:latin typeface="Century Gothic"/>
                <a:cs typeface="Century Gothic"/>
              </a:rPr>
              <a:t>adentro.</a:t>
            </a:r>
            <a:endParaRPr lang="es-ES_tradnl" sz="9600" dirty="0">
              <a:latin typeface="Century Gothic"/>
              <a:cs typeface="Century Gothic"/>
            </a:endParaRPr>
          </a:p>
          <a:p>
            <a:pPr marL="411480">
              <a:lnSpc>
                <a:spcPct val="90000"/>
              </a:lnSpc>
              <a:defRPr/>
            </a:pPr>
            <a:r>
              <a:rPr lang="es-ES_tradnl" sz="9800" dirty="0" smtClean="0">
                <a:latin typeface="Century Gothic"/>
                <a:cs typeface="Century Gothic"/>
              </a:rPr>
              <a:t>Tipos </a:t>
            </a:r>
            <a:r>
              <a:rPr lang="es-ES_tradnl" sz="9800" dirty="0">
                <a:latin typeface="Century Gothic"/>
                <a:cs typeface="Century Gothic"/>
              </a:rPr>
              <a:t>de </a:t>
            </a:r>
            <a:r>
              <a:rPr lang="es-ES_tradnl" sz="9800" dirty="0" smtClean="0">
                <a:latin typeface="Century Gothic"/>
                <a:cs typeface="Century Gothic"/>
              </a:rPr>
              <a:t>narrador</a:t>
            </a:r>
          </a:p>
          <a:p>
            <a:pPr marL="754380" lvl="1">
              <a:lnSpc>
                <a:spcPct val="90000"/>
              </a:lnSpc>
              <a:defRPr/>
            </a:pPr>
            <a:r>
              <a:rPr lang="es-ES_tradnl" sz="9400" dirty="0" smtClean="0">
                <a:solidFill>
                  <a:schemeClr val="accent1"/>
                </a:solidFill>
                <a:latin typeface="Century Gothic"/>
                <a:cs typeface="Century Gothic"/>
              </a:rPr>
              <a:t>omnisciente</a:t>
            </a:r>
            <a:r>
              <a:rPr lang="es-ES_tradnl" sz="9400" dirty="0" smtClean="0">
                <a:latin typeface="Century Gothic"/>
                <a:cs typeface="Century Gothic"/>
              </a:rPr>
              <a:t> </a:t>
            </a:r>
            <a:r>
              <a:rPr lang="es-ES_tradnl" sz="9400" dirty="0">
                <a:latin typeface="Century Gothic"/>
                <a:cs typeface="Century Gothic"/>
              </a:rPr>
              <a:t>el que cuenta todo porque lo sabe </a:t>
            </a:r>
            <a:r>
              <a:rPr lang="es-ES_tradnl" sz="9400" dirty="0" smtClean="0">
                <a:latin typeface="Century Gothic"/>
                <a:cs typeface="Century Gothic"/>
              </a:rPr>
              <a:t>todo</a:t>
            </a:r>
          </a:p>
          <a:p>
            <a:pPr marL="754380" lvl="1">
              <a:lnSpc>
                <a:spcPct val="90000"/>
              </a:lnSpc>
              <a:defRPr/>
            </a:pPr>
            <a:r>
              <a:rPr lang="es-ES_tradnl" sz="9600" dirty="0" smtClean="0">
                <a:solidFill>
                  <a:schemeClr val="accent1"/>
                </a:solidFill>
                <a:latin typeface="Century Gothic"/>
                <a:cs typeface="Century Gothic"/>
              </a:rPr>
              <a:t>testigo</a:t>
            </a:r>
            <a:r>
              <a:rPr lang="es-ES_tradnl" sz="9600" dirty="0" smtClean="0">
                <a:latin typeface="Century Gothic"/>
                <a:cs typeface="Century Gothic"/>
              </a:rPr>
              <a:t> </a:t>
            </a:r>
            <a:r>
              <a:rPr lang="es-ES_tradnl" sz="9600" dirty="0">
                <a:latin typeface="Century Gothic"/>
                <a:cs typeface="Century Gothic"/>
              </a:rPr>
              <a:t>u observador externo con una visión </a:t>
            </a:r>
            <a:r>
              <a:rPr lang="es-ES_tradnl" sz="9600" dirty="0" smtClean="0">
                <a:latin typeface="Century Gothic"/>
                <a:cs typeface="Century Gothic"/>
              </a:rPr>
              <a:t>limitada</a:t>
            </a:r>
          </a:p>
          <a:p>
            <a:pPr marL="411480">
              <a:lnSpc>
                <a:spcPct val="90000"/>
              </a:lnSpc>
              <a:defRPr/>
            </a:pPr>
            <a:r>
              <a:rPr lang="es-ES_tradnl" sz="9800" dirty="0" smtClean="0">
                <a:latin typeface="Century Gothic"/>
                <a:cs typeface="Century Gothic"/>
              </a:rPr>
              <a:t>Clases </a:t>
            </a:r>
            <a:r>
              <a:rPr lang="es-ES_tradnl" sz="9800" dirty="0">
                <a:latin typeface="Century Gothic"/>
                <a:cs typeface="Century Gothic"/>
              </a:rPr>
              <a:t>de narradores</a:t>
            </a:r>
          </a:p>
          <a:p>
            <a:pPr marL="754380" lvl="1" indent="-342900">
              <a:lnSpc>
                <a:spcPct val="90000"/>
              </a:lnSpc>
              <a:defRPr/>
            </a:pPr>
            <a:r>
              <a:rPr lang="es-ES_tradnl" sz="9600" dirty="0">
                <a:solidFill>
                  <a:schemeClr val="accent1"/>
                </a:solidFill>
                <a:latin typeface="Century Gothic"/>
                <a:cs typeface="Century Gothic"/>
              </a:rPr>
              <a:t>fidedigno (fiable)</a:t>
            </a:r>
          </a:p>
          <a:p>
            <a:pPr marL="754380" lvl="1" indent="-342900">
              <a:lnSpc>
                <a:spcPct val="90000"/>
              </a:lnSpc>
              <a:defRPr/>
            </a:pPr>
            <a:r>
              <a:rPr lang="es-ES_tradnl" sz="9600" dirty="0">
                <a:solidFill>
                  <a:schemeClr val="accent1"/>
                </a:solidFill>
                <a:latin typeface="Century Gothic"/>
                <a:cs typeface="Century Gothic"/>
              </a:rPr>
              <a:t>indigno de confianza</a:t>
            </a:r>
            <a:endParaRPr lang="en-US" sz="9600" dirty="0">
              <a:latin typeface="Century Gothic"/>
              <a:cs typeface="Century Gothic"/>
            </a:endParaRPr>
          </a:p>
          <a:p>
            <a:pPr>
              <a:defRPr sz="2400"/>
            </a:pPr>
            <a:endParaRPr lang="es-ES" sz="9600" dirty="0" smtClean="0"/>
          </a:p>
          <a:p>
            <a:endParaRPr lang="en-US" sz="9600" dirty="0"/>
          </a:p>
        </p:txBody>
      </p:sp>
      <p:sp>
        <p:nvSpPr>
          <p:cNvPr id="2" name="TextBox 1"/>
          <p:cNvSpPr txBox="1"/>
          <p:nvPr/>
        </p:nvSpPr>
        <p:spPr>
          <a:xfrm>
            <a:off x="190500" y="321289"/>
            <a:ext cx="86571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ctr">
              <a:lnSpc>
                <a:spcPct val="90000"/>
              </a:lnSpc>
              <a:buNone/>
              <a:defRPr/>
            </a:pPr>
            <a:r>
              <a:rPr lang="es-ES_tradnl" sz="3600" b="1" dirty="0" smtClean="0">
                <a:solidFill>
                  <a:srgbClr val="675E47"/>
                </a:solidFill>
                <a:cs typeface="Century Gothic"/>
              </a:rPr>
              <a:t>Autor vs. narrador</a:t>
            </a:r>
            <a:endParaRPr lang="es-ES_tradnl" sz="3600" b="1" dirty="0">
              <a:solidFill>
                <a:srgbClr val="675E47"/>
              </a:solidFill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728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67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contexto</a:t>
            </a:r>
            <a:r>
              <a:rPr lang="en-US" dirty="0" smtClean="0"/>
              <a:t>: La </a:t>
            </a:r>
            <a:r>
              <a:rPr lang="en-US" dirty="0" err="1" smtClean="0"/>
              <a:t>época</a:t>
            </a:r>
            <a:r>
              <a:rPr lang="en-US" dirty="0" smtClean="0"/>
              <a:t> medieval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248" y="1647636"/>
            <a:ext cx="6070651" cy="2425687"/>
          </a:xfrm>
        </p:spPr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Cuáles</a:t>
            </a:r>
            <a:r>
              <a:rPr lang="en-US" dirty="0" smtClean="0"/>
              <a:t> son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en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pensamos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dice “</a:t>
            </a:r>
            <a:r>
              <a:rPr lang="en-US" dirty="0" err="1" smtClean="0"/>
              <a:t>época</a:t>
            </a:r>
            <a:r>
              <a:rPr lang="en-US" dirty="0" smtClean="0"/>
              <a:t> medieval”?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sabéis</a:t>
            </a:r>
            <a:r>
              <a:rPr lang="en-US" dirty="0" smtClean="0"/>
              <a:t> del </a:t>
            </a:r>
            <a:r>
              <a:rPr lang="en-US" dirty="0" err="1" smtClean="0"/>
              <a:t>período</a:t>
            </a:r>
            <a:r>
              <a:rPr lang="en-US" dirty="0" smtClean="0"/>
              <a:t> en </a:t>
            </a:r>
            <a:r>
              <a:rPr lang="en-US" dirty="0" err="1" smtClean="0"/>
              <a:t>España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¿Hay un </a:t>
            </a:r>
            <a:r>
              <a:rPr lang="en-US" dirty="0" err="1" smtClean="0"/>
              <a:t>contexto</a:t>
            </a:r>
            <a:r>
              <a:rPr lang="en-US" dirty="0" smtClean="0"/>
              <a:t> especial </a:t>
            </a:r>
            <a:r>
              <a:rPr lang="en-US" dirty="0" err="1" smtClean="0"/>
              <a:t>comparado</a:t>
            </a:r>
            <a:r>
              <a:rPr lang="en-US" dirty="0" smtClean="0"/>
              <a:t> con el </a:t>
            </a:r>
            <a:r>
              <a:rPr lang="en-US" dirty="0" err="1" smtClean="0"/>
              <a:t>resto</a:t>
            </a:r>
            <a:r>
              <a:rPr lang="en-US" dirty="0" smtClean="0"/>
              <a:t> del </a:t>
            </a:r>
            <a:r>
              <a:rPr lang="en-US" dirty="0" err="1" smtClean="0"/>
              <a:t>mundo</a:t>
            </a:r>
            <a:r>
              <a:rPr lang="en-US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" y="2038256"/>
            <a:ext cx="2619324" cy="3805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397" y="4250793"/>
            <a:ext cx="4249163" cy="246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península</a:t>
            </a:r>
            <a:r>
              <a:rPr lang="en-US" dirty="0" smtClean="0"/>
              <a:t> </a:t>
            </a:r>
            <a:r>
              <a:rPr lang="en-US" dirty="0" err="1" smtClean="0"/>
              <a:t>ibérica</a:t>
            </a:r>
            <a:r>
              <a:rPr lang="en-US" dirty="0" smtClean="0"/>
              <a:t> en la </a:t>
            </a:r>
            <a:r>
              <a:rPr lang="en-US" dirty="0" err="1" smtClean="0"/>
              <a:t>época</a:t>
            </a:r>
            <a:r>
              <a:rPr lang="en-US" dirty="0" smtClean="0"/>
              <a:t> medieval</a:t>
            </a:r>
            <a:endParaRPr lang="en-US" dirty="0"/>
          </a:p>
        </p:txBody>
      </p:sp>
      <p:pic>
        <p:nvPicPr>
          <p:cNvPr id="6" name="imag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30166" y="1406776"/>
            <a:ext cx="7376129" cy="5246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0674" y="1123856"/>
            <a:ext cx="10900830" cy="9144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 La </a:t>
            </a:r>
            <a:r>
              <a:rPr lang="en-US" i="1" dirty="0" err="1" smtClean="0"/>
              <a:t>literatura</a:t>
            </a:r>
            <a:r>
              <a:rPr lang="en-US" i="1" dirty="0" smtClean="0"/>
              <a:t> en la </a:t>
            </a:r>
            <a:r>
              <a:rPr lang="en-US" i="1" dirty="0" err="1" smtClean="0"/>
              <a:t>época</a:t>
            </a:r>
            <a:r>
              <a:rPr lang="en-US" i="1" dirty="0" smtClean="0"/>
              <a:t> de D. Juan Manuel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62" y="2288384"/>
            <a:ext cx="7610476" cy="40616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Antes del </a:t>
            </a:r>
            <a:r>
              <a:rPr lang="en-US" sz="2400" dirty="0" err="1" smtClean="0"/>
              <a:t>siglo</a:t>
            </a:r>
            <a:r>
              <a:rPr lang="en-US" sz="2400" dirty="0" smtClean="0"/>
              <a:t> XIV: </a:t>
            </a:r>
            <a:r>
              <a:rPr lang="en-US" sz="2400" dirty="0" err="1"/>
              <a:t>mucha</a:t>
            </a:r>
            <a:r>
              <a:rPr lang="en-US" sz="2400" dirty="0"/>
              <a:t> </a:t>
            </a:r>
            <a:r>
              <a:rPr lang="en-US" sz="2400" dirty="0" err="1"/>
              <a:t>tradición</a:t>
            </a:r>
            <a:r>
              <a:rPr lang="en-US" sz="2400" dirty="0"/>
              <a:t> oral, </a:t>
            </a:r>
            <a:r>
              <a:rPr lang="en-US" sz="2400" dirty="0" err="1"/>
              <a:t>poemas</a:t>
            </a:r>
            <a:r>
              <a:rPr lang="en-US" sz="2400" dirty="0"/>
              <a:t> </a:t>
            </a:r>
            <a:r>
              <a:rPr lang="en-US" sz="2400" dirty="0" err="1" smtClean="0"/>
              <a:t>épicos</a:t>
            </a:r>
            <a:endParaRPr lang="en-US" sz="2400" dirty="0" smtClean="0"/>
          </a:p>
          <a:p>
            <a:r>
              <a:rPr lang="en-US" sz="2400" dirty="0" err="1"/>
              <a:t>Siglo</a:t>
            </a:r>
            <a:r>
              <a:rPr lang="en-US" sz="2400" dirty="0"/>
              <a:t> XIV: surge el </a:t>
            </a:r>
            <a:r>
              <a:rPr lang="en-US" sz="2400" dirty="0" err="1"/>
              <a:t>género</a:t>
            </a:r>
            <a:r>
              <a:rPr lang="en-US" sz="2400" dirty="0"/>
              <a:t> </a:t>
            </a:r>
            <a:r>
              <a:rPr lang="en-US" sz="2400" dirty="0" err="1" smtClean="0"/>
              <a:t>narrativo</a:t>
            </a:r>
            <a:endParaRPr lang="en-US" sz="2400" dirty="0"/>
          </a:p>
          <a:p>
            <a:r>
              <a:rPr lang="en-US" sz="2400" dirty="0" err="1" smtClean="0"/>
              <a:t>libros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caballerías</a:t>
            </a:r>
            <a:endParaRPr lang="en-US" sz="2400" dirty="0"/>
          </a:p>
          <a:p>
            <a:r>
              <a:rPr lang="en-US" sz="2400" dirty="0" err="1" smtClean="0"/>
              <a:t>literatura</a:t>
            </a:r>
            <a:r>
              <a:rPr lang="en-US" sz="2400" dirty="0" smtClean="0"/>
              <a:t> </a:t>
            </a:r>
            <a:r>
              <a:rPr lang="en-US" sz="2400" dirty="0" err="1"/>
              <a:t>didáctica</a:t>
            </a:r>
            <a:r>
              <a:rPr lang="en-US" sz="2400" dirty="0"/>
              <a:t> (</a:t>
            </a:r>
            <a:r>
              <a:rPr lang="en-US" sz="2400" dirty="0" err="1"/>
              <a:t>explícitamente</a:t>
            </a:r>
            <a:r>
              <a:rPr lang="en-US" sz="2400" dirty="0"/>
              <a:t> </a:t>
            </a:r>
            <a:r>
              <a:rPr lang="en-US" sz="2400" dirty="0" err="1"/>
              <a:t>educativa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730</TotalTime>
  <Words>1018</Words>
  <Application>Microsoft Office PowerPoint</Application>
  <PresentationFormat>On-screen Show (4:3)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2</vt:lpstr>
      <vt:lpstr>Perspective</vt:lpstr>
      <vt:lpstr>Introducción a la narrativa</vt:lpstr>
      <vt:lpstr>La partes de la narrativa</vt:lpstr>
      <vt:lpstr>PowerPoint Presentation</vt:lpstr>
      <vt:lpstr>PowerPoint Presentation</vt:lpstr>
      <vt:lpstr>PowerPoint Presentation</vt:lpstr>
      <vt:lpstr>PowerPoint Presentation</vt:lpstr>
      <vt:lpstr>El contexto: La época medieval</vt:lpstr>
      <vt:lpstr>La península ibérica en la época medieval</vt:lpstr>
      <vt:lpstr> La literatura en la época de D. Juan Manuel</vt:lpstr>
      <vt:lpstr>     Don Juan Manuel</vt:lpstr>
      <vt:lpstr>El conde Lucanor (“Lo que sucedió…”)</vt:lpstr>
      <vt:lpstr>   Preguntas de comprensión</vt:lpstr>
      <vt:lpstr>       Niveles de narración</vt:lpstr>
      <vt:lpstr>El etnógrafo</vt:lpstr>
      <vt:lpstr>Jorge Luís Borges (1899-1986)</vt:lpstr>
      <vt:lpstr>Jorge Luís Borges: su obra</vt:lpstr>
      <vt:lpstr>“El etnógrafo” Análisis literario</vt:lpstr>
      <vt:lpstr>Los temas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narrativa</dc:title>
  <dc:creator>Andy Woodmansee</dc:creator>
  <cp:lastModifiedBy>Soric, Kristina M</cp:lastModifiedBy>
  <cp:revision>22</cp:revision>
  <dcterms:created xsi:type="dcterms:W3CDTF">2015-01-19T23:49:05Z</dcterms:created>
  <dcterms:modified xsi:type="dcterms:W3CDTF">2017-09-14T17:16:45Z</dcterms:modified>
</cp:coreProperties>
</file>