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43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9195-E2F2-BF48-A31C-64B46458287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ED-FCF7-ED47-8ACA-9B1C8DEE1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3289195-E2F2-BF48-A31C-64B46458287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ED-FCF7-ED47-8ACA-9B1C8DEE1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9195-E2F2-BF48-A31C-64B46458287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s-ES_tradnl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3289195-E2F2-BF48-A31C-64B46458287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s-ES_tradnl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s-ES_tradnl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3289195-E2F2-BF48-A31C-64B46458287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s-ES_tradnl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s-ES_tradnl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s-ES_tradnl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9195-E2F2-BF48-A31C-64B46458287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ED-FCF7-ED47-8ACA-9B1C8DEE1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9195-E2F2-BF48-A31C-64B46458287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ED-FCF7-ED47-8ACA-9B1C8DEE1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9195-E2F2-BF48-A31C-64B46458287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ED-FCF7-ED47-8ACA-9B1C8DEE1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9195-E2F2-BF48-A31C-64B46458287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s-ES_tradnl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9195-E2F2-BF48-A31C-64B46458287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ED-FCF7-ED47-8ACA-9B1C8DEE1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3289195-E2F2-BF48-A31C-64B46458287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ED-FCF7-ED47-8ACA-9B1C8DEE1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3289195-E2F2-BF48-A31C-64B46458287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ED-FCF7-ED47-8ACA-9B1C8DEE1B1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9195-E2F2-BF48-A31C-64B46458287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ED-FCF7-ED47-8ACA-9B1C8DEE1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9195-E2F2-BF48-A31C-64B46458287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ED-FCF7-ED47-8ACA-9B1C8DEE1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3289195-E2F2-BF48-A31C-64B46458287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ED-FCF7-ED47-8ACA-9B1C8DEE1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289195-E2F2-BF48-A31C-64B46458287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B772ED-FCF7-ED47-8ACA-9B1C8DEE1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3527"/>
            <a:ext cx="8913813" cy="914400"/>
          </a:xfrm>
        </p:spPr>
        <p:txBody>
          <a:bodyPr/>
          <a:lstStyle/>
          <a:p>
            <a:r>
              <a:rPr lang="en-US" dirty="0" smtClean="0"/>
              <a:t>Ana </a:t>
            </a:r>
            <a:r>
              <a:rPr lang="en-US" dirty="0" err="1" smtClean="0"/>
              <a:t>María</a:t>
            </a:r>
            <a:r>
              <a:rPr lang="en-US" dirty="0" smtClean="0"/>
              <a:t> </a:t>
            </a:r>
            <a:r>
              <a:rPr lang="en-US" dirty="0" err="1" smtClean="0"/>
              <a:t>Matute</a:t>
            </a:r>
            <a:r>
              <a:rPr lang="en-US" dirty="0" smtClean="0"/>
              <a:t> (1926-2014)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8" y="1621897"/>
            <a:ext cx="7930444" cy="3670767"/>
          </a:xfrm>
        </p:spPr>
        <p:txBody>
          <a:bodyPr/>
          <a:lstStyle/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Nació </a:t>
            </a:r>
            <a:r>
              <a:rPr lang="es-ES_tradnl" dirty="0">
                <a:latin typeface="Courier New" pitchFamily="49" charset="0"/>
                <a:cs typeface="Courier New" pitchFamily="49" charset="0"/>
              </a:rPr>
              <a:t>en Barcelona en 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1926.</a:t>
            </a: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Presenció la Guerra Civil, la posguerra (años de pobreza y aislación para la mayoría de los españoles) y el franquismo. </a:t>
            </a: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Novelista, profesora, miembro </a:t>
            </a:r>
            <a:r>
              <a:rPr lang="es-ES_tradnl" dirty="0">
                <a:latin typeface="Courier New" pitchFamily="49" charset="0"/>
                <a:cs typeface="Courier New" pitchFamily="49" charset="0"/>
              </a:rPr>
              <a:t>de la Real Academia Española, 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recipiente del Premio Nacional (2007), la </a:t>
            </a:r>
            <a:r>
              <a:rPr lang="es-ES_tradnl" dirty="0">
                <a:latin typeface="Courier New" pitchFamily="49" charset="0"/>
                <a:cs typeface="Courier New" pitchFamily="49" charset="0"/>
              </a:rPr>
              <a:t>tercera mujer que recibe el P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remio </a:t>
            </a:r>
            <a:r>
              <a:rPr lang="es-ES_tradnl" dirty="0">
                <a:latin typeface="Courier New" pitchFamily="49" charset="0"/>
                <a:cs typeface="Courier New" pitchFamily="49" charset="0"/>
              </a:rPr>
              <a:t>Cervantes (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2010)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32" y="4815897"/>
            <a:ext cx="2849662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731" y="4513890"/>
            <a:ext cx="2344110" cy="234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62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 </a:t>
            </a:r>
            <a:r>
              <a:rPr lang="en-US" dirty="0" err="1" smtClean="0"/>
              <a:t>María</a:t>
            </a:r>
            <a:r>
              <a:rPr lang="en-US" dirty="0" smtClean="0"/>
              <a:t> </a:t>
            </a:r>
            <a:r>
              <a:rPr lang="en-US" dirty="0" err="1" smtClean="0"/>
              <a:t>Matute</a:t>
            </a:r>
            <a:r>
              <a:rPr lang="en-US" dirty="0" smtClean="0"/>
              <a:t> (1926-2014)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3" y="2186341"/>
            <a:ext cx="4769556" cy="4191881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Como resultado de su experiencia de la guerra y el franquismo, los temas más sobresalientes de sus obras son la violencia, la alienación, la miseria, y la pérdida de la inocencia.</a:t>
            </a: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Aunque nunca criticó el régimen franquista de manera explícita,</a:t>
            </a:r>
            <a:r>
              <a:rPr lang="es-ES_tradn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en algunos instantes fue censurada y multada por la censura oficial.</a:t>
            </a: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Murió en junio de 2014, a los 88 años.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776" y="2186341"/>
            <a:ext cx="2659313" cy="4117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56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641"/>
            <a:ext cx="8913813" cy="91440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Pecado</a:t>
            </a:r>
            <a:r>
              <a:rPr lang="en-US" dirty="0" smtClean="0"/>
              <a:t> de </a:t>
            </a:r>
            <a:r>
              <a:rPr lang="en-US" dirty="0" err="1" smtClean="0"/>
              <a:t>omisión</a:t>
            </a:r>
            <a:r>
              <a:rPr lang="en-US" dirty="0" smtClean="0"/>
              <a:t> (1961)”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444" y="1298223"/>
            <a:ext cx="8730369" cy="5080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Cuál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relación</a:t>
            </a:r>
            <a:r>
              <a:rPr lang="en-US" dirty="0" smtClean="0"/>
              <a:t> familiar entre </a:t>
            </a:r>
            <a:r>
              <a:rPr lang="en-US" dirty="0" err="1" smtClean="0"/>
              <a:t>Emeterio</a:t>
            </a:r>
            <a:r>
              <a:rPr lang="en-US" dirty="0" smtClean="0"/>
              <a:t> y Lope? ¿Y la </a:t>
            </a:r>
            <a:r>
              <a:rPr lang="en-US" dirty="0" err="1" smtClean="0"/>
              <a:t>relación</a:t>
            </a:r>
            <a:r>
              <a:rPr lang="en-US" dirty="0" smtClean="0"/>
              <a:t> social? </a:t>
            </a:r>
          </a:p>
          <a:p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se </a:t>
            </a:r>
            <a:r>
              <a:rPr lang="en-US" dirty="0" err="1" smtClean="0"/>
              <a:t>desarrolla</a:t>
            </a:r>
            <a:r>
              <a:rPr lang="en-US" dirty="0" smtClean="0"/>
              <a:t> la </a:t>
            </a:r>
            <a:r>
              <a:rPr lang="en-US" dirty="0" err="1" smtClean="0"/>
              <a:t>historia</a:t>
            </a:r>
            <a:r>
              <a:rPr lang="en-US" dirty="0" smtClean="0"/>
              <a:t> en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primeras</a:t>
            </a:r>
            <a:r>
              <a:rPr lang="en-US" dirty="0" smtClean="0"/>
              <a:t> 2 </a:t>
            </a:r>
            <a:r>
              <a:rPr lang="en-US" dirty="0" err="1" smtClean="0"/>
              <a:t>páginas</a:t>
            </a:r>
            <a:r>
              <a:rPr lang="en-US" dirty="0" smtClean="0"/>
              <a:t> (</a:t>
            </a:r>
            <a:r>
              <a:rPr lang="en-US" dirty="0" err="1" smtClean="0"/>
              <a:t>tipo</a:t>
            </a:r>
            <a:r>
              <a:rPr lang="en-US" dirty="0" smtClean="0"/>
              <a:t>/</a:t>
            </a:r>
            <a:r>
              <a:rPr lang="en-US" dirty="0" err="1" smtClean="0"/>
              <a:t>clase</a:t>
            </a:r>
            <a:r>
              <a:rPr lang="en-US" dirty="0" smtClean="0"/>
              <a:t> de </a:t>
            </a:r>
            <a:r>
              <a:rPr lang="en-US" dirty="0" err="1" smtClean="0"/>
              <a:t>narrador</a:t>
            </a:r>
            <a:r>
              <a:rPr lang="en-US" dirty="0" smtClean="0"/>
              <a:t>, </a:t>
            </a:r>
            <a:r>
              <a:rPr lang="en-US" dirty="0" err="1" smtClean="0"/>
              <a:t>transcurso</a:t>
            </a:r>
            <a:r>
              <a:rPr lang="en-US" dirty="0" smtClean="0"/>
              <a:t> del </a:t>
            </a:r>
            <a:r>
              <a:rPr lang="en-US" dirty="0" err="1" smtClean="0"/>
              <a:t>tiempo</a:t>
            </a:r>
            <a:r>
              <a:rPr lang="en-US" dirty="0" smtClean="0"/>
              <a:t>, </a:t>
            </a:r>
            <a:r>
              <a:rPr lang="en-US" dirty="0" err="1" smtClean="0"/>
              <a:t>lenguaje</a:t>
            </a:r>
            <a:r>
              <a:rPr lang="en-US" dirty="0" smtClean="0"/>
              <a:t>)?</a:t>
            </a:r>
          </a:p>
          <a:p>
            <a:r>
              <a:rPr lang="en-US" dirty="0" smtClean="0"/>
              <a:t>¿</a:t>
            </a:r>
            <a:r>
              <a:rPr lang="en-US" dirty="0" err="1" smtClean="0"/>
              <a:t>Cuál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b="1" dirty="0" err="1" smtClean="0"/>
              <a:t>punto</a:t>
            </a:r>
            <a:r>
              <a:rPr lang="en-US" b="1" dirty="0" smtClean="0"/>
              <a:t> </a:t>
            </a:r>
            <a:r>
              <a:rPr lang="en-US" b="1" dirty="0" err="1" smtClean="0"/>
              <a:t>decisivo</a:t>
            </a:r>
            <a:r>
              <a:rPr lang="en-US" b="1" dirty="0" smtClean="0"/>
              <a:t> </a:t>
            </a:r>
            <a:r>
              <a:rPr lang="en-US" dirty="0" smtClean="0"/>
              <a:t>del </a:t>
            </a:r>
            <a:r>
              <a:rPr lang="en-US" dirty="0" err="1" smtClean="0"/>
              <a:t>cuento</a:t>
            </a:r>
            <a:r>
              <a:rPr lang="en-US" dirty="0" smtClean="0"/>
              <a:t>? ¿Hay un </a:t>
            </a:r>
            <a:r>
              <a:rPr lang="en-US" dirty="0" err="1" smtClean="0"/>
              <a:t>cambio</a:t>
            </a:r>
            <a:r>
              <a:rPr lang="en-US" dirty="0" smtClean="0"/>
              <a:t> en el </a:t>
            </a:r>
            <a:r>
              <a:rPr lang="en-US" dirty="0" err="1" smtClean="0"/>
              <a:t>estilo</a:t>
            </a:r>
            <a:r>
              <a:rPr lang="en-US" dirty="0" smtClean="0"/>
              <a:t> de </a:t>
            </a:r>
            <a:r>
              <a:rPr lang="en-US" dirty="0" err="1" smtClean="0"/>
              <a:t>narración</a:t>
            </a:r>
            <a:r>
              <a:rPr lang="en-US" dirty="0" smtClean="0"/>
              <a:t>? ¿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piensas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hay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cambio</a:t>
            </a:r>
            <a:r>
              <a:rPr lang="en-US" dirty="0" smtClean="0"/>
              <a:t>?</a:t>
            </a:r>
          </a:p>
          <a:p>
            <a:r>
              <a:rPr lang="en-US" dirty="0" smtClean="0"/>
              <a:t>“Dios </a:t>
            </a:r>
            <a:r>
              <a:rPr lang="en-US" dirty="0" err="1" smtClean="0"/>
              <a:t>mío</a:t>
            </a:r>
            <a:r>
              <a:rPr lang="en-US" dirty="0" smtClean="0"/>
              <a:t>, </a:t>
            </a:r>
            <a:r>
              <a:rPr lang="en-US" dirty="0" err="1" smtClean="0"/>
              <a:t>él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le </a:t>
            </a:r>
            <a:r>
              <a:rPr lang="en-US" dirty="0" err="1" smtClean="0"/>
              <a:t>había</a:t>
            </a:r>
            <a:r>
              <a:rPr lang="en-US" dirty="0" smtClean="0"/>
              <a:t> </a:t>
            </a:r>
            <a:r>
              <a:rPr lang="en-US" dirty="0" err="1" smtClean="0"/>
              <a:t>recogido</a:t>
            </a:r>
            <a:r>
              <a:rPr lang="en-US" dirty="0" smtClean="0"/>
              <a:t>. Dios </a:t>
            </a:r>
            <a:r>
              <a:rPr lang="en-US" dirty="0" err="1" smtClean="0"/>
              <a:t>mío</a:t>
            </a:r>
            <a:r>
              <a:rPr lang="en-US" dirty="0" smtClean="0"/>
              <a:t>, </a:t>
            </a:r>
            <a:r>
              <a:rPr lang="en-US" dirty="0" err="1" smtClean="0"/>
              <a:t>él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 </a:t>
            </a:r>
            <a:r>
              <a:rPr lang="en-US" dirty="0" err="1" smtClean="0"/>
              <a:t>hizo</a:t>
            </a:r>
            <a:r>
              <a:rPr lang="en-US" dirty="0" smtClean="0"/>
              <a:t> hombre.” </a:t>
            </a:r>
            <a:r>
              <a:rPr lang="en-US" dirty="0" err="1" smtClean="0"/>
              <a:t>Explica</a:t>
            </a:r>
            <a:r>
              <a:rPr lang="en-US" dirty="0" smtClean="0"/>
              <a:t> la </a:t>
            </a:r>
            <a:r>
              <a:rPr lang="en-US" dirty="0" err="1" smtClean="0"/>
              <a:t>ironía</a:t>
            </a:r>
            <a:r>
              <a:rPr lang="en-US" dirty="0" smtClean="0"/>
              <a:t> de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frase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¿A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pecado</a:t>
            </a:r>
            <a:r>
              <a:rPr lang="en-US" dirty="0" smtClean="0"/>
              <a:t> se </a:t>
            </a:r>
            <a:r>
              <a:rPr lang="en-US" dirty="0" err="1" smtClean="0"/>
              <a:t>refiere</a:t>
            </a:r>
            <a:r>
              <a:rPr lang="en-US" dirty="0" smtClean="0"/>
              <a:t> el </a:t>
            </a:r>
            <a:r>
              <a:rPr lang="en-US" dirty="0" err="1" smtClean="0"/>
              <a:t>título</a:t>
            </a:r>
            <a:r>
              <a:rPr lang="en-US" dirty="0" smtClean="0"/>
              <a:t>? ¿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éste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sale en el </a:t>
            </a:r>
            <a:r>
              <a:rPr lang="en-US" dirty="0" err="1" smtClean="0"/>
              <a:t>título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/>
              <a:t>pecado</a:t>
            </a:r>
            <a:r>
              <a:rPr lang="en-US" dirty="0"/>
              <a:t> de </a:t>
            </a:r>
            <a:r>
              <a:rPr lang="en-US" dirty="0" err="1"/>
              <a:t>omisión</a:t>
            </a:r>
            <a:r>
              <a:rPr lang="en-US" dirty="0"/>
              <a:t> vs. </a:t>
            </a:r>
            <a:r>
              <a:rPr lang="en-US" dirty="0" err="1"/>
              <a:t>pecado</a:t>
            </a:r>
            <a:r>
              <a:rPr lang="en-US" dirty="0"/>
              <a:t> de </a:t>
            </a:r>
            <a:r>
              <a:rPr lang="en-US" dirty="0" err="1" smtClean="0"/>
              <a:t>comisión</a:t>
            </a:r>
            <a:r>
              <a:rPr lang="en-US" dirty="0" smtClean="0"/>
              <a:t> </a:t>
            </a:r>
            <a:r>
              <a:rPr lang="en-US" dirty="0" err="1" smtClean="0"/>
              <a:t>según</a:t>
            </a:r>
            <a:r>
              <a:rPr lang="en-US" dirty="0" smtClean="0"/>
              <a:t> la </a:t>
            </a:r>
            <a:r>
              <a:rPr lang="en-US" dirty="0" err="1" smtClean="0"/>
              <a:t>iglesia</a:t>
            </a:r>
            <a:r>
              <a:rPr lang="en-US" dirty="0" smtClean="0"/>
              <a:t> </a:t>
            </a:r>
            <a:r>
              <a:rPr lang="en-US" dirty="0" err="1" smtClean="0"/>
              <a:t>católica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 err="1"/>
              <a:t>pecar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la </a:t>
            </a:r>
            <a:r>
              <a:rPr lang="en-US" b="1" dirty="0" err="1"/>
              <a:t>inacción</a:t>
            </a:r>
            <a:r>
              <a:rPr lang="en-US" b="1" dirty="0"/>
              <a:t> </a:t>
            </a:r>
            <a:r>
              <a:rPr lang="en-US" dirty="0" err="1"/>
              <a:t>vs</a:t>
            </a:r>
            <a:r>
              <a:rPr lang="en-US" dirty="0"/>
              <a:t> la </a:t>
            </a:r>
            <a:r>
              <a:rPr lang="en-US" b="1" dirty="0" err="1"/>
              <a:t>acción</a:t>
            </a:r>
            <a:r>
              <a:rPr lang="en-US" b="1" dirty="0"/>
              <a:t> </a:t>
            </a:r>
            <a:r>
              <a:rPr lang="en-US" dirty="0"/>
              <a:t> (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b="1" dirty="0"/>
              <a:t>no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vs. </a:t>
            </a:r>
            <a:r>
              <a:rPr lang="en-US" dirty="0" err="1"/>
              <a:t>hacerlo</a:t>
            </a:r>
            <a:r>
              <a:rPr lang="en-US" dirty="0" smtClean="0"/>
              <a:t>)</a:t>
            </a:r>
          </a:p>
          <a:p>
            <a:r>
              <a:rPr lang="en-US" dirty="0" smtClean="0"/>
              <a:t>¿</a:t>
            </a:r>
            <a:r>
              <a:rPr lang="en-US" dirty="0" err="1" smtClean="0"/>
              <a:t>Crees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cuento</a:t>
            </a:r>
            <a:r>
              <a:rPr lang="en-US" dirty="0" smtClean="0"/>
              <a:t> </a:t>
            </a:r>
            <a:r>
              <a:rPr lang="en-US" dirty="0" err="1" smtClean="0"/>
              <a:t>lleva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crítica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allá</a:t>
            </a:r>
            <a:r>
              <a:rPr lang="en-US" dirty="0" smtClean="0"/>
              <a:t> del </a:t>
            </a:r>
            <a:r>
              <a:rPr lang="en-US" dirty="0" err="1" smtClean="0"/>
              <a:t>mundo</a:t>
            </a:r>
            <a:r>
              <a:rPr lang="en-US" dirty="0" smtClean="0"/>
              <a:t> </a:t>
            </a:r>
            <a:r>
              <a:rPr lang="en-US" dirty="0" err="1" smtClean="0"/>
              <a:t>ficticio</a:t>
            </a:r>
            <a:r>
              <a:rPr lang="en-US" dirty="0" smtClean="0"/>
              <a:t>?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1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641"/>
            <a:ext cx="8913813" cy="914400"/>
          </a:xfrm>
        </p:spPr>
        <p:txBody>
          <a:bodyPr/>
          <a:lstStyle/>
          <a:p>
            <a:r>
              <a:rPr lang="en-US" dirty="0" smtClean="0"/>
              <a:t>Juan </a:t>
            </a:r>
            <a:r>
              <a:rPr lang="en-US" dirty="0" err="1" smtClean="0"/>
              <a:t>Rulfo</a:t>
            </a:r>
            <a:r>
              <a:rPr lang="en-US" dirty="0" smtClean="0"/>
              <a:t> (1917-1986)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444" y="1298223"/>
            <a:ext cx="8607629" cy="2332117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Naci</a:t>
            </a:r>
            <a:r>
              <a:rPr lang="es-ES" sz="1800" dirty="0" err="1" smtClean="0"/>
              <a:t>ó</a:t>
            </a:r>
            <a:r>
              <a:rPr lang="es-ES" sz="1800" dirty="0" smtClean="0"/>
              <a:t> en Jalisco, México y vivió durante los años difíciles que siguieron la Revolución Mexicana (1910-1920).</a:t>
            </a:r>
          </a:p>
          <a:p>
            <a:pPr lvl="1">
              <a:spcAft>
                <a:spcPts val="600"/>
              </a:spcAft>
            </a:pPr>
            <a:r>
              <a:rPr lang="es-ES" dirty="0" smtClean="0"/>
              <a:t>Empezó con la clase media contra el gobierno de Porfirio Díaz y el sistema oligárquico que dominó la economía del país;  las clases populares y la gente indígena también se incorporó. Para muchos, los políticos que llegaron al poder después abandonaron la causa de estas clases.</a:t>
            </a:r>
          </a:p>
          <a:p>
            <a:pPr>
              <a:spcBef>
                <a:spcPts val="0"/>
              </a:spcBef>
            </a:pPr>
            <a:r>
              <a:rPr lang="es-ES" sz="1800" dirty="0" smtClean="0"/>
              <a:t>Los años de su juventud eran difíciles al nivel personal también: su padre, que fue hacendado, fue asesinado y su madre murió.</a:t>
            </a:r>
            <a:r>
              <a:rPr lang="es-ES" sz="1800" dirty="0"/>
              <a:t> </a:t>
            </a:r>
            <a:r>
              <a:rPr lang="es-ES" sz="1800" dirty="0" smtClean="0"/>
              <a:t>Se fue a un orfanato en Guadalajara y no consiguió entrar en la universidad.</a:t>
            </a:r>
            <a:endParaRPr lang="en-US" sz="18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3444" y="4389185"/>
            <a:ext cx="5704009" cy="493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/>
              <a:t>Encontró trabajo en una variedad de campos:</a:t>
            </a:r>
          </a:p>
          <a:p>
            <a:pPr lvl="1">
              <a:spcBef>
                <a:spcPts val="0"/>
              </a:spcBef>
            </a:pPr>
            <a:r>
              <a:rPr lang="es-ES" dirty="0"/>
              <a:t>v</a:t>
            </a:r>
            <a:r>
              <a:rPr lang="es-ES" dirty="0" smtClean="0"/>
              <a:t>endedor de llantas</a:t>
            </a:r>
          </a:p>
          <a:p>
            <a:pPr lvl="1">
              <a:spcBef>
                <a:spcPts val="0"/>
              </a:spcBef>
            </a:pPr>
            <a:r>
              <a:rPr lang="es-ES" dirty="0"/>
              <a:t>a</a:t>
            </a:r>
            <a:r>
              <a:rPr lang="es-ES" dirty="0" smtClean="0"/>
              <a:t>gente de inmigración</a:t>
            </a:r>
          </a:p>
          <a:p>
            <a:pPr lvl="1">
              <a:spcBef>
                <a:spcPts val="0"/>
              </a:spcBef>
            </a:pPr>
            <a:r>
              <a:rPr lang="es-ES" dirty="0"/>
              <a:t>a</a:t>
            </a:r>
            <a:r>
              <a:rPr lang="es-ES" dirty="0" smtClean="0"/>
              <a:t>sesor en el Centro Mexicano de Escritores</a:t>
            </a:r>
          </a:p>
          <a:p>
            <a:pPr lvl="1">
              <a:spcBef>
                <a:spcPts val="0"/>
              </a:spcBef>
            </a:pPr>
            <a:r>
              <a:rPr lang="es-ES" dirty="0"/>
              <a:t>f</a:t>
            </a:r>
            <a:r>
              <a:rPr lang="es-ES" dirty="0" smtClean="0"/>
              <a:t>otógrafo</a:t>
            </a:r>
          </a:p>
          <a:p>
            <a:pPr lvl="1">
              <a:spcBef>
                <a:spcPts val="0"/>
              </a:spcBef>
            </a:pPr>
            <a:r>
              <a:rPr lang="es-ES" dirty="0" smtClean="0"/>
              <a:t>guionista</a:t>
            </a:r>
          </a:p>
          <a:p>
            <a:pPr lvl="1">
              <a:spcBef>
                <a:spcPts val="0"/>
              </a:spcBef>
            </a:pPr>
            <a:r>
              <a:rPr lang="es-ES" dirty="0"/>
              <a:t>d</a:t>
            </a:r>
            <a:r>
              <a:rPr lang="es-ES" dirty="0" smtClean="0"/>
              <a:t>irector del Instituto Indigenista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146" y="4283412"/>
            <a:ext cx="2812667" cy="242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5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641"/>
            <a:ext cx="8913813" cy="914400"/>
          </a:xfrm>
        </p:spPr>
        <p:txBody>
          <a:bodyPr/>
          <a:lstStyle/>
          <a:p>
            <a:r>
              <a:rPr lang="en-US" dirty="0" smtClean="0"/>
              <a:t>Juan </a:t>
            </a:r>
            <a:r>
              <a:rPr lang="en-US" dirty="0" err="1" smtClean="0"/>
              <a:t>Rulfo</a:t>
            </a:r>
            <a:r>
              <a:rPr lang="en-US" dirty="0" smtClean="0"/>
              <a:t>: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obra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444" y="1298223"/>
            <a:ext cx="8607629" cy="233211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Su producción literaria es escasa, pero importante.</a:t>
            </a:r>
          </a:p>
          <a:p>
            <a:r>
              <a:rPr lang="es-ES" dirty="0" smtClean="0"/>
              <a:t>Ganó premios nacionales e internacionales (Premio Nacional de Letras, Premio Príncipe de Asturias de España).</a:t>
            </a:r>
          </a:p>
          <a:p>
            <a:r>
              <a:rPr lang="es-ES" dirty="0" smtClean="0"/>
              <a:t>Sus personajes tienden a ser gente sencilla, que habla poco y expresa un punto de vista fatalista: víctimas de la injusticia social pero también arquetipos universales y casi míticos.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3443" y="3648389"/>
            <a:ext cx="5335041" cy="5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El escenario refleja su región natal: tierra árida, desolada, azotada por el viento y el calor.</a:t>
            </a:r>
          </a:p>
          <a:p>
            <a:r>
              <a:rPr lang="es-ES" dirty="0" smtClean="0"/>
              <a:t>A veces emplea el realismo mágico.</a:t>
            </a:r>
          </a:p>
          <a:p>
            <a:r>
              <a:rPr lang="es-ES" dirty="0" smtClean="0"/>
              <a:t>Temas: el fanatismo religioso, las tragedias familiares, las venganza de los oprimidos, el hambre, el dolor, la muerte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484" y="3630340"/>
            <a:ext cx="3154697" cy="289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7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641"/>
            <a:ext cx="8913813" cy="914400"/>
          </a:xfrm>
        </p:spPr>
        <p:txBody>
          <a:bodyPr/>
          <a:lstStyle/>
          <a:p>
            <a:r>
              <a:rPr lang="en-US" dirty="0" smtClean="0"/>
              <a:t>“No </a:t>
            </a:r>
            <a:r>
              <a:rPr lang="en-US" dirty="0" err="1" smtClean="0"/>
              <a:t>oyes</a:t>
            </a:r>
            <a:r>
              <a:rPr lang="en-US" dirty="0" smtClean="0"/>
              <a:t> </a:t>
            </a:r>
            <a:r>
              <a:rPr lang="en-US" dirty="0" err="1" smtClean="0"/>
              <a:t>ladrar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perros</a:t>
            </a:r>
            <a:r>
              <a:rPr lang="en-US" dirty="0" smtClean="0"/>
              <a:t>” (1953)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444" y="1298223"/>
            <a:ext cx="8607629" cy="5166745"/>
          </a:xfrm>
        </p:spPr>
        <p:txBody>
          <a:bodyPr>
            <a:normAutofit/>
          </a:bodyPr>
          <a:lstStyle/>
          <a:p>
            <a:r>
              <a:rPr lang="es-ES" dirty="0" smtClean="0"/>
              <a:t>¿Cómo empieza la obra? ¿Cómo se presentan los detalles de la historia en la introducción del cuento? ¿Cómo es el desarrollo del conflicto?</a:t>
            </a:r>
          </a:p>
          <a:p>
            <a:r>
              <a:rPr lang="es-ES" dirty="0" smtClean="0"/>
              <a:t> ¿Dónde están los personajes? ¿Cómo se describe este lugar y la condición de los personajes? </a:t>
            </a:r>
          </a:p>
          <a:p>
            <a:r>
              <a:rPr lang="es-ES" dirty="0" smtClean="0"/>
              <a:t>¿Cómo se relacionan estos hechos con el diálogo del cuento?</a:t>
            </a:r>
          </a:p>
          <a:p>
            <a:pPr lvl="1"/>
            <a:r>
              <a:rPr lang="es-ES" dirty="0" smtClean="0"/>
              <a:t>¿Qué es lo que continuamente le pregunta el padre al hijo? </a:t>
            </a:r>
          </a:p>
          <a:p>
            <a:pPr lvl="1"/>
            <a:r>
              <a:rPr lang="es-ES" dirty="0" smtClean="0"/>
              <a:t>¿Cómo contesta el hijo? </a:t>
            </a:r>
          </a:p>
          <a:p>
            <a:r>
              <a:rPr lang="es-ES" dirty="0" smtClean="0"/>
              <a:t>¿Cuál es el </a:t>
            </a:r>
            <a:r>
              <a:rPr lang="es-ES" b="1" dirty="0" smtClean="0"/>
              <a:t>punto decisivo </a:t>
            </a:r>
            <a:r>
              <a:rPr lang="es-ES" dirty="0" smtClean="0"/>
              <a:t>en el cuento (a partir del cual ocurre un cambio notable)? ¿Cómo es este cambio?</a:t>
            </a:r>
          </a:p>
          <a:p>
            <a:pPr marL="349250"/>
            <a:r>
              <a:rPr lang="es-ES" dirty="0" smtClean="0"/>
              <a:t>¿En qué momento ocurre tal cambio? ¿Tiene una causa?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13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641"/>
            <a:ext cx="8913813" cy="914400"/>
          </a:xfrm>
        </p:spPr>
        <p:txBody>
          <a:bodyPr/>
          <a:lstStyle/>
          <a:p>
            <a:r>
              <a:rPr lang="en-US" dirty="0" smtClean="0"/>
              <a:t>“No </a:t>
            </a:r>
            <a:r>
              <a:rPr lang="en-US" dirty="0" err="1" smtClean="0"/>
              <a:t>oyes</a:t>
            </a:r>
            <a:r>
              <a:rPr lang="en-US" dirty="0" smtClean="0"/>
              <a:t> </a:t>
            </a:r>
            <a:r>
              <a:rPr lang="en-US" dirty="0" err="1" smtClean="0"/>
              <a:t>ladrar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perros</a:t>
            </a:r>
            <a:r>
              <a:rPr lang="en-US" dirty="0" smtClean="0"/>
              <a:t>” (1953)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444" y="1298223"/>
            <a:ext cx="8607629" cy="5166745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¿En qué otros momentos aparece la luna? ¿Qué puede simbolizar? ¿Cómo se llama este recurso (una imagen que recurre a lo largo de la narrativa) en términos literarios?</a:t>
            </a:r>
          </a:p>
          <a:p>
            <a:r>
              <a:rPr lang="es-ES" dirty="0" smtClean="0"/>
              <a:t>¿Cómo concluye el cuento? </a:t>
            </a:r>
          </a:p>
          <a:p>
            <a:r>
              <a:rPr lang="es-ES" dirty="0" smtClean="0"/>
              <a:t>Explica: “¿Y tú, no los oías, Ignacio? No me ayudaste ni siquiera con esta esperanza.” </a:t>
            </a:r>
          </a:p>
          <a:p>
            <a:pPr lvl="1"/>
            <a:r>
              <a:rPr lang="es-ES" dirty="0" smtClean="0"/>
              <a:t>¿Qué ha representado el ladrar de los perros en la historia?</a:t>
            </a:r>
          </a:p>
          <a:p>
            <a:pPr lvl="1"/>
            <a:r>
              <a:rPr lang="es-ES" dirty="0" smtClean="0"/>
              <a:t>¿Cómo interpretas el comportamiento del hijo durante el cuento?</a:t>
            </a:r>
          </a:p>
          <a:p>
            <a:pPr lvl="1"/>
            <a:r>
              <a:rPr lang="es-ES" dirty="0" smtClean="0"/>
              <a:t>¿Y del padre?</a:t>
            </a:r>
          </a:p>
          <a:p>
            <a:r>
              <a:rPr lang="es-ES" dirty="0" smtClean="0"/>
              <a:t>¿Crees que la relación padre/hijo puede simbolizar otro concepto más amplio y más allá del cuento?</a:t>
            </a:r>
          </a:p>
          <a:p>
            <a:pPr lvl="1"/>
            <a:r>
              <a:rPr lang="es-ES" dirty="0" smtClean="0"/>
              <a:t>¿Cómo compara esta simbología con la de “Pecado de omisión”?</a:t>
            </a:r>
          </a:p>
          <a:p>
            <a:pPr lvl="1"/>
            <a:r>
              <a:rPr lang="es-ES" dirty="0" smtClean="0"/>
              <a:t>¿Por qué es la familia un símbolo apropiado para la nación y/o la historia? </a:t>
            </a:r>
          </a:p>
          <a:p>
            <a:pPr marL="349250" lvl="1" indent="0">
              <a:buNone/>
            </a:pPr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1394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914</TotalTime>
  <Words>839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Wingdings 2</vt:lpstr>
      <vt:lpstr>Perspective</vt:lpstr>
      <vt:lpstr>Ana María Matute (1926-2014)</vt:lpstr>
      <vt:lpstr>Ana María Matute (1926-2014)</vt:lpstr>
      <vt:lpstr>“Pecado de omisión (1961)”</vt:lpstr>
      <vt:lpstr>Juan Rulfo (1917-1986)</vt:lpstr>
      <vt:lpstr>Juan Rulfo: su obra</vt:lpstr>
      <vt:lpstr>“No oyes ladrar los perros” (1953)</vt:lpstr>
      <vt:lpstr>“No oyes ladrar los perros” (1953)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narrativa</dc:title>
  <dc:creator>Andy Woodmansee</dc:creator>
  <cp:lastModifiedBy>Soric, Kristina M</cp:lastModifiedBy>
  <cp:revision>53</cp:revision>
  <dcterms:created xsi:type="dcterms:W3CDTF">2015-01-19T23:49:05Z</dcterms:created>
  <dcterms:modified xsi:type="dcterms:W3CDTF">2017-09-25T16:26:09Z</dcterms:modified>
</cp:coreProperties>
</file>