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7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1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5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1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873DF-FC5C-46AE-B7F0-A620396C1B29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15.5.2015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689F-0D06-4C5D-87D4-8381E1B15262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9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nland%20vids_sakuranaka.m4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image" Target="../media/image31.png"/><Relationship Id="rId5" Type="http://schemas.openxmlformats.org/officeDocument/2006/relationships/image" Target="../media/image26.emf"/><Relationship Id="rId10" Type="http://schemas.openxmlformats.org/officeDocument/2006/relationships/image" Target="../media/image17.png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640" y="2636912"/>
            <a:ext cx="7355160" cy="1143000"/>
          </a:xfrm>
        </p:spPr>
        <p:txBody>
          <a:bodyPr>
            <a:noAutofit/>
          </a:bodyPr>
          <a:lstStyle/>
          <a:p>
            <a:r>
              <a:rPr lang="fi-FI" sz="4800" i="1" dirty="0" err="1"/>
              <a:t>Gamified</a:t>
            </a:r>
            <a:r>
              <a:rPr lang="fi-FI" sz="4800" i="1" dirty="0"/>
              <a:t> Solutions </a:t>
            </a:r>
            <a:br>
              <a:rPr lang="fi-FI" sz="4800" i="1" dirty="0"/>
            </a:br>
            <a:r>
              <a:rPr lang="fi-FI" sz="4800" i="1" dirty="0"/>
              <a:t>in Healthcare </a:t>
            </a:r>
            <a:r>
              <a:rPr lang="fi-FI" sz="4800" i="1" dirty="0" err="1" smtClean="0"/>
              <a:t>game</a:t>
            </a:r>
            <a:r>
              <a:rPr lang="fi-FI" sz="4800" i="1" dirty="0" smtClean="0"/>
              <a:t> </a:t>
            </a:r>
            <a:r>
              <a:rPr lang="fi-FI" sz="4800" i="1" dirty="0" err="1" smtClean="0"/>
              <a:t>test</a:t>
            </a:r>
            <a:r>
              <a:rPr lang="fi-FI" sz="4800" i="1" dirty="0" smtClean="0"/>
              <a:t> in Sendai </a:t>
            </a:r>
            <a:endParaRPr lang="fi-FI" sz="48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8388" y="301934"/>
            <a:ext cx="1899612" cy="67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78207" y="4776885"/>
            <a:ext cx="5310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dirty="0" smtClean="0"/>
              <a:t>15.5.2015 SNCT </a:t>
            </a:r>
            <a:r>
              <a:rPr lang="fi-FI" sz="2400" dirty="0" err="1" smtClean="0"/>
              <a:t>Hirose</a:t>
            </a:r>
            <a:r>
              <a:rPr lang="fi-FI" sz="2400" dirty="0" smtClean="0"/>
              <a:t> campus</a:t>
            </a:r>
          </a:p>
          <a:p>
            <a:pPr algn="ctr"/>
            <a:r>
              <a:rPr lang="fi-FI" sz="2400" dirty="0" err="1" smtClean="0"/>
              <a:t>M.Sc</a:t>
            </a:r>
            <a:r>
              <a:rPr lang="fi-FI" sz="2400" dirty="0" smtClean="0"/>
              <a:t>. Teppo Saarenpää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7447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2479" y="2142075"/>
            <a:ext cx="10972800" cy="1143000"/>
          </a:xfrm>
        </p:spPr>
        <p:txBody>
          <a:bodyPr>
            <a:normAutofit/>
          </a:bodyPr>
          <a:lstStyle/>
          <a:p>
            <a:r>
              <a:rPr kumimoji="1" lang="en-US" altLang="ja-JP" sz="6600" dirty="0" smtClean="0"/>
              <a:t>Tests in Sendai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615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Skiing </a:t>
            </a:r>
            <a:r>
              <a:rPr kumimoji="1" lang="en-US" altLang="ja-JP" sz="3600" dirty="0" smtClean="0"/>
              <a:t>Game test targets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91543" y="1700809"/>
            <a:ext cx="5452445" cy="452596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To find out whether this game is suitable for elderly persons (&gt;65 years old)</a:t>
            </a:r>
          </a:p>
          <a:p>
            <a:r>
              <a:rPr lang="en-US" altLang="ja-JP" dirty="0" smtClean="0"/>
              <a:t>To compare if tests results are different than ones in Finland</a:t>
            </a:r>
          </a:p>
          <a:p>
            <a:r>
              <a:rPr lang="en-US" altLang="ja-JP" dirty="0" smtClean="0"/>
              <a:t>To get feedback on game features</a:t>
            </a:r>
          </a:p>
          <a:p>
            <a:r>
              <a:rPr lang="en-US" altLang="ja-JP" dirty="0" smtClean="0"/>
              <a:t>To get new ideas for game development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109446"/>
            <a:ext cx="4038600" cy="286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1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84077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Skiing Game </a:t>
            </a:r>
            <a:r>
              <a:rPr lang="en-US" altLang="ja-JP" sz="3200" dirty="0" smtClean="0"/>
              <a:t>field test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schedule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7943" y="1458534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11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 May  Preliminary meeting for questionnaires</a:t>
            </a:r>
          </a:p>
          <a:p>
            <a:pPr marL="0" indent="0">
              <a:buNone/>
            </a:pPr>
            <a:r>
              <a:rPr lang="en-US" altLang="ja-JP" sz="2400" dirty="0"/>
              <a:t>13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May   Preliminary meeting for simulation for FT </a:t>
            </a:r>
            <a:r>
              <a:rPr lang="en-US" altLang="ja-JP" sz="1600" dirty="0"/>
              <a:t>(rental of LCD TV)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20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May   an entire day Field test </a:t>
            </a:r>
          </a:p>
          <a:p>
            <a:pPr marL="0" indent="0">
              <a:buNone/>
            </a:pPr>
            <a:r>
              <a:rPr kumimoji="1" lang="en-US" altLang="ja-JP" sz="2400" dirty="0"/>
              <a:t>21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May    AM Field test  </a:t>
            </a:r>
            <a:r>
              <a:rPr kumimoji="1" lang="en-US" altLang="ja-JP" sz="1600" dirty="0"/>
              <a:t>(pick up LCD TV)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Start gathering  applicants on 21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Apr. </a:t>
            </a:r>
            <a:endParaRPr kumimoji="1" lang="ja-JP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14" y="2611156"/>
            <a:ext cx="2733675" cy="376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被験者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79053" y="1417638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65</a:t>
            </a:r>
            <a:r>
              <a:rPr lang="ja-JP" altLang="en-US" sz="1800" dirty="0"/>
              <a:t>歳以上の方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一般的に健康の方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5</a:t>
            </a:r>
            <a:r>
              <a:rPr lang="ja-JP" altLang="en-US" sz="1800" dirty="0"/>
              <a:t>分以上起立していられる方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ゲームを体験しアンケートに回答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ゲーム体験中にビデオ撮影有</a:t>
            </a: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168008" y="1556792"/>
          <a:ext cx="3888432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1050"/>
                <a:gridCol w="1951238"/>
                <a:gridCol w="129614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 schedule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Examinees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10:00 – 10:45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808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10:30 – 11:15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808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11:00</a:t>
                      </a:r>
                      <a:r>
                        <a:rPr kumimoji="1" lang="en-US" altLang="ja-JP" baseline="0" dirty="0" smtClean="0"/>
                        <a:t> – 11:45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808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11:30 – 12:15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808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13:30 – 14:15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808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14:00 – 14:45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808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14:30 – 15:15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227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15:00 – 15:45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808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063552" y="3789040"/>
          <a:ext cx="3888432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6105"/>
                <a:gridCol w="1584176"/>
                <a:gridCol w="13681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</a:t>
                      </a:r>
                      <a:r>
                        <a:rPr kumimoji="1" lang="en-US" altLang="ja-JP" baseline="30000" dirty="0" smtClean="0"/>
                        <a:t>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 schedule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Examinees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10:00 – 10:45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10:30 – 11:15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10:00 – 11:45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11:30 – 12:15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240016" y="551723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男女比は同等、</a:t>
            </a:r>
            <a:endParaRPr lang="en-US" altLang="ja-JP" dirty="0"/>
          </a:p>
          <a:p>
            <a:r>
              <a:rPr lang="ja-JP" altLang="en-US" dirty="0"/>
              <a:t>トータル</a:t>
            </a:r>
            <a:r>
              <a:rPr lang="en-US" altLang="ja-JP" dirty="0"/>
              <a:t>20</a:t>
            </a:r>
            <a:r>
              <a:rPr lang="ja-JP" altLang="en-US" dirty="0"/>
              <a:t>名の参加者を目標とする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3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Miscellaneous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11121" y="1510049"/>
            <a:ext cx="10972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/>
              <a:t>Start announcement for recruiting the elderly ASAP after receiving an application letter from Teppo-san (done on 17th April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1,000yen </a:t>
            </a:r>
            <a:r>
              <a:rPr lang="en-US" altLang="ja-JP" dirty="0"/>
              <a:t>in cash will offer for your cooperation</a:t>
            </a:r>
          </a:p>
          <a:p>
            <a:endParaRPr lang="en-US" altLang="ja-JP" dirty="0"/>
          </a:p>
          <a:p>
            <a:r>
              <a:rPr lang="en-US" altLang="ja-JP" dirty="0"/>
              <a:t>Insurance: covered by S-HPC *to make a contract between insurance company </a:t>
            </a:r>
          </a:p>
          <a:p>
            <a:endParaRPr lang="en-US" altLang="ja-JP" dirty="0"/>
          </a:p>
          <a:p>
            <a:r>
              <a:rPr lang="en-US" altLang="ja-JP" dirty="0"/>
              <a:t>Necessary items </a:t>
            </a:r>
            <a:r>
              <a:rPr lang="en-US" altLang="ja-JP" dirty="0" smtClean="0"/>
              <a:t>for tests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	PC and </a:t>
            </a:r>
            <a:r>
              <a:rPr lang="en-US" altLang="ja-JP" dirty="0" err="1" smtClean="0"/>
              <a:t>webcamera</a:t>
            </a:r>
            <a:r>
              <a:rPr lang="en-US" altLang="ja-JP" dirty="0" smtClean="0"/>
              <a:t> for game setup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2 </a:t>
            </a:r>
            <a:r>
              <a:rPr lang="en-US" altLang="ja-JP" dirty="0" err="1" smtClean="0"/>
              <a:t>videocameras</a:t>
            </a:r>
            <a:r>
              <a:rPr lang="en-US" altLang="ja-JP" dirty="0" smtClean="0"/>
              <a:t> for recording the test sessions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LCD </a:t>
            </a:r>
            <a:r>
              <a:rPr lang="en-US" altLang="ja-JP" dirty="0"/>
              <a:t>TV </a:t>
            </a:r>
            <a:r>
              <a:rPr lang="en-US" altLang="ja-JP" dirty="0" smtClean="0"/>
              <a:t>set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Cooperation </a:t>
            </a:r>
            <a:r>
              <a:rPr lang="en-US" altLang="ja-JP" dirty="0"/>
              <a:t>fee for 24 examinees 1,000 JPY each 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 smtClean="0"/>
              <a:t>	</a:t>
            </a:r>
            <a:r>
              <a:rPr lang="en-US" altLang="ja-JP" dirty="0" smtClean="0"/>
              <a:t>Water </a:t>
            </a:r>
            <a:r>
              <a:rPr lang="en-US" altLang="ja-JP" dirty="0"/>
              <a:t>for 24 </a:t>
            </a:r>
            <a:r>
              <a:rPr lang="en-US" altLang="ja-JP" dirty="0" smtClean="0"/>
              <a:t>examinees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Questionnaires for the test (6 different sheets for each examinee)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71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Personnel for FT (13</a:t>
            </a:r>
            <a:r>
              <a:rPr kumimoji="1" lang="en-US" altLang="ja-JP" sz="3200" baseline="30000" dirty="0"/>
              <a:t>th</a:t>
            </a:r>
            <a:r>
              <a:rPr kumimoji="1" lang="en-US" altLang="ja-JP" sz="3200" dirty="0"/>
              <a:t>, 20</a:t>
            </a:r>
            <a:r>
              <a:rPr kumimoji="1" lang="en-US" altLang="ja-JP" sz="3200" baseline="30000" dirty="0"/>
              <a:t>th</a:t>
            </a:r>
            <a:r>
              <a:rPr kumimoji="1" lang="en-US" altLang="ja-JP" sz="3200" dirty="0"/>
              <a:t>, 21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48248" y="1548685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/>
              <a:t>S-HPR - Ms. Noriko IRIE, Ms. Megumi HAMATO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SNTC – </a:t>
            </a:r>
            <a:r>
              <a:rPr lang="en-US" altLang="ja-JP" sz="2400" dirty="0"/>
              <a:t>students(TBD)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S-FWBC - Mie HIRAMATSU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Reception:           HAMATO, a student</a:t>
            </a:r>
          </a:p>
          <a:p>
            <a:pPr marL="0" indent="0">
              <a:buNone/>
            </a:pPr>
            <a:r>
              <a:rPr lang="en-US" altLang="ja-JP" sz="2400" dirty="0"/>
              <a:t>Questionnaire1: IRIE, a student</a:t>
            </a:r>
          </a:p>
          <a:p>
            <a:pPr marL="0" indent="0">
              <a:buNone/>
            </a:pPr>
            <a:r>
              <a:rPr lang="en-US" altLang="ja-JP" sz="2400" dirty="0"/>
              <a:t>Questionnaire</a:t>
            </a:r>
            <a:r>
              <a:rPr kumimoji="1" lang="en-US" altLang="ja-JP" sz="2400" dirty="0"/>
              <a:t>2: HIRAMATSU, a student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7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Tentative layout at the lecture room 1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2633140" y="2290935"/>
            <a:ext cx="7920880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465788" y="1734761"/>
            <a:ext cx="187220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25828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reception</a:t>
            </a:r>
            <a:endParaRPr kumimoji="1" lang="ja-JP" altLang="en-US" dirty="0"/>
          </a:p>
        </p:txBody>
      </p:sp>
      <p:sp>
        <p:nvSpPr>
          <p:cNvPr id="8" name="chair1"/>
          <p:cNvSpPr>
            <a:spLocks noEditPoints="1" noChangeArrowheads="1"/>
          </p:cNvSpPr>
          <p:nvPr/>
        </p:nvSpPr>
        <p:spPr bwMode="auto">
          <a:xfrm rot="10800000">
            <a:off x="7996532" y="1803467"/>
            <a:ext cx="338138" cy="33813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02" y="1803467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13717" y="3124836"/>
            <a:ext cx="427037" cy="43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910960" y="3344676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20036" y="3797573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91386" y="3625589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910960" y="3897053"/>
            <a:ext cx="4270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8969844" y="3153570"/>
            <a:ext cx="864096" cy="1425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C:\Users\mie_hiramatsu\AppData\Local\Microsoft\Windows\Temporary Internet Files\Content.IE5\F20CD5VL\lgi01a201401282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187441" y="3439667"/>
            <a:ext cx="358855" cy="30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49" y="4004742"/>
            <a:ext cx="304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8681813" y="4722639"/>
            <a:ext cx="1557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ゲーム前アンケート</a:t>
            </a:r>
            <a:endParaRPr kumimoji="1" lang="en-US" altLang="ja-JP" sz="1200" b="1" dirty="0"/>
          </a:p>
          <a:p>
            <a:pPr algn="ctr"/>
            <a:r>
              <a:rPr lang="ja-JP" altLang="en-US" sz="1200" b="1" dirty="0"/>
              <a:t>（読み上げ式）</a:t>
            </a:r>
            <a:endParaRPr kumimoji="1" lang="ja-JP" altLang="en-US" sz="1200" b="1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89" y="2955694"/>
            <a:ext cx="8842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C:\Users\mie_hiramatsu\AppData\Local\Microsoft\Windows\Temporary Internet Files\Content.IE5\F20CD5VL\lgi01a2014012822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3959">
            <a:off x="3312762" y="3210587"/>
            <a:ext cx="391090" cy="3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00" y="3797573"/>
            <a:ext cx="354013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818990" y="4578623"/>
            <a:ext cx="15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ゲーム後アンケート（読み上げ式）</a:t>
            </a:r>
          </a:p>
        </p:txBody>
      </p:sp>
      <p:pic>
        <p:nvPicPr>
          <p:cNvPr id="1045" name="Picture 21" descr="C:\Users\mie_hiramatsu\AppData\Local\Microsoft\Windows\Temporary Internet Files\Content.IE5\F20CD5VL\LG-PQ-70-Plasma-TV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25" y="2537179"/>
            <a:ext cx="792461" cy="5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7" y="3502496"/>
            <a:ext cx="8842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hair1"/>
          <p:cNvSpPr>
            <a:spLocks noEditPoints="1" noChangeArrowheads="1"/>
          </p:cNvSpPr>
          <p:nvPr/>
        </p:nvSpPr>
        <p:spPr bwMode="auto">
          <a:xfrm rot="5400000">
            <a:off x="6593621" y="4248741"/>
            <a:ext cx="338138" cy="33813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25429" y="5040288"/>
            <a:ext cx="255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ゲーム後アンケート（読み上げ式）</a:t>
            </a:r>
          </a:p>
        </p:txBody>
      </p:sp>
      <p:pic>
        <p:nvPicPr>
          <p:cNvPr id="1049" name="Picture 25" descr="C:\Users\mie_hiramatsu\AppData\Local\Microsoft\Windows\Temporary Internet Files\Content.IE5\F20CD5VL\sgi01a20130924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33" y="2537179"/>
            <a:ext cx="748213" cy="7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Requested staff number</a:t>
            </a:r>
            <a:endParaRPr kumimoji="1" lang="ja-JP" altLang="en-US" sz="3600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/>
          </p:nvPr>
        </p:nvGraphicFramePr>
        <p:xfrm>
          <a:off x="1775520" y="1556792"/>
          <a:ext cx="8568950" cy="4312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13790"/>
                <a:gridCol w="1713790"/>
                <a:gridCol w="1713790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所属（氏名）</a:t>
                      </a:r>
                      <a:endParaRPr kumimoji="1" lang="en-US" altLang="ja-JP" sz="1600" dirty="0" smtClean="0"/>
                    </a:p>
                    <a:p>
                      <a:pPr algn="ctr"/>
                      <a:endParaRPr kumimoji="1" lang="en-US" altLang="ja-JP" sz="1600" dirty="0" smtClean="0"/>
                    </a:p>
                    <a:p>
                      <a:pPr algn="ctr"/>
                      <a:r>
                        <a:rPr kumimoji="1" lang="ja-JP" altLang="en-US" sz="1600" dirty="0" smtClean="0"/>
                        <a:t>＊敬称略</a:t>
                      </a:r>
                      <a:endParaRPr kumimoji="1"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 dirty="0" smtClean="0"/>
                        <a:t>11th </a:t>
                      </a:r>
                      <a:r>
                        <a:rPr kumimoji="1" lang="en-US" altLang="ja-JP" sz="1200" baseline="0" dirty="0" smtClean="0"/>
                        <a:t>(10</a:t>
                      </a:r>
                      <a:r>
                        <a:rPr kumimoji="1" lang="ja-JP" altLang="en-US" sz="1200" baseline="0" dirty="0" smtClean="0"/>
                        <a:t>：</a:t>
                      </a:r>
                      <a:r>
                        <a:rPr kumimoji="1" lang="en-US" altLang="ja-JP" sz="1200" baseline="0" dirty="0" smtClean="0"/>
                        <a:t>00-15</a:t>
                      </a:r>
                      <a:r>
                        <a:rPr kumimoji="1" lang="ja-JP" altLang="en-US" sz="1200" baseline="0" dirty="0" smtClean="0"/>
                        <a:t>：</a:t>
                      </a:r>
                      <a:r>
                        <a:rPr kumimoji="1" lang="en-US" altLang="ja-JP" sz="1200" baseline="0" dirty="0" smtClean="0"/>
                        <a:t>00)</a:t>
                      </a:r>
                    </a:p>
                    <a:p>
                      <a:pPr algn="ctr"/>
                      <a:r>
                        <a:rPr kumimoji="1" lang="en-US" altLang="ja-JP" sz="1600" baseline="0" dirty="0" smtClean="0"/>
                        <a:t>Preliminary mtg.</a:t>
                      </a:r>
                    </a:p>
                    <a:p>
                      <a:pPr algn="ctr"/>
                      <a:r>
                        <a:rPr kumimoji="1" lang="en-US" altLang="ja-JP" sz="1600" baseline="0" dirty="0" smtClean="0"/>
                        <a:t>@ R&amp;D Unit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aseline="0" dirty="0" smtClean="0"/>
                        <a:t>13th</a:t>
                      </a:r>
                      <a:r>
                        <a:rPr kumimoji="1" lang="en-US" altLang="ja-JP" sz="1200" baseline="0" dirty="0" smtClean="0"/>
                        <a:t> (13:00-16:00)</a:t>
                      </a:r>
                    </a:p>
                    <a:p>
                      <a:pPr algn="ctr"/>
                      <a:r>
                        <a:rPr kumimoji="1" lang="en-US" altLang="ja-JP" sz="1600" baseline="0" dirty="0" smtClean="0"/>
                        <a:t>Simulation</a:t>
                      </a:r>
                    </a:p>
                    <a:p>
                      <a:pPr algn="ctr"/>
                      <a:r>
                        <a:rPr kumimoji="1" lang="en-US" altLang="ja-JP" sz="1200" baseline="0" dirty="0" smtClean="0"/>
                        <a:t>@Health Promotion Center</a:t>
                      </a:r>
                      <a:endParaRPr kumimoji="1" lang="en-US" altLang="ja-JP" sz="12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20th</a:t>
                      </a:r>
                      <a:r>
                        <a:rPr kumimoji="1" lang="en-US" altLang="ja-JP" sz="1200" dirty="0" smtClean="0"/>
                        <a:t>(9:30-17:00)</a:t>
                      </a:r>
                      <a:r>
                        <a:rPr kumimoji="1" lang="en-US" altLang="ja-JP" sz="1600" dirty="0" smtClean="0"/>
                        <a:t> Field Test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@Health Promotion Center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21st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(9:30-13:00) </a:t>
                      </a:r>
                      <a:r>
                        <a:rPr kumimoji="1" lang="en-US" altLang="ja-JP" sz="1600" baseline="0" dirty="0" smtClean="0"/>
                        <a:t>Field Test </a:t>
                      </a:r>
                    </a:p>
                    <a:p>
                      <a:pPr algn="ctr"/>
                      <a:r>
                        <a:rPr kumimoji="1" lang="en-US" altLang="ja-JP" sz="1200" baseline="0" dirty="0" smtClean="0"/>
                        <a:t>@Health Promotion Center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Turku UAS (Teppo)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/>
                        <a:t>健康福祉事業団（入江）</a:t>
                      </a:r>
                      <a:endParaRPr kumimoji="1" lang="en-US" altLang="ja-JP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/>
                        <a:t>健康福祉事業団（濱登）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/>
                        <a:t>仙台高専（</a:t>
                      </a:r>
                      <a:r>
                        <a:rPr kumimoji="1" lang="ja-JP" altLang="en-US" sz="1200" b="1" baseline="0" dirty="0" smtClean="0"/>
                        <a:t> </a:t>
                      </a:r>
                      <a:r>
                        <a:rPr kumimoji="1" lang="en-US" altLang="ja-JP" sz="1200" b="1" baseline="0" dirty="0" smtClean="0"/>
                        <a:t>Ozaki 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/>
                        <a:t>仙台高専（</a:t>
                      </a:r>
                      <a:r>
                        <a:rPr kumimoji="1" lang="en-US" altLang="ja-JP" sz="1200" b="1" dirty="0" smtClean="0"/>
                        <a:t>Ueda</a:t>
                      </a:r>
                      <a:r>
                        <a:rPr kumimoji="1" lang="en-US" altLang="ja-JP" sz="1200" b="1" baseline="0" dirty="0" smtClean="0"/>
                        <a:t> 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/>
                        <a:t>仙台高専（</a:t>
                      </a:r>
                      <a:r>
                        <a:rPr kumimoji="1" lang="en-US" altLang="ja-JP" sz="1200" b="1" dirty="0" err="1" smtClean="0"/>
                        <a:t>Mayama</a:t>
                      </a:r>
                      <a:r>
                        <a:rPr kumimoji="1" lang="en-US" altLang="ja-JP" sz="1200" b="1" baseline="0" dirty="0" smtClean="0"/>
                        <a:t> 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S-FWBC</a:t>
                      </a:r>
                      <a:r>
                        <a:rPr kumimoji="1" lang="ja-JP" altLang="en-US" sz="1200" b="1" dirty="0" smtClean="0"/>
                        <a:t>　（平松）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S-FWBC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　（　佐々木　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S-FWBC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　（　菊田　　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Requested staff number</a:t>
            </a:r>
            <a:endParaRPr kumimoji="1" lang="ja-JP" altLang="en-US" sz="3600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/>
          </p:nvPr>
        </p:nvGraphicFramePr>
        <p:xfrm>
          <a:off x="1775520" y="1556792"/>
          <a:ext cx="8568950" cy="4312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00200"/>
                <a:gridCol w="1627380"/>
                <a:gridCol w="1713790"/>
                <a:gridCol w="1713790"/>
                <a:gridCol w="171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organization</a:t>
                      </a:r>
                      <a:r>
                        <a:rPr kumimoji="1" lang="ja-JP" altLang="en-US" sz="1600" dirty="0" smtClean="0"/>
                        <a:t>（</a:t>
                      </a:r>
                      <a:r>
                        <a:rPr kumimoji="1" lang="en-US" altLang="ja-JP" sz="1600" dirty="0" smtClean="0"/>
                        <a:t>Name</a:t>
                      </a:r>
                      <a:r>
                        <a:rPr kumimoji="1" lang="ja-JP" altLang="en-US" sz="1600" dirty="0" smtClean="0"/>
                        <a:t>）</a:t>
                      </a:r>
                      <a:endParaRPr kumimoji="1" lang="en-US" altLang="ja-JP" sz="16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＊</a:t>
                      </a:r>
                      <a:r>
                        <a:rPr kumimoji="1" lang="en-US" altLang="ja-JP" sz="1200" dirty="0" smtClean="0"/>
                        <a:t>dispense with 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the Mr. and Mrs.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aseline="0" dirty="0" smtClean="0"/>
                        <a:t>11th </a:t>
                      </a:r>
                      <a:r>
                        <a:rPr kumimoji="1" lang="en-US" altLang="ja-JP" sz="1200" baseline="0" dirty="0" smtClean="0"/>
                        <a:t>(10</a:t>
                      </a:r>
                      <a:r>
                        <a:rPr kumimoji="1" lang="ja-JP" altLang="en-US" sz="1200" baseline="0" dirty="0" smtClean="0"/>
                        <a:t>：</a:t>
                      </a:r>
                      <a:r>
                        <a:rPr kumimoji="1" lang="en-US" altLang="ja-JP" sz="1200" baseline="0" dirty="0" smtClean="0"/>
                        <a:t>00-15</a:t>
                      </a:r>
                      <a:r>
                        <a:rPr kumimoji="1" lang="ja-JP" altLang="en-US" sz="1200" baseline="0" dirty="0" smtClean="0"/>
                        <a:t>：</a:t>
                      </a:r>
                      <a:r>
                        <a:rPr kumimoji="1" lang="en-US" altLang="ja-JP" sz="1200" baseline="0" dirty="0" smtClean="0"/>
                        <a:t>00)</a:t>
                      </a:r>
                    </a:p>
                    <a:p>
                      <a:pPr algn="ctr"/>
                      <a:r>
                        <a:rPr kumimoji="1" lang="en-US" altLang="ja-JP" sz="1600" baseline="0" dirty="0" smtClean="0"/>
                        <a:t>Preliminary mtg.</a:t>
                      </a:r>
                    </a:p>
                    <a:p>
                      <a:pPr algn="ctr"/>
                      <a:r>
                        <a:rPr kumimoji="1" lang="en-US" altLang="ja-JP" sz="1600" baseline="0" dirty="0" smtClean="0"/>
                        <a:t>@ R&amp;D Unit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aseline="0" dirty="0" smtClean="0"/>
                        <a:t>13th</a:t>
                      </a:r>
                      <a:r>
                        <a:rPr kumimoji="1" lang="en-US" altLang="ja-JP" sz="1200" baseline="0" dirty="0" smtClean="0"/>
                        <a:t> (13:00-16:00)</a:t>
                      </a:r>
                    </a:p>
                    <a:p>
                      <a:pPr algn="ctr"/>
                      <a:r>
                        <a:rPr kumimoji="1" lang="en-US" altLang="ja-JP" sz="1600" baseline="0" dirty="0" smtClean="0"/>
                        <a:t>Simulation</a:t>
                      </a:r>
                    </a:p>
                    <a:p>
                      <a:pPr algn="ctr"/>
                      <a:r>
                        <a:rPr kumimoji="1" lang="en-US" altLang="ja-JP" sz="1200" baseline="0" dirty="0" smtClean="0"/>
                        <a:t>@Health Promotion Center</a:t>
                      </a:r>
                      <a:endParaRPr kumimoji="1" lang="en-US" altLang="ja-JP" sz="12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20th</a:t>
                      </a:r>
                      <a:r>
                        <a:rPr kumimoji="1" lang="en-US" altLang="ja-JP" sz="1200" dirty="0" smtClean="0"/>
                        <a:t>(9:30-17:00)</a:t>
                      </a:r>
                      <a:r>
                        <a:rPr kumimoji="1" lang="en-US" altLang="ja-JP" sz="1600" dirty="0" smtClean="0"/>
                        <a:t> Field Test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@Health Promotion Center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21st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(9:30-13:00) </a:t>
                      </a:r>
                      <a:r>
                        <a:rPr kumimoji="1" lang="en-US" altLang="ja-JP" sz="1600" baseline="0" dirty="0" smtClean="0"/>
                        <a:t>Field Test </a:t>
                      </a:r>
                    </a:p>
                    <a:p>
                      <a:pPr algn="ctr"/>
                      <a:r>
                        <a:rPr kumimoji="1" lang="en-US" altLang="ja-JP" sz="1200" baseline="0" dirty="0" smtClean="0"/>
                        <a:t>@Health Promotion Center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Turku UAS (Teppo)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S-HPC </a:t>
                      </a:r>
                      <a:r>
                        <a:rPr kumimoji="1" lang="ja-JP" altLang="en-US" sz="1200" b="1" dirty="0" smtClean="0"/>
                        <a:t>（</a:t>
                      </a:r>
                      <a:r>
                        <a:rPr kumimoji="1" lang="en-US" altLang="ja-JP" sz="1200" b="1" dirty="0" err="1" smtClean="0"/>
                        <a:t>Irie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en-US" altLang="ja-JP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S-HPC(</a:t>
                      </a:r>
                      <a:r>
                        <a:rPr kumimoji="1" lang="en-US" altLang="ja-JP" sz="1100" b="1" dirty="0" err="1" smtClean="0"/>
                        <a:t>Hamato</a:t>
                      </a:r>
                      <a:r>
                        <a:rPr kumimoji="1" lang="ja-JP" altLang="en-US" sz="1100" b="1" dirty="0" smtClean="0"/>
                        <a:t>）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S-NCT</a:t>
                      </a:r>
                      <a:r>
                        <a:rPr kumimoji="1" lang="ja-JP" altLang="en-US" sz="1200" b="1" dirty="0" smtClean="0"/>
                        <a:t>（</a:t>
                      </a:r>
                      <a:r>
                        <a:rPr kumimoji="1" lang="ja-JP" altLang="en-US" sz="1200" b="1" baseline="0" dirty="0" smtClean="0"/>
                        <a:t> </a:t>
                      </a:r>
                      <a:r>
                        <a:rPr kumimoji="1" lang="en-US" altLang="ja-JP" sz="1200" b="1" baseline="0" dirty="0" smtClean="0"/>
                        <a:t>Ozaki 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S-NCT</a:t>
                      </a:r>
                      <a:r>
                        <a:rPr kumimoji="1" lang="ja-JP" altLang="en-US" sz="1200" b="1" dirty="0" smtClean="0"/>
                        <a:t>（</a:t>
                      </a:r>
                      <a:r>
                        <a:rPr kumimoji="1" lang="en-US" altLang="ja-JP" sz="1200" b="1" dirty="0" smtClean="0"/>
                        <a:t>Ueda</a:t>
                      </a:r>
                      <a:r>
                        <a:rPr kumimoji="1" lang="en-US" altLang="ja-JP" sz="1200" b="1" baseline="0" dirty="0" smtClean="0"/>
                        <a:t> 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S-NTC</a:t>
                      </a:r>
                      <a:r>
                        <a:rPr kumimoji="1" lang="ja-JP" altLang="en-US" sz="1200" b="1" dirty="0" smtClean="0"/>
                        <a:t>（</a:t>
                      </a:r>
                      <a:r>
                        <a:rPr kumimoji="1" lang="en-US" altLang="ja-JP" sz="1200" b="1" dirty="0" err="1" smtClean="0"/>
                        <a:t>Mayama</a:t>
                      </a:r>
                      <a:r>
                        <a:rPr kumimoji="1" lang="en-US" altLang="ja-JP" sz="1200" b="1" baseline="0" dirty="0" smtClean="0"/>
                        <a:t> 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S-FWBC</a:t>
                      </a:r>
                      <a:r>
                        <a:rPr kumimoji="1" lang="ja-JP" altLang="en-US" sz="1200" b="1" dirty="0" smtClean="0"/>
                        <a:t>　</a:t>
                      </a:r>
                      <a:r>
                        <a:rPr kumimoji="1" lang="en-US" altLang="ja-JP" sz="1200" b="1" dirty="0" smtClean="0"/>
                        <a:t>( </a:t>
                      </a:r>
                      <a:r>
                        <a:rPr kumimoji="1" lang="en-US" altLang="ja-JP" sz="1200" b="1" dirty="0" err="1" smtClean="0"/>
                        <a:t>Hiramatsu</a:t>
                      </a:r>
                      <a:r>
                        <a:rPr kumimoji="1" lang="ja-JP" altLang="en-US" sz="1200" b="1" dirty="0" smtClean="0"/>
                        <a:t>）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S-FWBC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　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Sasaki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S-FWBC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　（　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Kikuta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</a:rPr>
                        <a:t>　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363" y="2373895"/>
            <a:ext cx="10972800" cy="1143000"/>
          </a:xfrm>
        </p:spPr>
        <p:txBody>
          <a:bodyPr/>
          <a:lstStyle/>
          <a:p>
            <a:r>
              <a:rPr lang="fi-FI" dirty="0" err="1" smtClean="0"/>
              <a:t>Gamified</a:t>
            </a:r>
            <a:r>
              <a:rPr lang="fi-FI" dirty="0" smtClean="0"/>
              <a:t> Solutions in Healthcare </a:t>
            </a:r>
            <a:r>
              <a:rPr lang="fi-FI" dirty="0" err="1" smtClean="0"/>
              <a:t>project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85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664" y="188640"/>
            <a:ext cx="741682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GSH in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07" y="1340769"/>
            <a:ext cx="8899301" cy="4785395"/>
          </a:xfrm>
        </p:spPr>
        <p:txBody>
          <a:bodyPr>
            <a:normAutofit/>
          </a:bodyPr>
          <a:lstStyle/>
          <a:p>
            <a:r>
              <a:rPr lang="en-US" sz="2200" dirty="0"/>
              <a:t>Focus: new services and effective activity solutions to elderly people through </a:t>
            </a:r>
            <a:r>
              <a:rPr lang="en-US" sz="2200" dirty="0" err="1"/>
              <a:t>gamification</a:t>
            </a:r>
            <a:r>
              <a:rPr lang="en-US" sz="2200" dirty="0"/>
              <a:t> </a:t>
            </a:r>
          </a:p>
          <a:p>
            <a:r>
              <a:rPr lang="en-US" sz="2200" dirty="0"/>
              <a:t>Objectives: offers more options for the elderly’s self care and eases the healthcare professional’s work load</a:t>
            </a:r>
          </a:p>
          <a:p>
            <a:r>
              <a:rPr lang="en-US" sz="2200" dirty="0" smtClean="0"/>
              <a:t>Research </a:t>
            </a:r>
            <a:r>
              <a:rPr lang="en-US" sz="2200" dirty="0"/>
              <a:t>Institutes: TUAS and University of Turku</a:t>
            </a:r>
          </a:p>
          <a:p>
            <a:r>
              <a:rPr lang="en-US" sz="2200" dirty="0"/>
              <a:t>Other partners: </a:t>
            </a:r>
            <a:r>
              <a:rPr lang="en-US" sz="2200" dirty="0" err="1"/>
              <a:t>Tekes</a:t>
            </a:r>
            <a:r>
              <a:rPr lang="en-US" sz="2200" dirty="0"/>
              <a:t>, </a:t>
            </a:r>
            <a:r>
              <a:rPr lang="en-US" sz="2200" dirty="0" err="1"/>
              <a:t>Attendo</a:t>
            </a:r>
            <a:r>
              <a:rPr lang="en-US" sz="2200" dirty="0"/>
              <a:t> Finland, </a:t>
            </a:r>
            <a:r>
              <a:rPr lang="en-US" sz="2200" dirty="0" err="1"/>
              <a:t>Puuha</a:t>
            </a:r>
            <a:r>
              <a:rPr lang="en-US" sz="2200" dirty="0"/>
              <a:t> Group, Serious Games Finland, City of Turku</a:t>
            </a:r>
          </a:p>
          <a:p>
            <a:r>
              <a:rPr lang="en-US" sz="2200" dirty="0"/>
              <a:t>International Cooperation: Singapore Polytechnic, Tohoku University, Sendai National College of Technology, </a:t>
            </a:r>
            <a:r>
              <a:rPr lang="en-US" sz="2200" dirty="0" err="1"/>
              <a:t>Waseda</a:t>
            </a:r>
            <a:r>
              <a:rPr lang="en-US" sz="2200" dirty="0"/>
              <a:t> University, Sendai Finland Wellbeing Center</a:t>
            </a:r>
          </a:p>
          <a:p>
            <a:endParaRPr lang="fi-FI" sz="2800" dirty="0"/>
          </a:p>
          <a:p>
            <a:endParaRPr lang="fi-FI" sz="2800" dirty="0"/>
          </a:p>
        </p:txBody>
      </p:sp>
      <p:pic>
        <p:nvPicPr>
          <p:cNvPr id="4" name="Picture 2" descr="Turun Ammattikorkeakoulu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4804" y="5930678"/>
            <a:ext cx="25352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UTU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3855" y="5805265"/>
            <a:ext cx="18002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www.tekes.fi/static/img/tekes-logo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8704" y="5860828"/>
            <a:ext cx="1055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seriousgamesfinland.fi/img/serious_www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20136" y="4077073"/>
            <a:ext cx="2952328" cy="9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648" y="125760"/>
            <a:ext cx="7632848" cy="1143000"/>
          </a:xfrm>
        </p:spPr>
        <p:txBody>
          <a:bodyPr>
            <a:normAutofit/>
          </a:bodyPr>
          <a:lstStyle/>
          <a:p>
            <a:r>
              <a:rPr lang="fi-FI" dirty="0" err="1" smtClean="0"/>
              <a:t>Background</a:t>
            </a:r>
            <a:r>
              <a:rPr lang="fi-FI" dirty="0" smtClean="0"/>
              <a:t> – </a:t>
            </a:r>
            <a:r>
              <a:rPr lang="fi-FI" dirty="0" err="1" smtClean="0"/>
              <a:t>Tests</a:t>
            </a:r>
            <a:r>
              <a:rPr lang="fi-FI" dirty="0" smtClean="0"/>
              <a:t> in Japan</a:t>
            </a:r>
            <a:endParaRPr lang="fi-FI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648" y="1124745"/>
            <a:ext cx="7283152" cy="3221286"/>
          </a:xfrm>
        </p:spPr>
        <p:txBody>
          <a:bodyPr>
            <a:normAutofit/>
          </a:bodyPr>
          <a:lstStyle/>
          <a:p>
            <a:r>
              <a:rPr lang="fi-FI" sz="2400" dirty="0" err="1"/>
              <a:t>Tests</a:t>
            </a:r>
            <a:r>
              <a:rPr lang="fi-FI" sz="2400" dirty="0"/>
              <a:t> </a:t>
            </a:r>
            <a:r>
              <a:rPr lang="fi-FI" sz="2400" dirty="0" err="1"/>
              <a:t>were</a:t>
            </a:r>
            <a:r>
              <a:rPr lang="fi-FI" sz="2400" dirty="0"/>
              <a:t> at Prof. </a:t>
            </a:r>
            <a:r>
              <a:rPr lang="fi-FI" sz="2400" dirty="0" err="1"/>
              <a:t>Hongo’s</a:t>
            </a:r>
            <a:r>
              <a:rPr lang="fi-FI" sz="2400" dirty="0"/>
              <a:t> </a:t>
            </a:r>
            <a:r>
              <a:rPr lang="fi-FI" sz="2400" dirty="0" err="1"/>
              <a:t>Lab</a:t>
            </a:r>
            <a:r>
              <a:rPr lang="fi-FI" sz="2400" dirty="0"/>
              <a:t> in Sendai National College of Technology</a:t>
            </a:r>
          </a:p>
          <a:p>
            <a:pPr lvl="1"/>
            <a:r>
              <a:rPr lang="fi-FI" sz="2000" dirty="0" err="1"/>
              <a:t>Executed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Nakai</a:t>
            </a:r>
            <a:r>
              <a:rPr lang="fi-FI" sz="2000" dirty="0"/>
              <a:t> san and </a:t>
            </a:r>
            <a:r>
              <a:rPr lang="fi-FI" sz="2000" dirty="0" err="1"/>
              <a:t>assisted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Mr</a:t>
            </a:r>
            <a:r>
              <a:rPr lang="fi-FI" sz="2000" dirty="0"/>
              <a:t> </a:t>
            </a:r>
            <a:r>
              <a:rPr lang="fi-FI" sz="2000" dirty="0" err="1"/>
              <a:t>Kentaro</a:t>
            </a:r>
            <a:r>
              <a:rPr lang="fi-FI" sz="2000" dirty="0"/>
              <a:t> </a:t>
            </a:r>
            <a:r>
              <a:rPr lang="fi-FI" sz="2000" dirty="0" err="1"/>
              <a:t>Katahira</a:t>
            </a:r>
            <a:r>
              <a:rPr lang="fi-FI" sz="2000" dirty="0"/>
              <a:t> and </a:t>
            </a:r>
            <a:r>
              <a:rPr lang="fi-FI" sz="2000" dirty="0" err="1"/>
              <a:t>Mr</a:t>
            </a:r>
            <a:r>
              <a:rPr lang="fi-FI" sz="2000" dirty="0"/>
              <a:t> </a:t>
            </a:r>
            <a:r>
              <a:rPr lang="fi-FI" sz="2000" dirty="0" err="1"/>
              <a:t>Junnichi</a:t>
            </a:r>
            <a:r>
              <a:rPr lang="fi-FI" sz="2000" dirty="0"/>
              <a:t> </a:t>
            </a:r>
            <a:r>
              <a:rPr lang="fi-FI" sz="2000" dirty="0" err="1"/>
              <a:t>Yoshida</a:t>
            </a:r>
            <a:endParaRPr lang="fi-FI" sz="2000" dirty="0"/>
          </a:p>
          <a:p>
            <a:r>
              <a:rPr lang="fi-FI" sz="2400" dirty="0" err="1"/>
              <a:t>Totally</a:t>
            </a:r>
            <a:r>
              <a:rPr lang="fi-FI" sz="2400" dirty="0"/>
              <a:t> 12 </a:t>
            </a:r>
            <a:r>
              <a:rPr lang="fi-FI" sz="2400" dirty="0" err="1"/>
              <a:t>test</a:t>
            </a:r>
            <a:r>
              <a:rPr lang="fi-FI" sz="2400" dirty="0"/>
              <a:t> </a:t>
            </a:r>
            <a:r>
              <a:rPr lang="fi-FI" sz="2400" dirty="0" err="1"/>
              <a:t>subjects</a:t>
            </a:r>
            <a:r>
              <a:rPr lang="fi-FI" sz="2400" dirty="0"/>
              <a:t> (6 </a:t>
            </a:r>
            <a:r>
              <a:rPr lang="fi-FI" sz="2400" dirty="0" err="1"/>
              <a:t>female</a:t>
            </a:r>
            <a:r>
              <a:rPr lang="fi-FI" sz="2400" dirty="0"/>
              <a:t> and 6 </a:t>
            </a:r>
            <a:r>
              <a:rPr lang="fi-FI" sz="2400" dirty="0" err="1"/>
              <a:t>male</a:t>
            </a:r>
            <a:r>
              <a:rPr lang="fi-FI" sz="2400" dirty="0"/>
              <a:t> </a:t>
            </a:r>
            <a:r>
              <a:rPr lang="fi-FI" sz="2400" dirty="0" err="1"/>
              <a:t>students</a:t>
            </a:r>
            <a:r>
              <a:rPr lang="fi-FI" sz="2400" dirty="0"/>
              <a:t>)</a:t>
            </a:r>
          </a:p>
          <a:p>
            <a:r>
              <a:rPr lang="fi-FI" sz="2400" dirty="0" err="1"/>
              <a:t>We</a:t>
            </a:r>
            <a:r>
              <a:rPr lang="fi-FI" sz="2400" dirty="0"/>
              <a:t> </a:t>
            </a:r>
            <a:r>
              <a:rPr lang="fi-FI" sz="2400" dirty="0" err="1"/>
              <a:t>were</a:t>
            </a:r>
            <a:r>
              <a:rPr lang="fi-FI" sz="2400" dirty="0"/>
              <a:t> </a:t>
            </a:r>
            <a:r>
              <a:rPr lang="fi-FI" sz="2400" dirty="0" err="1"/>
              <a:t>not</a:t>
            </a:r>
            <a:r>
              <a:rPr lang="fi-FI" sz="2400" dirty="0"/>
              <a:t> </a:t>
            </a:r>
            <a:r>
              <a:rPr lang="fi-FI" sz="2400" dirty="0" err="1"/>
              <a:t>able</a:t>
            </a:r>
            <a:r>
              <a:rPr lang="fi-FI" sz="2400" dirty="0"/>
              <a:t> to </a:t>
            </a:r>
            <a:r>
              <a:rPr lang="fi-FI" sz="2400" dirty="0" err="1"/>
              <a:t>receive</a:t>
            </a:r>
            <a:r>
              <a:rPr lang="fi-FI" sz="2400" dirty="0"/>
              <a:t> </a:t>
            </a:r>
            <a:r>
              <a:rPr lang="fi-FI" sz="2400" dirty="0" err="1"/>
              <a:t>any</a:t>
            </a:r>
            <a:r>
              <a:rPr lang="fi-FI" sz="2400" dirty="0"/>
              <a:t> </a:t>
            </a:r>
            <a:r>
              <a:rPr lang="fi-FI" sz="2400" dirty="0" err="1"/>
              <a:t>elderly</a:t>
            </a:r>
            <a:r>
              <a:rPr lang="fi-FI" sz="2400" dirty="0"/>
              <a:t> </a:t>
            </a:r>
            <a:r>
              <a:rPr lang="fi-FI" sz="2400" dirty="0" err="1"/>
              <a:t>subjects</a:t>
            </a:r>
            <a:r>
              <a:rPr lang="fi-FI" sz="2400" dirty="0"/>
              <a:t> </a:t>
            </a:r>
            <a:r>
              <a:rPr lang="fi-FI" sz="2400" dirty="0" err="1"/>
              <a:t>from</a:t>
            </a:r>
            <a:r>
              <a:rPr lang="fi-FI" sz="2400" dirty="0"/>
              <a:t> FWBC</a:t>
            </a:r>
          </a:p>
          <a:p>
            <a:r>
              <a:rPr lang="fi-FI" sz="2400" dirty="0" err="1"/>
              <a:t>Results</a:t>
            </a:r>
            <a:r>
              <a:rPr lang="fi-FI" sz="2400" dirty="0"/>
              <a:t> </a:t>
            </a:r>
            <a:r>
              <a:rPr lang="fi-FI" sz="2400" dirty="0" err="1"/>
              <a:t>published</a:t>
            </a:r>
            <a:r>
              <a:rPr lang="fi-FI" sz="2400" dirty="0"/>
              <a:t> in (</a:t>
            </a:r>
            <a:r>
              <a:rPr lang="fi-FI" sz="2400" dirty="0" err="1"/>
              <a:t>Nakai</a:t>
            </a:r>
            <a:r>
              <a:rPr lang="fi-FI" sz="2400" dirty="0"/>
              <a:t> et al., 2013) </a:t>
            </a:r>
          </a:p>
          <a:p>
            <a:endParaRPr lang="fi-FI" sz="2400" dirty="0"/>
          </a:p>
        </p:txBody>
      </p:sp>
      <p:pic>
        <p:nvPicPr>
          <p:cNvPr id="819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776" y="4293096"/>
            <a:ext cx="277878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5961" y="4937782"/>
            <a:ext cx="2720769" cy="1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7526" y="5227758"/>
            <a:ext cx="1584899" cy="72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5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664" y="188640"/>
            <a:ext cx="741682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GSH Research Focus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2317" y="1124745"/>
            <a:ext cx="5587968" cy="452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143672" y="5661248"/>
            <a:ext cx="7344816" cy="482114"/>
            <a:chOff x="1005458" y="5661248"/>
            <a:chExt cx="8247062" cy="541337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645" y="5661248"/>
              <a:ext cx="1809750" cy="53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220" y="5829523"/>
              <a:ext cx="1417638" cy="19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883" y="5769198"/>
              <a:ext cx="1798637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Turun Ammattikorkeakoulu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458" y="5846985"/>
              <a:ext cx="1982787" cy="23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 descr="UTU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358" y="5746973"/>
              <a:ext cx="1517650" cy="45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76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04" y="1457891"/>
            <a:ext cx="6509693" cy="3511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664" y="188640"/>
            <a:ext cx="7416824" cy="1143000"/>
          </a:xfrm>
        </p:spPr>
        <p:txBody>
          <a:bodyPr>
            <a:normAutofit/>
          </a:bodyPr>
          <a:lstStyle/>
          <a:p>
            <a:r>
              <a:rPr lang="fi-FI" dirty="0" smtClean="0"/>
              <a:t>GSH - </a:t>
            </a:r>
            <a:r>
              <a:rPr lang="fi-FI" dirty="0" err="1" smtClean="0"/>
              <a:t>Social</a:t>
            </a:r>
            <a:r>
              <a:rPr lang="fi-FI" dirty="0" smtClean="0"/>
              <a:t> </a:t>
            </a:r>
            <a:r>
              <a:rPr lang="fi-FI" dirty="0" err="1" smtClean="0"/>
              <a:t>Functioning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3512" y="2677022"/>
            <a:ext cx="1116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1664" y="2591302"/>
            <a:ext cx="910126" cy="1917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864" y="1916832"/>
            <a:ext cx="3655684" cy="364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9634" y="4257554"/>
            <a:ext cx="4564838" cy="17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664" y="188640"/>
            <a:ext cx="7416824" cy="1143000"/>
          </a:xfrm>
        </p:spPr>
        <p:txBody>
          <a:bodyPr>
            <a:normAutofit/>
          </a:bodyPr>
          <a:lstStyle/>
          <a:p>
            <a:r>
              <a:rPr lang="fi-FI" dirty="0" smtClean="0"/>
              <a:t>GSH - Virtual </a:t>
            </a:r>
            <a:r>
              <a:rPr lang="fi-FI" dirty="0" err="1" smtClean="0"/>
              <a:t>Physical</a:t>
            </a:r>
            <a:r>
              <a:rPr lang="fi-FI" dirty="0" smtClean="0"/>
              <a:t> </a:t>
            </a:r>
            <a:r>
              <a:rPr lang="fi-FI" dirty="0" err="1" smtClean="0"/>
              <a:t>Therapy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1135" y="1595636"/>
            <a:ext cx="7017882" cy="3945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3512" y="2677022"/>
            <a:ext cx="1116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7968" y="5661248"/>
            <a:ext cx="18097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8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664" y="188640"/>
            <a:ext cx="7416824" cy="1143000"/>
          </a:xfrm>
        </p:spPr>
        <p:txBody>
          <a:bodyPr>
            <a:normAutofit/>
          </a:bodyPr>
          <a:lstStyle/>
          <a:p>
            <a:r>
              <a:rPr lang="fi-FI" dirty="0" smtClean="0"/>
              <a:t>GSH - </a:t>
            </a:r>
            <a:r>
              <a:rPr lang="fi-FI" dirty="0" err="1" smtClean="0"/>
              <a:t>Rehabilitation</a:t>
            </a:r>
            <a:r>
              <a:rPr lang="fi-FI" dirty="0" smtClean="0"/>
              <a:t> </a:t>
            </a:r>
            <a:r>
              <a:rPr lang="fi-FI" dirty="0" err="1" smtClean="0"/>
              <a:t>Games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665" y="1268553"/>
            <a:ext cx="7272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prstClr val="black"/>
                </a:solidFill>
              </a:rPr>
              <a:t>Modyfying</a:t>
            </a:r>
            <a:r>
              <a:rPr lang="fi-FI" sz="2400" dirty="0">
                <a:solidFill>
                  <a:prstClr val="black"/>
                </a:solidFill>
              </a:rPr>
              <a:t> </a:t>
            </a:r>
            <a:r>
              <a:rPr lang="fi-FI" sz="2400" dirty="0" err="1">
                <a:solidFill>
                  <a:prstClr val="black"/>
                </a:solidFill>
              </a:rPr>
              <a:t>existing</a:t>
            </a:r>
            <a:r>
              <a:rPr lang="fi-FI" sz="2400" dirty="0">
                <a:solidFill>
                  <a:prstClr val="black"/>
                </a:solidFill>
              </a:rPr>
              <a:t> SportWall </a:t>
            </a:r>
            <a:r>
              <a:rPr lang="fi-FI" sz="2400" dirty="0" err="1">
                <a:solidFill>
                  <a:prstClr val="black"/>
                </a:solidFill>
              </a:rPr>
              <a:t>game</a:t>
            </a:r>
            <a:r>
              <a:rPr lang="fi-FI" sz="2400" dirty="0">
                <a:solidFill>
                  <a:prstClr val="black"/>
                </a:solidFill>
              </a:rPr>
              <a:t> for </a:t>
            </a:r>
            <a:r>
              <a:rPr lang="fi-FI" sz="2400" dirty="0" err="1">
                <a:solidFill>
                  <a:prstClr val="black"/>
                </a:solidFill>
              </a:rPr>
              <a:t>Japanese</a:t>
            </a:r>
            <a:r>
              <a:rPr lang="fi-FI" sz="2400" dirty="0">
                <a:solidFill>
                  <a:prstClr val="black"/>
                </a:solidFill>
              </a:rPr>
              <a:t> </a:t>
            </a:r>
            <a:r>
              <a:rPr lang="fi-FI" sz="2400" dirty="0" err="1">
                <a:solidFill>
                  <a:prstClr val="black"/>
                </a:solidFill>
              </a:rPr>
              <a:t>elderly</a:t>
            </a:r>
            <a:r>
              <a:rPr lang="fi-FI" sz="2400" dirty="0">
                <a:solidFill>
                  <a:prstClr val="black"/>
                </a:solidFill>
              </a:rPr>
              <a:t> </a:t>
            </a:r>
            <a:r>
              <a:rPr lang="fi-FI" sz="2400" dirty="0" err="1">
                <a:solidFill>
                  <a:prstClr val="black"/>
                </a:solidFill>
              </a:rPr>
              <a:t>people</a:t>
            </a:r>
            <a:endParaRPr lang="fi-FI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7769" y="5217472"/>
            <a:ext cx="1666343" cy="930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4111" y="5217473"/>
            <a:ext cx="1656184" cy="930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8423" y="5216427"/>
            <a:ext cx="1668216" cy="931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9" y="2204864"/>
            <a:ext cx="4919985" cy="2767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1678" y="2204865"/>
            <a:ext cx="1321090" cy="800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1140" y="3093225"/>
            <a:ext cx="762167" cy="4954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6280" y="3041074"/>
            <a:ext cx="406489" cy="6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544" y="3738888"/>
            <a:ext cx="711356" cy="13084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3512" y="2677022"/>
            <a:ext cx="1116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6545" y="5374872"/>
            <a:ext cx="7445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664" y="188640"/>
            <a:ext cx="7416824" cy="1143000"/>
          </a:xfrm>
        </p:spPr>
        <p:txBody>
          <a:bodyPr>
            <a:normAutofit/>
          </a:bodyPr>
          <a:lstStyle/>
          <a:p>
            <a:r>
              <a:rPr lang="fi-FI" dirty="0" smtClean="0"/>
              <a:t>GSH – </a:t>
            </a:r>
            <a:r>
              <a:rPr lang="fi-FI" dirty="0" err="1" smtClean="0"/>
              <a:t>End</a:t>
            </a:r>
            <a:r>
              <a:rPr lang="fi-FI" dirty="0" smtClean="0"/>
              <a:t> User </a:t>
            </a:r>
            <a:r>
              <a:rPr lang="fi-FI" dirty="0" err="1" smtClean="0"/>
              <a:t>Experiences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498125"/>
            <a:ext cx="6910314" cy="3861751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042" y="5661248"/>
            <a:ext cx="1417638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217" y="5633368"/>
            <a:ext cx="179863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UTU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3792" y="5576794"/>
            <a:ext cx="1440160" cy="44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0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838</Words>
  <Application>Microsoft Office PowerPoint</Application>
  <PresentationFormat>Widescreen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Calibri</vt:lpstr>
      <vt:lpstr>1_Office Theme</vt:lpstr>
      <vt:lpstr>Gamified Solutions  in Healthcare game test in Sendai </vt:lpstr>
      <vt:lpstr>Gamified Solutions in Healthcare project</vt:lpstr>
      <vt:lpstr>GSH in Nutshell</vt:lpstr>
      <vt:lpstr>Background – Tests in Japan</vt:lpstr>
      <vt:lpstr>GSH Research Focus</vt:lpstr>
      <vt:lpstr>GSH - Social Functioning</vt:lpstr>
      <vt:lpstr>GSH - Virtual Physical Therapy</vt:lpstr>
      <vt:lpstr>GSH - Rehabilitation Games</vt:lpstr>
      <vt:lpstr>GSH – End User Experiences</vt:lpstr>
      <vt:lpstr>Tests in Sendai</vt:lpstr>
      <vt:lpstr>Skiing Game test targets</vt:lpstr>
      <vt:lpstr>Skiing Game field test schedule</vt:lpstr>
      <vt:lpstr>被験者</vt:lpstr>
      <vt:lpstr>Miscellaneous</vt:lpstr>
      <vt:lpstr>Personnel for FT (13th, 20th, 21st)</vt:lpstr>
      <vt:lpstr>Tentative layout at the lecture room 1</vt:lpstr>
      <vt:lpstr>Requested staff number</vt:lpstr>
      <vt:lpstr>Requested staff number</vt:lpstr>
    </vt:vector>
  </TitlesOfParts>
  <Company>Turun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Gamified Solutions  in Healthcare game test in Sendai</dc:title>
  <dc:creator>Saarenpää Teppo</dc:creator>
  <cp:lastModifiedBy>Saarenpää Teppo</cp:lastModifiedBy>
  <cp:revision>4</cp:revision>
  <dcterms:created xsi:type="dcterms:W3CDTF">2015-05-14T11:13:53Z</dcterms:created>
  <dcterms:modified xsi:type="dcterms:W3CDTF">2015-05-15T08:08:47Z</dcterms:modified>
</cp:coreProperties>
</file>