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8" r:id="rId3"/>
    <p:sldId id="259" r:id="rId4"/>
    <p:sldId id="260" r:id="rId5"/>
    <p:sldId id="261" r:id="rId6"/>
    <p:sldId id="262" r:id="rId7"/>
    <p:sldId id="263" r:id="rId8"/>
    <p:sldId id="264" r:id="rId9"/>
    <p:sldId id="267" r:id="rId10"/>
    <p:sldId id="265" r:id="rId11"/>
    <p:sldId id="266"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000" autoAdjust="0"/>
  </p:normalViewPr>
  <p:slideViewPr>
    <p:cSldViewPr>
      <p:cViewPr>
        <p:scale>
          <a:sx n="65" d="100"/>
          <a:sy n="65" d="100"/>
        </p:scale>
        <p:origin x="-1536" y="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A6A601-9B1B-438A-96A6-56431C4BA801}" type="datetimeFigureOut">
              <a:rPr lang="en-CA" smtClean="0"/>
              <a:pPr/>
              <a:t>02/07/2012</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5EFCE83-0D6D-418E-84F5-E30F60A7C7AC}" type="slidenum">
              <a:rPr lang="en-CA" smtClean="0"/>
              <a:pPr/>
              <a:t>‹#›</a:t>
            </a:fld>
            <a:endParaRPr lang="en-CA"/>
          </a:p>
        </p:txBody>
      </p:sp>
    </p:spTree>
    <p:extLst>
      <p:ext uri="{BB962C8B-B14F-4D97-AF65-F5344CB8AC3E}">
        <p14:creationId xmlns:p14="http://schemas.microsoft.com/office/powerpoint/2010/main" val="3722048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Project</a:t>
            </a:r>
            <a:r>
              <a:rPr lang="en-CA" baseline="0" dirty="0" smtClean="0"/>
              <a:t> name – pick a cool sounding name for your project</a:t>
            </a:r>
          </a:p>
          <a:p>
            <a:r>
              <a:rPr lang="en-CA" baseline="0" dirty="0" smtClean="0"/>
              <a:t>Sponsors – list your project sponsors here (the people with the money)</a:t>
            </a:r>
          </a:p>
          <a:p>
            <a:endParaRPr lang="en-CA" baseline="0" dirty="0" smtClean="0"/>
          </a:p>
          <a:p>
            <a:r>
              <a:rPr lang="en-CA" baseline="0" dirty="0" smtClean="0"/>
              <a:t>Putting your sponsors name boldly out there for all to see is a great way to get their engagement and attention (necessary for any successful project).</a:t>
            </a:r>
          </a:p>
        </p:txBody>
      </p:sp>
      <p:sp>
        <p:nvSpPr>
          <p:cNvPr id="4" name="Slide Number Placeholder 3"/>
          <p:cNvSpPr>
            <a:spLocks noGrp="1"/>
          </p:cNvSpPr>
          <p:nvPr>
            <p:ph type="sldNum" sz="quarter" idx="10"/>
          </p:nvPr>
        </p:nvSpPr>
        <p:spPr/>
        <p:txBody>
          <a:bodyPr/>
          <a:lstStyle/>
          <a:p>
            <a:fld id="{95EFCE83-0D6D-418E-84F5-E30F60A7C7AC}" type="slidenum">
              <a:rPr lang="en-CA" smtClean="0"/>
              <a:pPr/>
              <a:t>1</a:t>
            </a:fld>
            <a:endParaRPr lang="en-CA"/>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sz="200" dirty="0" smtClean="0"/>
              <a:t>When push comes to shove,</a:t>
            </a:r>
            <a:r>
              <a:rPr lang="en-CA" sz="200" baseline="0" dirty="0" smtClean="0"/>
              <a:t> something has to give. Here we want to be clear on what that is.</a:t>
            </a:r>
          </a:p>
          <a:p>
            <a:endParaRPr lang="en-CA" sz="200" baseline="0" dirty="0" smtClean="0"/>
          </a:p>
          <a:p>
            <a:r>
              <a:rPr lang="en-CA" sz="200" dirty="0" smtClean="0"/>
              <a:t>On agile projects</a:t>
            </a:r>
            <a:r>
              <a:rPr lang="en-CA" sz="200" baseline="0" dirty="0" smtClean="0"/>
              <a:t> we flex on scope. But there could be others factors at play here so get ready to listen as you customer tells you which forces can bend (scope) and which are written in stone (usually budget).</a:t>
            </a:r>
            <a:endParaRPr lang="en-CA" sz="200" dirty="0" smtClean="0"/>
          </a:p>
          <a:p>
            <a:endParaRPr lang="en-CA" sz="200" dirty="0" smtClean="0"/>
          </a:p>
          <a:p>
            <a:r>
              <a:rPr lang="en-CA" sz="1000" dirty="0" smtClean="0"/>
              <a:t>Slider rules:</a:t>
            </a:r>
          </a:p>
          <a:p>
            <a:r>
              <a:rPr lang="en-CA" sz="1000" dirty="0" smtClean="0"/>
              <a:t>1. No</a:t>
            </a:r>
            <a:r>
              <a:rPr lang="en-CA" sz="1000" baseline="0" dirty="0" smtClean="0"/>
              <a:t> two sliders can </a:t>
            </a:r>
            <a:r>
              <a:rPr lang="en-CA" sz="200" baseline="0" dirty="0" smtClean="0"/>
              <a:t>occupy the same level.</a:t>
            </a:r>
          </a:p>
          <a:p>
            <a:r>
              <a:rPr lang="en-CA" sz="200" baseline="0" dirty="0" smtClean="0"/>
              <a:t>2. List other important project factors down below.</a:t>
            </a:r>
          </a:p>
        </p:txBody>
      </p:sp>
      <p:sp>
        <p:nvSpPr>
          <p:cNvPr id="4" name="Slide Number Placeholder 3"/>
          <p:cNvSpPr>
            <a:spLocks noGrp="1"/>
          </p:cNvSpPr>
          <p:nvPr>
            <p:ph type="sldNum" sz="quarter" idx="10"/>
          </p:nvPr>
        </p:nvSpPr>
        <p:spPr/>
        <p:txBody>
          <a:bodyPr/>
          <a:lstStyle/>
          <a:p>
            <a:fld id="{95EFCE83-0D6D-418E-84F5-E30F60A7C7AC}" type="slidenum">
              <a:rPr lang="en-CA" smtClean="0"/>
              <a:pPr/>
              <a:t>11</a:t>
            </a:fld>
            <a:endParaRPr lang="en-CA"/>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baseline="0" dirty="0" smtClean="0"/>
              <a:t>Stakeholders are usually interested in two things:</a:t>
            </a:r>
          </a:p>
          <a:p>
            <a:pPr marL="228600" indent="-228600">
              <a:buAutoNum type="arabicPeriod"/>
            </a:pPr>
            <a:r>
              <a:rPr lang="en-CA" baseline="0" dirty="0" smtClean="0"/>
              <a:t>How much is this going to cost.</a:t>
            </a:r>
          </a:p>
          <a:p>
            <a:pPr marL="228600" indent="-228600">
              <a:buAutoNum type="arabicPeriod"/>
            </a:pPr>
            <a:r>
              <a:rPr lang="en-CA" baseline="0" dirty="0" smtClean="0"/>
              <a:t>When is it going to be done.</a:t>
            </a:r>
          </a:p>
          <a:p>
            <a:pPr marL="228600" indent="-228600">
              <a:buAutoNum type="arabicPeriod"/>
            </a:pPr>
            <a:endParaRPr lang="en-CA" baseline="0" dirty="0" smtClean="0"/>
          </a:p>
          <a:p>
            <a:pPr marL="228600" indent="-228600">
              <a:buNone/>
            </a:pPr>
            <a:r>
              <a:rPr lang="en-CA" baseline="0" dirty="0" smtClean="0"/>
              <a:t>Here we do our best to answer those two questions so they can decide if the project is still worth doing by showing them what it’s going to take.</a:t>
            </a:r>
          </a:p>
        </p:txBody>
      </p:sp>
      <p:sp>
        <p:nvSpPr>
          <p:cNvPr id="4" name="Slide Number Placeholder 3"/>
          <p:cNvSpPr>
            <a:spLocks noGrp="1"/>
          </p:cNvSpPr>
          <p:nvPr>
            <p:ph type="sldNum" sz="quarter" idx="10"/>
          </p:nvPr>
        </p:nvSpPr>
        <p:spPr/>
        <p:txBody>
          <a:bodyPr/>
          <a:lstStyle/>
          <a:p>
            <a:fld id="{95EFCE83-0D6D-418E-84F5-E30F60A7C7AC}" type="slidenum">
              <a:rPr lang="en-CA" smtClean="0"/>
              <a:pPr/>
              <a:t>12</a:t>
            </a:fld>
            <a:endParaRPr lang="en-CA"/>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Write down all the reasons why your company would want to spend money on this project in the first place.</a:t>
            </a:r>
          </a:p>
          <a:p>
            <a:r>
              <a:rPr lang="en-CA" dirty="0" smtClean="0"/>
              <a:t>Then pick and highlight the most important one</a:t>
            </a:r>
            <a:r>
              <a:rPr lang="en-CA" baseline="0" dirty="0" smtClean="0"/>
              <a:t>.</a:t>
            </a:r>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2</a:t>
            </a:fld>
            <a:endParaRPr lang="en-CA"/>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If you could walk into a store, and buy the shrink</a:t>
            </a:r>
            <a:r>
              <a:rPr lang="en-CA" baseline="0" dirty="0" smtClean="0"/>
              <a:t> wrapped version of your software, what the design of the box look like and what would it say?</a:t>
            </a:r>
          </a:p>
          <a:p>
            <a:r>
              <a:rPr lang="en-CA" baseline="0" dirty="0" smtClean="0"/>
              <a:t>Point here is to get your team looking at your project through the eyes of your end customer.</a:t>
            </a:r>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4</a:t>
            </a:fld>
            <a:endParaRPr lang="en-CA"/>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List all the big ticket items</a:t>
            </a:r>
            <a:r>
              <a:rPr lang="en-CA" baseline="0" dirty="0" smtClean="0"/>
              <a:t> you are (and are NOT) going to deliver within the scope of this project.</a:t>
            </a:r>
          </a:p>
          <a:p>
            <a:r>
              <a:rPr lang="en-CA" baseline="0" dirty="0" smtClean="0"/>
              <a:t>Before starting your project move all the UNRESOLVED ones to either IN or OUT.</a:t>
            </a:r>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5</a:t>
            </a:fld>
            <a:endParaRPr lang="en-CA"/>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List everyone you are going to have to interact with at some point during the</a:t>
            </a:r>
            <a:r>
              <a:rPr lang="en-CA" baseline="0" dirty="0" smtClean="0"/>
              <a:t> course of your project.</a:t>
            </a:r>
          </a:p>
          <a:p>
            <a:endParaRPr lang="en-CA" baseline="0" dirty="0" smtClean="0"/>
          </a:p>
          <a:p>
            <a:r>
              <a:rPr lang="en-CA" baseline="0" dirty="0" smtClean="0"/>
              <a:t>Goal is to start building relationships with these people and let them know we are coming down the tracks  (before we actually get there).</a:t>
            </a:r>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6</a:t>
            </a:fld>
            <a:endParaRPr lang="en-CA"/>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This is about letting people know how</a:t>
            </a:r>
            <a:r>
              <a:rPr lang="en-CA" baseline="0" dirty="0" smtClean="0"/>
              <a:t> we plan on building this thing.</a:t>
            </a:r>
          </a:p>
          <a:p>
            <a:r>
              <a:rPr lang="en-CA" baseline="0" dirty="0" smtClean="0"/>
              <a:t>If there are any tools or libraries assumptions you are making list them here.</a:t>
            </a:r>
          </a:p>
          <a:p>
            <a:r>
              <a:rPr lang="en-CA" baseline="0" dirty="0" smtClean="0"/>
              <a:t>Also if there are areas of the application architecture that are risky highlight those too.</a:t>
            </a:r>
          </a:p>
          <a:p>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7</a:t>
            </a:fld>
            <a:endParaRPr lang="en-CA"/>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This is your chance to call </a:t>
            </a:r>
            <a:r>
              <a:rPr lang="en-CA" baseline="0" dirty="0" smtClean="0"/>
              <a:t>out any craziness you’ve heard while building the deck, and having a frank conversation with your sponsors and your team about how you are going to handle it.</a:t>
            </a:r>
          </a:p>
          <a:p>
            <a:r>
              <a:rPr lang="en-CA" baseline="0" dirty="0" smtClean="0"/>
              <a:t>This is perhaps on of the most powerful slides in the deck – it’s your chance to ask for whatever you need to be successful and the consequences if you don’t get it.</a:t>
            </a:r>
          </a:p>
          <a:p>
            <a:r>
              <a:rPr lang="en-CA" baseline="0" dirty="0" smtClean="0"/>
              <a:t>Use it!</a:t>
            </a:r>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8</a:t>
            </a:fld>
            <a:endParaRPr lang="en-CA"/>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Set expectations around who you are going to need and</a:t>
            </a:r>
            <a:r>
              <a:rPr lang="en-CA" baseline="0" dirty="0" smtClean="0"/>
              <a:t> what kind of skills they will need to have to pull this off.</a:t>
            </a:r>
          </a:p>
          <a:p>
            <a:r>
              <a:rPr lang="en-CA" baseline="0" dirty="0" smtClean="0"/>
              <a:t>Use names if specific people are important (i.e. Billy is the only guy who can do X).</a:t>
            </a:r>
          </a:p>
        </p:txBody>
      </p:sp>
      <p:sp>
        <p:nvSpPr>
          <p:cNvPr id="4" name="Slide Number Placeholder 3"/>
          <p:cNvSpPr>
            <a:spLocks noGrp="1"/>
          </p:cNvSpPr>
          <p:nvPr>
            <p:ph type="sldNum" sz="quarter" idx="10"/>
          </p:nvPr>
        </p:nvSpPr>
        <p:spPr/>
        <p:txBody>
          <a:bodyPr/>
          <a:lstStyle/>
          <a:p>
            <a:fld id="{95EFCE83-0D6D-418E-84F5-E30F60A7C7AC}" type="slidenum">
              <a:rPr lang="en-CA" smtClean="0"/>
              <a:pPr/>
              <a:t>9</a:t>
            </a:fld>
            <a:endParaRPr lang="en-CA"/>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Give your sponsors some idea of how big this thing is (1, 3, or 6 </a:t>
            </a:r>
            <a:r>
              <a:rPr lang="en-CA" dirty="0" err="1" smtClean="0"/>
              <a:t>monther</a:t>
            </a:r>
            <a:r>
              <a:rPr lang="en-CA" dirty="0" smtClean="0"/>
              <a:t>).</a:t>
            </a:r>
            <a:endParaRPr lang="en-CA" baseline="0" dirty="0" smtClean="0"/>
          </a:p>
          <a:p>
            <a:r>
              <a:rPr lang="en-CA" baseline="0" dirty="0" smtClean="0"/>
              <a:t>Before you can complete this slide you and the team should create and estimate a high-level story list for the project.</a:t>
            </a:r>
          </a:p>
          <a:p>
            <a:r>
              <a:rPr lang="en-CA" baseline="0" dirty="0" smtClean="0"/>
              <a:t>This isn’t a commitment (too many unknowns). It’s just a really rough guess. Don’t treat it as anything else.</a:t>
            </a:r>
          </a:p>
        </p:txBody>
      </p:sp>
      <p:sp>
        <p:nvSpPr>
          <p:cNvPr id="4" name="Slide Number Placeholder 3"/>
          <p:cNvSpPr>
            <a:spLocks noGrp="1"/>
          </p:cNvSpPr>
          <p:nvPr>
            <p:ph type="sldNum" sz="quarter" idx="10"/>
          </p:nvPr>
        </p:nvSpPr>
        <p:spPr/>
        <p:txBody>
          <a:bodyPr/>
          <a:lstStyle/>
          <a:p>
            <a:fld id="{95EFCE83-0D6D-418E-84F5-E30F60A7C7AC}" type="slidenum">
              <a:rPr lang="en-CA" smtClean="0"/>
              <a:pPr/>
              <a:t>10</a:t>
            </a:fld>
            <a:endParaRPr lang="en-CA"/>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7/2/2012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7/2/2012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Unicode MS" pitchFamily="50" charset="-128"/>
                <a:ea typeface="Arial Unicode MS" pitchFamily="50" charset="-128"/>
                <a:cs typeface="Arial Unicode MS" pitchFamily="50" charset="-128"/>
              </a:defRPr>
            </a:lvl1pPr>
          </a:lstStyle>
          <a:p>
            <a:fld id="{1D8BD707-D9CF-40AE-B4C6-C98DA3205C09}" type="datetimeFigureOut">
              <a:rPr lang="en-US" smtClean="0"/>
              <a:pPr/>
              <a:t>7/2/2012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Unicode MS" pitchFamily="50" charset="-128"/>
                <a:ea typeface="Arial Unicode MS" pitchFamily="50" charset="-128"/>
                <a:cs typeface="Arial Unicode MS" pitchFamily="50" charset="-128"/>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Unicode MS" pitchFamily="50" charset="-128"/>
                <a:ea typeface="Arial Unicode MS" pitchFamily="50" charset="-128"/>
                <a:cs typeface="Arial Unicode MS" pitchFamily="50" charset="-128"/>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spcBef>
          <a:spcPct val="0"/>
        </a:spcBef>
        <a:buNone/>
        <a:defRPr sz="4400" kern="1200">
          <a:solidFill>
            <a:schemeClr val="tx2">
              <a:lumMod val="75000"/>
            </a:schemeClr>
          </a:solidFill>
          <a:latin typeface="Arial Unicode MS" pitchFamily="50" charset="-128"/>
          <a:ea typeface="Arial Unicode MS" pitchFamily="50" charset="-128"/>
          <a:cs typeface="Arial Unicode MS" pitchFamily="50" charset="-128"/>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Unicode MS" pitchFamily="50" charset="-128"/>
          <a:ea typeface="Arial Unicode MS" pitchFamily="50" charset="-128"/>
          <a:cs typeface="Arial Unicode MS" pitchFamily="50" charset="-128"/>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Unicode MS" pitchFamily="50" charset="-128"/>
          <a:ea typeface="Arial Unicode MS" pitchFamily="50" charset="-128"/>
          <a:cs typeface="Arial Unicode MS" pitchFamily="50" charset="-128"/>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Unicode MS" pitchFamily="50" charset="-128"/>
          <a:ea typeface="Arial Unicode MS" pitchFamily="50" charset="-128"/>
          <a:cs typeface="Arial Unicode MS" pitchFamily="50" charset="-128"/>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Unicode MS" pitchFamily="50" charset="-128"/>
          <a:ea typeface="Arial Unicode MS" pitchFamily="50" charset="-128"/>
          <a:cs typeface="Arial Unicode MS" pitchFamily="50" charset="-128"/>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Unicode MS" pitchFamily="50" charset="-128"/>
          <a:ea typeface="Arial Unicode MS" pitchFamily="50" charset="-128"/>
          <a:cs typeface="Arial Unicode MS" pitchFamily="50" charset="-12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76400"/>
            <a:ext cx="7772400" cy="1470025"/>
          </a:xfrm>
        </p:spPr>
        <p:txBody>
          <a:bodyPr/>
          <a:lstStyle/>
          <a:p>
            <a:pPr algn="ctr"/>
            <a:r>
              <a:rPr lang="en-CA" dirty="0" smtClean="0"/>
              <a:t>&lt;SmartGreenhousing&gt;</a:t>
            </a:r>
            <a:endParaRPr lang="en-CA" dirty="0"/>
          </a:p>
        </p:txBody>
      </p:sp>
      <p:sp>
        <p:nvSpPr>
          <p:cNvPr id="3" name="Subtitle 2"/>
          <p:cNvSpPr>
            <a:spLocks noGrp="1"/>
          </p:cNvSpPr>
          <p:nvPr>
            <p:ph type="subTitle" idx="1"/>
          </p:nvPr>
        </p:nvSpPr>
        <p:spPr>
          <a:xfrm>
            <a:off x="304800" y="3124200"/>
            <a:ext cx="8458200" cy="3200400"/>
          </a:xfrm>
        </p:spPr>
        <p:txBody>
          <a:bodyPr>
            <a:normAutofit/>
          </a:bodyPr>
          <a:lstStyle/>
          <a:p>
            <a:r>
              <a:rPr lang="en-CA" dirty="0" smtClean="0"/>
              <a:t>&lt;</a:t>
            </a:r>
            <a:r>
              <a:rPr lang="en-US" dirty="0" smtClean="0"/>
              <a:t>Cherry </a:t>
            </a:r>
            <a:r>
              <a:rPr lang="en-US" dirty="0"/>
              <a:t>farmers </a:t>
            </a:r>
            <a:r>
              <a:rPr lang="en-US" dirty="0" smtClean="0"/>
              <a:t> in </a:t>
            </a:r>
            <a:r>
              <a:rPr lang="en-US" dirty="0"/>
              <a:t>greenhouse cultivation</a:t>
            </a:r>
            <a:r>
              <a:rPr lang="en-CA" dirty="0" smtClean="0"/>
              <a:t> &gt;</a:t>
            </a:r>
            <a:br>
              <a:rPr lang="en-CA" dirty="0" smtClean="0"/>
            </a:br>
            <a:r>
              <a:rPr lang="en-CA" sz="300" dirty="0" smtClean="0"/>
              <a:t> </a:t>
            </a:r>
            <a:endParaRPr lang="en-CA" dirty="0" smtClean="0"/>
          </a:p>
          <a:p>
            <a:pPr algn="r"/>
            <a:r>
              <a:rPr lang="en-CA" dirty="0" err="1" smtClean="0">
                <a:solidFill>
                  <a:schemeClr val="tx1">
                    <a:lumMod val="95000"/>
                    <a:lumOff val="5000"/>
                  </a:schemeClr>
                </a:solidFill>
                <a:latin typeface="+mn-lt"/>
              </a:rPr>
              <a:t>Team.SmartGreenhousing</a:t>
            </a:r>
            <a:endParaRPr lang="en-CA" dirty="0" smtClean="0">
              <a:solidFill>
                <a:schemeClr val="tx1">
                  <a:lumMod val="95000"/>
                  <a:lumOff val="5000"/>
                </a:schemeClr>
              </a:solidFill>
              <a:latin typeface="+mn-lt"/>
            </a:endParaRPr>
          </a:p>
          <a:p>
            <a:pPr algn="r"/>
            <a:r>
              <a:rPr lang="en-CA" dirty="0" smtClean="0">
                <a:solidFill>
                  <a:schemeClr val="tx1">
                    <a:lumMod val="95000"/>
                    <a:lumOff val="5000"/>
                  </a:schemeClr>
                </a:solidFill>
                <a:latin typeface="+mn-lt"/>
              </a:rPr>
              <a:t>P.O	SUZUKI Takahiro</a:t>
            </a:r>
          </a:p>
          <a:p>
            <a:pPr algn="r"/>
            <a:r>
              <a:rPr lang="en-CA" dirty="0" smtClean="0">
                <a:solidFill>
                  <a:schemeClr val="tx1">
                    <a:lumMod val="95000"/>
                    <a:lumOff val="5000"/>
                  </a:schemeClr>
                </a:solidFill>
                <a:latin typeface="+mn-lt"/>
              </a:rPr>
              <a:t>S.M</a:t>
            </a:r>
            <a:r>
              <a:rPr lang="en-CA" dirty="0">
                <a:solidFill>
                  <a:schemeClr val="tx1">
                    <a:lumMod val="95000"/>
                    <a:lumOff val="5000"/>
                  </a:schemeClr>
                </a:solidFill>
                <a:latin typeface="+mn-lt"/>
              </a:rPr>
              <a:t>	</a:t>
            </a:r>
            <a:r>
              <a:rPr lang="en-CA" dirty="0" smtClean="0">
                <a:solidFill>
                  <a:schemeClr val="tx1">
                    <a:lumMod val="95000"/>
                    <a:lumOff val="5000"/>
                  </a:schemeClr>
                </a:solidFill>
                <a:latin typeface="+mn-lt"/>
              </a:rPr>
              <a:t>  Yoshioka </a:t>
            </a:r>
            <a:r>
              <a:rPr lang="en-CA" dirty="0" err="1" smtClean="0">
                <a:solidFill>
                  <a:schemeClr val="tx1">
                    <a:lumMod val="95000"/>
                    <a:lumOff val="5000"/>
                  </a:schemeClr>
                </a:solidFill>
                <a:latin typeface="+mn-lt"/>
              </a:rPr>
              <a:t>Keima</a:t>
            </a:r>
            <a:r>
              <a:rPr lang="en-CA" dirty="0" smtClean="0">
                <a:solidFill>
                  <a:schemeClr val="tx1">
                    <a:lumMod val="95000"/>
                    <a:lumOff val="5000"/>
                  </a:schemeClr>
                </a:solidFill>
                <a:latin typeface="+mn-lt"/>
              </a:rPr>
              <a:t> </a:t>
            </a:r>
          </a:p>
          <a:p>
            <a:endParaRPr lang="en-CA" dirty="0"/>
          </a:p>
          <a:p>
            <a:endParaRPr lang="en-CA"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How big is this thing?</a:t>
            </a:r>
            <a:endParaRPr lang="en-CA" dirty="0"/>
          </a:p>
        </p:txBody>
      </p:sp>
      <p:sp>
        <p:nvSpPr>
          <p:cNvPr id="4" name="Chevron 3"/>
          <p:cNvSpPr/>
          <p:nvPr/>
        </p:nvSpPr>
        <p:spPr>
          <a:xfrm>
            <a:off x="1542982" y="2819400"/>
            <a:ext cx="7448618" cy="6858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5" name="Pentagon 4"/>
          <p:cNvSpPr/>
          <p:nvPr/>
        </p:nvSpPr>
        <p:spPr>
          <a:xfrm rot="5400000">
            <a:off x="3477079" y="251460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Pentagon 6"/>
          <p:cNvSpPr/>
          <p:nvPr/>
        </p:nvSpPr>
        <p:spPr>
          <a:xfrm rot="5400000">
            <a:off x="5777369" y="252478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Pentagon 8"/>
          <p:cNvSpPr/>
          <p:nvPr/>
        </p:nvSpPr>
        <p:spPr>
          <a:xfrm rot="5400000">
            <a:off x="8439961" y="252478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TextBox 9"/>
          <p:cNvSpPr txBox="1"/>
          <p:nvPr/>
        </p:nvSpPr>
        <p:spPr>
          <a:xfrm>
            <a:off x="7452511" y="1017657"/>
            <a:ext cx="1691489" cy="707886"/>
          </a:xfrm>
          <a:prstGeom prst="rect">
            <a:avLst/>
          </a:prstGeom>
          <a:noFill/>
        </p:spPr>
        <p:txBody>
          <a:bodyPr wrap="none" rtlCol="0">
            <a:spAutoFit/>
          </a:bodyPr>
          <a:lstStyle/>
          <a:p>
            <a:r>
              <a:rPr lang="en-CA" sz="4000" b="1" dirty="0" smtClean="0"/>
              <a:t>Ship it!</a:t>
            </a:r>
            <a:endParaRPr lang="en-CA" sz="4000" b="1" dirty="0"/>
          </a:p>
        </p:txBody>
      </p:sp>
      <p:sp>
        <p:nvSpPr>
          <p:cNvPr id="11" name="TextBox 10"/>
          <p:cNvSpPr txBox="1"/>
          <p:nvPr/>
        </p:nvSpPr>
        <p:spPr>
          <a:xfrm>
            <a:off x="1661311" y="2209800"/>
            <a:ext cx="2057743" cy="523220"/>
          </a:xfrm>
          <a:prstGeom prst="rect">
            <a:avLst/>
          </a:prstGeom>
          <a:noFill/>
        </p:spPr>
        <p:txBody>
          <a:bodyPr wrap="none" rtlCol="0">
            <a:spAutoFit/>
          </a:bodyPr>
          <a:lstStyle/>
          <a:p>
            <a:r>
              <a:rPr lang="en-CA" sz="2800" dirty="0" smtClean="0"/>
              <a:t>Construction</a:t>
            </a:r>
            <a:endParaRPr lang="en-CA" sz="2800" dirty="0"/>
          </a:p>
        </p:txBody>
      </p:sp>
      <p:sp>
        <p:nvSpPr>
          <p:cNvPr id="12" name="TextBox 11"/>
          <p:cNvSpPr txBox="1"/>
          <p:nvPr/>
        </p:nvSpPr>
        <p:spPr>
          <a:xfrm>
            <a:off x="4237236" y="2219980"/>
            <a:ext cx="1763753" cy="523220"/>
          </a:xfrm>
          <a:prstGeom prst="rect">
            <a:avLst/>
          </a:prstGeom>
          <a:noFill/>
        </p:spPr>
        <p:txBody>
          <a:bodyPr wrap="none" rtlCol="0">
            <a:spAutoFit/>
          </a:bodyPr>
          <a:lstStyle/>
          <a:p>
            <a:r>
              <a:rPr lang="en-CA" sz="2800" dirty="0" smtClean="0"/>
              <a:t>Model test</a:t>
            </a:r>
            <a:endParaRPr lang="en-CA" sz="2800" dirty="0"/>
          </a:p>
        </p:txBody>
      </p:sp>
      <p:sp>
        <p:nvSpPr>
          <p:cNvPr id="13" name="TextBox 12"/>
          <p:cNvSpPr txBox="1"/>
          <p:nvPr/>
        </p:nvSpPr>
        <p:spPr>
          <a:xfrm>
            <a:off x="6349210" y="1767330"/>
            <a:ext cx="2363596" cy="954107"/>
          </a:xfrm>
          <a:prstGeom prst="rect">
            <a:avLst/>
          </a:prstGeom>
          <a:noFill/>
        </p:spPr>
        <p:txBody>
          <a:bodyPr wrap="none" rtlCol="0">
            <a:spAutoFit/>
          </a:bodyPr>
          <a:lstStyle/>
          <a:p>
            <a:r>
              <a:rPr lang="en-CA" sz="2800" dirty="0" smtClean="0"/>
              <a:t>Apply for using</a:t>
            </a:r>
            <a:br>
              <a:rPr lang="en-CA" sz="2800" dirty="0" smtClean="0"/>
            </a:br>
            <a:r>
              <a:rPr lang="en-CA" sz="2800" dirty="0" smtClean="0"/>
              <a:t>in greenhouse</a:t>
            </a:r>
            <a:endParaRPr lang="en-CA" sz="2800" dirty="0"/>
          </a:p>
        </p:txBody>
      </p:sp>
      <p:sp>
        <p:nvSpPr>
          <p:cNvPr id="14" name="TextBox 13"/>
          <p:cNvSpPr txBox="1"/>
          <p:nvPr/>
        </p:nvSpPr>
        <p:spPr>
          <a:xfrm>
            <a:off x="2042311" y="2895600"/>
            <a:ext cx="1968168" cy="523220"/>
          </a:xfrm>
          <a:prstGeom prst="rect">
            <a:avLst/>
          </a:prstGeom>
          <a:noFill/>
        </p:spPr>
        <p:txBody>
          <a:bodyPr wrap="none" rtlCol="0">
            <a:spAutoFit/>
          </a:bodyPr>
          <a:lstStyle/>
          <a:p>
            <a:r>
              <a:rPr lang="en-CA" sz="2800" dirty="0" smtClean="0">
                <a:solidFill>
                  <a:schemeClr val="bg1"/>
                </a:solidFill>
              </a:rPr>
              <a:t>~September</a:t>
            </a:r>
            <a:endParaRPr lang="en-CA" sz="2800" dirty="0">
              <a:solidFill>
                <a:schemeClr val="bg1"/>
              </a:solidFill>
            </a:endParaRPr>
          </a:p>
        </p:txBody>
      </p:sp>
      <p:sp>
        <p:nvSpPr>
          <p:cNvPr id="15" name="TextBox 14"/>
          <p:cNvSpPr txBox="1"/>
          <p:nvPr/>
        </p:nvSpPr>
        <p:spPr>
          <a:xfrm>
            <a:off x="4368010" y="2895600"/>
            <a:ext cx="1502206" cy="523220"/>
          </a:xfrm>
          <a:prstGeom prst="rect">
            <a:avLst/>
          </a:prstGeom>
          <a:noFill/>
        </p:spPr>
        <p:txBody>
          <a:bodyPr wrap="none" rtlCol="0">
            <a:spAutoFit/>
          </a:bodyPr>
          <a:lstStyle/>
          <a:p>
            <a:r>
              <a:rPr lang="en-CA" sz="2800" dirty="0" smtClean="0">
                <a:solidFill>
                  <a:schemeClr val="bg1"/>
                </a:solidFill>
              </a:rPr>
              <a:t> 1 month</a:t>
            </a:r>
            <a:endParaRPr lang="en-CA" sz="2800" dirty="0">
              <a:solidFill>
                <a:schemeClr val="bg1"/>
              </a:solidFill>
            </a:endParaRPr>
          </a:p>
        </p:txBody>
      </p:sp>
      <p:sp>
        <p:nvSpPr>
          <p:cNvPr id="16" name="TextBox 15"/>
          <p:cNvSpPr txBox="1"/>
          <p:nvPr/>
        </p:nvSpPr>
        <p:spPr>
          <a:xfrm>
            <a:off x="6349210" y="2895600"/>
            <a:ext cx="1502206" cy="523220"/>
          </a:xfrm>
          <a:prstGeom prst="rect">
            <a:avLst/>
          </a:prstGeom>
          <a:noFill/>
        </p:spPr>
        <p:txBody>
          <a:bodyPr wrap="none" rtlCol="0">
            <a:spAutoFit/>
          </a:bodyPr>
          <a:lstStyle/>
          <a:p>
            <a:r>
              <a:rPr lang="en-CA" sz="2800" dirty="0" smtClean="0">
                <a:solidFill>
                  <a:schemeClr val="bg1"/>
                </a:solidFill>
              </a:rPr>
              <a:t> 1 month</a:t>
            </a:r>
            <a:endParaRPr lang="en-CA" sz="2800" dirty="0">
              <a:solidFill>
                <a:schemeClr val="bg1"/>
              </a:solidFill>
            </a:endParaRPr>
          </a:p>
        </p:txBody>
      </p:sp>
      <p:sp>
        <p:nvSpPr>
          <p:cNvPr id="17" name="TextBox 16"/>
          <p:cNvSpPr txBox="1"/>
          <p:nvPr/>
        </p:nvSpPr>
        <p:spPr>
          <a:xfrm>
            <a:off x="1668050" y="3886200"/>
            <a:ext cx="6098785" cy="584775"/>
          </a:xfrm>
          <a:prstGeom prst="rect">
            <a:avLst/>
          </a:prstGeom>
          <a:noFill/>
        </p:spPr>
        <p:txBody>
          <a:bodyPr wrap="none" rtlCol="0">
            <a:spAutoFit/>
          </a:bodyPr>
          <a:lstStyle/>
          <a:p>
            <a:r>
              <a:rPr lang="en-CA" sz="3200" dirty="0" smtClean="0">
                <a:latin typeface="Calibri Bold" pitchFamily="34" charset="0"/>
                <a:cs typeface="Calibri Bold" pitchFamily="34" charset="0"/>
              </a:rPr>
              <a:t>This is a guess. Not a commitment.</a:t>
            </a:r>
            <a:endParaRPr lang="en-CA" sz="3200" dirty="0">
              <a:latin typeface="Calibri Bold" pitchFamily="34" charset="0"/>
              <a:cs typeface="Calibri Bold" pitchFamily="34" charset="0"/>
            </a:endParaRPr>
          </a:p>
        </p:txBody>
      </p:sp>
      <p:sp>
        <p:nvSpPr>
          <p:cNvPr id="20" name="Freeform 19"/>
          <p:cNvSpPr/>
          <p:nvPr/>
        </p:nvSpPr>
        <p:spPr>
          <a:xfrm>
            <a:off x="2067075" y="4480560"/>
            <a:ext cx="4859020" cy="701040"/>
          </a:xfrm>
          <a:custGeom>
            <a:avLst/>
            <a:gdLst>
              <a:gd name="connsiteX0" fmla="*/ 0 w 4859020"/>
              <a:gd name="connsiteY0" fmla="*/ 0 h 1310640"/>
              <a:gd name="connsiteX1" fmla="*/ 4709160 w 4859020"/>
              <a:gd name="connsiteY1" fmla="*/ 121920 h 1310640"/>
              <a:gd name="connsiteX2" fmla="*/ 899160 w 4859020"/>
              <a:gd name="connsiteY2" fmla="*/ 274320 h 1310640"/>
              <a:gd name="connsiteX3" fmla="*/ 3855720 w 4859020"/>
              <a:gd name="connsiteY3" fmla="*/ 457200 h 1310640"/>
              <a:gd name="connsiteX4" fmla="*/ 1584960 w 4859020"/>
              <a:gd name="connsiteY4" fmla="*/ 609600 h 1310640"/>
              <a:gd name="connsiteX5" fmla="*/ 3002280 w 4859020"/>
              <a:gd name="connsiteY5" fmla="*/ 762000 h 1310640"/>
              <a:gd name="connsiteX6" fmla="*/ 2362200 w 4859020"/>
              <a:gd name="connsiteY6" fmla="*/ 899160 h 1310640"/>
              <a:gd name="connsiteX7" fmla="*/ 2316480 w 4859020"/>
              <a:gd name="connsiteY7" fmla="*/ 1310640 h 1310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9020" h="1310640">
                <a:moveTo>
                  <a:pt x="0" y="0"/>
                </a:moveTo>
                <a:lnTo>
                  <a:pt x="4709160" y="121920"/>
                </a:lnTo>
                <a:cubicBezTo>
                  <a:pt x="4859020" y="167640"/>
                  <a:pt x="1041400" y="218440"/>
                  <a:pt x="899160" y="274320"/>
                </a:cubicBezTo>
                <a:cubicBezTo>
                  <a:pt x="756920" y="330200"/>
                  <a:pt x="3741420" y="401320"/>
                  <a:pt x="3855720" y="457200"/>
                </a:cubicBezTo>
                <a:cubicBezTo>
                  <a:pt x="3970020" y="513080"/>
                  <a:pt x="1727200" y="558800"/>
                  <a:pt x="1584960" y="609600"/>
                </a:cubicBezTo>
                <a:cubicBezTo>
                  <a:pt x="1442720" y="660400"/>
                  <a:pt x="2872740" y="713740"/>
                  <a:pt x="3002280" y="762000"/>
                </a:cubicBezTo>
                <a:cubicBezTo>
                  <a:pt x="3131820" y="810260"/>
                  <a:pt x="2476500" y="807720"/>
                  <a:pt x="2362200" y="899160"/>
                </a:cubicBezTo>
                <a:cubicBezTo>
                  <a:pt x="2247900" y="990600"/>
                  <a:pt x="2282190" y="1150620"/>
                  <a:pt x="2316480" y="1310640"/>
                </a:cubicBezTo>
              </a:path>
            </a:pathLst>
          </a:custGeom>
          <a:ln w="25400" cmpd="sng">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pic>
        <p:nvPicPr>
          <p:cNvPr id="18" name="Picture 1"/>
          <p:cNvPicPr>
            <a:picLocks noChangeAspect="1" noChangeArrowheads="1"/>
          </p:cNvPicPr>
          <p:nvPr/>
        </p:nvPicPr>
        <p:blipFill>
          <a:blip r:embed="rId3" cstate="print"/>
          <a:srcRect/>
          <a:stretch>
            <a:fillRect/>
          </a:stretch>
        </p:blipFill>
        <p:spPr bwMode="auto">
          <a:xfrm>
            <a:off x="431800" y="2741613"/>
            <a:ext cx="1066800" cy="839787"/>
          </a:xfrm>
          <a:prstGeom prst="rect">
            <a:avLst/>
          </a:prstGeom>
          <a:noFill/>
          <a:ln w="12700" cap="flat">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Rectangle 118"/>
          <p:cNvSpPr/>
          <p:nvPr/>
        </p:nvSpPr>
        <p:spPr>
          <a:xfrm>
            <a:off x="7696200" y="6096000"/>
            <a:ext cx="13716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p:txBody>
          <a:bodyPr/>
          <a:lstStyle/>
          <a:p>
            <a:r>
              <a:rPr lang="en-CA" dirty="0" smtClean="0"/>
              <a:t>Trade-off sliders</a:t>
            </a:r>
            <a:endParaRPr lang="en-CA" dirty="0"/>
          </a:p>
        </p:txBody>
      </p:sp>
      <p:graphicFrame>
        <p:nvGraphicFramePr>
          <p:cNvPr id="61" name="Table 60"/>
          <p:cNvGraphicFramePr>
            <a:graphicFrameLocks noGrp="1"/>
          </p:cNvGraphicFramePr>
          <p:nvPr/>
        </p:nvGraphicFramePr>
        <p:xfrm>
          <a:off x="457200" y="1371600"/>
          <a:ext cx="8229600" cy="2471520"/>
        </p:xfrm>
        <a:graphic>
          <a:graphicData uri="http://schemas.openxmlformats.org/drawingml/2006/table">
            <a:tbl>
              <a:tblPr firstRow="1" bandRow="1">
                <a:tableStyleId>{5C22544A-7EE6-4342-B048-85BDC9FD1C3A}</a:tableStyleId>
              </a:tblPr>
              <a:tblGrid>
                <a:gridCol w="3048000"/>
                <a:gridCol w="5181600"/>
              </a:tblGrid>
              <a:tr h="377825">
                <a:tc>
                  <a:txBody>
                    <a:bodyPr/>
                    <a:lstStyle/>
                    <a:p>
                      <a:endParaRPr lang="en-CA" dirty="0"/>
                    </a:p>
                  </a:txBody>
                  <a:tcPr anchor="ctr"/>
                </a:tc>
                <a:tc>
                  <a:txBody>
                    <a:bodyPr/>
                    <a:lstStyle/>
                    <a:p>
                      <a:r>
                        <a:rPr lang="en-CA" sz="2800" dirty="0" smtClean="0"/>
                        <a:t>The classic four</a:t>
                      </a:r>
                      <a:endParaRPr lang="en-CA" sz="2000" dirty="0"/>
                    </a:p>
                  </a:txBody>
                  <a:tcPr anchor="ctr"/>
                </a:tc>
              </a:tr>
              <a:tr h="0">
                <a:tc>
                  <a:txBody>
                    <a:bodyPr/>
                    <a:lstStyle/>
                    <a:p>
                      <a:endParaRPr lang="en-CA"/>
                    </a:p>
                  </a:txBody>
                  <a:tcPr marT="72000" marB="72000" anchor="ctr"/>
                </a:tc>
                <a:tc>
                  <a:txBody>
                    <a:bodyPr/>
                    <a:lstStyle/>
                    <a:p>
                      <a:r>
                        <a:rPr lang="en-CA" sz="2400" dirty="0" smtClean="0"/>
                        <a:t>Feature</a:t>
                      </a:r>
                      <a:r>
                        <a:rPr lang="en-CA" sz="2400" baseline="0" dirty="0" smtClean="0"/>
                        <a:t> completeness (scope)</a:t>
                      </a:r>
                      <a:endParaRPr lang="en-CA" sz="2400" dirty="0"/>
                    </a:p>
                  </a:txBody>
                  <a:tcPr marT="108000" marB="108000" anchor="ctr"/>
                </a:tc>
              </a:tr>
              <a:tr h="377825">
                <a:tc>
                  <a:txBody>
                    <a:bodyPr/>
                    <a:lstStyle/>
                    <a:p>
                      <a:endParaRPr lang="en-CA"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2400" dirty="0" smtClean="0"/>
                        <a:t>Stay within budget (budget)</a:t>
                      </a:r>
                      <a:endParaRPr lang="en-CA" sz="2000" dirty="0" smtClean="0"/>
                    </a:p>
                  </a:txBody>
                  <a:tcPr anchor="ctr"/>
                </a:tc>
              </a:tr>
              <a:tr h="377825">
                <a:tc>
                  <a:txBody>
                    <a:bodyPr/>
                    <a:lstStyle/>
                    <a:p>
                      <a:endParaRPr lang="en-CA" sz="2000" dirty="0"/>
                    </a:p>
                  </a:txBody>
                  <a:tcPr anchor="ctr"/>
                </a:tc>
                <a:tc>
                  <a:txBody>
                    <a:bodyPr/>
                    <a:lstStyle/>
                    <a:p>
                      <a:r>
                        <a:rPr lang="en-CA" sz="2400" dirty="0" smtClean="0"/>
                        <a:t>Deliver project on time (time)</a:t>
                      </a:r>
                      <a:endParaRPr lang="en-CA" sz="2000" dirty="0"/>
                    </a:p>
                  </a:txBody>
                  <a:tcPr anchor="ctr"/>
                </a:tc>
              </a:tr>
              <a:tr h="377825">
                <a:tc>
                  <a:txBody>
                    <a:bodyPr/>
                    <a:lstStyle/>
                    <a:p>
                      <a:endParaRPr lang="en-CA" sz="2000" dirty="0"/>
                    </a:p>
                  </a:txBody>
                  <a:tcPr anchor="ctr"/>
                </a:tc>
                <a:tc>
                  <a:txBody>
                    <a:bodyPr/>
                    <a:lstStyle/>
                    <a:p>
                      <a:r>
                        <a:rPr lang="en-CA" sz="2400" dirty="0" smtClean="0"/>
                        <a:t>High quality, low defects (quality)</a:t>
                      </a:r>
                      <a:endParaRPr lang="en-CA" sz="2000" dirty="0"/>
                    </a:p>
                  </a:txBody>
                  <a:tcPr anchor="ctr"/>
                </a:tc>
              </a:tr>
            </a:tbl>
          </a:graphicData>
        </a:graphic>
      </p:graphicFrame>
      <p:grpSp>
        <p:nvGrpSpPr>
          <p:cNvPr id="62" name="Group 29"/>
          <p:cNvGrpSpPr>
            <a:grpSpLocks/>
          </p:cNvGrpSpPr>
          <p:nvPr/>
        </p:nvGrpSpPr>
        <p:grpSpPr bwMode="auto">
          <a:xfrm>
            <a:off x="762000" y="2087563"/>
            <a:ext cx="2489200" cy="274637"/>
            <a:chOff x="1254" y="1536"/>
            <a:chExt cx="1698" cy="173"/>
          </a:xfrm>
        </p:grpSpPr>
        <p:sp>
          <p:nvSpPr>
            <p:cNvPr id="63"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64" name="AutoShape 31"/>
            <p:cNvCxnSpPr>
              <a:cxnSpLocks noChangeShapeType="1"/>
              <a:stCxn id="63" idx="3"/>
              <a:endCxn id="65"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65"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66"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67"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68"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aphicFrame>
        <p:nvGraphicFramePr>
          <p:cNvPr id="69" name="Table 68"/>
          <p:cNvGraphicFramePr>
            <a:graphicFrameLocks noGrp="1"/>
          </p:cNvGraphicFramePr>
          <p:nvPr>
            <p:extLst>
              <p:ext uri="{D42A27DB-BD31-4B8C-83A1-F6EECF244321}">
                <p14:modId xmlns:p14="http://schemas.microsoft.com/office/powerpoint/2010/main" val="4135902226"/>
              </p:ext>
            </p:extLst>
          </p:nvPr>
        </p:nvGraphicFramePr>
        <p:xfrm>
          <a:off x="457200" y="4157880"/>
          <a:ext cx="8229600" cy="2014320"/>
        </p:xfrm>
        <a:graphic>
          <a:graphicData uri="http://schemas.openxmlformats.org/drawingml/2006/table">
            <a:tbl>
              <a:tblPr firstRow="1" bandRow="1">
                <a:tableStyleId>{5C22544A-7EE6-4342-B048-85BDC9FD1C3A}</a:tableStyleId>
              </a:tblPr>
              <a:tblGrid>
                <a:gridCol w="3048000"/>
                <a:gridCol w="5181600"/>
              </a:tblGrid>
              <a:tr h="377825">
                <a:tc>
                  <a:txBody>
                    <a:bodyPr/>
                    <a:lstStyle/>
                    <a:p>
                      <a:endParaRPr lang="en-CA" dirty="0"/>
                    </a:p>
                  </a:txBody>
                  <a:tcPr anchor="ctr"/>
                </a:tc>
                <a:tc>
                  <a:txBody>
                    <a:bodyPr/>
                    <a:lstStyle/>
                    <a:p>
                      <a:r>
                        <a:rPr lang="en-CA" sz="2800" dirty="0" smtClean="0"/>
                        <a:t>Other</a:t>
                      </a:r>
                      <a:r>
                        <a:rPr lang="en-CA" sz="2800" baseline="0" dirty="0" smtClean="0"/>
                        <a:t> important things</a:t>
                      </a:r>
                      <a:endParaRPr lang="en-CA" sz="2000" dirty="0"/>
                    </a:p>
                  </a:txBody>
                  <a:tcPr anchor="ctr"/>
                </a:tc>
              </a:tr>
              <a:tr h="0">
                <a:tc>
                  <a:txBody>
                    <a:bodyPr/>
                    <a:lstStyle/>
                    <a:p>
                      <a:endParaRPr lang="en-CA"/>
                    </a:p>
                  </a:txBody>
                  <a:tcPr marT="72000" marB="72000" anchor="ctr"/>
                </a:tc>
                <a:tc>
                  <a:txBody>
                    <a:bodyPr/>
                    <a:lstStyle/>
                    <a:p>
                      <a:r>
                        <a:rPr lang="en-CA" sz="2400" dirty="0" smtClean="0"/>
                        <a:t>Ease of use</a:t>
                      </a:r>
                      <a:endParaRPr lang="en-CA" sz="2400" dirty="0"/>
                    </a:p>
                  </a:txBody>
                  <a:tcPr marT="108000" marB="108000" anchor="ctr"/>
                </a:tc>
              </a:tr>
              <a:tr h="377825">
                <a:tc>
                  <a:txBody>
                    <a:bodyPr/>
                    <a:lstStyle/>
                    <a:p>
                      <a:endParaRPr lang="en-CA"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2400" dirty="0" smtClean="0"/>
                        <a:t>Don’t make me think!</a:t>
                      </a:r>
                      <a:endParaRPr lang="en-CA" sz="2000" dirty="0" smtClean="0"/>
                    </a:p>
                  </a:txBody>
                  <a:tcPr anchor="ctr"/>
                </a:tc>
              </a:tr>
              <a:tr h="377825">
                <a:tc>
                  <a:txBody>
                    <a:bodyPr/>
                    <a:lstStyle/>
                    <a:p>
                      <a:endParaRPr lang="en-CA" sz="2000" dirty="0"/>
                    </a:p>
                  </a:txBody>
                  <a:tcPr anchor="ctr"/>
                </a:tc>
                <a:tc>
                  <a:txBody>
                    <a:bodyPr/>
                    <a:lstStyle/>
                    <a:p>
                      <a:r>
                        <a:rPr lang="en-CA" sz="2400" dirty="0" smtClean="0"/>
                        <a:t>Detailed</a:t>
                      </a:r>
                      <a:r>
                        <a:rPr lang="en-CA" sz="2400" baseline="0" dirty="0" smtClean="0"/>
                        <a:t> audits (log everything)</a:t>
                      </a:r>
                      <a:endParaRPr lang="en-CA" sz="2000" dirty="0"/>
                    </a:p>
                  </a:txBody>
                  <a:tcPr anchor="ctr"/>
                </a:tc>
              </a:tr>
            </a:tbl>
          </a:graphicData>
        </a:graphic>
      </p:graphicFrame>
      <p:grpSp>
        <p:nvGrpSpPr>
          <p:cNvPr id="70" name="Group 29"/>
          <p:cNvGrpSpPr>
            <a:grpSpLocks/>
          </p:cNvGrpSpPr>
          <p:nvPr/>
        </p:nvGrpSpPr>
        <p:grpSpPr bwMode="auto">
          <a:xfrm>
            <a:off x="762000" y="2590800"/>
            <a:ext cx="2489200" cy="274637"/>
            <a:chOff x="1254" y="1536"/>
            <a:chExt cx="1698" cy="173"/>
          </a:xfrm>
        </p:grpSpPr>
        <p:sp>
          <p:nvSpPr>
            <p:cNvPr id="71"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72" name="AutoShape 31"/>
            <p:cNvCxnSpPr>
              <a:cxnSpLocks noChangeShapeType="1"/>
              <a:stCxn id="71" idx="3"/>
              <a:endCxn id="73"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73"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74"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75"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76"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77" name="Group 29"/>
          <p:cNvGrpSpPr>
            <a:grpSpLocks/>
          </p:cNvGrpSpPr>
          <p:nvPr/>
        </p:nvGrpSpPr>
        <p:grpSpPr bwMode="auto">
          <a:xfrm>
            <a:off x="762000" y="3048000"/>
            <a:ext cx="2489200" cy="274637"/>
            <a:chOff x="1254" y="1536"/>
            <a:chExt cx="1698" cy="173"/>
          </a:xfrm>
        </p:grpSpPr>
        <p:sp>
          <p:nvSpPr>
            <p:cNvPr id="78"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79" name="AutoShape 31"/>
            <p:cNvCxnSpPr>
              <a:cxnSpLocks noChangeShapeType="1"/>
              <a:stCxn id="78" idx="3"/>
              <a:endCxn id="80"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80"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81"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82"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83"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84" name="Group 29"/>
          <p:cNvGrpSpPr>
            <a:grpSpLocks/>
          </p:cNvGrpSpPr>
          <p:nvPr/>
        </p:nvGrpSpPr>
        <p:grpSpPr bwMode="auto">
          <a:xfrm>
            <a:off x="762000" y="3505200"/>
            <a:ext cx="2489200" cy="274637"/>
            <a:chOff x="1254" y="1536"/>
            <a:chExt cx="1698" cy="173"/>
          </a:xfrm>
        </p:grpSpPr>
        <p:sp>
          <p:nvSpPr>
            <p:cNvPr id="85"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86" name="AutoShape 31"/>
            <p:cNvCxnSpPr>
              <a:cxnSpLocks noChangeShapeType="1"/>
              <a:stCxn id="85" idx="3"/>
              <a:endCxn id="87"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87"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88"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89"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90"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91" name="Group 29"/>
          <p:cNvGrpSpPr>
            <a:grpSpLocks/>
          </p:cNvGrpSpPr>
          <p:nvPr/>
        </p:nvGrpSpPr>
        <p:grpSpPr bwMode="auto">
          <a:xfrm>
            <a:off x="762000" y="4784726"/>
            <a:ext cx="2489200" cy="274637"/>
            <a:chOff x="1254" y="1536"/>
            <a:chExt cx="1698" cy="173"/>
          </a:xfrm>
        </p:grpSpPr>
        <p:sp>
          <p:nvSpPr>
            <p:cNvPr id="92"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93" name="AutoShape 31"/>
            <p:cNvCxnSpPr>
              <a:cxnSpLocks noChangeShapeType="1"/>
              <a:stCxn id="92" idx="3"/>
              <a:endCxn id="94"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94"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95"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96"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97"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98" name="Group 29"/>
          <p:cNvGrpSpPr>
            <a:grpSpLocks/>
          </p:cNvGrpSpPr>
          <p:nvPr/>
        </p:nvGrpSpPr>
        <p:grpSpPr bwMode="auto">
          <a:xfrm>
            <a:off x="762000" y="5287963"/>
            <a:ext cx="2489200" cy="274637"/>
            <a:chOff x="1254" y="1536"/>
            <a:chExt cx="1698" cy="173"/>
          </a:xfrm>
        </p:grpSpPr>
        <p:sp>
          <p:nvSpPr>
            <p:cNvPr id="99"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100" name="AutoShape 31"/>
            <p:cNvCxnSpPr>
              <a:cxnSpLocks noChangeShapeType="1"/>
              <a:stCxn id="99" idx="3"/>
              <a:endCxn id="101"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101"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102"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03"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04"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105" name="Group 29"/>
          <p:cNvGrpSpPr>
            <a:grpSpLocks/>
          </p:cNvGrpSpPr>
          <p:nvPr/>
        </p:nvGrpSpPr>
        <p:grpSpPr bwMode="auto">
          <a:xfrm>
            <a:off x="762000" y="5745163"/>
            <a:ext cx="2489200" cy="274637"/>
            <a:chOff x="1254" y="1536"/>
            <a:chExt cx="1698" cy="173"/>
          </a:xfrm>
        </p:grpSpPr>
        <p:sp>
          <p:nvSpPr>
            <p:cNvPr id="106"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107" name="AutoShape 31"/>
            <p:cNvCxnSpPr>
              <a:cxnSpLocks noChangeShapeType="1"/>
              <a:stCxn id="106" idx="3"/>
              <a:endCxn id="108"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108"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109"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10"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11"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sp>
        <p:nvSpPr>
          <p:cNvPr id="120" name="Oval 119"/>
          <p:cNvSpPr/>
          <p:nvPr/>
        </p:nvSpPr>
        <p:spPr>
          <a:xfrm>
            <a:off x="1312606" y="1997075"/>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1" name="Oval 120"/>
          <p:cNvSpPr/>
          <p:nvPr/>
        </p:nvSpPr>
        <p:spPr>
          <a:xfrm>
            <a:off x="2438400" y="25146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2" name="Oval 121"/>
          <p:cNvSpPr/>
          <p:nvPr/>
        </p:nvSpPr>
        <p:spPr>
          <a:xfrm>
            <a:off x="1828800" y="28956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3" name="Oval 122"/>
          <p:cNvSpPr/>
          <p:nvPr/>
        </p:nvSpPr>
        <p:spPr>
          <a:xfrm>
            <a:off x="1562100" y="34290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4" name="Oval 123"/>
          <p:cNvSpPr/>
          <p:nvPr/>
        </p:nvSpPr>
        <p:spPr>
          <a:xfrm>
            <a:off x="1295400" y="46482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5" name="Oval 124"/>
          <p:cNvSpPr/>
          <p:nvPr/>
        </p:nvSpPr>
        <p:spPr>
          <a:xfrm>
            <a:off x="1483297" y="51816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6" name="Oval 125"/>
          <p:cNvSpPr/>
          <p:nvPr/>
        </p:nvSpPr>
        <p:spPr>
          <a:xfrm>
            <a:off x="1835128" y="5653881"/>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first release</a:t>
            </a:r>
            <a:endParaRPr lang="en-CA" dirty="0"/>
          </a:p>
        </p:txBody>
      </p:sp>
      <p:sp>
        <p:nvSpPr>
          <p:cNvPr id="4" name="Chevron 3"/>
          <p:cNvSpPr/>
          <p:nvPr/>
        </p:nvSpPr>
        <p:spPr>
          <a:xfrm>
            <a:off x="1438275" y="4337273"/>
            <a:ext cx="7104371" cy="6858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5" name="Pentagon 4"/>
          <p:cNvSpPr/>
          <p:nvPr/>
        </p:nvSpPr>
        <p:spPr>
          <a:xfrm rot="5400000">
            <a:off x="3267076" y="4032473"/>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Pentagon 6"/>
          <p:cNvSpPr/>
          <p:nvPr/>
        </p:nvSpPr>
        <p:spPr>
          <a:xfrm rot="5400000">
            <a:off x="5670188" y="4032473"/>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Pentagon 8"/>
          <p:cNvSpPr/>
          <p:nvPr/>
        </p:nvSpPr>
        <p:spPr>
          <a:xfrm rot="5400000">
            <a:off x="8237847" y="4042653"/>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TextBox 9"/>
          <p:cNvSpPr txBox="1"/>
          <p:nvPr/>
        </p:nvSpPr>
        <p:spPr>
          <a:xfrm>
            <a:off x="7448468" y="5099273"/>
            <a:ext cx="1691489" cy="707886"/>
          </a:xfrm>
          <a:prstGeom prst="rect">
            <a:avLst/>
          </a:prstGeom>
          <a:noFill/>
        </p:spPr>
        <p:txBody>
          <a:bodyPr wrap="none" rtlCol="0">
            <a:spAutoFit/>
          </a:bodyPr>
          <a:lstStyle/>
          <a:p>
            <a:r>
              <a:rPr lang="en-CA" sz="4000" b="1" dirty="0" smtClean="0"/>
              <a:t>Ship it!</a:t>
            </a:r>
            <a:endParaRPr lang="en-CA" sz="4000" b="1" dirty="0"/>
          </a:p>
        </p:txBody>
      </p:sp>
      <p:sp>
        <p:nvSpPr>
          <p:cNvPr id="11" name="TextBox 10"/>
          <p:cNvSpPr txBox="1"/>
          <p:nvPr/>
        </p:nvSpPr>
        <p:spPr>
          <a:xfrm>
            <a:off x="1438276" y="3727673"/>
            <a:ext cx="2116798" cy="523220"/>
          </a:xfrm>
          <a:prstGeom prst="rect">
            <a:avLst/>
          </a:prstGeom>
          <a:noFill/>
        </p:spPr>
        <p:txBody>
          <a:bodyPr wrap="none" rtlCol="0">
            <a:spAutoFit/>
          </a:bodyPr>
          <a:lstStyle/>
          <a:p>
            <a:r>
              <a:rPr lang="en-CA" sz="2800" dirty="0"/>
              <a:t> </a:t>
            </a:r>
            <a:r>
              <a:rPr lang="en-CA" sz="2800" dirty="0" smtClean="0"/>
              <a:t>investigation</a:t>
            </a:r>
            <a:endParaRPr lang="en-CA" sz="2800" dirty="0"/>
          </a:p>
        </p:txBody>
      </p:sp>
      <p:sp>
        <p:nvSpPr>
          <p:cNvPr id="12" name="TextBox 11"/>
          <p:cNvSpPr txBox="1"/>
          <p:nvPr/>
        </p:nvSpPr>
        <p:spPr>
          <a:xfrm>
            <a:off x="3772229" y="3736266"/>
            <a:ext cx="2251386" cy="523220"/>
          </a:xfrm>
          <a:prstGeom prst="rect">
            <a:avLst/>
          </a:prstGeom>
          <a:noFill/>
        </p:spPr>
        <p:txBody>
          <a:bodyPr wrap="none" rtlCol="0">
            <a:spAutoFit/>
          </a:bodyPr>
          <a:lstStyle/>
          <a:p>
            <a:r>
              <a:rPr lang="en-CA" sz="2800" dirty="0"/>
              <a:t>System design</a:t>
            </a:r>
          </a:p>
        </p:txBody>
      </p:sp>
      <p:sp>
        <p:nvSpPr>
          <p:cNvPr id="13" name="TextBox 12"/>
          <p:cNvSpPr txBox="1"/>
          <p:nvPr/>
        </p:nvSpPr>
        <p:spPr>
          <a:xfrm>
            <a:off x="6536199" y="3459366"/>
            <a:ext cx="1824538" cy="954107"/>
          </a:xfrm>
          <a:prstGeom prst="rect">
            <a:avLst/>
          </a:prstGeom>
          <a:noFill/>
        </p:spPr>
        <p:txBody>
          <a:bodyPr wrap="none" rtlCol="0">
            <a:spAutoFit/>
          </a:bodyPr>
          <a:lstStyle/>
          <a:p>
            <a:pPr algn="ctr"/>
            <a:r>
              <a:rPr lang="en-CA" sz="2800" dirty="0" smtClean="0"/>
              <a:t>Coding and</a:t>
            </a:r>
            <a:br>
              <a:rPr lang="en-CA" sz="2800" dirty="0" smtClean="0"/>
            </a:br>
            <a:r>
              <a:rPr lang="en-CA" sz="2800" dirty="0" smtClean="0"/>
              <a:t>debug</a:t>
            </a:r>
            <a:endParaRPr lang="en-CA" sz="2800" dirty="0"/>
          </a:p>
        </p:txBody>
      </p:sp>
      <p:sp>
        <p:nvSpPr>
          <p:cNvPr id="14" name="TextBox 13"/>
          <p:cNvSpPr txBox="1"/>
          <p:nvPr/>
        </p:nvSpPr>
        <p:spPr>
          <a:xfrm>
            <a:off x="2330678" y="4413473"/>
            <a:ext cx="976549" cy="523220"/>
          </a:xfrm>
          <a:prstGeom prst="rect">
            <a:avLst/>
          </a:prstGeom>
          <a:noFill/>
        </p:spPr>
        <p:txBody>
          <a:bodyPr wrap="none" rtlCol="0">
            <a:spAutoFit/>
          </a:bodyPr>
          <a:lstStyle/>
          <a:p>
            <a:r>
              <a:rPr lang="en-CA" sz="2800" dirty="0" smtClean="0">
                <a:solidFill>
                  <a:schemeClr val="bg1"/>
                </a:solidFill>
              </a:rPr>
              <a:t>finish</a:t>
            </a:r>
            <a:endParaRPr lang="en-CA" sz="2800" dirty="0">
              <a:solidFill>
                <a:schemeClr val="bg1"/>
              </a:solidFill>
            </a:endParaRPr>
          </a:p>
        </p:txBody>
      </p:sp>
      <p:sp>
        <p:nvSpPr>
          <p:cNvPr id="15" name="TextBox 14"/>
          <p:cNvSpPr txBox="1"/>
          <p:nvPr/>
        </p:nvSpPr>
        <p:spPr>
          <a:xfrm>
            <a:off x="4144975" y="4413473"/>
            <a:ext cx="1172116" cy="523220"/>
          </a:xfrm>
          <a:prstGeom prst="rect">
            <a:avLst/>
          </a:prstGeom>
          <a:noFill/>
        </p:spPr>
        <p:txBody>
          <a:bodyPr wrap="none" rtlCol="0">
            <a:spAutoFit/>
          </a:bodyPr>
          <a:lstStyle/>
          <a:p>
            <a:r>
              <a:rPr lang="en-CA" sz="2800" dirty="0" smtClean="0">
                <a:solidFill>
                  <a:schemeClr val="bg1"/>
                </a:solidFill>
              </a:rPr>
              <a:t> </a:t>
            </a:r>
            <a:r>
              <a:rPr lang="ja-JP" altLang="en-US" sz="2800" dirty="0" smtClean="0">
                <a:solidFill>
                  <a:schemeClr val="bg1"/>
                </a:solidFill>
              </a:rPr>
              <a:t>～</a:t>
            </a:r>
            <a:r>
              <a:rPr lang="en-US" altLang="ja-JP" sz="2800" dirty="0" smtClean="0">
                <a:solidFill>
                  <a:schemeClr val="bg1"/>
                </a:solidFill>
              </a:rPr>
              <a:t>July</a:t>
            </a:r>
            <a:endParaRPr lang="en-CA" sz="2800" dirty="0">
              <a:solidFill>
                <a:schemeClr val="bg1"/>
              </a:solidFill>
            </a:endParaRPr>
          </a:p>
        </p:txBody>
      </p:sp>
      <p:sp>
        <p:nvSpPr>
          <p:cNvPr id="16" name="TextBox 15"/>
          <p:cNvSpPr txBox="1"/>
          <p:nvPr/>
        </p:nvSpPr>
        <p:spPr>
          <a:xfrm>
            <a:off x="6767536" y="4413473"/>
            <a:ext cx="1282723" cy="523220"/>
          </a:xfrm>
          <a:prstGeom prst="rect">
            <a:avLst/>
          </a:prstGeom>
          <a:noFill/>
        </p:spPr>
        <p:txBody>
          <a:bodyPr wrap="none" rtlCol="0">
            <a:spAutoFit/>
          </a:bodyPr>
          <a:lstStyle/>
          <a:p>
            <a:r>
              <a:rPr lang="en-CA" sz="2800" dirty="0" smtClean="0">
                <a:solidFill>
                  <a:schemeClr val="bg1"/>
                </a:solidFill>
              </a:rPr>
              <a:t> </a:t>
            </a:r>
            <a:r>
              <a:rPr lang="ja-JP" altLang="en-US" sz="2800" dirty="0" smtClean="0">
                <a:solidFill>
                  <a:schemeClr val="bg1"/>
                </a:solidFill>
              </a:rPr>
              <a:t>～</a:t>
            </a:r>
            <a:r>
              <a:rPr lang="en-US" altLang="ja-JP" sz="2800" dirty="0" smtClean="0">
                <a:solidFill>
                  <a:schemeClr val="bg1"/>
                </a:solidFill>
              </a:rPr>
              <a:t>Aug.</a:t>
            </a:r>
            <a:endParaRPr lang="en-CA" sz="2800" dirty="0">
              <a:solidFill>
                <a:schemeClr val="bg1"/>
              </a:solidFill>
            </a:endParaRPr>
          </a:p>
        </p:txBody>
      </p:sp>
      <p:sp>
        <p:nvSpPr>
          <p:cNvPr id="18" name="TextBox 17"/>
          <p:cNvSpPr txBox="1"/>
          <p:nvPr/>
        </p:nvSpPr>
        <p:spPr>
          <a:xfrm>
            <a:off x="1361067" y="5529416"/>
            <a:ext cx="4148956" cy="707886"/>
          </a:xfrm>
          <a:prstGeom prst="rect">
            <a:avLst/>
          </a:prstGeom>
          <a:noFill/>
        </p:spPr>
        <p:txBody>
          <a:bodyPr wrap="none" rtlCol="0">
            <a:spAutoFit/>
          </a:bodyPr>
          <a:lstStyle/>
          <a:p>
            <a:r>
              <a:rPr lang="en-CA" sz="4000" dirty="0" smtClean="0">
                <a:latin typeface="Calibri Bold" pitchFamily="34" charset="0"/>
                <a:cs typeface="Calibri Bold" pitchFamily="34" charset="0"/>
              </a:rPr>
              <a:t>2 people, months,</a:t>
            </a:r>
            <a:endParaRPr lang="en-CA" sz="4000" dirty="0">
              <a:latin typeface="Calibri Bold" pitchFamily="34" charset="0"/>
              <a:cs typeface="Calibri Bold" pitchFamily="34" charset="0"/>
            </a:endParaRPr>
          </a:p>
        </p:txBody>
      </p:sp>
      <p:pic>
        <p:nvPicPr>
          <p:cNvPr id="17" name="Picture 1"/>
          <p:cNvPicPr>
            <a:picLocks noChangeAspect="1" noChangeArrowheads="1"/>
          </p:cNvPicPr>
          <p:nvPr/>
        </p:nvPicPr>
        <p:blipFill>
          <a:blip r:embed="rId3" cstate="print"/>
          <a:srcRect/>
          <a:stretch>
            <a:fillRect/>
          </a:stretch>
        </p:blipFill>
        <p:spPr bwMode="auto">
          <a:xfrm>
            <a:off x="228600" y="4259486"/>
            <a:ext cx="1066800" cy="839787"/>
          </a:xfrm>
          <a:prstGeom prst="rect">
            <a:avLst/>
          </a:prstGeom>
          <a:noFill/>
          <a:ln w="12700" cap="flat">
            <a:noFill/>
            <a:miter lim="800000"/>
            <a:headEnd/>
            <a:tailEnd/>
          </a:ln>
        </p:spPr>
      </p:pic>
      <p:sp>
        <p:nvSpPr>
          <p:cNvPr id="19" name="TextBox 16"/>
          <p:cNvSpPr txBox="1"/>
          <p:nvPr/>
        </p:nvSpPr>
        <p:spPr>
          <a:xfrm>
            <a:off x="505458" y="1246483"/>
            <a:ext cx="8265789" cy="1569660"/>
          </a:xfrm>
          <a:prstGeom prst="rect">
            <a:avLst/>
          </a:prstGeom>
          <a:noFill/>
        </p:spPr>
        <p:txBody>
          <a:bodyPr wrap="none" rtlCol="0">
            <a:spAutoFit/>
          </a:bodyPr>
          <a:lstStyle/>
          <a:p>
            <a:r>
              <a:rPr lang="en-CA" sz="3200" dirty="0" smtClean="0">
                <a:latin typeface="Calibri Bold" pitchFamily="34" charset="0"/>
                <a:cs typeface="Calibri Bold" pitchFamily="34" charset="0"/>
              </a:rPr>
              <a:t>First System :</a:t>
            </a:r>
            <a:br>
              <a:rPr lang="en-CA" sz="3200" dirty="0" smtClean="0">
                <a:latin typeface="Calibri Bold" pitchFamily="34" charset="0"/>
                <a:cs typeface="Calibri Bold" pitchFamily="34" charset="0"/>
              </a:rPr>
            </a:br>
            <a:r>
              <a:rPr lang="en-CA" sz="3200" dirty="0" smtClean="0">
                <a:latin typeface="Calibri Bold" pitchFamily="34" charset="0"/>
                <a:cs typeface="Calibri Bold" pitchFamily="34" charset="0"/>
              </a:rPr>
              <a:t>Detect temperature &amp; humidity of Greenhouse.</a:t>
            </a:r>
            <a:br>
              <a:rPr lang="en-CA" sz="3200" dirty="0" smtClean="0">
                <a:latin typeface="Calibri Bold" pitchFamily="34" charset="0"/>
                <a:cs typeface="Calibri Bold" pitchFamily="34" charset="0"/>
              </a:rPr>
            </a:br>
            <a:r>
              <a:rPr lang="en-CA" sz="3200" dirty="0" smtClean="0">
                <a:latin typeface="Calibri Bold" pitchFamily="34" charset="0"/>
                <a:cs typeface="Calibri Bold" pitchFamily="34" charset="0"/>
              </a:rPr>
              <a:t>Show the log on web site(</a:t>
            </a:r>
            <a:r>
              <a:rPr lang="en-CA" sz="3200" dirty="0" err="1" smtClean="0">
                <a:latin typeface="Calibri Bold" pitchFamily="34" charset="0"/>
                <a:cs typeface="Calibri Bold" pitchFamily="34" charset="0"/>
              </a:rPr>
              <a:t>SmartGreenhousing</a:t>
            </a:r>
            <a:r>
              <a:rPr lang="en-CA" sz="3200" dirty="0" smtClean="0">
                <a:latin typeface="Calibri Bold" pitchFamily="34" charset="0"/>
                <a:cs typeface="Calibri Bold" pitchFamily="34" charset="0"/>
              </a:rPr>
              <a:t>)</a:t>
            </a:r>
            <a:endParaRPr lang="en-CA" sz="3200" dirty="0">
              <a:latin typeface="Calibri Bold" pitchFamily="34" charset="0"/>
              <a:cs typeface="Calibri Bold"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Why are we here?</a:t>
            </a:r>
            <a:endParaRPr lang="en-CA" dirty="0"/>
          </a:p>
        </p:txBody>
      </p:sp>
      <p:sp>
        <p:nvSpPr>
          <p:cNvPr id="3" name="Content Placeholder 2"/>
          <p:cNvSpPr>
            <a:spLocks noGrp="1"/>
          </p:cNvSpPr>
          <p:nvPr>
            <p:ph idx="1"/>
          </p:nvPr>
        </p:nvSpPr>
        <p:spPr>
          <a:xfrm>
            <a:off x="228600" y="1600200"/>
            <a:ext cx="8763000" cy="4525963"/>
          </a:xfrm>
        </p:spPr>
        <p:txBody>
          <a:bodyPr/>
          <a:lstStyle/>
          <a:p>
            <a:r>
              <a:rPr lang="en-CA" dirty="0" smtClean="0"/>
              <a:t>Because…</a:t>
            </a:r>
            <a:endParaRPr lang="en-CA" dirty="0"/>
          </a:p>
          <a:p>
            <a:pPr lvl="1"/>
            <a:r>
              <a:rPr lang="en-CA" dirty="0" smtClean="0"/>
              <a:t>We want to assist the agriculture by using ICT .</a:t>
            </a:r>
          </a:p>
          <a:p>
            <a:pPr lvl="1"/>
            <a:r>
              <a:rPr lang="en-CA" dirty="0" smtClean="0"/>
              <a:t>We want to introduce the new remote system which features embedded and ICT .  </a:t>
            </a:r>
          </a:p>
          <a:p>
            <a:pPr marL="457200" lvl="1" indent="0">
              <a:buNone/>
            </a:pPr>
            <a:endParaRPr lang="en-CA" dirty="0" smtClean="0"/>
          </a:p>
          <a:p>
            <a:pPr lvl="1"/>
            <a:endParaRPr lang="en-CA" dirty="0" smtClean="0"/>
          </a:p>
        </p:txBody>
      </p:sp>
      <p:pic>
        <p:nvPicPr>
          <p:cNvPr id="5" name="Picture 4"/>
          <p:cNvPicPr>
            <a:picLocks noChangeAspect="1" noChangeArrowheads="1"/>
          </p:cNvPicPr>
          <p:nvPr/>
        </p:nvPicPr>
        <p:blipFill>
          <a:blip r:embed="rId3" cstate="print"/>
          <a:srcRect/>
          <a:stretch>
            <a:fillRect/>
          </a:stretch>
        </p:blipFill>
        <p:spPr bwMode="auto">
          <a:xfrm>
            <a:off x="304800" y="4114800"/>
            <a:ext cx="8686800" cy="2057400"/>
          </a:xfrm>
          <a:prstGeom prst="rect">
            <a:avLst/>
          </a:prstGeom>
          <a:noFill/>
          <a:ln w="12700" cap="flat">
            <a:noFill/>
            <a:miter lim="800000"/>
            <a:headEnd/>
            <a:tailEnd/>
          </a:ln>
        </p:spPr>
      </p:pic>
      <p:sp>
        <p:nvSpPr>
          <p:cNvPr id="7" name="正方形/長方形 6"/>
          <p:cNvSpPr/>
          <p:nvPr/>
        </p:nvSpPr>
        <p:spPr>
          <a:xfrm>
            <a:off x="1295400" y="4724400"/>
            <a:ext cx="7086600" cy="1200329"/>
          </a:xfrm>
          <a:prstGeom prst="rect">
            <a:avLst/>
          </a:prstGeom>
        </p:spPr>
        <p:txBody>
          <a:bodyPr wrap="square">
            <a:spAutoFit/>
          </a:bodyPr>
          <a:lstStyle/>
          <a:p>
            <a:pPr lvl="1"/>
            <a:r>
              <a:rPr lang="en-CA" altLang="ja-JP" sz="3600" dirty="0"/>
              <a:t>We want to assist the agriculture by using ICT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elevator pitch</a:t>
            </a:r>
            <a:endParaRPr lang="en-CA" dirty="0"/>
          </a:p>
        </p:txBody>
      </p:sp>
      <p:sp>
        <p:nvSpPr>
          <p:cNvPr id="3" name="Content Placeholder 2"/>
          <p:cNvSpPr>
            <a:spLocks noGrp="1"/>
          </p:cNvSpPr>
          <p:nvPr>
            <p:ph idx="1"/>
          </p:nvPr>
        </p:nvSpPr>
        <p:spPr>
          <a:xfrm>
            <a:off x="457200" y="1600200"/>
            <a:ext cx="8229600" cy="5105400"/>
          </a:xfrm>
        </p:spPr>
        <p:txBody>
          <a:bodyPr>
            <a:normAutofit/>
          </a:bodyPr>
          <a:lstStyle/>
          <a:p>
            <a:r>
              <a:rPr lang="en-CA" dirty="0" smtClean="0"/>
              <a:t>For </a:t>
            </a:r>
            <a:r>
              <a:rPr lang="en-CA" dirty="0" smtClean="0">
                <a:solidFill>
                  <a:srgbClr val="008000"/>
                </a:solidFill>
              </a:rPr>
              <a:t>[</a:t>
            </a:r>
            <a:r>
              <a:rPr lang="en-US" dirty="0">
                <a:solidFill>
                  <a:srgbClr val="008000"/>
                </a:solidFill>
              </a:rPr>
              <a:t>F</a:t>
            </a:r>
            <a:r>
              <a:rPr lang="en-US" dirty="0" smtClean="0">
                <a:solidFill>
                  <a:srgbClr val="008000"/>
                </a:solidFill>
              </a:rPr>
              <a:t>armers  </a:t>
            </a:r>
            <a:r>
              <a:rPr lang="en-US" dirty="0">
                <a:solidFill>
                  <a:srgbClr val="008000"/>
                </a:solidFill>
              </a:rPr>
              <a:t>in greenhouse cultivation </a:t>
            </a:r>
            <a:r>
              <a:rPr lang="en-CA" dirty="0" smtClean="0">
                <a:solidFill>
                  <a:srgbClr val="008000"/>
                </a:solidFill>
              </a:rPr>
              <a:t>]</a:t>
            </a:r>
          </a:p>
          <a:p>
            <a:r>
              <a:rPr lang="en-CA" dirty="0" smtClean="0"/>
              <a:t>who </a:t>
            </a:r>
            <a:r>
              <a:rPr lang="en-CA" dirty="0" smtClean="0">
                <a:solidFill>
                  <a:srgbClr val="008000"/>
                </a:solidFill>
              </a:rPr>
              <a:t>[want to remote control of greenhouse]</a:t>
            </a:r>
          </a:p>
          <a:p>
            <a:r>
              <a:rPr lang="en-CA" dirty="0" smtClean="0"/>
              <a:t>the </a:t>
            </a:r>
            <a:r>
              <a:rPr lang="en-CA" dirty="0" smtClean="0">
                <a:solidFill>
                  <a:srgbClr val="008000"/>
                </a:solidFill>
              </a:rPr>
              <a:t>[SmartGreenhousing]</a:t>
            </a:r>
          </a:p>
          <a:p>
            <a:r>
              <a:rPr lang="en-CA" dirty="0" smtClean="0"/>
              <a:t>is a </a:t>
            </a:r>
            <a:r>
              <a:rPr lang="en-CA" dirty="0" smtClean="0">
                <a:solidFill>
                  <a:srgbClr val="008000"/>
                </a:solidFill>
              </a:rPr>
              <a:t>[agricultural assist tools]</a:t>
            </a:r>
          </a:p>
          <a:p>
            <a:r>
              <a:rPr lang="en-CA" dirty="0" smtClean="0"/>
              <a:t>that </a:t>
            </a:r>
            <a:r>
              <a:rPr lang="en-CA" dirty="0" smtClean="0">
                <a:solidFill>
                  <a:srgbClr val="008000"/>
                </a:solidFill>
              </a:rPr>
              <a:t>[</a:t>
            </a:r>
            <a:r>
              <a:rPr lang="en-CA" sz="2600" dirty="0" smtClean="0">
                <a:solidFill>
                  <a:srgbClr val="008000"/>
                </a:solidFill>
              </a:rPr>
              <a:t>can get status information of greenhouse , and control farming machine remotely</a:t>
            </a:r>
            <a:r>
              <a:rPr lang="en-CA" dirty="0" smtClean="0">
                <a:solidFill>
                  <a:srgbClr val="008000"/>
                </a:solidFill>
              </a:rPr>
              <a:t>]</a:t>
            </a:r>
            <a:r>
              <a:rPr lang="en-CA" dirty="0" smtClean="0"/>
              <a:t>.</a:t>
            </a:r>
          </a:p>
          <a:p>
            <a:r>
              <a:rPr lang="en-CA" dirty="0" smtClean="0"/>
              <a:t>Unlike </a:t>
            </a:r>
            <a:r>
              <a:rPr lang="en-CA" dirty="0" smtClean="0">
                <a:solidFill>
                  <a:srgbClr val="008000"/>
                </a:solidFill>
              </a:rPr>
              <a:t>[current sensing system]</a:t>
            </a:r>
          </a:p>
          <a:p>
            <a:r>
              <a:rPr lang="en-CA" dirty="0" smtClean="0"/>
              <a:t>our project </a:t>
            </a:r>
            <a:r>
              <a:rPr lang="en-CA" dirty="0" smtClean="0">
                <a:solidFill>
                  <a:srgbClr val="008000"/>
                </a:solidFill>
              </a:rPr>
              <a:t>[</a:t>
            </a:r>
            <a:r>
              <a:rPr lang="en-CA" sz="2400" dirty="0" smtClean="0">
                <a:solidFill>
                  <a:srgbClr val="008000"/>
                </a:solidFill>
              </a:rPr>
              <a:t>can control farming machine remotely</a:t>
            </a:r>
            <a:r>
              <a:rPr lang="en-CA" dirty="0" smtClean="0">
                <a:solidFill>
                  <a:srgbClr val="008000"/>
                </a:solidFill>
              </a:rPr>
              <a:t>]</a:t>
            </a:r>
            <a:r>
              <a:rPr lang="en-CA" dirty="0" smtClean="0"/>
              <a:t>.</a:t>
            </a:r>
            <a:endParaRPr lang="en-CA"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838200" y="1524000"/>
            <a:ext cx="7467600" cy="50292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100"/>
          </a:p>
        </p:txBody>
      </p:sp>
      <p:sp>
        <p:nvSpPr>
          <p:cNvPr id="2" name="Title 1"/>
          <p:cNvSpPr>
            <a:spLocks noGrp="1"/>
          </p:cNvSpPr>
          <p:nvPr>
            <p:ph type="title"/>
          </p:nvPr>
        </p:nvSpPr>
        <p:spPr/>
        <p:txBody>
          <a:bodyPr/>
          <a:lstStyle/>
          <a:p>
            <a:r>
              <a:rPr lang="en-CA" dirty="0" smtClean="0"/>
              <a:t>Product box</a:t>
            </a:r>
            <a:endParaRPr lang="en-CA" dirty="0"/>
          </a:p>
        </p:txBody>
      </p:sp>
      <p:sp>
        <p:nvSpPr>
          <p:cNvPr id="4" name="TextBox 3"/>
          <p:cNvSpPr txBox="1"/>
          <p:nvPr/>
        </p:nvSpPr>
        <p:spPr>
          <a:xfrm>
            <a:off x="2834148" y="1524000"/>
            <a:ext cx="3908851" cy="523220"/>
          </a:xfrm>
          <a:prstGeom prst="rect">
            <a:avLst/>
          </a:prstGeom>
          <a:noFill/>
        </p:spPr>
        <p:txBody>
          <a:bodyPr wrap="square" rtlCol="0">
            <a:spAutoFit/>
          </a:bodyPr>
          <a:lstStyle/>
          <a:p>
            <a:r>
              <a:rPr lang="en-CA" sz="2800" dirty="0" smtClean="0"/>
              <a:t>&lt;SmartGreenhousing&gt;</a:t>
            </a:r>
            <a:endParaRPr lang="en-CA" sz="2800" dirty="0"/>
          </a:p>
        </p:txBody>
      </p:sp>
      <p:sp>
        <p:nvSpPr>
          <p:cNvPr id="11" name="Rectangle 10"/>
          <p:cNvSpPr/>
          <p:nvPr/>
        </p:nvSpPr>
        <p:spPr>
          <a:xfrm>
            <a:off x="3124200" y="2215350"/>
            <a:ext cx="3048000" cy="18232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1010265" y="4277154"/>
            <a:ext cx="7162800" cy="461665"/>
          </a:xfrm>
          <a:prstGeom prst="rect">
            <a:avLst/>
          </a:prstGeom>
          <a:noFill/>
        </p:spPr>
        <p:txBody>
          <a:bodyPr wrap="square" rtlCol="0">
            <a:spAutoFit/>
          </a:bodyPr>
          <a:lstStyle/>
          <a:p>
            <a:r>
              <a:rPr lang="en-CA" sz="2400" dirty="0" smtClean="0"/>
              <a:t>&lt;Smart Management of Greenhouse with the Network &gt;</a:t>
            </a:r>
            <a:endParaRPr lang="en-CA" sz="2400" dirty="0"/>
          </a:p>
        </p:txBody>
      </p:sp>
      <p:sp>
        <p:nvSpPr>
          <p:cNvPr id="7" name="TextBox 6"/>
          <p:cNvSpPr txBox="1"/>
          <p:nvPr/>
        </p:nvSpPr>
        <p:spPr>
          <a:xfrm>
            <a:off x="1592113" y="5262039"/>
            <a:ext cx="5959773" cy="523220"/>
          </a:xfrm>
          <a:prstGeom prst="rect">
            <a:avLst/>
          </a:prstGeom>
          <a:noFill/>
        </p:spPr>
        <p:txBody>
          <a:bodyPr wrap="none" rtlCol="0">
            <a:spAutoFit/>
          </a:bodyPr>
          <a:lstStyle/>
          <a:p>
            <a:r>
              <a:rPr lang="en-CA" sz="2800" dirty="0" smtClean="0"/>
              <a:t>&lt;Remote control of heater or sprinkler&gt;</a:t>
            </a:r>
            <a:endParaRPr lang="en-CA" sz="2800" dirty="0"/>
          </a:p>
        </p:txBody>
      </p:sp>
      <p:sp>
        <p:nvSpPr>
          <p:cNvPr id="9" name="TextBox 8"/>
          <p:cNvSpPr txBox="1"/>
          <p:nvPr/>
        </p:nvSpPr>
        <p:spPr>
          <a:xfrm>
            <a:off x="2210930" y="5785259"/>
            <a:ext cx="4874540" cy="523220"/>
          </a:xfrm>
          <a:prstGeom prst="rect">
            <a:avLst/>
          </a:prstGeom>
          <a:noFill/>
        </p:spPr>
        <p:txBody>
          <a:bodyPr wrap="none" rtlCol="0">
            <a:spAutoFit/>
          </a:bodyPr>
          <a:lstStyle/>
          <a:p>
            <a:r>
              <a:rPr lang="en-CA" sz="2800" dirty="0" smtClean="0"/>
              <a:t>&lt;Check the status with mobile!&gt;</a:t>
            </a:r>
            <a:endParaRPr lang="en-CA" sz="2800" dirty="0"/>
          </a:p>
        </p:txBody>
      </p:sp>
      <p:pic>
        <p:nvPicPr>
          <p:cNvPr id="1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8073" y="2215350"/>
            <a:ext cx="2762507" cy="18130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696200" y="6096000"/>
            <a:ext cx="13716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p:cNvSpPr/>
          <p:nvPr/>
        </p:nvSpPr>
        <p:spPr>
          <a:xfrm>
            <a:off x="76200" y="5867400"/>
            <a:ext cx="137160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a:xfrm>
            <a:off x="381000" y="0"/>
            <a:ext cx="8229600" cy="936523"/>
          </a:xfrm>
        </p:spPr>
        <p:txBody>
          <a:bodyPr/>
          <a:lstStyle/>
          <a:p>
            <a:r>
              <a:rPr lang="en-CA" dirty="0" smtClean="0"/>
              <a:t>The NOT list</a:t>
            </a:r>
            <a:endParaRPr lang="en-CA" dirty="0"/>
          </a:p>
        </p:txBody>
      </p:sp>
      <p:graphicFrame>
        <p:nvGraphicFramePr>
          <p:cNvPr id="4" name="Table 3"/>
          <p:cNvGraphicFramePr>
            <a:graphicFrameLocks noGrp="1"/>
          </p:cNvGraphicFramePr>
          <p:nvPr>
            <p:extLst>
              <p:ext uri="{D42A27DB-BD31-4B8C-83A1-F6EECF244321}">
                <p14:modId xmlns:p14="http://schemas.microsoft.com/office/powerpoint/2010/main" val="3859011737"/>
              </p:ext>
            </p:extLst>
          </p:nvPr>
        </p:nvGraphicFramePr>
        <p:xfrm>
          <a:off x="29497" y="1131300"/>
          <a:ext cx="8991600" cy="5650500"/>
        </p:xfrm>
        <a:graphic>
          <a:graphicData uri="http://schemas.openxmlformats.org/drawingml/2006/table">
            <a:tbl>
              <a:tblPr firstRow="1" bandRow="1">
                <a:tableStyleId>{5C22544A-7EE6-4342-B048-85BDC9FD1C3A}</a:tableStyleId>
              </a:tblPr>
              <a:tblGrid>
                <a:gridCol w="4572000"/>
                <a:gridCol w="4419600"/>
              </a:tblGrid>
              <a:tr h="609600">
                <a:tc>
                  <a:txBody>
                    <a:bodyPr/>
                    <a:lstStyle/>
                    <a:p>
                      <a:pPr algn="ctr"/>
                      <a:r>
                        <a:rPr lang="en-CA" sz="3200" dirty="0" smtClean="0"/>
                        <a:t>IN</a:t>
                      </a:r>
                      <a:endParaRPr lang="en-CA" dirty="0"/>
                    </a:p>
                  </a:txBody>
                  <a:tcPr/>
                </a:tc>
                <a:tc>
                  <a:txBody>
                    <a:bodyPr/>
                    <a:lstStyle/>
                    <a:p>
                      <a:pPr algn="ctr"/>
                      <a:r>
                        <a:rPr lang="en-CA" sz="2800" dirty="0" smtClean="0"/>
                        <a:t>OUT</a:t>
                      </a:r>
                      <a:endParaRPr lang="en-CA" dirty="0"/>
                    </a:p>
                  </a:txBody>
                  <a:tcPr/>
                </a:tc>
              </a:tr>
              <a:tr h="420075">
                <a:tc>
                  <a:txBody>
                    <a:bodyPr/>
                    <a:lstStyle/>
                    <a:p>
                      <a:r>
                        <a:rPr lang="en-CA" dirty="0" smtClean="0"/>
                        <a:t>Estimate</a:t>
                      </a:r>
                      <a:r>
                        <a:rPr lang="en-CA" baseline="0" dirty="0" smtClean="0"/>
                        <a:t> of the target</a:t>
                      </a:r>
                      <a:endParaRPr lang="en-CA" dirty="0" smtClean="0"/>
                    </a:p>
                  </a:txBody>
                  <a:tcPr/>
                </a:tc>
                <a:tc>
                  <a:txBody>
                    <a:bodyPr/>
                    <a:lstStyle/>
                    <a:p>
                      <a:r>
                        <a:rPr lang="en-CA" dirty="0" smtClean="0"/>
                        <a:t>Live from the greenhouse </a:t>
                      </a:r>
                      <a:endParaRPr lang="en-CA" dirty="0"/>
                    </a:p>
                  </a:txBody>
                  <a:tcPr/>
                </a:tc>
              </a:tr>
              <a:tr h="420075">
                <a:tc>
                  <a:txBody>
                    <a:bodyPr/>
                    <a:lstStyle/>
                    <a:p>
                      <a:r>
                        <a:rPr lang="en-CA" dirty="0" smtClean="0"/>
                        <a:t>Decide</a:t>
                      </a:r>
                      <a:r>
                        <a:rPr lang="en-CA" baseline="0" dirty="0" smtClean="0"/>
                        <a:t> the method of machine control</a:t>
                      </a:r>
                      <a:endParaRPr lang="en-CA" dirty="0"/>
                    </a:p>
                  </a:txBody>
                  <a:tcPr/>
                </a:tc>
                <a:tc>
                  <a:txBody>
                    <a:bodyPr/>
                    <a:lstStyle/>
                    <a:p>
                      <a:r>
                        <a:rPr lang="en-CA" dirty="0" smtClean="0"/>
                        <a:t>Automated Machine Control</a:t>
                      </a:r>
                      <a:endParaRPr lang="en-CA" dirty="0"/>
                    </a:p>
                  </a:txBody>
                  <a:tcPr/>
                </a:tc>
              </a:tr>
              <a:tr h="420075">
                <a:tc>
                  <a:txBody>
                    <a:bodyPr/>
                    <a:lstStyle/>
                    <a:p>
                      <a:r>
                        <a:rPr lang="en-CA" dirty="0" smtClean="0"/>
                        <a:t>Develop</a:t>
                      </a:r>
                      <a:r>
                        <a:rPr lang="en-CA" baseline="0" dirty="0" smtClean="0"/>
                        <a:t> the remote control program</a:t>
                      </a:r>
                      <a:endParaRPr lang="en-CA" dirty="0"/>
                    </a:p>
                  </a:txBody>
                  <a:tcPr/>
                </a:tc>
                <a:tc>
                  <a:txBody>
                    <a:bodyPr/>
                    <a:lstStyle/>
                    <a:p>
                      <a:r>
                        <a:rPr lang="en-CA" dirty="0" smtClean="0"/>
                        <a:t>Selling</a:t>
                      </a:r>
                      <a:endParaRPr lang="en-CA" dirty="0"/>
                    </a:p>
                  </a:txBody>
                  <a:tcPr/>
                </a:tc>
              </a:tr>
              <a:tr h="420075">
                <a:tc>
                  <a:txBody>
                    <a:bodyPr/>
                    <a:lstStyle/>
                    <a:p>
                      <a:r>
                        <a:rPr lang="en-CA" dirty="0" smtClean="0"/>
                        <a:t>Design</a:t>
                      </a:r>
                      <a:r>
                        <a:rPr lang="en-CA" baseline="0" dirty="0" smtClean="0"/>
                        <a:t> GUI Web application</a:t>
                      </a:r>
                      <a:endParaRPr lang="en-CA" dirty="0"/>
                    </a:p>
                  </a:txBody>
                  <a:tcPr/>
                </a:tc>
                <a:tc>
                  <a:txBody>
                    <a:bodyPr/>
                    <a:lstStyle/>
                    <a:p>
                      <a:r>
                        <a:rPr lang="en-CA" b="0" dirty="0" smtClean="0"/>
                        <a:t>Support of feature phone</a:t>
                      </a:r>
                      <a:endParaRPr lang="en-CA" b="0" dirty="0"/>
                    </a:p>
                  </a:txBody>
                  <a:tcPr/>
                </a:tc>
              </a:tr>
              <a:tr h="420075">
                <a:tc>
                  <a:txBody>
                    <a:bodyPr/>
                    <a:lstStyle/>
                    <a:p>
                      <a:r>
                        <a:rPr lang="en-CA" dirty="0" smtClean="0"/>
                        <a:t>Use the</a:t>
                      </a:r>
                      <a:r>
                        <a:rPr lang="en-CA" baseline="0" dirty="0" smtClean="0"/>
                        <a:t> web sever</a:t>
                      </a:r>
                      <a:endParaRPr lang="en-CA" dirty="0"/>
                    </a:p>
                  </a:txBody>
                  <a:tcPr/>
                </a:tc>
                <a:tc>
                  <a:txBody>
                    <a:bodyPr/>
                    <a:lstStyle/>
                    <a:p>
                      <a:endParaRPr lang="en-CA" dirty="0"/>
                    </a:p>
                  </a:txBody>
                  <a:tcPr/>
                </a:tc>
              </a:tr>
              <a:tr h="420075">
                <a:tc>
                  <a:txBody>
                    <a:bodyPr/>
                    <a:lstStyle/>
                    <a:p>
                      <a:r>
                        <a:rPr lang="en-CA" dirty="0" smtClean="0"/>
                        <a:t>Greenhouse</a:t>
                      </a:r>
                      <a:r>
                        <a:rPr lang="en-CA" baseline="0" dirty="0" smtClean="0"/>
                        <a:t>-</a:t>
                      </a:r>
                      <a:r>
                        <a:rPr lang="en-CA" dirty="0" smtClean="0"/>
                        <a:t>Model</a:t>
                      </a:r>
                      <a:r>
                        <a:rPr lang="en-CA" baseline="0" dirty="0" smtClean="0"/>
                        <a:t> Test</a:t>
                      </a:r>
                    </a:p>
                  </a:txBody>
                  <a:tcPr/>
                </a:tc>
                <a:tc>
                  <a:txBody>
                    <a:bodyPr/>
                    <a:lstStyle/>
                    <a:p>
                      <a:endParaRPr lang="en-CA" dirty="0"/>
                    </a:p>
                  </a:txBody>
                  <a:tcPr/>
                </a:tc>
              </a:tr>
              <a:tr h="420075">
                <a:tc>
                  <a:txBody>
                    <a:bodyPr/>
                    <a:lstStyle/>
                    <a:p>
                      <a:r>
                        <a:rPr lang="en-CA" baseline="0" dirty="0" smtClean="0"/>
                        <a:t>Develop with Android ADK</a:t>
                      </a:r>
                    </a:p>
                  </a:txBody>
                  <a:tcPr/>
                </a:tc>
                <a:tc>
                  <a:txBody>
                    <a:bodyPr/>
                    <a:lstStyle/>
                    <a:p>
                      <a:r>
                        <a:rPr lang="en-CA" dirty="0" smtClean="0"/>
                        <a:t>Test in greenhouse</a:t>
                      </a:r>
                      <a:r>
                        <a:rPr lang="en-CA" baseline="0" dirty="0" smtClean="0"/>
                        <a:t> </a:t>
                      </a:r>
                      <a:endParaRPr lang="en-CA" dirty="0"/>
                    </a:p>
                  </a:txBody>
                  <a:tcPr/>
                </a:tc>
              </a:tr>
              <a:tr h="420075">
                <a:tc>
                  <a:txBody>
                    <a:bodyPr/>
                    <a:lstStyle/>
                    <a:p>
                      <a:r>
                        <a:rPr lang="en-CA" baseline="0" dirty="0" smtClean="0"/>
                        <a:t>Remote sensing of humidity and Temperature</a:t>
                      </a:r>
                    </a:p>
                  </a:txBody>
                  <a:tcPr/>
                </a:tc>
                <a:tc>
                  <a:txBody>
                    <a:bodyPr/>
                    <a:lstStyle/>
                    <a:p>
                      <a:endParaRPr lang="en-CA" dirty="0"/>
                    </a:p>
                  </a:txBody>
                  <a:tcPr/>
                </a:tc>
              </a:tr>
              <a:tr h="420075">
                <a:tc>
                  <a:txBody>
                    <a:bodyPr/>
                    <a:lstStyle/>
                    <a:p>
                      <a:r>
                        <a:rPr lang="en-CA" baseline="0" dirty="0" smtClean="0"/>
                        <a:t>Ensure scalability </a:t>
                      </a:r>
                    </a:p>
                  </a:txBody>
                  <a:tcPr/>
                </a:tc>
                <a:tc>
                  <a:txBody>
                    <a:bodyPr/>
                    <a:lstStyle/>
                    <a:p>
                      <a:endParaRPr lang="en-CA" dirty="0"/>
                    </a:p>
                  </a:txBody>
                  <a:tcPr/>
                </a:tc>
              </a:tr>
              <a:tr h="420075">
                <a:tc>
                  <a:txBody>
                    <a:bodyPr/>
                    <a:lstStyle/>
                    <a:p>
                      <a:r>
                        <a:rPr lang="en-CA" baseline="0" dirty="0" smtClean="0"/>
                        <a:t>Server configuration</a:t>
                      </a:r>
                    </a:p>
                  </a:txBody>
                  <a:tcPr/>
                </a:tc>
                <a:tc>
                  <a:txBody>
                    <a:bodyPr/>
                    <a:lstStyle/>
                    <a:p>
                      <a:endParaRPr lang="en-CA" dirty="0"/>
                    </a:p>
                  </a:txBody>
                  <a:tcPr/>
                </a:tc>
              </a:tr>
              <a:tr h="420075">
                <a:tc>
                  <a:txBody>
                    <a:bodyPr/>
                    <a:lstStyle/>
                    <a:p>
                      <a:r>
                        <a:rPr lang="en-CA" baseline="0" dirty="0" smtClean="0"/>
                        <a:t>System analysis and modeling</a:t>
                      </a:r>
                    </a:p>
                  </a:txBody>
                  <a:tcPr/>
                </a:tc>
                <a:tc>
                  <a:txBody>
                    <a:bodyPr/>
                    <a:lstStyle/>
                    <a:p>
                      <a:endParaRPr lang="en-CA" dirty="0"/>
                    </a:p>
                  </a:txBody>
                  <a:tcPr/>
                </a:tc>
              </a:tr>
              <a:tr h="420075">
                <a:tc>
                  <a:txBody>
                    <a:bodyPr/>
                    <a:lstStyle/>
                    <a:p>
                      <a:endParaRPr lang="en-CA" baseline="0" dirty="0" smtClean="0"/>
                    </a:p>
                  </a:txBody>
                  <a:tcPr/>
                </a:tc>
                <a:tc>
                  <a:txBody>
                    <a:bodyPr/>
                    <a:lstStyle/>
                    <a:p>
                      <a:endParaRPr lang="en-CA"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291507994"/>
              </p:ext>
            </p:extLst>
          </p:nvPr>
        </p:nvGraphicFramePr>
        <p:xfrm>
          <a:off x="4645742" y="3429000"/>
          <a:ext cx="4412226" cy="838200"/>
        </p:xfrm>
        <a:graphic>
          <a:graphicData uri="http://schemas.openxmlformats.org/drawingml/2006/table">
            <a:tbl>
              <a:tblPr firstRow="1" bandRow="1">
                <a:tableStyleId>{5C22544A-7EE6-4342-B048-85BDC9FD1C3A}</a:tableStyleId>
              </a:tblPr>
              <a:tblGrid>
                <a:gridCol w="4412226"/>
              </a:tblGrid>
              <a:tr h="838200">
                <a:tc>
                  <a:txBody>
                    <a:bodyPr/>
                    <a:lstStyle/>
                    <a:p>
                      <a:pPr algn="ctr"/>
                      <a:r>
                        <a:rPr lang="en-CA" sz="3200" dirty="0" smtClean="0"/>
                        <a:t>UNRESOLVED</a:t>
                      </a:r>
                      <a:endParaRPr lang="en-CA" sz="2000" dirty="0"/>
                    </a:p>
                  </a:txBody>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pPr lvl="0"/>
            <a:r>
              <a:rPr lang="en-US" dirty="0" smtClean="0"/>
              <a:t>Your project community</a:t>
            </a:r>
            <a:endParaRPr lang="en-CA" dirty="0"/>
          </a:p>
        </p:txBody>
      </p:sp>
      <p:sp>
        <p:nvSpPr>
          <p:cNvPr id="14" name="Oval 1"/>
          <p:cNvSpPr>
            <a:spLocks/>
          </p:cNvSpPr>
          <p:nvPr/>
        </p:nvSpPr>
        <p:spPr bwMode="auto">
          <a:xfrm>
            <a:off x="2743200" y="2819400"/>
            <a:ext cx="3352800" cy="1066800"/>
          </a:xfrm>
          <a:prstGeom prst="ellipse">
            <a:avLst/>
          </a:prstGeom>
          <a:noFill/>
          <a:ln w="25400" cap="flat">
            <a:solidFill>
              <a:srgbClr val="395E89"/>
            </a:solidFill>
            <a:prstDash val="solid"/>
            <a:round/>
            <a:headEnd type="none" w="med" len="med"/>
            <a:tailEnd type="none" w="med" len="med"/>
          </a:ln>
        </p:spPr>
        <p:txBody>
          <a:bodyPr lIns="0" tIns="0" rIns="0" bIns="0"/>
          <a:lstStyle/>
          <a:p>
            <a:endParaRPr lang="en-CA"/>
          </a:p>
        </p:txBody>
      </p:sp>
      <p:sp>
        <p:nvSpPr>
          <p:cNvPr id="16" name="Rectangle 3"/>
          <p:cNvSpPr>
            <a:spLocks/>
          </p:cNvSpPr>
          <p:nvPr/>
        </p:nvSpPr>
        <p:spPr bwMode="auto">
          <a:xfrm>
            <a:off x="3276600" y="3124200"/>
            <a:ext cx="2271713" cy="431800"/>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2800">
                <a:solidFill>
                  <a:schemeClr val="tx1"/>
                </a:solidFill>
                <a:latin typeface="Calibri" charset="0"/>
                <a:cs typeface="Calibri" charset="0"/>
                <a:sym typeface="Calibri" charset="0"/>
              </a:rPr>
              <a:t>Your core team</a:t>
            </a:r>
          </a:p>
        </p:txBody>
      </p:sp>
      <p:sp>
        <p:nvSpPr>
          <p:cNvPr id="17" name="Rectangle 4"/>
          <p:cNvSpPr>
            <a:spLocks/>
          </p:cNvSpPr>
          <p:nvPr/>
        </p:nvSpPr>
        <p:spPr bwMode="auto">
          <a:xfrm>
            <a:off x="6137275" y="3911600"/>
            <a:ext cx="2293898" cy="507831"/>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2800" dirty="0" smtClean="0">
                <a:solidFill>
                  <a:schemeClr val="tx1"/>
                </a:solidFill>
                <a:latin typeface="Calibri" charset="0"/>
                <a:cs typeface="Calibri" charset="0"/>
                <a:sym typeface="Calibri" charset="0"/>
              </a:rPr>
              <a:t>&lt;Lab Member&gt;</a:t>
            </a:r>
            <a:endParaRPr lang="en-US" sz="2800" dirty="0">
              <a:solidFill>
                <a:schemeClr val="tx1"/>
              </a:solidFill>
              <a:latin typeface="Calibri" charset="0"/>
              <a:cs typeface="Calibri" charset="0"/>
              <a:sym typeface="Calibri" charset="0"/>
            </a:endParaRPr>
          </a:p>
        </p:txBody>
      </p:sp>
      <p:sp>
        <p:nvSpPr>
          <p:cNvPr id="18" name="Rectangle 5"/>
          <p:cNvSpPr>
            <a:spLocks/>
          </p:cNvSpPr>
          <p:nvPr/>
        </p:nvSpPr>
        <p:spPr bwMode="auto">
          <a:xfrm>
            <a:off x="838200" y="3276600"/>
            <a:ext cx="1612877" cy="507831"/>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2800" dirty="0" smtClean="0">
                <a:solidFill>
                  <a:schemeClr val="tx1"/>
                </a:solidFill>
                <a:latin typeface="Calibri" charset="0"/>
                <a:cs typeface="Calibri" charset="0"/>
                <a:sym typeface="Calibri" charset="0"/>
              </a:rPr>
              <a:t>&lt;Farmers&gt;</a:t>
            </a:r>
            <a:endParaRPr lang="en-US" sz="2800" dirty="0">
              <a:solidFill>
                <a:schemeClr val="tx1"/>
              </a:solidFill>
              <a:latin typeface="Calibri" charset="0"/>
              <a:cs typeface="Calibri" charset="0"/>
              <a:sym typeface="Calibri" charset="0"/>
            </a:endParaRPr>
          </a:p>
        </p:txBody>
      </p:sp>
      <p:sp>
        <p:nvSpPr>
          <p:cNvPr id="19" name="Rectangle 6"/>
          <p:cNvSpPr>
            <a:spLocks/>
          </p:cNvSpPr>
          <p:nvPr/>
        </p:nvSpPr>
        <p:spPr bwMode="auto">
          <a:xfrm>
            <a:off x="3065006" y="1676400"/>
            <a:ext cx="5649175" cy="938719"/>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2800" dirty="0" smtClean="0">
                <a:solidFill>
                  <a:schemeClr val="tx1"/>
                </a:solidFill>
                <a:latin typeface="Calibri" charset="0"/>
                <a:cs typeface="Calibri" charset="0"/>
                <a:sym typeface="Calibri" charset="0"/>
              </a:rPr>
              <a:t>&lt;another </a:t>
            </a:r>
            <a:r>
              <a:rPr lang="en-US" sz="2800" dirty="0" smtClean="0">
                <a:latin typeface="Calibri" charset="0"/>
                <a:cs typeface="Calibri" charset="0"/>
                <a:sym typeface="Calibri" charset="0"/>
              </a:rPr>
              <a:t>Project of sensor network , </a:t>
            </a:r>
          </a:p>
          <a:p>
            <a:pPr algn="l"/>
            <a:r>
              <a:rPr lang="en-US" sz="2800" dirty="0" smtClean="0">
                <a:latin typeface="Calibri" charset="0"/>
                <a:cs typeface="Calibri" charset="0"/>
                <a:sym typeface="Calibri" charset="0"/>
              </a:rPr>
              <a:t>			remote control .</a:t>
            </a:r>
            <a:r>
              <a:rPr lang="en-US" sz="2800" dirty="0" smtClean="0">
                <a:solidFill>
                  <a:schemeClr val="tx1"/>
                </a:solidFill>
                <a:latin typeface="Calibri" charset="0"/>
                <a:cs typeface="Calibri" charset="0"/>
                <a:sym typeface="Calibri" charset="0"/>
              </a:rPr>
              <a:t>&gt;</a:t>
            </a:r>
            <a:endParaRPr lang="en-US" sz="2800" dirty="0">
              <a:solidFill>
                <a:schemeClr val="tx1"/>
              </a:solidFill>
              <a:latin typeface="Calibri" charset="0"/>
              <a:cs typeface="Calibri" charset="0"/>
              <a:sym typeface="Calibri" charset="0"/>
            </a:endParaRPr>
          </a:p>
        </p:txBody>
      </p:sp>
      <p:sp>
        <p:nvSpPr>
          <p:cNvPr id="20" name="Rectangle 7"/>
          <p:cNvSpPr>
            <a:spLocks/>
          </p:cNvSpPr>
          <p:nvPr/>
        </p:nvSpPr>
        <p:spPr bwMode="auto">
          <a:xfrm>
            <a:off x="3276600" y="4352925"/>
            <a:ext cx="2271713" cy="431800"/>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2800" dirty="0">
                <a:solidFill>
                  <a:schemeClr val="tx1"/>
                </a:solidFill>
                <a:latin typeface="Calibri" charset="0"/>
                <a:cs typeface="Calibri" charset="0"/>
                <a:sym typeface="Calibri" charset="0"/>
              </a:rPr>
              <a:t>Everyone else !</a:t>
            </a:r>
          </a:p>
        </p:txBody>
      </p:sp>
      <p:sp>
        <p:nvSpPr>
          <p:cNvPr id="21" name="Rectangle 8"/>
          <p:cNvSpPr>
            <a:spLocks/>
          </p:cNvSpPr>
          <p:nvPr/>
        </p:nvSpPr>
        <p:spPr bwMode="auto">
          <a:xfrm>
            <a:off x="1420813" y="5588000"/>
            <a:ext cx="5830887" cy="482600"/>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3200" dirty="0">
                <a:solidFill>
                  <a:schemeClr val="tx1"/>
                </a:solidFill>
                <a:latin typeface="Calibri Bold" charset="0"/>
                <a:cs typeface="Calibri Bold" charset="0"/>
                <a:sym typeface="Calibri Bold" charset="0"/>
              </a:rPr>
              <a:t>... is always bigger than you think!</a:t>
            </a:r>
          </a:p>
        </p:txBody>
      </p:sp>
      <p:pic>
        <p:nvPicPr>
          <p:cNvPr id="22" name="Picture 9"/>
          <p:cNvPicPr>
            <a:picLocks noChangeAspect="1" noChangeArrowheads="1"/>
          </p:cNvPicPr>
          <p:nvPr/>
        </p:nvPicPr>
        <p:blipFill>
          <a:blip r:embed="rId3" cstate="print"/>
          <a:srcRect/>
          <a:stretch>
            <a:fillRect/>
          </a:stretch>
        </p:blipFill>
        <p:spPr bwMode="auto">
          <a:xfrm>
            <a:off x="7329187" y="4660900"/>
            <a:ext cx="800100" cy="927100"/>
          </a:xfrm>
          <a:prstGeom prst="rect">
            <a:avLst/>
          </a:prstGeom>
          <a:noFill/>
          <a:ln w="12700" cap="flat">
            <a:noFill/>
            <a:miter lim="800000"/>
            <a:headEnd/>
            <a:tailEnd/>
          </a:ln>
        </p:spPr>
      </p:pic>
      <p:pic>
        <p:nvPicPr>
          <p:cNvPr id="23" name="Picture 10"/>
          <p:cNvPicPr>
            <a:picLocks noChangeAspect="1" noChangeArrowheads="1"/>
          </p:cNvPicPr>
          <p:nvPr/>
        </p:nvPicPr>
        <p:blipFill>
          <a:blip r:embed="rId4" cstate="print"/>
          <a:srcRect/>
          <a:stretch>
            <a:fillRect/>
          </a:stretch>
        </p:blipFill>
        <p:spPr bwMode="auto">
          <a:xfrm>
            <a:off x="1511300" y="1943100"/>
            <a:ext cx="800100" cy="927100"/>
          </a:xfrm>
          <a:prstGeom prst="rect">
            <a:avLst/>
          </a:prstGeom>
          <a:noFill/>
          <a:ln w="12700" cap="flat">
            <a:noFill/>
            <a:miter lim="800000"/>
            <a:headEnd/>
            <a:tailEnd/>
          </a:ln>
        </p:spPr>
      </p:pic>
      <p:pic>
        <p:nvPicPr>
          <p:cNvPr id="24" name="Picture 11"/>
          <p:cNvPicPr>
            <a:picLocks noChangeAspect="1" noChangeArrowheads="1"/>
          </p:cNvPicPr>
          <p:nvPr/>
        </p:nvPicPr>
        <p:blipFill>
          <a:blip r:embed="rId5" cstate="print"/>
          <a:srcRect/>
          <a:stretch>
            <a:fillRect/>
          </a:stretch>
        </p:blipFill>
        <p:spPr bwMode="auto">
          <a:xfrm>
            <a:off x="1206500" y="3924300"/>
            <a:ext cx="800100" cy="927100"/>
          </a:xfrm>
          <a:prstGeom prst="rect">
            <a:avLst/>
          </a:prstGeom>
          <a:noFill/>
          <a:ln w="12700" cap="flat">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7696200" y="6096000"/>
            <a:ext cx="13716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p:txBody>
          <a:bodyPr/>
          <a:lstStyle/>
          <a:p>
            <a:r>
              <a:rPr lang="en-CA" dirty="0" smtClean="0"/>
              <a:t>Technical solution</a:t>
            </a:r>
            <a:endParaRPr lang="en-CA" dirty="0"/>
          </a:p>
        </p:txBody>
      </p:sp>
      <p:pic>
        <p:nvPicPr>
          <p:cNvPr id="19" name="Picture 26"/>
          <p:cNvPicPr>
            <a:picLocks noChangeAspect="1" noChangeArrowheads="1"/>
          </p:cNvPicPr>
          <p:nvPr/>
        </p:nvPicPr>
        <p:blipFill>
          <a:blip r:embed="rId3" cstate="print"/>
          <a:srcRect/>
          <a:stretch>
            <a:fillRect/>
          </a:stretch>
        </p:blipFill>
        <p:spPr bwMode="auto">
          <a:xfrm>
            <a:off x="152400" y="5408528"/>
            <a:ext cx="800100" cy="927100"/>
          </a:xfrm>
          <a:prstGeom prst="rect">
            <a:avLst/>
          </a:prstGeom>
          <a:noFill/>
          <a:ln w="12700" cap="flat">
            <a:noFill/>
            <a:miter lim="800000"/>
            <a:headEnd/>
            <a:tailEnd/>
          </a:ln>
        </p:spPr>
      </p:pic>
      <p:sp>
        <p:nvSpPr>
          <p:cNvPr id="12" name="TextBox 11"/>
          <p:cNvSpPr txBox="1"/>
          <p:nvPr/>
        </p:nvSpPr>
        <p:spPr>
          <a:xfrm>
            <a:off x="1128559" y="3429000"/>
            <a:ext cx="4713646" cy="1938992"/>
          </a:xfrm>
          <a:prstGeom prst="rect">
            <a:avLst/>
          </a:prstGeom>
          <a:noFill/>
        </p:spPr>
        <p:txBody>
          <a:bodyPr wrap="square" rtlCol="0">
            <a:spAutoFit/>
          </a:bodyPr>
          <a:lstStyle/>
          <a:p>
            <a:r>
              <a:rPr lang="en-CA" sz="2400" b="1" dirty="0" smtClean="0"/>
              <a:t>Technologies of Server:</a:t>
            </a:r>
          </a:p>
          <a:p>
            <a:pPr>
              <a:buFontTx/>
              <a:buChar char="-"/>
            </a:pPr>
            <a:r>
              <a:rPr lang="en-CA" sz="2400" dirty="0" smtClean="0"/>
              <a:t>webpage:HTML5,jsp,javascript</a:t>
            </a:r>
          </a:p>
          <a:p>
            <a:pPr>
              <a:buFontTx/>
              <a:buChar char="-"/>
            </a:pPr>
            <a:r>
              <a:rPr lang="en-CA" sz="2400" dirty="0" smtClean="0"/>
              <a:t>Server:</a:t>
            </a:r>
            <a:r>
              <a:rPr lang="en-US" sz="2400" dirty="0" err="1" smtClean="0"/>
              <a:t>apache,java</a:t>
            </a:r>
            <a:r>
              <a:rPr lang="en-US" sz="2400" dirty="0" smtClean="0"/>
              <a:t> servlet</a:t>
            </a:r>
            <a:endParaRPr lang="en-CA" sz="2400" dirty="0" smtClean="0"/>
          </a:p>
          <a:p>
            <a:pPr>
              <a:buFontTx/>
              <a:buChar char="-"/>
            </a:pPr>
            <a:r>
              <a:rPr lang="en-CA" sz="2400" dirty="0" smtClean="0"/>
              <a:t>tools </a:t>
            </a:r>
            <a:r>
              <a:rPr lang="en-CA" sz="2400" dirty="0" err="1" smtClean="0"/>
              <a:t>git,HTML</a:t>
            </a:r>
            <a:r>
              <a:rPr lang="en-CA" sz="2400" dirty="0" smtClean="0"/>
              <a:t> IDE</a:t>
            </a:r>
          </a:p>
          <a:p>
            <a:pPr>
              <a:buFontTx/>
              <a:buChar char="-"/>
            </a:pPr>
            <a:r>
              <a:rPr lang="en-CA" sz="2400" dirty="0" smtClean="0"/>
              <a:t> technology </a:t>
            </a:r>
            <a:r>
              <a:rPr lang="en-CA" altLang="ja-JP" sz="2400" dirty="0" err="1" smtClean="0"/>
              <a:t>Tomcat,server</a:t>
            </a:r>
            <a:r>
              <a:rPr lang="en-CA" altLang="ja-JP" sz="2400" dirty="0" smtClean="0"/>
              <a:t> push</a:t>
            </a:r>
            <a:endParaRPr lang="en-CA" sz="2400" dirty="0"/>
          </a:p>
        </p:txBody>
      </p:sp>
      <p:sp>
        <p:nvSpPr>
          <p:cNvPr id="3" name="直方体 2"/>
          <p:cNvSpPr/>
          <p:nvPr/>
        </p:nvSpPr>
        <p:spPr>
          <a:xfrm>
            <a:off x="2438400" y="1337621"/>
            <a:ext cx="1295400" cy="19812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Sakura VPS server</a:t>
            </a:r>
            <a:endParaRPr kumimoji="1" lang="ja-JP" altLang="en-US" dirty="0"/>
          </a:p>
        </p:txBody>
      </p:sp>
      <p:sp>
        <p:nvSpPr>
          <p:cNvPr id="5" name="正方形/長方形 4"/>
          <p:cNvSpPr/>
          <p:nvPr/>
        </p:nvSpPr>
        <p:spPr>
          <a:xfrm>
            <a:off x="5308805" y="2328221"/>
            <a:ext cx="10668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Android</a:t>
            </a:r>
            <a:endParaRPr kumimoji="1" lang="ja-JP" altLang="en-US" dirty="0"/>
          </a:p>
        </p:txBody>
      </p:sp>
      <p:sp>
        <p:nvSpPr>
          <p:cNvPr id="13" name="正方形/長方形 12"/>
          <p:cNvSpPr/>
          <p:nvPr/>
        </p:nvSpPr>
        <p:spPr>
          <a:xfrm>
            <a:off x="6798392" y="3005630"/>
            <a:ext cx="1455174" cy="8467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smtClean="0"/>
              <a:t>Arduino</a:t>
            </a:r>
            <a:endParaRPr kumimoji="1" lang="ja-JP" altLang="en-US" dirty="0"/>
          </a:p>
        </p:txBody>
      </p:sp>
      <p:cxnSp>
        <p:nvCxnSpPr>
          <p:cNvPr id="15" name="曲線コネクタ 14"/>
          <p:cNvCxnSpPr>
            <a:stCxn id="19" idx="0"/>
            <a:endCxn id="3" idx="2"/>
          </p:cNvCxnSpPr>
          <p:nvPr/>
        </p:nvCxnSpPr>
        <p:spPr>
          <a:xfrm rot="5400000" flipH="1" flipV="1">
            <a:off x="36234" y="3006362"/>
            <a:ext cx="2918382" cy="1885950"/>
          </a:xfrm>
          <a:prstGeom prst="curvedConnector2">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4" name="曲線コネクタ 23"/>
          <p:cNvCxnSpPr>
            <a:stCxn id="3" idx="5"/>
            <a:endCxn id="5" idx="1"/>
          </p:cNvCxnSpPr>
          <p:nvPr/>
        </p:nvCxnSpPr>
        <p:spPr>
          <a:xfrm>
            <a:off x="3733800" y="2166296"/>
            <a:ext cx="1575005" cy="733425"/>
          </a:xfrm>
          <a:prstGeom prst="curvedConnector3">
            <a:avLst>
              <a:gd name="adj1" fmla="val 50000"/>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8" name="曲線コネクタ 27"/>
          <p:cNvCxnSpPr>
            <a:stCxn id="5" idx="2"/>
            <a:endCxn id="13" idx="0"/>
          </p:cNvCxnSpPr>
          <p:nvPr/>
        </p:nvCxnSpPr>
        <p:spPr>
          <a:xfrm rot="5400000" flipH="1" flipV="1">
            <a:off x="6451296" y="2396539"/>
            <a:ext cx="465591" cy="1683774"/>
          </a:xfrm>
          <a:prstGeom prst="curvedConnector5">
            <a:avLst>
              <a:gd name="adj1" fmla="val -49099"/>
              <a:gd name="adj2" fmla="val 44234"/>
              <a:gd name="adj3" fmla="val 149099"/>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7" name="TextBox 11"/>
          <p:cNvSpPr txBox="1"/>
          <p:nvPr/>
        </p:nvSpPr>
        <p:spPr>
          <a:xfrm>
            <a:off x="6798392" y="389229"/>
            <a:ext cx="2345608" cy="1938992"/>
          </a:xfrm>
          <a:prstGeom prst="rect">
            <a:avLst/>
          </a:prstGeom>
          <a:noFill/>
        </p:spPr>
        <p:txBody>
          <a:bodyPr wrap="square" rtlCol="0">
            <a:spAutoFit/>
          </a:bodyPr>
          <a:lstStyle/>
          <a:p>
            <a:r>
              <a:rPr lang="en-CA" sz="2400" b="1" dirty="0" smtClean="0"/>
              <a:t>Technologies of Android:</a:t>
            </a:r>
          </a:p>
          <a:p>
            <a:r>
              <a:rPr lang="en-CA" sz="2400" dirty="0" err="1" smtClean="0"/>
              <a:t>app:</a:t>
            </a:r>
            <a:r>
              <a:rPr lang="en-CA" altLang="ja-JP" sz="2400" dirty="0" err="1" smtClean="0"/>
              <a:t>Java</a:t>
            </a:r>
            <a:endParaRPr lang="en-CA" altLang="ja-JP" sz="2400" dirty="0"/>
          </a:p>
          <a:p>
            <a:r>
              <a:rPr lang="en-US" altLang="ja-JP" sz="2400" dirty="0" smtClean="0"/>
              <a:t>library:</a:t>
            </a:r>
            <a:r>
              <a:rPr lang="en-CA" altLang="ja-JP" sz="2400" dirty="0"/>
              <a:t>SDK</a:t>
            </a:r>
          </a:p>
          <a:p>
            <a:r>
              <a:rPr lang="en-US" altLang="ja-JP" sz="2400" dirty="0" smtClean="0"/>
              <a:t>tool:</a:t>
            </a:r>
            <a:r>
              <a:rPr lang="en-CA" altLang="ja-JP" sz="2400" dirty="0"/>
              <a:t>SDK </a:t>
            </a:r>
            <a:r>
              <a:rPr lang="en-CA" altLang="ja-JP" sz="2400" dirty="0" smtClean="0"/>
              <a:t>ADK</a:t>
            </a:r>
            <a:endParaRPr lang="en-CA" altLang="ja-JP" sz="2400" dirty="0"/>
          </a:p>
        </p:txBody>
      </p:sp>
      <p:sp>
        <p:nvSpPr>
          <p:cNvPr id="42" name="TextBox 11"/>
          <p:cNvSpPr txBox="1"/>
          <p:nvPr/>
        </p:nvSpPr>
        <p:spPr>
          <a:xfrm>
            <a:off x="6223206" y="3933086"/>
            <a:ext cx="2808032" cy="1938992"/>
          </a:xfrm>
          <a:prstGeom prst="rect">
            <a:avLst/>
          </a:prstGeom>
          <a:noFill/>
        </p:spPr>
        <p:txBody>
          <a:bodyPr wrap="square" rtlCol="0">
            <a:spAutoFit/>
          </a:bodyPr>
          <a:lstStyle/>
          <a:p>
            <a:r>
              <a:rPr lang="en-CA" sz="2400" b="1" dirty="0" smtClean="0"/>
              <a:t>Technologies of </a:t>
            </a:r>
            <a:r>
              <a:rPr lang="en-CA" sz="2400" b="1" smtClean="0"/>
              <a:t>Arduino:</a:t>
            </a:r>
            <a:endParaRPr lang="en-CA" sz="2400" b="1" dirty="0" smtClean="0"/>
          </a:p>
          <a:p>
            <a:r>
              <a:rPr lang="en-CA" sz="2400" dirty="0" smtClean="0"/>
              <a:t>app:</a:t>
            </a:r>
            <a:r>
              <a:rPr lang="en-US" altLang="ja-JP" sz="2400" dirty="0" err="1" smtClean="0"/>
              <a:t>Arduino</a:t>
            </a:r>
            <a:r>
              <a:rPr lang="ja-JP" altLang="en-US" sz="2400" dirty="0"/>
              <a:t> </a:t>
            </a:r>
            <a:r>
              <a:rPr lang="en-US" altLang="ja-JP" sz="2400" dirty="0" err="1" smtClean="0"/>
              <a:t>lang</a:t>
            </a:r>
            <a:endParaRPr lang="en-CA" altLang="ja-JP" sz="2400" dirty="0"/>
          </a:p>
          <a:p>
            <a:r>
              <a:rPr lang="en-US" altLang="ja-JP" sz="2400" dirty="0" smtClean="0"/>
              <a:t>library:</a:t>
            </a:r>
            <a:r>
              <a:rPr lang="en-CA" altLang="ja-JP" sz="2400" dirty="0" smtClean="0"/>
              <a:t>Android ADK</a:t>
            </a:r>
            <a:endParaRPr lang="en-CA" altLang="ja-JP" sz="2400" dirty="0"/>
          </a:p>
          <a:p>
            <a:r>
              <a:rPr lang="en-US" altLang="ja-JP" sz="2400" dirty="0" smtClean="0"/>
              <a:t>tool:</a:t>
            </a:r>
            <a:r>
              <a:rPr lang="en-CA" altLang="ja-JP" sz="2400" dirty="0" smtClean="0"/>
              <a:t>ADK IDE</a:t>
            </a:r>
            <a:endParaRPr lang="en-CA" altLang="ja-JP" sz="2400" dirty="0"/>
          </a:p>
        </p:txBody>
      </p:sp>
      <p:sp>
        <p:nvSpPr>
          <p:cNvPr id="4" name="テキスト ボックス 3"/>
          <p:cNvSpPr txBox="1"/>
          <p:nvPr/>
        </p:nvSpPr>
        <p:spPr>
          <a:xfrm>
            <a:off x="99859" y="1404891"/>
            <a:ext cx="2057400" cy="1200329"/>
          </a:xfrm>
          <a:prstGeom prst="rect">
            <a:avLst/>
          </a:prstGeom>
          <a:noFill/>
        </p:spPr>
        <p:txBody>
          <a:bodyPr wrap="square" rtlCol="0">
            <a:spAutoFit/>
          </a:bodyPr>
          <a:lstStyle/>
          <a:p>
            <a:r>
              <a:rPr kumimoji="1" lang="en-US" altLang="ja-JP" dirty="0" smtClean="0"/>
              <a:t>Browse the data </a:t>
            </a:r>
          </a:p>
          <a:p>
            <a:r>
              <a:rPr kumimoji="1" lang="en-US" altLang="ja-JP" dirty="0" smtClean="0"/>
              <a:t>and to send the  ON/OFF signal  of switch .</a:t>
            </a:r>
          </a:p>
        </p:txBody>
      </p:sp>
      <p:sp>
        <p:nvSpPr>
          <p:cNvPr id="16" name="テキスト ボックス 15"/>
          <p:cNvSpPr txBox="1"/>
          <p:nvPr/>
        </p:nvSpPr>
        <p:spPr>
          <a:xfrm>
            <a:off x="4007708" y="1519965"/>
            <a:ext cx="2871042" cy="646331"/>
          </a:xfrm>
          <a:prstGeom prst="rect">
            <a:avLst/>
          </a:prstGeom>
          <a:noFill/>
        </p:spPr>
        <p:txBody>
          <a:bodyPr wrap="none" rtlCol="0">
            <a:spAutoFit/>
          </a:bodyPr>
          <a:lstStyle/>
          <a:p>
            <a:r>
              <a:rPr kumimoji="1" lang="en-US" altLang="ja-JP" dirty="0" smtClean="0"/>
              <a:t>To send the data and receive</a:t>
            </a:r>
          </a:p>
          <a:p>
            <a:r>
              <a:rPr kumimoji="1" lang="en-US" altLang="ja-JP" dirty="0"/>
              <a:t>p</a:t>
            </a:r>
            <a:r>
              <a:rPr kumimoji="1" lang="en-US" altLang="ja-JP" dirty="0" smtClean="0"/>
              <a:t>ush notifications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keeps us up at night</a:t>
            </a:r>
            <a:endParaRPr lang="en-CA" dirty="0"/>
          </a:p>
        </p:txBody>
      </p:sp>
      <p:sp>
        <p:nvSpPr>
          <p:cNvPr id="3" name="Content Placeholder 2"/>
          <p:cNvSpPr>
            <a:spLocks noGrp="1"/>
          </p:cNvSpPr>
          <p:nvPr>
            <p:ph idx="1"/>
          </p:nvPr>
        </p:nvSpPr>
        <p:spPr/>
        <p:txBody>
          <a:bodyPr/>
          <a:lstStyle/>
          <a:p>
            <a:r>
              <a:rPr lang="en-CA" dirty="0" smtClean="0"/>
              <a:t>&lt;give up&gt;</a:t>
            </a:r>
          </a:p>
          <a:p>
            <a:r>
              <a:rPr lang="en-CA" dirty="0" smtClean="0"/>
              <a:t>&lt;get a disease&gt;</a:t>
            </a:r>
          </a:p>
          <a:p>
            <a:r>
              <a:rPr lang="en-CA" dirty="0" smtClean="0"/>
              <a:t>&lt;lose our data&gt;</a:t>
            </a:r>
          </a:p>
          <a:p>
            <a:r>
              <a:rPr lang="en-CA" dirty="0" smtClean="0"/>
              <a:t>&lt;electronics is broken&gt;</a:t>
            </a:r>
          </a:p>
          <a:p>
            <a:r>
              <a:rPr lang="en-CA" dirty="0" smtClean="0"/>
              <a:t>&lt;not followed by a motivation&gt;</a:t>
            </a:r>
            <a:endParaRPr lang="en-CA" dirty="0"/>
          </a:p>
        </p:txBody>
      </p:sp>
      <p:sp>
        <p:nvSpPr>
          <p:cNvPr id="5" name="Rectangle 4"/>
          <p:cNvSpPr/>
          <p:nvPr/>
        </p:nvSpPr>
        <p:spPr>
          <a:xfrm>
            <a:off x="7696200" y="6096000"/>
            <a:ext cx="13716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 name="Picture 5"/>
          <p:cNvPicPr>
            <a:picLocks noChangeAspect="1" noChangeArrowheads="1"/>
          </p:cNvPicPr>
          <p:nvPr/>
        </p:nvPicPr>
        <p:blipFill>
          <a:blip r:embed="rId3" cstate="print"/>
          <a:srcRect/>
          <a:stretch>
            <a:fillRect/>
          </a:stretch>
        </p:blipFill>
        <p:spPr bwMode="auto">
          <a:xfrm>
            <a:off x="7226300" y="4330700"/>
            <a:ext cx="1206500" cy="2146300"/>
          </a:xfrm>
          <a:prstGeom prst="rect">
            <a:avLst/>
          </a:prstGeom>
          <a:noFill/>
          <a:ln w="12700" cap="flat">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Team SmartGreenhousing </a:t>
            </a:r>
            <a:endParaRPr lang="en-CA" dirty="0"/>
          </a:p>
        </p:txBody>
      </p:sp>
      <p:graphicFrame>
        <p:nvGraphicFramePr>
          <p:cNvPr id="5" name="Table 3"/>
          <p:cNvGraphicFramePr>
            <a:graphicFrameLocks noGrp="1"/>
          </p:cNvGraphicFramePr>
          <p:nvPr>
            <p:extLst>
              <p:ext uri="{D42A27DB-BD31-4B8C-83A1-F6EECF244321}">
                <p14:modId xmlns:p14="http://schemas.microsoft.com/office/powerpoint/2010/main" val="1966133835"/>
              </p:ext>
            </p:extLst>
          </p:nvPr>
        </p:nvGraphicFramePr>
        <p:xfrm>
          <a:off x="152401" y="1397000"/>
          <a:ext cx="8839200" cy="4064000"/>
        </p:xfrm>
        <a:graphic>
          <a:graphicData uri="http://schemas.openxmlformats.org/drawingml/2006/table">
            <a:tbl>
              <a:tblPr firstRow="1" bandRow="1">
                <a:tableStyleId>{5C22544A-7EE6-4342-B048-85BDC9FD1C3A}</a:tableStyleId>
              </a:tblPr>
              <a:tblGrid>
                <a:gridCol w="1371599"/>
                <a:gridCol w="1752600"/>
                <a:gridCol w="5715001"/>
              </a:tblGrid>
              <a:tr h="370840">
                <a:tc>
                  <a:txBody>
                    <a:bodyPr/>
                    <a:lstStyle/>
                    <a:p>
                      <a:r>
                        <a:rPr lang="en-CA" sz="2400" dirty="0" smtClean="0"/>
                        <a:t>Member</a:t>
                      </a:r>
                      <a:endParaRPr lang="en-CA" sz="2400" dirty="0"/>
                    </a:p>
                  </a:txBody>
                  <a:tcPr/>
                </a:tc>
                <a:tc>
                  <a:txBody>
                    <a:bodyPr/>
                    <a:lstStyle/>
                    <a:p>
                      <a:r>
                        <a:rPr lang="en-CA" sz="2400" dirty="0" smtClean="0"/>
                        <a:t>Features</a:t>
                      </a:r>
                      <a:endParaRPr lang="en-CA" sz="2400" dirty="0"/>
                    </a:p>
                  </a:txBody>
                  <a:tcPr/>
                </a:tc>
                <a:tc>
                  <a:txBody>
                    <a:bodyPr/>
                    <a:lstStyle/>
                    <a:p>
                      <a:r>
                        <a:rPr lang="en-CA" sz="2400" dirty="0" smtClean="0"/>
                        <a:t>Competencies/Expectations</a:t>
                      </a:r>
                      <a:endParaRPr lang="en-CA" sz="2400" dirty="0"/>
                    </a:p>
                  </a:txBody>
                  <a:tcPr/>
                </a:tc>
              </a:tr>
              <a:tr h="370840">
                <a:tc>
                  <a:txBody>
                    <a:bodyPr/>
                    <a:lstStyle/>
                    <a:p>
                      <a:r>
                        <a:rPr lang="en-CA" dirty="0" smtClean="0"/>
                        <a:t>SUZUKI</a:t>
                      </a:r>
                      <a:endParaRPr lang="en-CA" dirty="0"/>
                    </a:p>
                  </a:txBody>
                  <a:tcPr/>
                </a:tc>
                <a:tc>
                  <a:txBody>
                    <a:bodyPr/>
                    <a:lstStyle/>
                    <a:p>
                      <a:r>
                        <a:rPr lang="en-CA" dirty="0" smtClean="0"/>
                        <a:t>Product</a:t>
                      </a:r>
                      <a:r>
                        <a:rPr lang="en-CA" baseline="0" dirty="0" smtClean="0"/>
                        <a:t> Owner</a:t>
                      </a:r>
                      <a:endParaRPr lang="en-CA" dirty="0"/>
                    </a:p>
                  </a:txBody>
                  <a:tcPr/>
                </a:tc>
                <a:tc>
                  <a:txBody>
                    <a:bodyPr/>
                    <a:lstStyle/>
                    <a:p>
                      <a:r>
                        <a:rPr lang="en-CA" dirty="0" smtClean="0"/>
                        <a:t>Knows</a:t>
                      </a:r>
                      <a:r>
                        <a:rPr lang="en-CA" baseline="0" dirty="0" smtClean="0"/>
                        <a:t> </a:t>
                      </a:r>
                      <a:r>
                        <a:rPr lang="en-CA" dirty="0" smtClean="0"/>
                        <a:t>about cherry</a:t>
                      </a:r>
                      <a:r>
                        <a:rPr lang="en-CA" baseline="0" dirty="0" smtClean="0"/>
                        <a:t> greenhouse </a:t>
                      </a:r>
                      <a:r>
                        <a:rPr lang="en-CA" dirty="0" smtClean="0"/>
                        <a:t>cultivation.</a:t>
                      </a:r>
                    </a:p>
                  </a:txBody>
                  <a:tcPr/>
                </a:tc>
              </a:tr>
              <a:tr h="370840">
                <a:tc>
                  <a:txBody>
                    <a:bodyPr/>
                    <a:lstStyle/>
                    <a:p>
                      <a:endParaRPr lang="en-CA" dirty="0"/>
                    </a:p>
                  </a:txBody>
                  <a:tcPr/>
                </a:tc>
                <a:tc>
                  <a:txBody>
                    <a:bodyPr/>
                    <a:lstStyle/>
                    <a:p>
                      <a:endParaRPr lang="en-CA" dirty="0"/>
                    </a:p>
                  </a:txBody>
                  <a:tcPr/>
                </a:tc>
                <a:tc>
                  <a:txBody>
                    <a:bodyPr/>
                    <a:lstStyle/>
                    <a:p>
                      <a:r>
                        <a:rPr lang="en-CA" dirty="0" smtClean="0"/>
                        <a:t>Have the</a:t>
                      </a:r>
                      <a:r>
                        <a:rPr lang="en-CA" baseline="0" dirty="0" smtClean="0"/>
                        <a:t> </a:t>
                      </a:r>
                      <a:r>
                        <a:rPr lang="en-CA" dirty="0" smtClean="0"/>
                        <a:t>responsibility</a:t>
                      </a:r>
                      <a:r>
                        <a:rPr lang="en-CA" baseline="0" dirty="0" smtClean="0"/>
                        <a:t> of our product.</a:t>
                      </a:r>
                      <a:endParaRPr lang="en-CA" dirty="0" smtClean="0"/>
                    </a:p>
                  </a:txBody>
                  <a:tcPr/>
                </a:tc>
              </a:tr>
              <a:tr h="370840">
                <a:tc>
                  <a:txBody>
                    <a:bodyPr/>
                    <a:lstStyle/>
                    <a:p>
                      <a:endParaRPr lang="en-CA" dirty="0"/>
                    </a:p>
                  </a:txBody>
                  <a:tcPr/>
                </a:tc>
                <a:tc>
                  <a:txBody>
                    <a:bodyPr/>
                    <a:lstStyle/>
                    <a:p>
                      <a:r>
                        <a:rPr lang="en-CA" dirty="0" smtClean="0"/>
                        <a:t>Knowledge</a:t>
                      </a:r>
                      <a:endParaRPr lang="en-CA" dirty="0"/>
                    </a:p>
                  </a:txBody>
                  <a:tcPr/>
                </a:tc>
                <a:tc>
                  <a:txBody>
                    <a:bodyPr/>
                    <a:lstStyle/>
                    <a:p>
                      <a:r>
                        <a:rPr lang="en-CA" dirty="0" smtClean="0"/>
                        <a:t>C</a:t>
                      </a:r>
                      <a:r>
                        <a:rPr lang="en-CA" baseline="0" dirty="0" smtClean="0"/>
                        <a:t>, Arduino development,  </a:t>
                      </a:r>
                      <a:endParaRPr lang="en-CA" dirty="0" smtClean="0"/>
                    </a:p>
                  </a:txBody>
                  <a:tcPr/>
                </a:tc>
              </a:tr>
              <a:tr h="370840">
                <a:tc>
                  <a:txBody>
                    <a:bodyPr/>
                    <a:lstStyle/>
                    <a:p>
                      <a:endParaRPr lang="en-CA" dirty="0"/>
                    </a:p>
                  </a:txBody>
                  <a:tcPr/>
                </a:tc>
                <a:tc>
                  <a:txBody>
                    <a:bodyPr/>
                    <a:lstStyle/>
                    <a:p>
                      <a:endParaRPr lang="en-CA"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altLang="ja-JP" baseline="0" dirty="0" smtClean="0"/>
                        <a:t>Mainly </a:t>
                      </a:r>
                      <a:r>
                        <a:rPr lang="en-CA" dirty="0" smtClean="0"/>
                        <a:t>In</a:t>
                      </a:r>
                      <a:r>
                        <a:rPr lang="en-CA" baseline="0" dirty="0" smtClean="0"/>
                        <a:t> charge of embedded system</a:t>
                      </a:r>
                      <a:endParaRPr lang="en-CA" dirty="0" smtClean="0"/>
                    </a:p>
                  </a:txBody>
                  <a:tcPr/>
                </a:tc>
              </a:tr>
              <a:tr h="370840">
                <a:tc>
                  <a:txBody>
                    <a:bodyPr/>
                    <a:lstStyle/>
                    <a:p>
                      <a:endParaRPr lang="en-CA" dirty="0"/>
                    </a:p>
                  </a:txBody>
                  <a:tcPr/>
                </a:tc>
                <a:tc>
                  <a:txBody>
                    <a:bodyPr/>
                    <a:lstStyle/>
                    <a:p>
                      <a:endParaRPr lang="en-CA"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CA" dirty="0" smtClean="0"/>
                    </a:p>
                  </a:txBody>
                  <a:tcPr/>
                </a:tc>
              </a:tr>
              <a:tr h="370840">
                <a:tc>
                  <a:txBody>
                    <a:bodyPr/>
                    <a:lstStyle/>
                    <a:p>
                      <a:r>
                        <a:rPr lang="en-CA" dirty="0" smtClean="0"/>
                        <a:t>K-ma</a:t>
                      </a:r>
                      <a:endParaRPr lang="en-CA" dirty="0"/>
                    </a:p>
                  </a:txBody>
                  <a:tcPr/>
                </a:tc>
                <a:tc>
                  <a:txBody>
                    <a:bodyPr/>
                    <a:lstStyle/>
                    <a:p>
                      <a:r>
                        <a:rPr lang="en-US" altLang="ja-JP" dirty="0" smtClean="0"/>
                        <a:t>Scrum Master</a:t>
                      </a:r>
                      <a:endParaRPr lang="en-CA" dirty="0"/>
                    </a:p>
                  </a:txBody>
                  <a:tcPr/>
                </a:tc>
                <a:tc>
                  <a:txBody>
                    <a:bodyPr/>
                    <a:lstStyle/>
                    <a:p>
                      <a:r>
                        <a:rPr lang="en-CA" dirty="0" smtClean="0"/>
                        <a:t>Have the responsibility of our schedule</a:t>
                      </a:r>
                      <a:endParaRPr lang="en-CA" dirty="0"/>
                    </a:p>
                  </a:txBody>
                  <a:tcPr/>
                </a:tc>
              </a:tr>
              <a:tr h="370840">
                <a:tc>
                  <a:txBody>
                    <a:bodyPr/>
                    <a:lstStyle/>
                    <a:p>
                      <a:endParaRPr lang="en-CA" dirty="0"/>
                    </a:p>
                  </a:txBody>
                  <a:tcPr/>
                </a:tc>
                <a:tc>
                  <a:txBody>
                    <a:bodyPr/>
                    <a:lstStyle/>
                    <a:p>
                      <a:r>
                        <a:rPr lang="en-CA" dirty="0" smtClean="0"/>
                        <a:t>Knowledge</a:t>
                      </a:r>
                      <a:endParaRPr lang="en-CA" dirty="0"/>
                    </a:p>
                  </a:txBody>
                  <a:tcPr/>
                </a:tc>
                <a:tc>
                  <a:txBody>
                    <a:bodyPr/>
                    <a:lstStyle/>
                    <a:p>
                      <a:r>
                        <a:rPr lang="en-CA" altLang="ja-JP" dirty="0" smtClean="0"/>
                        <a:t>C#, MVC.NET,</a:t>
                      </a:r>
                      <a:r>
                        <a:rPr lang="en-CA" altLang="ja-JP" baseline="0" dirty="0" smtClean="0"/>
                        <a:t> </a:t>
                      </a:r>
                      <a:r>
                        <a:rPr lang="en-CA" altLang="ja-JP" baseline="0" dirty="0" err="1" smtClean="0"/>
                        <a:t>jQuery</a:t>
                      </a:r>
                      <a:r>
                        <a:rPr lang="en-CA" altLang="ja-JP" baseline="0" dirty="0" smtClean="0"/>
                        <a:t>, SQL</a:t>
                      </a:r>
                    </a:p>
                    <a:p>
                      <a:r>
                        <a:rPr lang="en-CA" altLang="ja-JP" baseline="0" dirty="0" smtClean="0"/>
                        <a:t>Unit testing, refactoring, TDD, continuous integration</a:t>
                      </a:r>
                      <a:endParaRPr lang="en-CA" altLang="ja-JP" dirty="0" smtClean="0"/>
                    </a:p>
                  </a:txBody>
                  <a:tcPr/>
                </a:tc>
              </a:tr>
              <a:tr h="370840">
                <a:tc>
                  <a:txBody>
                    <a:bodyPr/>
                    <a:lstStyle/>
                    <a:p>
                      <a:endParaRPr lang="en-CA" dirty="0"/>
                    </a:p>
                  </a:txBody>
                  <a:tcPr/>
                </a:tc>
                <a:tc>
                  <a:txBody>
                    <a:bodyPr/>
                    <a:lstStyle/>
                    <a:p>
                      <a:endParaRPr lang="en-CA" dirty="0"/>
                    </a:p>
                  </a:txBody>
                  <a:tcPr/>
                </a:tc>
                <a:tc>
                  <a:txBody>
                    <a:bodyPr/>
                    <a:lstStyle/>
                    <a:p>
                      <a:r>
                        <a:rPr lang="en-CA" dirty="0" smtClean="0"/>
                        <a:t>Mainly in</a:t>
                      </a:r>
                      <a:r>
                        <a:rPr lang="en-CA" baseline="0" dirty="0" smtClean="0"/>
                        <a:t> charge of server setting/web development</a:t>
                      </a:r>
                      <a:endParaRPr lang="en-CA" dirty="0"/>
                    </a:p>
                  </a:txBody>
                  <a:tcPr/>
                </a:tc>
              </a:tr>
              <a:tr h="370840">
                <a:tc>
                  <a:txBody>
                    <a:bodyPr/>
                    <a:lstStyle/>
                    <a:p>
                      <a:endParaRPr lang="en-CA" dirty="0"/>
                    </a:p>
                  </a:txBody>
                  <a:tcPr/>
                </a:tc>
                <a:tc>
                  <a:txBody>
                    <a:bodyPr/>
                    <a:lstStyle/>
                    <a:p>
                      <a:endParaRPr lang="en-CA" dirty="0"/>
                    </a:p>
                  </a:txBody>
                  <a:tcPr/>
                </a:tc>
                <a:tc>
                  <a:txBody>
                    <a:bodyPr/>
                    <a:lstStyle/>
                    <a:p>
                      <a:endParaRPr lang="en-CA" altLang="ja-JP" dirty="0" smtClean="0"/>
                    </a:p>
                  </a:txBody>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363</TotalTime>
  <Words>1121</Words>
  <Application>Microsoft Office PowerPoint</Application>
  <PresentationFormat>画面に合わせる (4:3)</PresentationFormat>
  <Paragraphs>186</Paragraphs>
  <Slides>12</Slides>
  <Notes>11</Notes>
  <HiddenSlides>0</HiddenSlides>
  <MMClips>0</MMClips>
  <ScaleCrop>false</ScaleCrop>
  <HeadingPairs>
    <vt:vector size="4" baseType="variant">
      <vt:variant>
        <vt:lpstr>テーマ</vt:lpstr>
      </vt:variant>
      <vt:variant>
        <vt:i4>1</vt:i4>
      </vt:variant>
      <vt:variant>
        <vt:lpstr>スライド タイトル</vt:lpstr>
      </vt:variant>
      <vt:variant>
        <vt:i4>12</vt:i4>
      </vt:variant>
    </vt:vector>
  </HeadingPairs>
  <TitlesOfParts>
    <vt:vector size="13" baseType="lpstr">
      <vt:lpstr>Office Theme</vt:lpstr>
      <vt:lpstr>&lt;SmartGreenhousing&gt;</vt:lpstr>
      <vt:lpstr>Why are we here?</vt:lpstr>
      <vt:lpstr>The elevator pitch</vt:lpstr>
      <vt:lpstr>Product box</vt:lpstr>
      <vt:lpstr>The NOT list</vt:lpstr>
      <vt:lpstr>Your project community</vt:lpstr>
      <vt:lpstr>Technical solution</vt:lpstr>
      <vt:lpstr>What keeps us up at night</vt:lpstr>
      <vt:lpstr>Team SmartGreenhousing </vt:lpstr>
      <vt:lpstr>How big is this thing?</vt:lpstr>
      <vt:lpstr>Trade-off sliders</vt:lpstr>
      <vt:lpstr>The first release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&lt;Project name&gt;</dc:title>
  <dc:creator>Jonathan Rasmusson</dc:creator>
  <cp:lastModifiedBy>den7</cp:lastModifiedBy>
  <cp:revision>69</cp:revision>
  <dcterms:created xsi:type="dcterms:W3CDTF">2006-08-16T00:00:00Z</dcterms:created>
  <dcterms:modified xsi:type="dcterms:W3CDTF">2012-07-02T07:32:26Z</dcterms:modified>
</cp:coreProperties>
</file>